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44"/>
  </p:notesMasterIdLst>
  <p:handoutMasterIdLst>
    <p:handoutMasterId r:id="rId45"/>
  </p:handoutMasterIdLst>
  <p:sldIdLst>
    <p:sldId id="256" r:id="rId3"/>
    <p:sldId id="793" r:id="rId4"/>
    <p:sldId id="262" r:id="rId5"/>
    <p:sldId id="757" r:id="rId6"/>
    <p:sldId id="842" r:id="rId7"/>
    <p:sldId id="771" r:id="rId8"/>
    <p:sldId id="855" r:id="rId9"/>
    <p:sldId id="850" r:id="rId10"/>
    <p:sldId id="840" r:id="rId11"/>
    <p:sldId id="831" r:id="rId12"/>
    <p:sldId id="781" r:id="rId13"/>
    <p:sldId id="847" r:id="rId14"/>
    <p:sldId id="845" r:id="rId15"/>
    <p:sldId id="846" r:id="rId16"/>
    <p:sldId id="275" r:id="rId17"/>
    <p:sldId id="863" r:id="rId18"/>
    <p:sldId id="856" r:id="rId19"/>
    <p:sldId id="857" r:id="rId20"/>
    <p:sldId id="848" r:id="rId21"/>
    <p:sldId id="792" r:id="rId22"/>
    <p:sldId id="869" r:id="rId23"/>
    <p:sldId id="862" r:id="rId24"/>
    <p:sldId id="838" r:id="rId25"/>
    <p:sldId id="851" r:id="rId26"/>
    <p:sldId id="258" r:id="rId27"/>
    <p:sldId id="853" r:id="rId28"/>
    <p:sldId id="854" r:id="rId29"/>
    <p:sldId id="833" r:id="rId30"/>
    <p:sldId id="868" r:id="rId31"/>
    <p:sldId id="852" r:id="rId32"/>
    <p:sldId id="861" r:id="rId33"/>
    <p:sldId id="849" r:id="rId34"/>
    <p:sldId id="263" r:id="rId35"/>
    <p:sldId id="264" r:id="rId36"/>
    <p:sldId id="769" r:id="rId37"/>
    <p:sldId id="770" r:id="rId38"/>
    <p:sldId id="865" r:id="rId39"/>
    <p:sldId id="867" r:id="rId40"/>
    <p:sldId id="746" r:id="rId41"/>
    <p:sldId id="866" r:id="rId42"/>
    <p:sldId id="257" r:id="rId43"/>
  </p:sldIdLst>
  <p:sldSz cx="9144000" cy="5143500" type="screen16x9"/>
  <p:notesSz cx="6797675" cy="9926638"/>
  <p:defaultText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635"/>
    <a:srgbClr val="F9A61A"/>
    <a:srgbClr val="0095DA"/>
    <a:srgbClr val="D71634"/>
    <a:srgbClr val="C00000"/>
    <a:srgbClr val="45C0AC"/>
    <a:srgbClr val="46C1AD"/>
    <a:srgbClr val="D92435"/>
    <a:srgbClr val="C3132F"/>
    <a:srgbClr val="C0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5948" autoAdjust="0"/>
  </p:normalViewPr>
  <p:slideViewPr>
    <p:cSldViewPr snapToGrid="0">
      <p:cViewPr varScale="1">
        <p:scale>
          <a:sx n="88" d="100"/>
          <a:sy n="88" d="100"/>
        </p:scale>
        <p:origin x="90" y="3552"/>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331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Datasets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D5-49F6-ABA5-6FC2CF1111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D5-49F6-ABA5-6FC2CF1111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4D5-49F6-ABA5-6FC2CF1111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4D5-49F6-ABA5-6FC2CF1111C7}"/>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philology</c:v>
                </c:pt>
                <c:pt idx="1">
                  <c:v>archaeology</c:v>
                </c:pt>
                <c:pt idx="2">
                  <c:v>art history</c:v>
                </c:pt>
                <c:pt idx="3">
                  <c:v>theology</c:v>
                </c:pt>
              </c:strCache>
            </c:strRef>
          </c:cat>
          <c:val>
            <c:numRef>
              <c:f>Sheet1!$B$2:$B$5</c:f>
              <c:numCache>
                <c:formatCode>General</c:formatCode>
                <c:ptCount val="4"/>
                <c:pt idx="0">
                  <c:v>6</c:v>
                </c:pt>
                <c:pt idx="1">
                  <c:v>5</c:v>
                </c:pt>
                <c:pt idx="2">
                  <c:v>1</c:v>
                </c:pt>
                <c:pt idx="3">
                  <c:v>1</c:v>
                </c:pt>
              </c:numCache>
            </c:numRef>
          </c:val>
          <c:extLst>
            <c:ext xmlns:c16="http://schemas.microsoft.com/office/drawing/2014/chart" uri="{C3380CC4-5D6E-409C-BE32-E72D297353CC}">
              <c16:uniqueId val="{00000008-44D5-49F6-ABA5-6FC2CF1111C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sz="1000"/>
      </a:pPr>
      <a:endParaRPr lang="sr-Latn-R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Sheet1!$B$8</c:f>
              <c:strCache>
                <c:ptCount val="1"/>
                <c:pt idx="0">
                  <c:v>Datasets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E0F-433D-BC66-7557C84E1D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E0F-433D-BC66-7557C84E1D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E0F-433D-BC66-7557C84E1D0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E0F-433D-BC66-7557C84E1D0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E0F-433D-BC66-7557C84E1D0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E0F-433D-BC66-7557C84E1D06}"/>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Sheet1!$A$9:$A$14</c:f>
              <c:strCache>
                <c:ptCount val="6"/>
                <c:pt idx="0">
                  <c:v>text</c:v>
                </c:pt>
                <c:pt idx="1">
                  <c:v>software</c:v>
                </c:pt>
                <c:pt idx="2">
                  <c:v>numeric, text</c:v>
                </c:pt>
                <c:pt idx="3">
                  <c:v>database</c:v>
                </c:pt>
                <c:pt idx="4">
                  <c:v>numeric, graphic</c:v>
                </c:pt>
                <c:pt idx="5">
                  <c:v>numeric</c:v>
                </c:pt>
              </c:strCache>
            </c:strRef>
          </c:cat>
          <c:val>
            <c:numRef>
              <c:f>Sheet1!$B$9:$B$14</c:f>
              <c:numCache>
                <c:formatCode>General</c:formatCode>
                <c:ptCount val="6"/>
                <c:pt idx="0">
                  <c:v>1</c:v>
                </c:pt>
                <c:pt idx="1">
                  <c:v>1</c:v>
                </c:pt>
                <c:pt idx="2">
                  <c:v>7</c:v>
                </c:pt>
                <c:pt idx="3">
                  <c:v>1</c:v>
                </c:pt>
                <c:pt idx="4">
                  <c:v>1</c:v>
                </c:pt>
                <c:pt idx="5">
                  <c:v>2</c:v>
                </c:pt>
              </c:numCache>
            </c:numRef>
          </c:val>
          <c:extLst>
            <c:ext xmlns:c16="http://schemas.microsoft.com/office/drawing/2014/chart" uri="{C3380CC4-5D6E-409C-BE32-E72D297353CC}">
              <c16:uniqueId val="{0000000C-DE0F-433D-BC66-7557C84E1D0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828867105406446"/>
          <c:y val="0.6665761042696301"/>
          <c:w val="0.86663323835792783"/>
          <c:h val="0.287187013625317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sz="1000"/>
      </a:pPr>
      <a:endParaRPr lang="sr-Latn-R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47037377360166"/>
          <c:y val="0.2073589409701086"/>
          <c:w val="0.52325142524033952"/>
          <c:h val="0.51579009906004469"/>
        </c:manualLayout>
      </c:layout>
      <c:pieChart>
        <c:varyColors val="1"/>
        <c:ser>
          <c:idx val="0"/>
          <c:order val="0"/>
          <c:tx>
            <c:strRef>
              <c:f>Sheet1!$B$16</c:f>
              <c:strCache>
                <c:ptCount val="1"/>
                <c:pt idx="0">
                  <c:v>Datasets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58-4651-9004-1404BD7FEE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58-4651-9004-1404BD7FEE0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58-4651-9004-1404BD7FEE0B}"/>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Sheet1!$A$17:$A$19</c:f>
              <c:strCache>
                <c:ptCount val="3"/>
                <c:pt idx="0">
                  <c:v>yes</c:v>
                </c:pt>
                <c:pt idx="1">
                  <c:v>no</c:v>
                </c:pt>
                <c:pt idx="2">
                  <c:v>limited access</c:v>
                </c:pt>
              </c:strCache>
            </c:strRef>
          </c:cat>
          <c:val>
            <c:numRef>
              <c:f>Sheet1!$B$17:$B$19</c:f>
              <c:numCache>
                <c:formatCode>General</c:formatCode>
                <c:ptCount val="3"/>
                <c:pt idx="0">
                  <c:v>10</c:v>
                </c:pt>
                <c:pt idx="1">
                  <c:v>2</c:v>
                </c:pt>
                <c:pt idx="2">
                  <c:v>1</c:v>
                </c:pt>
              </c:numCache>
            </c:numRef>
          </c:val>
          <c:extLst>
            <c:ext xmlns:c16="http://schemas.microsoft.com/office/drawing/2014/chart" uri="{C3380CC4-5D6E-409C-BE32-E72D297353CC}">
              <c16:uniqueId val="{00000006-DD58-4651-9004-1404BD7FEE0B}"/>
            </c:ext>
          </c:extLst>
        </c:ser>
        <c:dLbls>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sz="1000"/>
      </a:pPr>
      <a:endParaRPr lang="sr-Latn-R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Sheet1!$B$22</c:f>
              <c:strCache>
                <c:ptCount val="1"/>
                <c:pt idx="0">
                  <c:v>Datasets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71-4D54-BC52-2C98C523BA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71-4D54-BC52-2C98C523BA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71-4D54-BC52-2C98C523BA9B}"/>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sr-Latn-R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Sheet1!$A$23:$A$25</c:f>
              <c:strCache>
                <c:ptCount val="3"/>
                <c:pt idx="0">
                  <c:v>CC BY NC SA</c:v>
                </c:pt>
                <c:pt idx="1">
                  <c:v>CC BY ND</c:v>
                </c:pt>
                <c:pt idx="2">
                  <c:v>Copyright all rights reserved</c:v>
                </c:pt>
              </c:strCache>
            </c:strRef>
          </c:cat>
          <c:val>
            <c:numRef>
              <c:f>Sheet1!$B$23:$B$25</c:f>
              <c:numCache>
                <c:formatCode>General</c:formatCode>
                <c:ptCount val="3"/>
                <c:pt idx="0">
                  <c:v>2</c:v>
                </c:pt>
                <c:pt idx="1">
                  <c:v>2</c:v>
                </c:pt>
                <c:pt idx="2">
                  <c:v>9</c:v>
                </c:pt>
              </c:numCache>
            </c:numRef>
          </c:val>
          <c:extLst>
            <c:ext xmlns:c16="http://schemas.microsoft.com/office/drawing/2014/chart" uri="{C3380CC4-5D6E-409C-BE32-E72D297353CC}">
              <c16:uniqueId val="{00000006-4E71-4D54-BC52-2C98C523BA9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431595507195293"/>
          <c:y val="0.69817760157426123"/>
          <c:w val="0.67586797239133611"/>
          <c:h val="0.2871868829301791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r-Latn-RS"/>
        </a:p>
      </c:txPr>
    </c:legend>
    <c:plotVisOnly val="1"/>
    <c:dispBlanksAs val="gap"/>
    <c:showDLblsOverMax val="0"/>
  </c:chart>
  <c:spPr>
    <a:noFill/>
    <a:ln>
      <a:noFill/>
    </a:ln>
    <a:effectLst/>
  </c:spPr>
  <c:txPr>
    <a:bodyPr/>
    <a:lstStyle/>
    <a:p>
      <a:pPr>
        <a:defRPr sz="1000"/>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63512-E708-4CA6-A1C4-FC324CEAC51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2CA9AFF-37C3-41EF-A1A2-23D742C7B78F}">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OS</a:t>
          </a:r>
          <a:endParaRPr lang="en-US" sz="600" b="1" dirty="0">
            <a:solidFill>
              <a:schemeClr val="tx1"/>
            </a:solidFill>
            <a:latin typeface="Arial Narrow" panose="020B0606020202030204" pitchFamily="34" charset="0"/>
            <a:cs typeface="Arial" panose="020B0604020202020204" pitchFamily="34" charset="0"/>
          </a:endParaRPr>
        </a:p>
      </dgm:t>
    </dgm:pt>
    <dgm:pt modelId="{D30AE68B-7CC7-4201-AA82-96C367196BAE}" type="parTrans" cxnId="{C1D3A034-01C3-4E54-BCB2-9C2F0F276485}">
      <dgm:prSet/>
      <dgm:spPr/>
      <dgm:t>
        <a:bodyPr/>
        <a:lstStyle/>
        <a:p>
          <a:endParaRPr lang="en-US"/>
        </a:p>
      </dgm:t>
    </dgm:pt>
    <dgm:pt modelId="{4FD1F883-544F-44AB-8844-E107A0F7F8FF}" type="sibTrans" cxnId="{C1D3A034-01C3-4E54-BCB2-9C2F0F276485}">
      <dgm:prSet/>
      <dgm:spPr>
        <a:solidFill>
          <a:schemeClr val="bg1"/>
        </a:solidFill>
        <a:ln w="28575">
          <a:solidFill>
            <a:srgbClr val="B04C46"/>
          </a:solidFill>
        </a:ln>
      </dgm:spPr>
      <dgm:t>
        <a:bodyPr/>
        <a:lstStyle/>
        <a:p>
          <a:endParaRPr lang="en-US"/>
        </a:p>
      </dgm:t>
    </dgm:pt>
    <dgm:pt modelId="{2359EFFD-6FF0-4D80-90D3-3C270DC12C22}" type="pres">
      <dgm:prSet presAssocID="{6A063512-E708-4CA6-A1C4-FC324CEAC51E}" presName="Name0" presStyleCnt="0">
        <dgm:presLayoutVars>
          <dgm:chMax val="7"/>
          <dgm:chPref val="7"/>
          <dgm:dir/>
        </dgm:presLayoutVars>
      </dgm:prSet>
      <dgm:spPr/>
    </dgm:pt>
    <dgm:pt modelId="{F0CCD15D-BCB5-4DF1-975A-E96B6AE27C50}" type="pres">
      <dgm:prSet presAssocID="{6A063512-E708-4CA6-A1C4-FC324CEAC51E}" presName="Name1" presStyleCnt="0"/>
      <dgm:spPr/>
    </dgm:pt>
    <dgm:pt modelId="{0B894626-5E76-47B3-9C71-E699BF37B4E1}" type="pres">
      <dgm:prSet presAssocID="{4FD1F883-544F-44AB-8844-E107A0F7F8FF}" presName="picture_1" presStyleCnt="0"/>
      <dgm:spPr/>
    </dgm:pt>
    <dgm:pt modelId="{471E1D02-AD53-4381-8E15-A3C31371B1E9}" type="pres">
      <dgm:prSet presAssocID="{4FD1F883-544F-44AB-8844-E107A0F7F8FF}" presName="pictureRepeatNode" presStyleLbl="alignImgPlace1" presStyleIdx="0" presStyleCnt="1"/>
      <dgm:spPr/>
    </dgm:pt>
    <dgm:pt modelId="{EAF45EC7-D99D-49F1-B55E-66963FA260DA}" type="pres">
      <dgm:prSet presAssocID="{E2CA9AFF-37C3-41EF-A1A2-23D742C7B78F}" presName="text_1" presStyleLbl="node1" presStyleIdx="0" presStyleCnt="0" custLinFactNeighborY="35766">
        <dgm:presLayoutVars>
          <dgm:bulletEnabled val="1"/>
        </dgm:presLayoutVars>
      </dgm:prSet>
      <dgm:spPr/>
    </dgm:pt>
  </dgm:ptLst>
  <dgm:cxnLst>
    <dgm:cxn modelId="{C1D3A034-01C3-4E54-BCB2-9C2F0F276485}" srcId="{6A063512-E708-4CA6-A1C4-FC324CEAC51E}" destId="{E2CA9AFF-37C3-41EF-A1A2-23D742C7B78F}" srcOrd="0" destOrd="0" parTransId="{D30AE68B-7CC7-4201-AA82-96C367196BAE}" sibTransId="{4FD1F883-544F-44AB-8844-E107A0F7F8FF}"/>
    <dgm:cxn modelId="{E3294160-4AE9-41A4-A88C-457C633575A3}" type="presOf" srcId="{6A063512-E708-4CA6-A1C4-FC324CEAC51E}" destId="{2359EFFD-6FF0-4D80-90D3-3C270DC12C22}" srcOrd="0" destOrd="0" presId="urn:microsoft.com/office/officeart/2008/layout/CircularPictureCallout"/>
    <dgm:cxn modelId="{727539A8-634F-4204-B880-369ECAF39E55}" type="presOf" srcId="{4FD1F883-544F-44AB-8844-E107A0F7F8FF}" destId="{471E1D02-AD53-4381-8E15-A3C31371B1E9}" srcOrd="0" destOrd="0" presId="urn:microsoft.com/office/officeart/2008/layout/CircularPictureCallout"/>
    <dgm:cxn modelId="{F2493EE4-8B42-4B85-84EF-630A7580305C}" type="presOf" srcId="{E2CA9AFF-37C3-41EF-A1A2-23D742C7B78F}" destId="{EAF45EC7-D99D-49F1-B55E-66963FA260DA}" srcOrd="0" destOrd="0" presId="urn:microsoft.com/office/officeart/2008/layout/CircularPictureCallout"/>
    <dgm:cxn modelId="{1AE8F15C-A04A-48AF-B6E2-967FD6DC5EE0}" type="presParOf" srcId="{2359EFFD-6FF0-4D80-90D3-3C270DC12C22}" destId="{F0CCD15D-BCB5-4DF1-975A-E96B6AE27C50}" srcOrd="0" destOrd="0" presId="urn:microsoft.com/office/officeart/2008/layout/CircularPictureCallout"/>
    <dgm:cxn modelId="{728E0048-D052-47DD-8C5B-972AAF50D6AD}" type="presParOf" srcId="{F0CCD15D-BCB5-4DF1-975A-E96B6AE27C50}" destId="{0B894626-5E76-47B3-9C71-E699BF37B4E1}" srcOrd="0" destOrd="0" presId="urn:microsoft.com/office/officeart/2008/layout/CircularPictureCallout"/>
    <dgm:cxn modelId="{666CE480-DBA6-4735-A3A0-D6F77AE1B3A7}" type="presParOf" srcId="{0B894626-5E76-47B3-9C71-E699BF37B4E1}" destId="{471E1D02-AD53-4381-8E15-A3C31371B1E9}" srcOrd="0" destOrd="0" presId="urn:microsoft.com/office/officeart/2008/layout/CircularPictureCallout"/>
    <dgm:cxn modelId="{1E29B53E-37A8-4E24-B78C-19CA0F7CE477}" type="presParOf" srcId="{F0CCD15D-BCB5-4DF1-975A-E96B6AE27C50}" destId="{EAF45EC7-D99D-49F1-B55E-66963FA260DA}" srcOrd="1"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F92E6B-8E8B-4E40-92E5-621EC445D87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2562309-2053-496A-A886-F292B8BE725A}">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 RI</a:t>
          </a:r>
          <a:endParaRPr lang="en-US" sz="600" b="1" dirty="0">
            <a:solidFill>
              <a:schemeClr val="tx1"/>
            </a:solidFill>
            <a:latin typeface="Arial Narrow" panose="020B0606020202030204" pitchFamily="34" charset="0"/>
            <a:cs typeface="Arial" panose="020B0604020202020204" pitchFamily="34" charset="0"/>
          </a:endParaRPr>
        </a:p>
      </dgm:t>
    </dgm:pt>
    <dgm:pt modelId="{D35D4E38-E96D-4B5F-BF51-AD81E322917C}" type="parTrans" cxnId="{FD9853D7-DEAA-43C4-89FA-23604396F13E}">
      <dgm:prSet/>
      <dgm:spPr/>
      <dgm:t>
        <a:bodyPr/>
        <a:lstStyle/>
        <a:p>
          <a:endParaRPr lang="en-US"/>
        </a:p>
      </dgm:t>
    </dgm:pt>
    <dgm:pt modelId="{828138F6-7536-4652-9CA7-AC8D8F4828A1}" type="sibTrans" cxnId="{FD9853D7-DEAA-43C4-89FA-23604396F13E}">
      <dgm:prSet/>
      <dgm:spPr>
        <a:solidFill>
          <a:schemeClr val="bg1"/>
        </a:solidFill>
        <a:ln w="28575">
          <a:solidFill>
            <a:srgbClr val="B04C46"/>
          </a:solidFill>
        </a:ln>
      </dgm:spPr>
      <dgm:t>
        <a:bodyPr/>
        <a:lstStyle/>
        <a:p>
          <a:endParaRPr lang="en-US"/>
        </a:p>
      </dgm:t>
    </dgm:pt>
    <dgm:pt modelId="{D084342C-3EA5-4DC1-B612-719479C9F518}" type="pres">
      <dgm:prSet presAssocID="{16F92E6B-8E8B-4E40-92E5-621EC445D87A}" presName="Name0" presStyleCnt="0">
        <dgm:presLayoutVars>
          <dgm:chMax val="7"/>
          <dgm:chPref val="7"/>
          <dgm:dir/>
        </dgm:presLayoutVars>
      </dgm:prSet>
      <dgm:spPr/>
    </dgm:pt>
    <dgm:pt modelId="{E640C701-CA21-4CA2-B2CD-0C1210B8D960}" type="pres">
      <dgm:prSet presAssocID="{16F92E6B-8E8B-4E40-92E5-621EC445D87A}" presName="Name1" presStyleCnt="0"/>
      <dgm:spPr/>
    </dgm:pt>
    <dgm:pt modelId="{5F35B59B-0248-49B2-BFA3-6D63B16455CE}" type="pres">
      <dgm:prSet presAssocID="{828138F6-7536-4652-9CA7-AC8D8F4828A1}" presName="picture_1" presStyleCnt="0"/>
      <dgm:spPr/>
    </dgm:pt>
    <dgm:pt modelId="{1637911C-FAB2-4775-9EF3-AE1C60394298}" type="pres">
      <dgm:prSet presAssocID="{828138F6-7536-4652-9CA7-AC8D8F4828A1}" presName="pictureRepeatNode" presStyleLbl="alignImgPlace1" presStyleIdx="0" presStyleCnt="1"/>
      <dgm:spPr/>
    </dgm:pt>
    <dgm:pt modelId="{3BA68EBD-7F79-469E-A183-0B0AC94EA127}" type="pres">
      <dgm:prSet presAssocID="{22562309-2053-496A-A886-F292B8BE725A}" presName="text_1" presStyleLbl="node1" presStyleIdx="0" presStyleCnt="0" custScaleX="100141" custLinFactNeighborY="17643">
        <dgm:presLayoutVars>
          <dgm:bulletEnabled val="1"/>
        </dgm:presLayoutVars>
      </dgm:prSet>
      <dgm:spPr/>
    </dgm:pt>
  </dgm:ptLst>
  <dgm:cxnLst>
    <dgm:cxn modelId="{CCF4E695-1D47-4446-92BB-13B84EDC79A7}" type="presOf" srcId="{22562309-2053-496A-A886-F292B8BE725A}" destId="{3BA68EBD-7F79-469E-A183-0B0AC94EA127}" srcOrd="0" destOrd="0" presId="urn:microsoft.com/office/officeart/2008/layout/CircularPictureCallout"/>
    <dgm:cxn modelId="{DAD26DC8-5417-428E-B49E-AB04D61F3407}" type="presOf" srcId="{828138F6-7536-4652-9CA7-AC8D8F4828A1}" destId="{1637911C-FAB2-4775-9EF3-AE1C60394298}" srcOrd="0" destOrd="0" presId="urn:microsoft.com/office/officeart/2008/layout/CircularPictureCallout"/>
    <dgm:cxn modelId="{FD9853D7-DEAA-43C4-89FA-23604396F13E}" srcId="{16F92E6B-8E8B-4E40-92E5-621EC445D87A}" destId="{22562309-2053-496A-A886-F292B8BE725A}" srcOrd="0" destOrd="0" parTransId="{D35D4E38-E96D-4B5F-BF51-AD81E322917C}" sibTransId="{828138F6-7536-4652-9CA7-AC8D8F4828A1}"/>
    <dgm:cxn modelId="{A27D15DF-EAE7-497D-89FF-8D5570291714}" type="presOf" srcId="{16F92E6B-8E8B-4E40-92E5-621EC445D87A}" destId="{D084342C-3EA5-4DC1-B612-719479C9F518}" srcOrd="0" destOrd="0" presId="urn:microsoft.com/office/officeart/2008/layout/CircularPictureCallout"/>
    <dgm:cxn modelId="{F45C1CCC-1E4E-4DD2-A958-B1396C26E0E8}" type="presParOf" srcId="{D084342C-3EA5-4DC1-B612-719479C9F518}" destId="{E640C701-CA21-4CA2-B2CD-0C1210B8D960}" srcOrd="0" destOrd="0" presId="urn:microsoft.com/office/officeart/2008/layout/CircularPictureCallout"/>
    <dgm:cxn modelId="{B356406E-B253-43B7-B028-BC541F685CB3}" type="presParOf" srcId="{E640C701-CA21-4CA2-B2CD-0C1210B8D960}" destId="{5F35B59B-0248-49B2-BFA3-6D63B16455CE}" srcOrd="0" destOrd="0" presId="urn:microsoft.com/office/officeart/2008/layout/CircularPictureCallout"/>
    <dgm:cxn modelId="{1CA0BD8E-B078-414E-B2EB-799F50A97FCF}" type="presParOf" srcId="{5F35B59B-0248-49B2-BFA3-6D63B16455CE}" destId="{1637911C-FAB2-4775-9EF3-AE1C60394298}" srcOrd="0" destOrd="0" presId="urn:microsoft.com/office/officeart/2008/layout/CircularPictureCallout"/>
    <dgm:cxn modelId="{D2F1A06A-7C1C-4BA8-9929-DB4ABDBF3ADA}" type="presParOf" srcId="{E640C701-CA21-4CA2-B2CD-0C1210B8D960}" destId="{3BA68EBD-7F79-469E-A183-0B0AC94EA127}" srcOrd="1" destOrd="0" presId="urn:microsoft.com/office/officeart/2008/layout/CircularPictureCallou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600" b="1">
              <a:solidFill>
                <a:schemeClr val="tx1"/>
              </a:solidFill>
              <a:latin typeface="Arial Narrow" panose="020B0606020202030204" pitchFamily="34" charset="0"/>
              <a:cs typeface="Arial" panose="020B0604020202020204" pitchFamily="34" charset="0"/>
            </a:rPr>
            <a:t>ZG1</a:t>
          </a:r>
          <a:endParaRPr lang="en-US" sz="600" b="1">
            <a:solidFill>
              <a:schemeClr val="tx1"/>
            </a:solidFill>
            <a:latin typeface="Arial Narrow" panose="020B0606020202030204" pitchFamily="34" charset="0"/>
            <a:cs typeface="Arial" panose="020B0604020202020204" pitchFamily="34" charset="0"/>
          </a:endParaRPr>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2579F29F-A590-4176-970A-D5B317E90F32}" type="parTrans" cxnId="{22365B4D-1C9B-4497-ABB2-45395D3E8780}">
      <dgm:prSet/>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Y="36370">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ZG2</a:t>
          </a:r>
          <a:endParaRPr lang="en-US" sz="6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X="2704" custLinFactNeighborY="15035">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2D4D31-6489-41D6-B406-0BA7E5AECE5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56417C42-A4BE-4369-A675-27317DD2EB2B}">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ST</a:t>
          </a:r>
          <a:endParaRPr lang="en-US" sz="600" b="1" dirty="0">
            <a:solidFill>
              <a:schemeClr val="tx1"/>
            </a:solidFill>
            <a:latin typeface="Arial Narrow" panose="020B0606020202030204" pitchFamily="34" charset="0"/>
            <a:cs typeface="Arial" panose="020B0604020202020204" pitchFamily="34" charset="0"/>
          </a:endParaRPr>
        </a:p>
      </dgm:t>
    </dgm:pt>
    <dgm:pt modelId="{72534856-755D-4A63-BDCA-4D5BE1E182DE}" type="parTrans" cxnId="{5932F80C-7F23-4299-8270-8E0E70858633}">
      <dgm:prSet/>
      <dgm:spPr/>
      <dgm:t>
        <a:bodyPr/>
        <a:lstStyle/>
        <a:p>
          <a:endParaRPr lang="en-US"/>
        </a:p>
      </dgm:t>
    </dgm:pt>
    <dgm:pt modelId="{43F96E24-1AAC-4668-905D-17BB95F22FE1}" type="sibTrans" cxnId="{5932F80C-7F23-4299-8270-8E0E70858633}">
      <dgm:prSet/>
      <dgm:spPr>
        <a:solidFill>
          <a:schemeClr val="bg1"/>
        </a:solidFill>
        <a:ln w="28575">
          <a:solidFill>
            <a:srgbClr val="B04C46"/>
          </a:solidFill>
        </a:ln>
      </dgm:spPr>
      <dgm:t>
        <a:bodyPr/>
        <a:lstStyle/>
        <a:p>
          <a:endParaRPr lang="en-US"/>
        </a:p>
      </dgm:t>
    </dgm:pt>
    <dgm:pt modelId="{C228F4A4-B3F7-4892-BFC8-8ED3B7A7EECB}" type="pres">
      <dgm:prSet presAssocID="{A52D4D31-6489-41D6-B406-0BA7E5AECE5E}" presName="Name0" presStyleCnt="0">
        <dgm:presLayoutVars>
          <dgm:chMax val="7"/>
          <dgm:chPref val="7"/>
          <dgm:dir/>
        </dgm:presLayoutVars>
      </dgm:prSet>
      <dgm:spPr/>
    </dgm:pt>
    <dgm:pt modelId="{25078849-B7AC-4FBE-8830-EA8F153D8951}" type="pres">
      <dgm:prSet presAssocID="{A52D4D31-6489-41D6-B406-0BA7E5AECE5E}" presName="Name1" presStyleCnt="0"/>
      <dgm:spPr/>
    </dgm:pt>
    <dgm:pt modelId="{6BD5A7A6-7C8F-4A0D-BB59-035E7C6148A2}" type="pres">
      <dgm:prSet presAssocID="{43F96E24-1AAC-4668-905D-17BB95F22FE1}" presName="picture_1" presStyleCnt="0"/>
      <dgm:spPr/>
    </dgm:pt>
    <dgm:pt modelId="{0EAFC875-B674-4D1E-9A66-22E0AD113184}" type="pres">
      <dgm:prSet presAssocID="{43F96E24-1AAC-4668-905D-17BB95F22FE1}" presName="pictureRepeatNode" presStyleLbl="alignImgPlace1" presStyleIdx="0" presStyleCnt="1"/>
      <dgm:spPr/>
    </dgm:pt>
    <dgm:pt modelId="{7200A253-7D6A-4216-90B3-9DA8756E7120}" type="pres">
      <dgm:prSet presAssocID="{56417C42-A4BE-4369-A675-27317DD2EB2B}" presName="text_1" presStyleLbl="node1" presStyleIdx="0" presStyleCnt="0" custLinFactNeighborY="36260">
        <dgm:presLayoutVars>
          <dgm:bulletEnabled val="1"/>
        </dgm:presLayoutVars>
      </dgm:prSet>
      <dgm:spPr/>
    </dgm:pt>
  </dgm:ptLst>
  <dgm:cxnLst>
    <dgm:cxn modelId="{5932F80C-7F23-4299-8270-8E0E70858633}" srcId="{A52D4D31-6489-41D6-B406-0BA7E5AECE5E}" destId="{56417C42-A4BE-4369-A675-27317DD2EB2B}" srcOrd="0" destOrd="0" parTransId="{72534856-755D-4A63-BDCA-4D5BE1E182DE}" sibTransId="{43F96E24-1AAC-4668-905D-17BB95F22FE1}"/>
    <dgm:cxn modelId="{D14ACC18-4B78-44F8-8B2F-FCE1BAAB312D}" type="presOf" srcId="{56417C42-A4BE-4369-A675-27317DD2EB2B}" destId="{7200A253-7D6A-4216-90B3-9DA8756E7120}" srcOrd="0" destOrd="0" presId="urn:microsoft.com/office/officeart/2008/layout/CircularPictureCallout"/>
    <dgm:cxn modelId="{C29A9963-3839-488B-913E-AB14BA116DDE}" type="presOf" srcId="{A52D4D31-6489-41D6-B406-0BA7E5AECE5E}" destId="{C228F4A4-B3F7-4892-BFC8-8ED3B7A7EECB}" srcOrd="0" destOrd="0" presId="urn:microsoft.com/office/officeart/2008/layout/CircularPictureCallout"/>
    <dgm:cxn modelId="{590FDB54-8E47-4C86-9422-88A6531F88CF}" type="presOf" srcId="{43F96E24-1AAC-4668-905D-17BB95F22FE1}" destId="{0EAFC875-B674-4D1E-9A66-22E0AD113184}" srcOrd="0" destOrd="0" presId="urn:microsoft.com/office/officeart/2008/layout/CircularPictureCallout"/>
    <dgm:cxn modelId="{425DD5F3-E6AB-41FD-B06D-3A9C6D0CD072}" type="presParOf" srcId="{C228F4A4-B3F7-4892-BFC8-8ED3B7A7EECB}" destId="{25078849-B7AC-4FBE-8830-EA8F153D8951}" srcOrd="0" destOrd="0" presId="urn:microsoft.com/office/officeart/2008/layout/CircularPictureCallout"/>
    <dgm:cxn modelId="{F214B3E5-36AC-40E7-BB4A-2EF9DA20C695}" type="presParOf" srcId="{25078849-B7AC-4FBE-8830-EA8F153D8951}" destId="{6BD5A7A6-7C8F-4A0D-BB59-035E7C6148A2}" srcOrd="0" destOrd="0" presId="urn:microsoft.com/office/officeart/2008/layout/CircularPictureCallout"/>
    <dgm:cxn modelId="{770CA5AD-7EF0-4A47-A7BB-C5D828DC69AB}" type="presParOf" srcId="{6BD5A7A6-7C8F-4A0D-BB59-035E7C6148A2}" destId="{0EAFC875-B674-4D1E-9A66-22E0AD113184}" srcOrd="0" destOrd="0" presId="urn:microsoft.com/office/officeart/2008/layout/CircularPictureCallout"/>
    <dgm:cxn modelId="{D5D4910C-787E-4818-8F16-4D16CD11AA18}" type="presParOf" srcId="{25078849-B7AC-4FBE-8830-EA8F153D8951}" destId="{7200A253-7D6A-4216-90B3-9DA8756E7120}"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F92E6B-8E8B-4E40-92E5-621EC445D87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2562309-2053-496A-A886-F292B8BE725A}">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RI</a:t>
          </a:r>
          <a:endParaRPr lang="en-US" sz="600" b="1" dirty="0">
            <a:solidFill>
              <a:schemeClr val="tx1"/>
            </a:solidFill>
            <a:latin typeface="Arial Narrow" panose="020B0606020202030204" pitchFamily="34" charset="0"/>
            <a:cs typeface="Arial" panose="020B0604020202020204" pitchFamily="34" charset="0"/>
          </a:endParaRPr>
        </a:p>
      </dgm:t>
    </dgm:pt>
    <dgm:pt modelId="{D35D4E38-E96D-4B5F-BF51-AD81E322917C}" type="parTrans" cxnId="{FD9853D7-DEAA-43C4-89FA-23604396F13E}">
      <dgm:prSet/>
      <dgm:spPr/>
      <dgm:t>
        <a:bodyPr/>
        <a:lstStyle/>
        <a:p>
          <a:endParaRPr lang="en-US"/>
        </a:p>
      </dgm:t>
    </dgm:pt>
    <dgm:pt modelId="{828138F6-7536-4652-9CA7-AC8D8F4828A1}" type="sibTrans" cxnId="{FD9853D7-DEAA-43C4-89FA-23604396F13E}">
      <dgm:prSet/>
      <dgm:spPr>
        <a:solidFill>
          <a:schemeClr val="bg1"/>
        </a:solidFill>
        <a:ln w="28575">
          <a:solidFill>
            <a:srgbClr val="B04C46"/>
          </a:solidFill>
        </a:ln>
      </dgm:spPr>
      <dgm:t>
        <a:bodyPr/>
        <a:lstStyle/>
        <a:p>
          <a:endParaRPr lang="en-US"/>
        </a:p>
      </dgm:t>
    </dgm:pt>
    <dgm:pt modelId="{D084342C-3EA5-4DC1-B612-719479C9F518}" type="pres">
      <dgm:prSet presAssocID="{16F92E6B-8E8B-4E40-92E5-621EC445D87A}" presName="Name0" presStyleCnt="0">
        <dgm:presLayoutVars>
          <dgm:chMax val="7"/>
          <dgm:chPref val="7"/>
          <dgm:dir/>
        </dgm:presLayoutVars>
      </dgm:prSet>
      <dgm:spPr/>
    </dgm:pt>
    <dgm:pt modelId="{E640C701-CA21-4CA2-B2CD-0C1210B8D960}" type="pres">
      <dgm:prSet presAssocID="{16F92E6B-8E8B-4E40-92E5-621EC445D87A}" presName="Name1" presStyleCnt="0"/>
      <dgm:spPr/>
    </dgm:pt>
    <dgm:pt modelId="{5F35B59B-0248-49B2-BFA3-6D63B16455CE}" type="pres">
      <dgm:prSet presAssocID="{828138F6-7536-4652-9CA7-AC8D8F4828A1}" presName="picture_1" presStyleCnt="0"/>
      <dgm:spPr/>
    </dgm:pt>
    <dgm:pt modelId="{1637911C-FAB2-4775-9EF3-AE1C60394298}" type="pres">
      <dgm:prSet presAssocID="{828138F6-7536-4652-9CA7-AC8D8F4828A1}" presName="pictureRepeatNode" presStyleLbl="alignImgPlace1" presStyleIdx="0" presStyleCnt="1"/>
      <dgm:spPr/>
    </dgm:pt>
    <dgm:pt modelId="{3BA68EBD-7F79-469E-A183-0B0AC94EA127}" type="pres">
      <dgm:prSet presAssocID="{22562309-2053-496A-A886-F292B8BE725A}" presName="text_1" presStyleLbl="node1" presStyleIdx="0" presStyleCnt="0" custScaleX="100141" custLinFactNeighborY="39188">
        <dgm:presLayoutVars>
          <dgm:bulletEnabled val="1"/>
        </dgm:presLayoutVars>
      </dgm:prSet>
      <dgm:spPr/>
    </dgm:pt>
  </dgm:ptLst>
  <dgm:cxnLst>
    <dgm:cxn modelId="{CCF4E695-1D47-4446-92BB-13B84EDC79A7}" type="presOf" srcId="{22562309-2053-496A-A886-F292B8BE725A}" destId="{3BA68EBD-7F79-469E-A183-0B0AC94EA127}" srcOrd="0" destOrd="0" presId="urn:microsoft.com/office/officeart/2008/layout/CircularPictureCallout"/>
    <dgm:cxn modelId="{DAD26DC8-5417-428E-B49E-AB04D61F3407}" type="presOf" srcId="{828138F6-7536-4652-9CA7-AC8D8F4828A1}" destId="{1637911C-FAB2-4775-9EF3-AE1C60394298}" srcOrd="0" destOrd="0" presId="urn:microsoft.com/office/officeart/2008/layout/CircularPictureCallout"/>
    <dgm:cxn modelId="{FD9853D7-DEAA-43C4-89FA-23604396F13E}" srcId="{16F92E6B-8E8B-4E40-92E5-621EC445D87A}" destId="{22562309-2053-496A-A886-F292B8BE725A}" srcOrd="0" destOrd="0" parTransId="{D35D4E38-E96D-4B5F-BF51-AD81E322917C}" sibTransId="{828138F6-7536-4652-9CA7-AC8D8F4828A1}"/>
    <dgm:cxn modelId="{A27D15DF-EAE7-497D-89FF-8D5570291714}" type="presOf" srcId="{16F92E6B-8E8B-4E40-92E5-621EC445D87A}" destId="{D084342C-3EA5-4DC1-B612-719479C9F518}" srcOrd="0" destOrd="0" presId="urn:microsoft.com/office/officeart/2008/layout/CircularPictureCallout"/>
    <dgm:cxn modelId="{F45C1CCC-1E4E-4DD2-A958-B1396C26E0E8}" type="presParOf" srcId="{D084342C-3EA5-4DC1-B612-719479C9F518}" destId="{E640C701-CA21-4CA2-B2CD-0C1210B8D960}" srcOrd="0" destOrd="0" presId="urn:microsoft.com/office/officeart/2008/layout/CircularPictureCallout"/>
    <dgm:cxn modelId="{B356406E-B253-43B7-B028-BC541F685CB3}" type="presParOf" srcId="{E640C701-CA21-4CA2-B2CD-0C1210B8D960}" destId="{5F35B59B-0248-49B2-BFA3-6D63B16455CE}" srcOrd="0" destOrd="0" presId="urn:microsoft.com/office/officeart/2008/layout/CircularPictureCallout"/>
    <dgm:cxn modelId="{1CA0BD8E-B078-414E-B2EB-799F50A97FCF}" type="presParOf" srcId="{5F35B59B-0248-49B2-BFA3-6D63B16455CE}" destId="{1637911C-FAB2-4775-9EF3-AE1C60394298}" srcOrd="0" destOrd="0" presId="urn:microsoft.com/office/officeart/2008/layout/CircularPictureCallout"/>
    <dgm:cxn modelId="{D2F1A06A-7C1C-4BA8-9929-DB4ABDBF3ADA}" type="presParOf" srcId="{E640C701-CA21-4CA2-B2CD-0C1210B8D960}" destId="{3BA68EBD-7F79-469E-A183-0B0AC94EA127}" srcOrd="1" destOrd="0" presId="urn:microsoft.com/office/officeart/2008/layout/CircularPictureCallou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ZG1</a:t>
          </a:r>
          <a:endParaRPr lang="en-US" sz="6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Y="34911">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2FEEE3-051E-4F28-BDE5-3F9A3E42543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05C71EF-1591-482C-90CF-87D8162F330C}">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HR-ZOO </a:t>
          </a:r>
          <a:br>
            <a:rPr lang="hr-HR" sz="600" b="1" dirty="0">
              <a:solidFill>
                <a:schemeClr val="tx1"/>
              </a:solidFill>
              <a:latin typeface="Arial Narrow" panose="020B0606020202030204" pitchFamily="34" charset="0"/>
              <a:cs typeface="Arial" panose="020B0604020202020204" pitchFamily="34" charset="0"/>
            </a:rPr>
          </a:br>
          <a:r>
            <a:rPr lang="hr-HR" sz="600" b="1" dirty="0">
              <a:solidFill>
                <a:schemeClr val="tx1"/>
              </a:solidFill>
              <a:latin typeface="Arial Narrow" panose="020B0606020202030204" pitchFamily="34" charset="0"/>
              <a:cs typeface="Arial" panose="020B0604020202020204" pitchFamily="34" charset="0"/>
            </a:rPr>
            <a:t>ZG2</a:t>
          </a:r>
          <a:endParaRPr lang="en-US" sz="600" b="1" dirty="0">
            <a:solidFill>
              <a:schemeClr val="tx1"/>
            </a:solidFill>
            <a:latin typeface="Arial Narrow" panose="020B0606020202030204" pitchFamily="34" charset="0"/>
            <a:cs typeface="Arial" panose="020B0604020202020204" pitchFamily="34" charset="0"/>
          </a:endParaRPr>
        </a:p>
      </dgm:t>
    </dgm:pt>
    <dgm:pt modelId="{2579F29F-A590-4176-970A-D5B317E90F32}" type="parTrans" cxnId="{22365B4D-1C9B-4497-ABB2-45395D3E8780}">
      <dgm:prSet/>
      <dgm:spPr/>
      <dgm:t>
        <a:bodyPr/>
        <a:lstStyle/>
        <a:p>
          <a:endParaRPr lang="en-US"/>
        </a:p>
      </dgm:t>
    </dgm:pt>
    <dgm:pt modelId="{9AFEC21C-4185-4B1A-A483-13BF111EDB4A}" type="sibTrans" cxnId="{22365B4D-1C9B-4497-ABB2-45395D3E8780}">
      <dgm:prSet/>
      <dgm:spPr>
        <a:solidFill>
          <a:schemeClr val="bg1"/>
        </a:solidFill>
        <a:ln w="28575">
          <a:solidFill>
            <a:srgbClr val="B04C46"/>
          </a:solidFill>
        </a:ln>
      </dgm:spPr>
      <dgm:t>
        <a:bodyPr/>
        <a:lstStyle/>
        <a:p>
          <a:endParaRPr lang="en-US"/>
        </a:p>
      </dgm:t>
    </dgm:pt>
    <dgm:pt modelId="{F1CB89CB-B1C7-4E8D-B8EF-DD1473D92BD4}" type="pres">
      <dgm:prSet presAssocID="{0B2FEEE3-051E-4F28-BDE5-3F9A3E425434}" presName="Name0" presStyleCnt="0">
        <dgm:presLayoutVars>
          <dgm:chMax val="7"/>
          <dgm:chPref val="7"/>
          <dgm:dir/>
        </dgm:presLayoutVars>
      </dgm:prSet>
      <dgm:spPr/>
    </dgm:pt>
    <dgm:pt modelId="{19DFBBE4-5A09-4E61-9D48-651AAAC3F182}" type="pres">
      <dgm:prSet presAssocID="{0B2FEEE3-051E-4F28-BDE5-3F9A3E425434}" presName="Name1" presStyleCnt="0"/>
      <dgm:spPr/>
    </dgm:pt>
    <dgm:pt modelId="{C6D6E7D5-F38C-4A66-A041-C6F90ACCD77A}" type="pres">
      <dgm:prSet presAssocID="{9AFEC21C-4185-4B1A-A483-13BF111EDB4A}" presName="picture_1" presStyleCnt="0"/>
      <dgm:spPr/>
    </dgm:pt>
    <dgm:pt modelId="{AE6B8323-D1E3-4335-9B97-8AA0EA1C1667}" type="pres">
      <dgm:prSet presAssocID="{9AFEC21C-4185-4B1A-A483-13BF111EDB4A}" presName="pictureRepeatNode" presStyleLbl="alignImgPlace1" presStyleIdx="0" presStyleCnt="1"/>
      <dgm:spPr/>
    </dgm:pt>
    <dgm:pt modelId="{06B350A8-4110-4411-A631-45A5293D0362}" type="pres">
      <dgm:prSet presAssocID="{F05C71EF-1591-482C-90CF-87D8162F330C}" presName="text_1" presStyleLbl="node1" presStyleIdx="0" presStyleCnt="0" custScaleX="169764" custLinFactNeighborX="2704" custLinFactNeighborY="37454">
        <dgm:presLayoutVars>
          <dgm:bulletEnabled val="1"/>
        </dgm:presLayoutVars>
      </dgm:prSet>
      <dgm:spPr/>
    </dgm:pt>
  </dgm:ptLst>
  <dgm:cxnLst>
    <dgm:cxn modelId="{CCE6133A-47CB-45B2-9B93-D1C17AA45526}" type="presOf" srcId="{F05C71EF-1591-482C-90CF-87D8162F330C}" destId="{06B350A8-4110-4411-A631-45A5293D0362}" srcOrd="0" destOrd="0" presId="urn:microsoft.com/office/officeart/2008/layout/CircularPictureCallout"/>
    <dgm:cxn modelId="{22365B4D-1C9B-4497-ABB2-45395D3E8780}" srcId="{0B2FEEE3-051E-4F28-BDE5-3F9A3E425434}" destId="{F05C71EF-1591-482C-90CF-87D8162F330C}" srcOrd="0" destOrd="0" parTransId="{2579F29F-A590-4176-970A-D5B317E90F32}" sibTransId="{9AFEC21C-4185-4B1A-A483-13BF111EDB4A}"/>
    <dgm:cxn modelId="{195D55A2-FC0F-4522-85E2-14D80D4C2B21}" type="presOf" srcId="{9AFEC21C-4185-4B1A-A483-13BF111EDB4A}" destId="{AE6B8323-D1E3-4335-9B97-8AA0EA1C1667}" srcOrd="0" destOrd="0" presId="urn:microsoft.com/office/officeart/2008/layout/CircularPictureCallout"/>
    <dgm:cxn modelId="{868319CA-BBC4-402B-BC31-EE87F6EE8BC0}" type="presOf" srcId="{0B2FEEE3-051E-4F28-BDE5-3F9A3E425434}" destId="{F1CB89CB-B1C7-4E8D-B8EF-DD1473D92BD4}" srcOrd="0" destOrd="0" presId="urn:microsoft.com/office/officeart/2008/layout/CircularPictureCallout"/>
    <dgm:cxn modelId="{B7517DD0-5CD0-42D9-A616-8327FFCFE7F4}" type="presParOf" srcId="{F1CB89CB-B1C7-4E8D-B8EF-DD1473D92BD4}" destId="{19DFBBE4-5A09-4E61-9D48-651AAAC3F182}" srcOrd="0" destOrd="0" presId="urn:microsoft.com/office/officeart/2008/layout/CircularPictureCallout"/>
    <dgm:cxn modelId="{0DF7ECEB-25F2-485C-A5F8-733A18A10EF8}" type="presParOf" srcId="{19DFBBE4-5A09-4E61-9D48-651AAAC3F182}" destId="{C6D6E7D5-F38C-4A66-A041-C6F90ACCD77A}" srcOrd="0" destOrd="0" presId="urn:microsoft.com/office/officeart/2008/layout/CircularPictureCallout"/>
    <dgm:cxn modelId="{0F2A2860-A667-49EE-9450-476CF74E1263}" type="presParOf" srcId="{C6D6E7D5-F38C-4A66-A041-C6F90ACCD77A}" destId="{AE6B8323-D1E3-4335-9B97-8AA0EA1C1667}" srcOrd="0" destOrd="0" presId="urn:microsoft.com/office/officeart/2008/layout/CircularPictureCallout"/>
    <dgm:cxn modelId="{5E3BDFB8-FBD3-4365-AA3C-42043848FA2D}" type="presParOf" srcId="{19DFBBE4-5A09-4E61-9D48-651AAAC3F182}" destId="{06B350A8-4110-4411-A631-45A5293D0362}" srcOrd="1" destOrd="0" presId="urn:microsoft.com/office/officeart/2008/layout/CircularPictureCallout"/>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65B861-DAF9-4C5E-8EF5-5B6EA83CEEE8}" type="doc">
      <dgm:prSet loTypeId="urn:microsoft.com/office/officeart/2005/8/layout/radial5" loCatId="relationship" qsTypeId="urn:microsoft.com/office/officeart/2005/8/quickstyle/simple1" qsCatId="simple" csTypeId="urn:microsoft.com/office/officeart/2005/8/colors/accent3_1" csCatId="accent3" phldr="1"/>
      <dgm:spPr/>
      <dgm:t>
        <a:bodyPr/>
        <a:lstStyle/>
        <a:p>
          <a:endParaRPr lang="en-US"/>
        </a:p>
      </dgm:t>
    </dgm:pt>
    <dgm:pt modelId="{F01345BF-5994-43B4-9058-A5EFF1D15E2D}">
      <dgm:prSet phldrT="[Text]" custT="1"/>
      <dgm:spPr>
        <a:ln>
          <a:solidFill>
            <a:srgbClr val="45C0AC"/>
          </a:solidFill>
        </a:ln>
      </dgm:spPr>
      <dgm:t>
        <a:bodyPr/>
        <a:lstStyle/>
        <a:p>
          <a:r>
            <a:rPr lang="en-GB" sz="600" b="1" dirty="0">
              <a:latin typeface="Arial" panose="020B0604020202020204" pitchFamily="34" charset="0"/>
              <a:cs typeface="Arial" panose="020B0604020202020204" pitchFamily="34" charset="0"/>
            </a:rPr>
            <a:t>Services </a:t>
          </a:r>
          <a:r>
            <a:rPr lang="hr-HR" sz="600" b="1" dirty="0">
              <a:latin typeface="Arial" panose="020B0604020202020204" pitchFamily="34" charset="0"/>
              <a:cs typeface="Arial" panose="020B0604020202020204" pitchFamily="34" charset="0"/>
            </a:rPr>
            <a:t>to </a:t>
          </a:r>
          <a:r>
            <a:rPr lang="en-GB" sz="600" b="1" dirty="0">
              <a:latin typeface="Arial" panose="020B0604020202020204" pitchFamily="34" charset="0"/>
              <a:cs typeface="Arial" panose="020B0604020202020204" pitchFamily="34" charset="0"/>
            </a:rPr>
            <a:t>and Interaction with Academia and Public Administration</a:t>
          </a:r>
          <a:endParaRPr lang="en-US" sz="600" b="1" dirty="0">
            <a:latin typeface="Arial" panose="020B0604020202020204" pitchFamily="34" charset="0"/>
            <a:cs typeface="Arial" panose="020B0604020202020204" pitchFamily="34" charset="0"/>
          </a:endParaRPr>
        </a:p>
      </dgm:t>
    </dgm:pt>
    <dgm:pt modelId="{F7B3CF5E-EEA0-4066-A897-37C0C4AB4F01}" type="parTrans" cxnId="{49F1B33A-507A-4DC1-AF2F-6B10A71DBC4C}">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1CA475F9-A9C8-4779-B768-AF6C65BEF3FB}" type="sibTrans" cxnId="{49F1B33A-507A-4DC1-AF2F-6B10A71DBC4C}">
      <dgm:prSet/>
      <dgm:spPr/>
      <dgm:t>
        <a:bodyPr/>
        <a:lstStyle/>
        <a:p>
          <a:endParaRPr lang="en-US" sz="600" b="1">
            <a:latin typeface="Arial" panose="020B0604020202020204" pitchFamily="34" charset="0"/>
            <a:cs typeface="Arial" panose="020B0604020202020204" pitchFamily="34" charset="0"/>
          </a:endParaRPr>
        </a:p>
      </dgm:t>
    </dgm:pt>
    <dgm:pt modelId="{C092115E-EBDC-4164-AB5E-584900FCEB6B}">
      <dgm:prSet phldrT="[Text]" custT="1"/>
      <dgm:spPr>
        <a:ln>
          <a:solidFill>
            <a:srgbClr val="45C0AC"/>
          </a:solidFill>
        </a:ln>
      </dgm:spPr>
      <dgm:t>
        <a:bodyPr/>
        <a:lstStyle/>
        <a:p>
          <a:r>
            <a:rPr lang="en-GB" sz="600" b="1" dirty="0">
              <a:latin typeface="Arial" panose="020B0604020202020204" pitchFamily="34" charset="0"/>
              <a:cs typeface="Arial" panose="020B0604020202020204" pitchFamily="34" charset="0"/>
            </a:rPr>
            <a:t>Collaboration</a:t>
          </a:r>
        </a:p>
      </dgm:t>
    </dgm:pt>
    <dgm:pt modelId="{73316BB5-3D0F-41DC-BC0C-ED26FC06E4F6}" type="parTrans" cxnId="{00C46B36-4901-4B0F-B0E3-1D186CD80285}">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7C768A8C-793D-4E04-8841-6CCCAE7C3A36}" type="sibTrans" cxnId="{00C46B36-4901-4B0F-B0E3-1D186CD80285}">
      <dgm:prSet/>
      <dgm:spPr/>
      <dgm:t>
        <a:bodyPr/>
        <a:lstStyle/>
        <a:p>
          <a:endParaRPr lang="en-US" sz="600" b="1">
            <a:latin typeface="Arial" panose="020B0604020202020204" pitchFamily="34" charset="0"/>
            <a:cs typeface="Arial" panose="020B0604020202020204" pitchFamily="34" charset="0"/>
          </a:endParaRPr>
        </a:p>
      </dgm:t>
    </dgm:pt>
    <dgm:pt modelId="{9EFC03B8-82E5-4D0A-AFDA-B079AC5C0E9D}">
      <dgm:prSet phldrT="[Text]"/>
      <dgm:spPr/>
      <dgm:t>
        <a:bodyPr/>
        <a:lstStyle/>
        <a:p>
          <a:endParaRPr lang="en-US" sz="600" b="1">
            <a:latin typeface="Arial" panose="020B0604020202020204" pitchFamily="34" charset="0"/>
            <a:cs typeface="Arial" panose="020B0604020202020204" pitchFamily="34" charset="0"/>
          </a:endParaRPr>
        </a:p>
      </dgm:t>
    </dgm:pt>
    <dgm:pt modelId="{1B424B64-C57C-4D14-9E1F-BBE0259E3C97}" type="parTrans" cxnId="{0D6667A3-09AF-436D-BC8F-73C35B4DD2F8}">
      <dgm:prSet/>
      <dgm:spPr/>
      <dgm:t>
        <a:bodyPr/>
        <a:lstStyle/>
        <a:p>
          <a:endParaRPr lang="en-US" sz="600" b="1">
            <a:latin typeface="Arial" panose="020B0604020202020204" pitchFamily="34" charset="0"/>
            <a:cs typeface="Arial" panose="020B0604020202020204" pitchFamily="34" charset="0"/>
          </a:endParaRPr>
        </a:p>
      </dgm:t>
    </dgm:pt>
    <dgm:pt modelId="{22691CEA-9B51-49F6-864F-9B46C50B21A9}" type="sibTrans" cxnId="{0D6667A3-09AF-436D-BC8F-73C35B4DD2F8}">
      <dgm:prSet/>
      <dgm:spPr/>
      <dgm:t>
        <a:bodyPr/>
        <a:lstStyle/>
        <a:p>
          <a:endParaRPr lang="en-US" sz="600" b="1">
            <a:latin typeface="Arial" panose="020B0604020202020204" pitchFamily="34" charset="0"/>
            <a:cs typeface="Arial" panose="020B0604020202020204" pitchFamily="34" charset="0"/>
          </a:endParaRPr>
        </a:p>
      </dgm:t>
    </dgm:pt>
    <dgm:pt modelId="{0EDC46BB-A91C-4E7E-BE38-0900C1A03B4A}">
      <dgm:prSet custT="1"/>
      <dgm:spPr>
        <a:ln>
          <a:solidFill>
            <a:srgbClr val="45C0AC"/>
          </a:solidFill>
        </a:ln>
      </dgm:spPr>
      <dgm:t>
        <a:bodyPr/>
        <a:lstStyle/>
        <a:p>
          <a:r>
            <a:rPr lang="en-GB" sz="600" b="1" dirty="0">
              <a:latin typeface="Arial" panose="020B0604020202020204" pitchFamily="34" charset="0"/>
              <a:cs typeface="Arial" panose="020B0604020202020204" pitchFamily="34" charset="0"/>
            </a:rPr>
            <a:t>Education and skills development in HPC/HPDA/AI</a:t>
          </a:r>
        </a:p>
      </dgm:t>
    </dgm:pt>
    <dgm:pt modelId="{1E1F5621-1C2D-4F7B-A10C-37BD38E1DA7F}" type="parTrans" cxnId="{681E2566-0F01-4F5A-BD86-331C86F9A6BF}">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377AA34E-09F2-43CC-82FA-25BCE31C56E7}" type="sibTrans" cxnId="{681E2566-0F01-4F5A-BD86-331C86F9A6BF}">
      <dgm:prSet/>
      <dgm:spPr/>
      <dgm:t>
        <a:bodyPr/>
        <a:lstStyle/>
        <a:p>
          <a:endParaRPr lang="en-US" sz="600" b="1">
            <a:latin typeface="Arial" panose="020B0604020202020204" pitchFamily="34" charset="0"/>
            <a:cs typeface="Arial" panose="020B0604020202020204" pitchFamily="34" charset="0"/>
          </a:endParaRPr>
        </a:p>
      </dgm:t>
    </dgm:pt>
    <dgm:pt modelId="{C58E1382-C61E-45EC-983C-8568E2C61672}">
      <dgm:prSet phldrT="[Text]" custT="1"/>
      <dgm:spPr>
        <a:ln>
          <a:solidFill>
            <a:srgbClr val="45C0AC"/>
          </a:solidFill>
        </a:ln>
      </dgm:spPr>
      <dgm:t>
        <a:bodyPr/>
        <a:lstStyle/>
        <a:p>
          <a:r>
            <a:rPr lang="en-GB" sz="600" b="1" dirty="0">
              <a:latin typeface="Arial" panose="020B0604020202020204" pitchFamily="34" charset="0"/>
              <a:cs typeface="Arial" panose="020B0604020202020204" pitchFamily="34" charset="0"/>
            </a:rPr>
            <a:t>Services to and Interaction with Industry</a:t>
          </a:r>
        </a:p>
      </dgm:t>
    </dgm:pt>
    <dgm:pt modelId="{C058FA6D-1296-4F77-B1C3-9ED041934F95}" type="parTrans" cxnId="{94197DF0-E6D9-46AE-B4E9-7649968FE1D7}">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7E57A99F-FEFF-40F0-AE9B-A81963C4A12B}" type="sibTrans" cxnId="{94197DF0-E6D9-46AE-B4E9-7649968FE1D7}">
      <dgm:prSet/>
      <dgm:spPr/>
      <dgm:t>
        <a:bodyPr/>
        <a:lstStyle/>
        <a:p>
          <a:endParaRPr lang="en-US" sz="600" b="1">
            <a:latin typeface="Arial" panose="020B0604020202020204" pitchFamily="34" charset="0"/>
            <a:cs typeface="Arial" panose="020B0604020202020204" pitchFamily="34" charset="0"/>
          </a:endParaRPr>
        </a:p>
      </dgm:t>
    </dgm:pt>
    <dgm:pt modelId="{85083C21-870F-419C-B988-A7509FB15B59}">
      <dgm:prSet phldrT="[Text]" custT="1"/>
      <dgm:spPr>
        <a:ln>
          <a:solidFill>
            <a:srgbClr val="45C0AC"/>
          </a:solidFill>
        </a:ln>
      </dgm:spPr>
      <dgm:t>
        <a:bodyPr/>
        <a:lstStyle/>
        <a:p>
          <a:r>
            <a:rPr lang="en-GB" sz="600" b="1" dirty="0">
              <a:latin typeface="Arial" panose="020B0604020202020204" pitchFamily="34" charset="0"/>
              <a:cs typeface="Arial" panose="020B0604020202020204" pitchFamily="34" charset="0"/>
            </a:rPr>
            <a:t>Service Portfolio and Competence Management</a:t>
          </a:r>
          <a:endParaRPr lang="en-US" sz="600" b="1" dirty="0">
            <a:latin typeface="Arial" panose="020B0604020202020204" pitchFamily="34" charset="0"/>
            <a:cs typeface="Arial" panose="020B0604020202020204" pitchFamily="34" charset="0"/>
          </a:endParaRPr>
        </a:p>
      </dgm:t>
    </dgm:pt>
    <dgm:pt modelId="{FBC46793-525D-4C7E-9261-FAB057229449}" type="sibTrans" cxnId="{468E1AA1-3C19-4DF4-8BA4-2CE2DBBAB98E}">
      <dgm:prSet/>
      <dgm:spPr/>
      <dgm:t>
        <a:bodyPr/>
        <a:lstStyle/>
        <a:p>
          <a:endParaRPr lang="en-US" sz="600" b="1">
            <a:latin typeface="Arial" panose="020B0604020202020204" pitchFamily="34" charset="0"/>
            <a:cs typeface="Arial" panose="020B0604020202020204" pitchFamily="34" charset="0"/>
          </a:endParaRPr>
        </a:p>
      </dgm:t>
    </dgm:pt>
    <dgm:pt modelId="{7097C67D-E59B-497C-868B-F007EE035F1A}" type="parTrans" cxnId="{468E1AA1-3C19-4DF4-8BA4-2CE2DBBAB98E}">
      <dgm:prSet custT="1"/>
      <dgm:spPr>
        <a:solidFill>
          <a:srgbClr val="C00202"/>
        </a:solidFill>
      </dgm:spPr>
      <dgm:t>
        <a:bodyPr/>
        <a:lstStyle/>
        <a:p>
          <a:endParaRPr lang="en-US" sz="600" b="1">
            <a:latin typeface="Arial" panose="020B0604020202020204" pitchFamily="34" charset="0"/>
            <a:cs typeface="Arial" panose="020B0604020202020204" pitchFamily="34" charset="0"/>
          </a:endParaRPr>
        </a:p>
      </dgm:t>
    </dgm:pt>
    <dgm:pt modelId="{68A580EC-965C-48E3-AAEC-A43A70B5F0C1}">
      <dgm:prSet phldrT="[Text]" custT="1"/>
      <dgm:spPr>
        <a:noFill/>
        <a:ln>
          <a:noFill/>
        </a:ln>
      </dgm:spPr>
      <dgm:t>
        <a:bodyPr/>
        <a:lstStyle/>
        <a:p>
          <a:endParaRPr lang="en-US" sz="600" b="1">
            <a:latin typeface="Arial" panose="020B0604020202020204" pitchFamily="34" charset="0"/>
            <a:cs typeface="Arial" panose="020B0604020202020204" pitchFamily="34" charset="0"/>
          </a:endParaRPr>
        </a:p>
      </dgm:t>
    </dgm:pt>
    <dgm:pt modelId="{0AE1F8FA-C0C2-4B4A-871A-A2319B482130}" type="sibTrans" cxnId="{CAA9A6A7-696D-4653-AF14-D8D12DBC7B12}">
      <dgm:prSet/>
      <dgm:spPr/>
      <dgm:t>
        <a:bodyPr/>
        <a:lstStyle/>
        <a:p>
          <a:endParaRPr lang="en-US" sz="600" b="1">
            <a:latin typeface="Arial" panose="020B0604020202020204" pitchFamily="34" charset="0"/>
            <a:cs typeface="Arial" panose="020B0604020202020204" pitchFamily="34" charset="0"/>
          </a:endParaRPr>
        </a:p>
      </dgm:t>
    </dgm:pt>
    <dgm:pt modelId="{DF3DC82D-1895-4F05-A35E-A535CF27695F}" type="parTrans" cxnId="{CAA9A6A7-696D-4653-AF14-D8D12DBC7B12}">
      <dgm:prSet/>
      <dgm:spPr/>
      <dgm:t>
        <a:bodyPr/>
        <a:lstStyle/>
        <a:p>
          <a:endParaRPr lang="en-US" sz="600" b="1">
            <a:latin typeface="Arial" panose="020B0604020202020204" pitchFamily="34" charset="0"/>
            <a:cs typeface="Arial" panose="020B0604020202020204" pitchFamily="34" charset="0"/>
          </a:endParaRPr>
        </a:p>
      </dgm:t>
    </dgm:pt>
    <dgm:pt modelId="{81A82CAF-9BF9-4AF7-A1A9-9AB6A283D68A}" type="pres">
      <dgm:prSet presAssocID="{7465B861-DAF9-4C5E-8EF5-5B6EA83CEEE8}" presName="Name0" presStyleCnt="0">
        <dgm:presLayoutVars>
          <dgm:chMax val="1"/>
          <dgm:dir/>
          <dgm:animLvl val="ctr"/>
          <dgm:resizeHandles val="exact"/>
        </dgm:presLayoutVars>
      </dgm:prSet>
      <dgm:spPr/>
    </dgm:pt>
    <dgm:pt modelId="{EDBFC2EC-6766-4637-8703-5BEC6F3EC492}" type="pres">
      <dgm:prSet presAssocID="{68A580EC-965C-48E3-AAEC-A43A70B5F0C1}" presName="centerShape" presStyleLbl="node0" presStyleIdx="0" presStyleCnt="1" custScaleX="119197" custScaleY="117571" custLinFactNeighborY="-1524"/>
      <dgm:spPr/>
    </dgm:pt>
    <dgm:pt modelId="{3283BE7F-21BB-46FD-B6CA-E733DEFF2AA9}" type="pres">
      <dgm:prSet presAssocID="{1E1F5621-1C2D-4F7B-A10C-37BD38E1DA7F}" presName="parTrans" presStyleLbl="sibTrans2D1" presStyleIdx="0" presStyleCnt="5" custLinFactNeighborY="-4224"/>
      <dgm:spPr/>
    </dgm:pt>
    <dgm:pt modelId="{7F10264B-F961-4A8E-A4C9-8441D5B914EF}" type="pres">
      <dgm:prSet presAssocID="{1E1F5621-1C2D-4F7B-A10C-37BD38E1DA7F}" presName="connectorText" presStyleLbl="sibTrans2D1" presStyleIdx="0" presStyleCnt="5"/>
      <dgm:spPr/>
    </dgm:pt>
    <dgm:pt modelId="{B986DEB5-0CAB-4563-8544-6178CC2B6F08}" type="pres">
      <dgm:prSet presAssocID="{0EDC46BB-A91C-4E7E-BE38-0900C1A03B4A}" presName="node" presStyleLbl="node1" presStyleIdx="0" presStyleCnt="5">
        <dgm:presLayoutVars>
          <dgm:bulletEnabled val="1"/>
        </dgm:presLayoutVars>
      </dgm:prSet>
      <dgm:spPr/>
    </dgm:pt>
    <dgm:pt modelId="{51F00679-B627-4402-95D4-40E19436C03E}" type="pres">
      <dgm:prSet presAssocID="{C058FA6D-1296-4F77-B1C3-9ED041934F95}" presName="parTrans" presStyleLbl="sibTrans2D1" presStyleIdx="1" presStyleCnt="5"/>
      <dgm:spPr/>
    </dgm:pt>
    <dgm:pt modelId="{329A6D69-E718-450B-8A4E-B088B48073ED}" type="pres">
      <dgm:prSet presAssocID="{C058FA6D-1296-4F77-B1C3-9ED041934F95}" presName="connectorText" presStyleLbl="sibTrans2D1" presStyleIdx="1" presStyleCnt="5"/>
      <dgm:spPr/>
    </dgm:pt>
    <dgm:pt modelId="{A5C47317-2F99-4EC5-946C-9188F6D0300A}" type="pres">
      <dgm:prSet presAssocID="{C58E1382-C61E-45EC-983C-8568E2C61672}" presName="node" presStyleLbl="node1" presStyleIdx="1" presStyleCnt="5">
        <dgm:presLayoutVars>
          <dgm:bulletEnabled val="1"/>
        </dgm:presLayoutVars>
      </dgm:prSet>
      <dgm:spPr/>
    </dgm:pt>
    <dgm:pt modelId="{292DFA19-7946-4F90-9173-8E34B1A9109E}" type="pres">
      <dgm:prSet presAssocID="{F7B3CF5E-EEA0-4066-A897-37C0C4AB4F01}" presName="parTrans" presStyleLbl="sibTrans2D1" presStyleIdx="2" presStyleCnt="5"/>
      <dgm:spPr/>
    </dgm:pt>
    <dgm:pt modelId="{D13E5FBB-D5A1-44DD-BBB1-DE1034226291}" type="pres">
      <dgm:prSet presAssocID="{F7B3CF5E-EEA0-4066-A897-37C0C4AB4F01}" presName="connectorText" presStyleLbl="sibTrans2D1" presStyleIdx="2" presStyleCnt="5"/>
      <dgm:spPr/>
    </dgm:pt>
    <dgm:pt modelId="{572D525E-9694-4F11-93DB-A73CB9F31C87}" type="pres">
      <dgm:prSet presAssocID="{F01345BF-5994-43B4-9058-A5EFF1D15E2D}" presName="node" presStyleLbl="node1" presStyleIdx="2" presStyleCnt="5" custScaleX="113678" custScaleY="107661">
        <dgm:presLayoutVars>
          <dgm:bulletEnabled val="1"/>
        </dgm:presLayoutVars>
      </dgm:prSet>
      <dgm:spPr/>
    </dgm:pt>
    <dgm:pt modelId="{729956D4-F959-41C4-BCAE-F66A6389AA47}" type="pres">
      <dgm:prSet presAssocID="{7097C67D-E59B-497C-868B-F007EE035F1A}" presName="parTrans" presStyleLbl="sibTrans2D1" presStyleIdx="3" presStyleCnt="5"/>
      <dgm:spPr/>
    </dgm:pt>
    <dgm:pt modelId="{DC955D41-75F7-4E1E-BDE0-009B0A964CBC}" type="pres">
      <dgm:prSet presAssocID="{7097C67D-E59B-497C-868B-F007EE035F1A}" presName="connectorText" presStyleLbl="sibTrans2D1" presStyleIdx="3" presStyleCnt="5"/>
      <dgm:spPr/>
    </dgm:pt>
    <dgm:pt modelId="{A99264EF-4E88-4931-AAEF-EF1D4C50E4F0}" type="pres">
      <dgm:prSet presAssocID="{85083C21-870F-419C-B988-A7509FB15B59}" presName="node" presStyleLbl="node1" presStyleIdx="3" presStyleCnt="5">
        <dgm:presLayoutVars>
          <dgm:bulletEnabled val="1"/>
        </dgm:presLayoutVars>
      </dgm:prSet>
      <dgm:spPr/>
    </dgm:pt>
    <dgm:pt modelId="{81D618F4-3883-40D1-8094-D247E625C8AF}" type="pres">
      <dgm:prSet presAssocID="{73316BB5-3D0F-41DC-BC0C-ED26FC06E4F6}" presName="parTrans" presStyleLbl="sibTrans2D1" presStyleIdx="4" presStyleCnt="5"/>
      <dgm:spPr/>
    </dgm:pt>
    <dgm:pt modelId="{1E450E5A-672B-4504-86D5-21FA2D74FB5A}" type="pres">
      <dgm:prSet presAssocID="{73316BB5-3D0F-41DC-BC0C-ED26FC06E4F6}" presName="connectorText" presStyleLbl="sibTrans2D1" presStyleIdx="4" presStyleCnt="5"/>
      <dgm:spPr/>
    </dgm:pt>
    <dgm:pt modelId="{061C024C-47A3-4B2D-B27C-5B2FE7EF0F33}" type="pres">
      <dgm:prSet presAssocID="{C092115E-EBDC-4164-AB5E-584900FCEB6B}" presName="node" presStyleLbl="node1" presStyleIdx="4" presStyleCnt="5">
        <dgm:presLayoutVars>
          <dgm:bulletEnabled val="1"/>
        </dgm:presLayoutVars>
      </dgm:prSet>
      <dgm:spPr/>
    </dgm:pt>
  </dgm:ptLst>
  <dgm:cxnLst>
    <dgm:cxn modelId="{D7337612-B1A3-4115-9470-9D697BC06E6B}" type="presOf" srcId="{F7B3CF5E-EEA0-4066-A897-37C0C4AB4F01}" destId="{D13E5FBB-D5A1-44DD-BBB1-DE1034226291}" srcOrd="1" destOrd="0" presId="urn:microsoft.com/office/officeart/2005/8/layout/radial5"/>
    <dgm:cxn modelId="{157C4520-804D-4253-B122-E67817A25FE5}" type="presOf" srcId="{C092115E-EBDC-4164-AB5E-584900FCEB6B}" destId="{061C024C-47A3-4B2D-B27C-5B2FE7EF0F33}" srcOrd="0" destOrd="0" presId="urn:microsoft.com/office/officeart/2005/8/layout/radial5"/>
    <dgm:cxn modelId="{B58C8926-B584-4E7E-AA7D-9D8949E435FC}" type="presOf" srcId="{F01345BF-5994-43B4-9058-A5EFF1D15E2D}" destId="{572D525E-9694-4F11-93DB-A73CB9F31C87}" srcOrd="0" destOrd="0" presId="urn:microsoft.com/office/officeart/2005/8/layout/radial5"/>
    <dgm:cxn modelId="{710B922B-8740-4C94-96EF-A593C63BC943}" type="presOf" srcId="{F7B3CF5E-EEA0-4066-A897-37C0C4AB4F01}" destId="{292DFA19-7946-4F90-9173-8E34B1A9109E}" srcOrd="0" destOrd="0" presId="urn:microsoft.com/office/officeart/2005/8/layout/radial5"/>
    <dgm:cxn modelId="{00C46B36-4901-4B0F-B0E3-1D186CD80285}" srcId="{68A580EC-965C-48E3-AAEC-A43A70B5F0C1}" destId="{C092115E-EBDC-4164-AB5E-584900FCEB6B}" srcOrd="4" destOrd="0" parTransId="{73316BB5-3D0F-41DC-BC0C-ED26FC06E4F6}" sibTransId="{7C768A8C-793D-4E04-8841-6CCCAE7C3A36}"/>
    <dgm:cxn modelId="{49F1B33A-507A-4DC1-AF2F-6B10A71DBC4C}" srcId="{68A580EC-965C-48E3-AAEC-A43A70B5F0C1}" destId="{F01345BF-5994-43B4-9058-A5EFF1D15E2D}" srcOrd="2" destOrd="0" parTransId="{F7B3CF5E-EEA0-4066-A897-37C0C4AB4F01}" sibTransId="{1CA475F9-A9C8-4779-B768-AF6C65BEF3FB}"/>
    <dgm:cxn modelId="{1748FE64-E7AD-4832-891D-0B14D0201609}" type="presOf" srcId="{7097C67D-E59B-497C-868B-F007EE035F1A}" destId="{729956D4-F959-41C4-BCAE-F66A6389AA47}" srcOrd="0" destOrd="0" presId="urn:microsoft.com/office/officeart/2005/8/layout/radial5"/>
    <dgm:cxn modelId="{681E2566-0F01-4F5A-BD86-331C86F9A6BF}" srcId="{68A580EC-965C-48E3-AAEC-A43A70B5F0C1}" destId="{0EDC46BB-A91C-4E7E-BE38-0900C1A03B4A}" srcOrd="0" destOrd="0" parTransId="{1E1F5621-1C2D-4F7B-A10C-37BD38E1DA7F}" sibTransId="{377AA34E-09F2-43CC-82FA-25BCE31C56E7}"/>
    <dgm:cxn modelId="{9696B547-73C9-4236-9AC1-2B7D46347D57}" type="presOf" srcId="{68A580EC-965C-48E3-AAEC-A43A70B5F0C1}" destId="{EDBFC2EC-6766-4637-8703-5BEC6F3EC492}" srcOrd="0" destOrd="0" presId="urn:microsoft.com/office/officeart/2005/8/layout/radial5"/>
    <dgm:cxn modelId="{3F1F4B4B-D00E-4035-8584-55DC56F2AF92}" type="presOf" srcId="{C058FA6D-1296-4F77-B1C3-9ED041934F95}" destId="{329A6D69-E718-450B-8A4E-B088B48073ED}" srcOrd="1" destOrd="0" presId="urn:microsoft.com/office/officeart/2005/8/layout/radial5"/>
    <dgm:cxn modelId="{EC363772-1646-44C9-A59F-363312F55917}" type="presOf" srcId="{7097C67D-E59B-497C-868B-F007EE035F1A}" destId="{DC955D41-75F7-4E1E-BDE0-009B0A964CBC}" srcOrd="1" destOrd="0" presId="urn:microsoft.com/office/officeart/2005/8/layout/radial5"/>
    <dgm:cxn modelId="{B452B875-3D43-48AE-9B30-CD3985579949}" type="presOf" srcId="{1E1F5621-1C2D-4F7B-A10C-37BD38E1DA7F}" destId="{7F10264B-F961-4A8E-A4C9-8441D5B914EF}" srcOrd="1" destOrd="0" presId="urn:microsoft.com/office/officeart/2005/8/layout/radial5"/>
    <dgm:cxn modelId="{19E4EF56-1968-45BC-A3DC-639B57084B2E}" type="presOf" srcId="{C058FA6D-1296-4F77-B1C3-9ED041934F95}" destId="{51F00679-B627-4402-95D4-40E19436C03E}" srcOrd="0" destOrd="0" presId="urn:microsoft.com/office/officeart/2005/8/layout/radial5"/>
    <dgm:cxn modelId="{D727369E-03AC-4383-B2A5-B1D1A742AF6B}" type="presOf" srcId="{85083C21-870F-419C-B988-A7509FB15B59}" destId="{A99264EF-4E88-4931-AAEF-EF1D4C50E4F0}" srcOrd="0" destOrd="0" presId="urn:microsoft.com/office/officeart/2005/8/layout/radial5"/>
    <dgm:cxn modelId="{468E1AA1-3C19-4DF4-8BA4-2CE2DBBAB98E}" srcId="{68A580EC-965C-48E3-AAEC-A43A70B5F0C1}" destId="{85083C21-870F-419C-B988-A7509FB15B59}" srcOrd="3" destOrd="0" parTransId="{7097C67D-E59B-497C-868B-F007EE035F1A}" sibTransId="{FBC46793-525D-4C7E-9261-FAB057229449}"/>
    <dgm:cxn modelId="{FD4598A1-11C6-4EE4-81BF-25B2229770B4}" type="presOf" srcId="{73316BB5-3D0F-41DC-BC0C-ED26FC06E4F6}" destId="{1E450E5A-672B-4504-86D5-21FA2D74FB5A}" srcOrd="1" destOrd="0" presId="urn:microsoft.com/office/officeart/2005/8/layout/radial5"/>
    <dgm:cxn modelId="{0D6667A3-09AF-436D-BC8F-73C35B4DD2F8}" srcId="{7465B861-DAF9-4C5E-8EF5-5B6EA83CEEE8}" destId="{9EFC03B8-82E5-4D0A-AFDA-B079AC5C0E9D}" srcOrd="1" destOrd="0" parTransId="{1B424B64-C57C-4D14-9E1F-BBE0259E3C97}" sibTransId="{22691CEA-9B51-49F6-864F-9B46C50B21A9}"/>
    <dgm:cxn modelId="{B52767A5-37DB-4AEC-8882-E628305181BE}" type="presOf" srcId="{C58E1382-C61E-45EC-983C-8568E2C61672}" destId="{A5C47317-2F99-4EC5-946C-9188F6D0300A}" srcOrd="0" destOrd="0" presId="urn:microsoft.com/office/officeart/2005/8/layout/radial5"/>
    <dgm:cxn modelId="{CAA9A6A7-696D-4653-AF14-D8D12DBC7B12}" srcId="{7465B861-DAF9-4C5E-8EF5-5B6EA83CEEE8}" destId="{68A580EC-965C-48E3-AAEC-A43A70B5F0C1}" srcOrd="0" destOrd="0" parTransId="{DF3DC82D-1895-4F05-A35E-A535CF27695F}" sibTransId="{0AE1F8FA-C0C2-4B4A-871A-A2319B482130}"/>
    <dgm:cxn modelId="{C8FDF7BC-B54D-426A-A1AF-8146517576A0}" type="presOf" srcId="{7465B861-DAF9-4C5E-8EF5-5B6EA83CEEE8}" destId="{81A82CAF-9BF9-4AF7-A1A9-9AB6A283D68A}" srcOrd="0" destOrd="0" presId="urn:microsoft.com/office/officeart/2005/8/layout/radial5"/>
    <dgm:cxn modelId="{8BC8B6BD-C612-489C-B5F0-37AD18A6EE5D}" type="presOf" srcId="{1E1F5621-1C2D-4F7B-A10C-37BD38E1DA7F}" destId="{3283BE7F-21BB-46FD-B6CA-E733DEFF2AA9}" srcOrd="0" destOrd="0" presId="urn:microsoft.com/office/officeart/2005/8/layout/radial5"/>
    <dgm:cxn modelId="{DFC781D0-CD1F-4DF0-98A3-6EFC68B8CE2B}" type="presOf" srcId="{0EDC46BB-A91C-4E7E-BE38-0900C1A03B4A}" destId="{B986DEB5-0CAB-4563-8544-6178CC2B6F08}" srcOrd="0" destOrd="0" presId="urn:microsoft.com/office/officeart/2005/8/layout/radial5"/>
    <dgm:cxn modelId="{269CD7EF-BFF1-44F1-971B-8C94B8404114}" type="presOf" srcId="{73316BB5-3D0F-41DC-BC0C-ED26FC06E4F6}" destId="{81D618F4-3883-40D1-8094-D247E625C8AF}" srcOrd="0" destOrd="0" presId="urn:microsoft.com/office/officeart/2005/8/layout/radial5"/>
    <dgm:cxn modelId="{94197DF0-E6D9-46AE-B4E9-7649968FE1D7}" srcId="{68A580EC-965C-48E3-AAEC-A43A70B5F0C1}" destId="{C58E1382-C61E-45EC-983C-8568E2C61672}" srcOrd="1" destOrd="0" parTransId="{C058FA6D-1296-4F77-B1C3-9ED041934F95}" sibTransId="{7E57A99F-FEFF-40F0-AE9B-A81963C4A12B}"/>
    <dgm:cxn modelId="{8824F7D5-860B-4524-A256-8AD5EE1B5622}" type="presParOf" srcId="{81A82CAF-9BF9-4AF7-A1A9-9AB6A283D68A}" destId="{EDBFC2EC-6766-4637-8703-5BEC6F3EC492}" srcOrd="0" destOrd="0" presId="urn:microsoft.com/office/officeart/2005/8/layout/radial5"/>
    <dgm:cxn modelId="{3B8E34D1-4241-4C29-8039-86A0B1362C9B}" type="presParOf" srcId="{81A82CAF-9BF9-4AF7-A1A9-9AB6A283D68A}" destId="{3283BE7F-21BB-46FD-B6CA-E733DEFF2AA9}" srcOrd="1" destOrd="0" presId="urn:microsoft.com/office/officeart/2005/8/layout/radial5"/>
    <dgm:cxn modelId="{072A9FD5-A75F-4A93-A05D-A3F5DFA8B4E0}" type="presParOf" srcId="{3283BE7F-21BB-46FD-B6CA-E733DEFF2AA9}" destId="{7F10264B-F961-4A8E-A4C9-8441D5B914EF}" srcOrd="0" destOrd="0" presId="urn:microsoft.com/office/officeart/2005/8/layout/radial5"/>
    <dgm:cxn modelId="{F29ED951-46C5-492B-81BB-DEC84BE1CAF5}" type="presParOf" srcId="{81A82CAF-9BF9-4AF7-A1A9-9AB6A283D68A}" destId="{B986DEB5-0CAB-4563-8544-6178CC2B6F08}" srcOrd="2" destOrd="0" presId="urn:microsoft.com/office/officeart/2005/8/layout/radial5"/>
    <dgm:cxn modelId="{1A0A70CC-B121-46F3-A3BD-54E7A533B86E}" type="presParOf" srcId="{81A82CAF-9BF9-4AF7-A1A9-9AB6A283D68A}" destId="{51F00679-B627-4402-95D4-40E19436C03E}" srcOrd="3" destOrd="0" presId="urn:microsoft.com/office/officeart/2005/8/layout/radial5"/>
    <dgm:cxn modelId="{E99F5CB2-05A5-42E2-85BB-C26BE4AD8B56}" type="presParOf" srcId="{51F00679-B627-4402-95D4-40E19436C03E}" destId="{329A6D69-E718-450B-8A4E-B088B48073ED}" srcOrd="0" destOrd="0" presId="urn:microsoft.com/office/officeart/2005/8/layout/radial5"/>
    <dgm:cxn modelId="{D01BD87E-B096-4FB9-863B-BEC0660CA2CB}" type="presParOf" srcId="{81A82CAF-9BF9-4AF7-A1A9-9AB6A283D68A}" destId="{A5C47317-2F99-4EC5-946C-9188F6D0300A}" srcOrd="4" destOrd="0" presId="urn:microsoft.com/office/officeart/2005/8/layout/radial5"/>
    <dgm:cxn modelId="{C4368E0F-7140-4FE2-A2B6-8D69F0D1787B}" type="presParOf" srcId="{81A82CAF-9BF9-4AF7-A1A9-9AB6A283D68A}" destId="{292DFA19-7946-4F90-9173-8E34B1A9109E}" srcOrd="5" destOrd="0" presId="urn:microsoft.com/office/officeart/2005/8/layout/radial5"/>
    <dgm:cxn modelId="{E2F265CB-9ADD-454A-87E1-F40E3A0E14C8}" type="presParOf" srcId="{292DFA19-7946-4F90-9173-8E34B1A9109E}" destId="{D13E5FBB-D5A1-44DD-BBB1-DE1034226291}" srcOrd="0" destOrd="0" presId="urn:microsoft.com/office/officeart/2005/8/layout/radial5"/>
    <dgm:cxn modelId="{B1E8280B-CB09-4652-AB44-68483D8C3EDB}" type="presParOf" srcId="{81A82CAF-9BF9-4AF7-A1A9-9AB6A283D68A}" destId="{572D525E-9694-4F11-93DB-A73CB9F31C87}" srcOrd="6" destOrd="0" presId="urn:microsoft.com/office/officeart/2005/8/layout/radial5"/>
    <dgm:cxn modelId="{97B13B98-B8F0-45D3-9F56-2021CD6EE7F6}" type="presParOf" srcId="{81A82CAF-9BF9-4AF7-A1A9-9AB6A283D68A}" destId="{729956D4-F959-41C4-BCAE-F66A6389AA47}" srcOrd="7" destOrd="0" presId="urn:microsoft.com/office/officeart/2005/8/layout/radial5"/>
    <dgm:cxn modelId="{E4141975-995C-436A-8A96-0B1242036B64}" type="presParOf" srcId="{729956D4-F959-41C4-BCAE-F66A6389AA47}" destId="{DC955D41-75F7-4E1E-BDE0-009B0A964CBC}" srcOrd="0" destOrd="0" presId="urn:microsoft.com/office/officeart/2005/8/layout/radial5"/>
    <dgm:cxn modelId="{F9B4A317-88B6-428C-A923-BD30FA1698B5}" type="presParOf" srcId="{81A82CAF-9BF9-4AF7-A1A9-9AB6A283D68A}" destId="{A99264EF-4E88-4931-AAEF-EF1D4C50E4F0}" srcOrd="8" destOrd="0" presId="urn:microsoft.com/office/officeart/2005/8/layout/radial5"/>
    <dgm:cxn modelId="{F39CB7C5-EAC8-4C41-9CC2-EB659D43B7F0}" type="presParOf" srcId="{81A82CAF-9BF9-4AF7-A1A9-9AB6A283D68A}" destId="{81D618F4-3883-40D1-8094-D247E625C8AF}" srcOrd="9" destOrd="0" presId="urn:microsoft.com/office/officeart/2005/8/layout/radial5"/>
    <dgm:cxn modelId="{A4675519-79C2-482A-A67D-8DF6B2D1B331}" type="presParOf" srcId="{81D618F4-3883-40D1-8094-D247E625C8AF}" destId="{1E450E5A-672B-4504-86D5-21FA2D74FB5A}" srcOrd="0" destOrd="0" presId="urn:microsoft.com/office/officeart/2005/8/layout/radial5"/>
    <dgm:cxn modelId="{5F82B2B7-3437-4246-9DB6-7057614788A3}" type="presParOf" srcId="{81A82CAF-9BF9-4AF7-A1A9-9AB6A283D68A}" destId="{061C024C-47A3-4B2D-B27C-5B2FE7EF0F33}" srcOrd="10"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50354A-B77B-42D2-99DE-06FE78E963BE}" type="doc">
      <dgm:prSet loTypeId="urn:microsoft.com/office/officeart/2005/8/layout/hierarchy2" loCatId="hierarchy" qsTypeId="urn:microsoft.com/office/officeart/2005/8/quickstyle/simple5" qsCatId="simple" csTypeId="urn:microsoft.com/office/officeart/2005/8/colors/accent1_2" csCatId="accent1" phldr="1"/>
      <dgm:spPr/>
      <dgm:t>
        <a:bodyPr/>
        <a:lstStyle/>
        <a:p>
          <a:endParaRPr lang="en-GB"/>
        </a:p>
      </dgm:t>
    </dgm:pt>
    <dgm:pt modelId="{3882AE85-D494-44DA-8618-D824E9B4AB08}">
      <dgm:prSet phldrT="[Tekst]" custT="1"/>
      <dgm:spPr>
        <a:solidFill>
          <a:srgbClr val="C3132F"/>
        </a:solidFill>
      </dgm:spPr>
      <dgm:t>
        <a:bodyPr/>
        <a:lstStyle/>
        <a:p>
          <a:r>
            <a:rPr lang="hr-HR" sz="2000" b="1" dirty="0">
              <a:latin typeface="Arial" panose="020B0604020202020204" pitchFamily="34" charset="0"/>
              <a:cs typeface="Arial" panose="020B0604020202020204" pitchFamily="34" charset="0"/>
            </a:rPr>
            <a:t>GOALS</a:t>
          </a:r>
          <a:endParaRPr lang="en-GB" sz="2000" b="1" dirty="0">
            <a:latin typeface="Arial" panose="020B0604020202020204" pitchFamily="34" charset="0"/>
            <a:cs typeface="Arial" panose="020B0604020202020204" pitchFamily="34" charset="0"/>
          </a:endParaRPr>
        </a:p>
      </dgm:t>
    </dgm:pt>
    <dgm:pt modelId="{37D09076-32C0-45E5-8F07-6F6254AB7D83}" type="parTrans" cxnId="{C1A1DDE1-78DF-47A8-B297-85D9FF839A1E}">
      <dgm:prSet/>
      <dgm:spPr/>
      <dgm:t>
        <a:bodyPr/>
        <a:lstStyle/>
        <a:p>
          <a:endParaRPr lang="en-GB"/>
        </a:p>
      </dgm:t>
    </dgm:pt>
    <dgm:pt modelId="{637C6784-E00B-462D-979F-8E386E14D33D}" type="sibTrans" cxnId="{C1A1DDE1-78DF-47A8-B297-85D9FF839A1E}">
      <dgm:prSet/>
      <dgm:spPr/>
      <dgm:t>
        <a:bodyPr/>
        <a:lstStyle/>
        <a:p>
          <a:endParaRPr lang="en-GB"/>
        </a:p>
      </dgm:t>
    </dgm:pt>
    <dgm:pt modelId="{69F90BB2-E609-4316-BB88-96621AC67958}">
      <dgm:prSet phldrT="[Tekst]" custT="1"/>
      <dgm:spPr>
        <a:solidFill>
          <a:srgbClr val="E02C43"/>
        </a:solidFill>
      </dgm:spPr>
      <dgm:t>
        <a:bodyPr/>
        <a:lstStyle/>
        <a:p>
          <a:r>
            <a:rPr lang="hr-HR" sz="1200" b="1" dirty="0">
              <a:latin typeface="Arial" panose="020B0604020202020204" pitchFamily="34" charset="0"/>
              <a:cs typeface="Arial" panose="020B0604020202020204" pitchFamily="34" charset="0"/>
            </a:rPr>
            <a:t>National Open Science Cloud </a:t>
          </a:r>
          <a:br>
            <a:rPr lang="hr-HR" sz="1200" b="1" dirty="0">
              <a:latin typeface="Arial" panose="020B0604020202020204" pitchFamily="34" charset="0"/>
              <a:cs typeface="Arial" panose="020B0604020202020204" pitchFamily="34" charset="0"/>
            </a:rPr>
          </a:br>
          <a:r>
            <a:rPr lang="hr-HR" sz="1200" b="1" dirty="0">
              <a:latin typeface="Arial" panose="020B0604020202020204" pitchFamily="34" charset="0"/>
              <a:cs typeface="Arial" panose="020B0604020202020204" pitchFamily="34" charset="0"/>
            </a:rPr>
            <a:t>(HR-OOZ)</a:t>
          </a:r>
        </a:p>
      </dgm:t>
    </dgm:pt>
    <dgm:pt modelId="{2EB36703-D164-4762-B779-EFAD93D18F79}" type="parTrans" cxnId="{E05D1B70-82E0-422F-B247-6227459EAEE1}">
      <dgm:prSet/>
      <dgm:spPr>
        <a:ln w="28575">
          <a:solidFill>
            <a:srgbClr val="F9A61A"/>
          </a:solidFill>
        </a:ln>
      </dgm:spPr>
      <dgm:t>
        <a:bodyPr/>
        <a:lstStyle/>
        <a:p>
          <a:endParaRPr lang="en-GB"/>
        </a:p>
      </dgm:t>
    </dgm:pt>
    <dgm:pt modelId="{C5B63E6C-4F02-43A8-8D29-6D0B74D6E175}" type="sibTrans" cxnId="{E05D1B70-82E0-422F-B247-6227459EAEE1}">
      <dgm:prSet/>
      <dgm:spPr/>
      <dgm:t>
        <a:bodyPr/>
        <a:lstStyle/>
        <a:p>
          <a:endParaRPr lang="en-GB"/>
        </a:p>
      </dgm:t>
    </dgm:pt>
    <dgm:pt modelId="{2EF8D3BE-267D-4F81-825A-03D373E95895}">
      <dgm:prSet phldrT="[Tekst]" custT="1"/>
      <dgm:spPr>
        <a:solidFill>
          <a:srgbClr val="E0636E"/>
        </a:solidFill>
      </dgm:spPr>
      <dgm:t>
        <a:bodyPr/>
        <a:lstStyle/>
        <a:p>
          <a:r>
            <a:rPr lang="hr-HR" sz="1200" b="1" dirty="0">
              <a:latin typeface="Arial" panose="020B0604020202020204" pitchFamily="34" charset="0"/>
              <a:cs typeface="Arial" panose="020B0604020202020204" pitchFamily="34" charset="0"/>
            </a:rPr>
            <a:t>National Open Science Plan</a:t>
          </a:r>
          <a:endParaRPr lang="en-GB" sz="1200" b="1" dirty="0">
            <a:latin typeface="Arial" panose="020B0604020202020204" pitchFamily="34" charset="0"/>
            <a:cs typeface="Arial" panose="020B0604020202020204" pitchFamily="34" charset="0"/>
          </a:endParaRPr>
        </a:p>
      </dgm:t>
    </dgm:pt>
    <dgm:pt modelId="{EB01EBF0-6156-4083-A294-BB8FA6D05B2A}" type="parTrans" cxnId="{5AB9DDD9-EB18-45D3-B1F0-7361DEE36878}">
      <dgm:prSet/>
      <dgm:spPr>
        <a:ln w="28575">
          <a:solidFill>
            <a:srgbClr val="F9A61A"/>
          </a:solidFill>
        </a:ln>
      </dgm:spPr>
      <dgm:t>
        <a:bodyPr/>
        <a:lstStyle/>
        <a:p>
          <a:endParaRPr lang="en-GB"/>
        </a:p>
      </dgm:t>
    </dgm:pt>
    <dgm:pt modelId="{44BE6649-4CCE-4564-A416-BA1B030F60EF}" type="sibTrans" cxnId="{5AB9DDD9-EB18-45D3-B1F0-7361DEE36878}">
      <dgm:prSet/>
      <dgm:spPr/>
      <dgm:t>
        <a:bodyPr/>
        <a:lstStyle/>
        <a:p>
          <a:endParaRPr lang="en-GB"/>
        </a:p>
      </dgm:t>
    </dgm:pt>
    <dgm:pt modelId="{AFBDABA2-201C-4C3A-B10F-9300AB4BEB17}" type="pres">
      <dgm:prSet presAssocID="{9150354A-B77B-42D2-99DE-06FE78E963BE}" presName="diagram" presStyleCnt="0">
        <dgm:presLayoutVars>
          <dgm:chPref val="1"/>
          <dgm:dir/>
          <dgm:animOne val="branch"/>
          <dgm:animLvl val="lvl"/>
          <dgm:resizeHandles val="exact"/>
        </dgm:presLayoutVars>
      </dgm:prSet>
      <dgm:spPr/>
    </dgm:pt>
    <dgm:pt modelId="{B6815DED-1637-41C8-B4FF-2722BC7D9D98}" type="pres">
      <dgm:prSet presAssocID="{3882AE85-D494-44DA-8618-D824E9B4AB08}" presName="root1" presStyleCnt="0"/>
      <dgm:spPr/>
    </dgm:pt>
    <dgm:pt modelId="{E5CFAC9F-7CD0-4746-89AC-30BF48B98D0F}" type="pres">
      <dgm:prSet presAssocID="{3882AE85-D494-44DA-8618-D824E9B4AB08}" presName="LevelOneTextNode" presStyleLbl="node0" presStyleIdx="0" presStyleCnt="1" custScaleX="79854" custScaleY="77360" custLinFactNeighborX="9180" custLinFactNeighborY="44902">
        <dgm:presLayoutVars>
          <dgm:chPref val="3"/>
        </dgm:presLayoutVars>
      </dgm:prSet>
      <dgm:spPr/>
    </dgm:pt>
    <dgm:pt modelId="{6D145A59-43D5-47CB-9DA6-086E0A179D1D}" type="pres">
      <dgm:prSet presAssocID="{3882AE85-D494-44DA-8618-D824E9B4AB08}" presName="level2hierChild" presStyleCnt="0"/>
      <dgm:spPr/>
    </dgm:pt>
    <dgm:pt modelId="{505A0BD6-69F9-4029-9DE6-89B10491BB39}" type="pres">
      <dgm:prSet presAssocID="{2EB36703-D164-4762-B779-EFAD93D18F79}" presName="conn2-1" presStyleLbl="parChTrans1D2" presStyleIdx="0" presStyleCnt="2"/>
      <dgm:spPr/>
    </dgm:pt>
    <dgm:pt modelId="{CC672DA3-C77F-4A04-9E6A-ADE68876798E}" type="pres">
      <dgm:prSet presAssocID="{2EB36703-D164-4762-B779-EFAD93D18F79}" presName="connTx" presStyleLbl="parChTrans1D2" presStyleIdx="0" presStyleCnt="2"/>
      <dgm:spPr/>
    </dgm:pt>
    <dgm:pt modelId="{20F19D17-A626-4DE4-8E07-57423A94F615}" type="pres">
      <dgm:prSet presAssocID="{69F90BB2-E609-4316-BB88-96621AC67958}" presName="root2" presStyleCnt="0"/>
      <dgm:spPr/>
    </dgm:pt>
    <dgm:pt modelId="{2AECD804-8FA2-4230-AF09-D79F2E2B27C2}" type="pres">
      <dgm:prSet presAssocID="{69F90BB2-E609-4316-BB88-96621AC67958}" presName="LevelTwoTextNode" presStyleLbl="node2" presStyleIdx="0" presStyleCnt="2" custScaleX="106990" custScaleY="98906" custLinFactNeighborX="-5057" custLinFactNeighborY="23651">
        <dgm:presLayoutVars>
          <dgm:chPref val="3"/>
        </dgm:presLayoutVars>
      </dgm:prSet>
      <dgm:spPr/>
    </dgm:pt>
    <dgm:pt modelId="{EE90A4A6-D144-4FF1-B0AC-D5FADA7A9FD8}" type="pres">
      <dgm:prSet presAssocID="{69F90BB2-E609-4316-BB88-96621AC67958}" presName="level3hierChild" presStyleCnt="0"/>
      <dgm:spPr/>
    </dgm:pt>
    <dgm:pt modelId="{BC83AFD7-C6D4-47AA-8E9D-922E6C3BD9F6}" type="pres">
      <dgm:prSet presAssocID="{EB01EBF0-6156-4083-A294-BB8FA6D05B2A}" presName="conn2-1" presStyleLbl="parChTrans1D2" presStyleIdx="1" presStyleCnt="2"/>
      <dgm:spPr/>
    </dgm:pt>
    <dgm:pt modelId="{27796C22-330D-4FE6-AD20-A7A14D7E2DEB}" type="pres">
      <dgm:prSet presAssocID="{EB01EBF0-6156-4083-A294-BB8FA6D05B2A}" presName="connTx" presStyleLbl="parChTrans1D2" presStyleIdx="1" presStyleCnt="2"/>
      <dgm:spPr/>
    </dgm:pt>
    <dgm:pt modelId="{0BADAFB8-BF3B-4CFD-B548-606B1E4F2084}" type="pres">
      <dgm:prSet presAssocID="{2EF8D3BE-267D-4F81-825A-03D373E95895}" presName="root2" presStyleCnt="0"/>
      <dgm:spPr/>
    </dgm:pt>
    <dgm:pt modelId="{1A3F15F4-4BB9-4EE9-9E93-F8D4F824970D}" type="pres">
      <dgm:prSet presAssocID="{2EF8D3BE-267D-4F81-825A-03D373E95895}" presName="LevelTwoTextNode" presStyleLbl="node2" presStyleIdx="1" presStyleCnt="2" custScaleX="107143" custScaleY="86462" custLinFactNeighborX="-5440" custLinFactNeighborY="28102">
        <dgm:presLayoutVars>
          <dgm:chPref val="3"/>
        </dgm:presLayoutVars>
      </dgm:prSet>
      <dgm:spPr/>
    </dgm:pt>
    <dgm:pt modelId="{11D25BE2-12B8-42BA-AA57-05CD36A0601A}" type="pres">
      <dgm:prSet presAssocID="{2EF8D3BE-267D-4F81-825A-03D373E95895}" presName="level3hierChild" presStyleCnt="0"/>
      <dgm:spPr/>
    </dgm:pt>
  </dgm:ptLst>
  <dgm:cxnLst>
    <dgm:cxn modelId="{1499CC01-EA8C-4D9C-9153-FF9B8779B05A}" type="presOf" srcId="{2EF8D3BE-267D-4F81-825A-03D373E95895}" destId="{1A3F15F4-4BB9-4EE9-9E93-F8D4F824970D}" srcOrd="0" destOrd="0" presId="urn:microsoft.com/office/officeart/2005/8/layout/hierarchy2"/>
    <dgm:cxn modelId="{74755816-E225-48C2-8F9D-BD47F3ADAF53}" type="presOf" srcId="{EB01EBF0-6156-4083-A294-BB8FA6D05B2A}" destId="{27796C22-330D-4FE6-AD20-A7A14D7E2DEB}" srcOrd="1" destOrd="0" presId="urn:microsoft.com/office/officeart/2005/8/layout/hierarchy2"/>
    <dgm:cxn modelId="{14878129-9E7E-4B2A-9714-67C418580859}" type="presOf" srcId="{9150354A-B77B-42D2-99DE-06FE78E963BE}" destId="{AFBDABA2-201C-4C3A-B10F-9300AB4BEB17}" srcOrd="0" destOrd="0" presId="urn:microsoft.com/office/officeart/2005/8/layout/hierarchy2"/>
    <dgm:cxn modelId="{6A3FD231-A07C-4BF1-B44B-E50C3928C9DD}" type="presOf" srcId="{69F90BB2-E609-4316-BB88-96621AC67958}" destId="{2AECD804-8FA2-4230-AF09-D79F2E2B27C2}" srcOrd="0" destOrd="0" presId="urn:microsoft.com/office/officeart/2005/8/layout/hierarchy2"/>
    <dgm:cxn modelId="{00AFC349-4E3C-4DA0-927A-908A80A198D4}" type="presOf" srcId="{2EB36703-D164-4762-B779-EFAD93D18F79}" destId="{CC672DA3-C77F-4A04-9E6A-ADE68876798E}" srcOrd="1" destOrd="0" presId="urn:microsoft.com/office/officeart/2005/8/layout/hierarchy2"/>
    <dgm:cxn modelId="{E05D1B70-82E0-422F-B247-6227459EAEE1}" srcId="{3882AE85-D494-44DA-8618-D824E9B4AB08}" destId="{69F90BB2-E609-4316-BB88-96621AC67958}" srcOrd="0" destOrd="0" parTransId="{2EB36703-D164-4762-B779-EFAD93D18F79}" sibTransId="{C5B63E6C-4F02-43A8-8D29-6D0B74D6E175}"/>
    <dgm:cxn modelId="{7690D452-D776-4B3C-A7F9-42DCA60A325F}" type="presOf" srcId="{EB01EBF0-6156-4083-A294-BB8FA6D05B2A}" destId="{BC83AFD7-C6D4-47AA-8E9D-922E6C3BD9F6}" srcOrd="0" destOrd="0" presId="urn:microsoft.com/office/officeart/2005/8/layout/hierarchy2"/>
    <dgm:cxn modelId="{72AE559D-94A2-4B84-BFA9-90FEAAA4FF33}" type="presOf" srcId="{3882AE85-D494-44DA-8618-D824E9B4AB08}" destId="{E5CFAC9F-7CD0-4746-89AC-30BF48B98D0F}" srcOrd="0" destOrd="0" presId="urn:microsoft.com/office/officeart/2005/8/layout/hierarchy2"/>
    <dgm:cxn modelId="{C9A86BC9-510D-40B6-A52B-3BA28ED05864}" type="presOf" srcId="{2EB36703-D164-4762-B779-EFAD93D18F79}" destId="{505A0BD6-69F9-4029-9DE6-89B10491BB39}" srcOrd="0" destOrd="0" presId="urn:microsoft.com/office/officeart/2005/8/layout/hierarchy2"/>
    <dgm:cxn modelId="{5AB9DDD9-EB18-45D3-B1F0-7361DEE36878}" srcId="{3882AE85-D494-44DA-8618-D824E9B4AB08}" destId="{2EF8D3BE-267D-4F81-825A-03D373E95895}" srcOrd="1" destOrd="0" parTransId="{EB01EBF0-6156-4083-A294-BB8FA6D05B2A}" sibTransId="{44BE6649-4CCE-4564-A416-BA1B030F60EF}"/>
    <dgm:cxn modelId="{C1A1DDE1-78DF-47A8-B297-85D9FF839A1E}" srcId="{9150354A-B77B-42D2-99DE-06FE78E963BE}" destId="{3882AE85-D494-44DA-8618-D824E9B4AB08}" srcOrd="0" destOrd="0" parTransId="{37D09076-32C0-45E5-8F07-6F6254AB7D83}" sibTransId="{637C6784-E00B-462D-979F-8E386E14D33D}"/>
    <dgm:cxn modelId="{C03B5918-0CB5-4FC1-9585-C11CAA60A982}" type="presParOf" srcId="{AFBDABA2-201C-4C3A-B10F-9300AB4BEB17}" destId="{B6815DED-1637-41C8-B4FF-2722BC7D9D98}" srcOrd="0" destOrd="0" presId="urn:microsoft.com/office/officeart/2005/8/layout/hierarchy2"/>
    <dgm:cxn modelId="{48F8A3FE-9560-4B2E-8A3D-BB4F811A71EE}" type="presParOf" srcId="{B6815DED-1637-41C8-B4FF-2722BC7D9D98}" destId="{E5CFAC9F-7CD0-4746-89AC-30BF48B98D0F}" srcOrd="0" destOrd="0" presId="urn:microsoft.com/office/officeart/2005/8/layout/hierarchy2"/>
    <dgm:cxn modelId="{11D4985C-C866-4636-975F-3A5ED3C1B88D}" type="presParOf" srcId="{B6815DED-1637-41C8-B4FF-2722BC7D9D98}" destId="{6D145A59-43D5-47CB-9DA6-086E0A179D1D}" srcOrd="1" destOrd="0" presId="urn:microsoft.com/office/officeart/2005/8/layout/hierarchy2"/>
    <dgm:cxn modelId="{ECC8C6DF-567C-445F-B8C8-36162C5F1510}" type="presParOf" srcId="{6D145A59-43D5-47CB-9DA6-086E0A179D1D}" destId="{505A0BD6-69F9-4029-9DE6-89B10491BB39}" srcOrd="0" destOrd="0" presId="urn:microsoft.com/office/officeart/2005/8/layout/hierarchy2"/>
    <dgm:cxn modelId="{4A421097-6065-4E7F-858F-C00A5388EDD6}" type="presParOf" srcId="{505A0BD6-69F9-4029-9DE6-89B10491BB39}" destId="{CC672DA3-C77F-4A04-9E6A-ADE68876798E}" srcOrd="0" destOrd="0" presId="urn:microsoft.com/office/officeart/2005/8/layout/hierarchy2"/>
    <dgm:cxn modelId="{FC4720A6-1027-41A2-90C8-4D8B5BB32694}" type="presParOf" srcId="{6D145A59-43D5-47CB-9DA6-086E0A179D1D}" destId="{20F19D17-A626-4DE4-8E07-57423A94F615}" srcOrd="1" destOrd="0" presId="urn:microsoft.com/office/officeart/2005/8/layout/hierarchy2"/>
    <dgm:cxn modelId="{99BF454C-D3F2-4058-9EAC-0A0D75954EBD}" type="presParOf" srcId="{20F19D17-A626-4DE4-8E07-57423A94F615}" destId="{2AECD804-8FA2-4230-AF09-D79F2E2B27C2}" srcOrd="0" destOrd="0" presId="urn:microsoft.com/office/officeart/2005/8/layout/hierarchy2"/>
    <dgm:cxn modelId="{24EE6B3A-65B8-41D2-B89A-00876CEED7A4}" type="presParOf" srcId="{20F19D17-A626-4DE4-8E07-57423A94F615}" destId="{EE90A4A6-D144-4FF1-B0AC-D5FADA7A9FD8}" srcOrd="1" destOrd="0" presId="urn:microsoft.com/office/officeart/2005/8/layout/hierarchy2"/>
    <dgm:cxn modelId="{7E999883-1CB2-494E-94C1-AA68F918FC2C}" type="presParOf" srcId="{6D145A59-43D5-47CB-9DA6-086E0A179D1D}" destId="{BC83AFD7-C6D4-47AA-8E9D-922E6C3BD9F6}" srcOrd="2" destOrd="0" presId="urn:microsoft.com/office/officeart/2005/8/layout/hierarchy2"/>
    <dgm:cxn modelId="{0EF8A3CB-A317-4231-87A9-E0FC20E36377}" type="presParOf" srcId="{BC83AFD7-C6D4-47AA-8E9D-922E6C3BD9F6}" destId="{27796C22-330D-4FE6-AD20-A7A14D7E2DEB}" srcOrd="0" destOrd="0" presId="urn:microsoft.com/office/officeart/2005/8/layout/hierarchy2"/>
    <dgm:cxn modelId="{4C15E92D-548D-4B78-B3C5-3D4C1CF05D95}" type="presParOf" srcId="{6D145A59-43D5-47CB-9DA6-086E0A179D1D}" destId="{0BADAFB8-BF3B-4CFD-B548-606B1E4F2084}" srcOrd="3" destOrd="0" presId="urn:microsoft.com/office/officeart/2005/8/layout/hierarchy2"/>
    <dgm:cxn modelId="{B7E06F63-EEDE-495B-8BD3-4FF5E701DB56}" type="presParOf" srcId="{0BADAFB8-BF3B-4CFD-B548-606B1E4F2084}" destId="{1A3F15F4-4BB9-4EE9-9E93-F8D4F824970D}" srcOrd="0" destOrd="0" presId="urn:microsoft.com/office/officeart/2005/8/layout/hierarchy2"/>
    <dgm:cxn modelId="{E2092027-B5EE-4FE9-A653-797D0DCDC6A2}" type="presParOf" srcId="{0BADAFB8-BF3B-4CFD-B548-606B1E4F2084}" destId="{11D25BE2-12B8-42BA-AA57-05CD36A060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063512-E708-4CA6-A1C4-FC324CEAC51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2CA9AFF-37C3-41EF-A1A2-23D742C7B78F}">
      <dgm:prSet phldrT="[Text]" custT="1"/>
      <dgm:spPr/>
      <dgm:t>
        <a:bodyPr/>
        <a:lstStyle/>
        <a:p>
          <a:r>
            <a:rPr lang="hr-HR" sz="600" b="1">
              <a:solidFill>
                <a:schemeClr val="tx1"/>
              </a:solidFill>
              <a:latin typeface="Arial Narrow" panose="020B0606020202030204" pitchFamily="34" charset="0"/>
              <a:cs typeface="Arial" panose="020B0604020202020204" pitchFamily="34" charset="0"/>
            </a:rPr>
            <a:t> OS</a:t>
          </a:r>
          <a:endParaRPr lang="en-US" sz="600" b="1">
            <a:solidFill>
              <a:schemeClr val="tx1"/>
            </a:solidFill>
            <a:latin typeface="Arial Narrow" panose="020B0606020202030204" pitchFamily="34" charset="0"/>
            <a:cs typeface="Arial" panose="020B0604020202020204" pitchFamily="34" charset="0"/>
          </a:endParaRPr>
        </a:p>
      </dgm:t>
    </dgm:pt>
    <dgm:pt modelId="{D30AE68B-7CC7-4201-AA82-96C367196BAE}" type="parTrans" cxnId="{C1D3A034-01C3-4E54-BCB2-9C2F0F276485}">
      <dgm:prSet/>
      <dgm:spPr/>
      <dgm:t>
        <a:bodyPr/>
        <a:lstStyle/>
        <a:p>
          <a:endParaRPr lang="en-US"/>
        </a:p>
      </dgm:t>
    </dgm:pt>
    <dgm:pt modelId="{4FD1F883-544F-44AB-8844-E107A0F7F8FF}" type="sibTrans" cxnId="{C1D3A034-01C3-4E54-BCB2-9C2F0F276485}">
      <dgm:prSet/>
      <dgm:spPr>
        <a:solidFill>
          <a:schemeClr val="bg1"/>
        </a:solidFill>
        <a:ln w="28575">
          <a:solidFill>
            <a:srgbClr val="B04C46"/>
          </a:solidFill>
        </a:ln>
      </dgm:spPr>
      <dgm:t>
        <a:bodyPr/>
        <a:lstStyle/>
        <a:p>
          <a:endParaRPr lang="en-US"/>
        </a:p>
      </dgm:t>
    </dgm:pt>
    <dgm:pt modelId="{2359EFFD-6FF0-4D80-90D3-3C270DC12C22}" type="pres">
      <dgm:prSet presAssocID="{6A063512-E708-4CA6-A1C4-FC324CEAC51E}" presName="Name0" presStyleCnt="0">
        <dgm:presLayoutVars>
          <dgm:chMax val="7"/>
          <dgm:chPref val="7"/>
          <dgm:dir/>
        </dgm:presLayoutVars>
      </dgm:prSet>
      <dgm:spPr/>
    </dgm:pt>
    <dgm:pt modelId="{F0CCD15D-BCB5-4DF1-975A-E96B6AE27C50}" type="pres">
      <dgm:prSet presAssocID="{6A063512-E708-4CA6-A1C4-FC324CEAC51E}" presName="Name1" presStyleCnt="0"/>
      <dgm:spPr/>
    </dgm:pt>
    <dgm:pt modelId="{0B894626-5E76-47B3-9C71-E699BF37B4E1}" type="pres">
      <dgm:prSet presAssocID="{4FD1F883-544F-44AB-8844-E107A0F7F8FF}" presName="picture_1" presStyleCnt="0"/>
      <dgm:spPr/>
    </dgm:pt>
    <dgm:pt modelId="{471E1D02-AD53-4381-8E15-A3C31371B1E9}" type="pres">
      <dgm:prSet presAssocID="{4FD1F883-544F-44AB-8844-E107A0F7F8FF}" presName="pictureRepeatNode" presStyleLbl="alignImgPlace1" presStyleIdx="0" presStyleCnt="1"/>
      <dgm:spPr/>
    </dgm:pt>
    <dgm:pt modelId="{EAF45EC7-D99D-49F1-B55E-66963FA260DA}" type="pres">
      <dgm:prSet presAssocID="{E2CA9AFF-37C3-41EF-A1A2-23D742C7B78F}" presName="text_1" presStyleLbl="node1" presStyleIdx="0" presStyleCnt="0" custLinFactNeighborY="33108">
        <dgm:presLayoutVars>
          <dgm:bulletEnabled val="1"/>
        </dgm:presLayoutVars>
      </dgm:prSet>
      <dgm:spPr/>
    </dgm:pt>
  </dgm:ptLst>
  <dgm:cxnLst>
    <dgm:cxn modelId="{C1D3A034-01C3-4E54-BCB2-9C2F0F276485}" srcId="{6A063512-E708-4CA6-A1C4-FC324CEAC51E}" destId="{E2CA9AFF-37C3-41EF-A1A2-23D742C7B78F}" srcOrd="0" destOrd="0" parTransId="{D30AE68B-7CC7-4201-AA82-96C367196BAE}" sibTransId="{4FD1F883-544F-44AB-8844-E107A0F7F8FF}"/>
    <dgm:cxn modelId="{E3294160-4AE9-41A4-A88C-457C633575A3}" type="presOf" srcId="{6A063512-E708-4CA6-A1C4-FC324CEAC51E}" destId="{2359EFFD-6FF0-4D80-90D3-3C270DC12C22}" srcOrd="0" destOrd="0" presId="urn:microsoft.com/office/officeart/2008/layout/CircularPictureCallout"/>
    <dgm:cxn modelId="{727539A8-634F-4204-B880-369ECAF39E55}" type="presOf" srcId="{4FD1F883-544F-44AB-8844-E107A0F7F8FF}" destId="{471E1D02-AD53-4381-8E15-A3C31371B1E9}" srcOrd="0" destOrd="0" presId="urn:microsoft.com/office/officeart/2008/layout/CircularPictureCallout"/>
    <dgm:cxn modelId="{F2493EE4-8B42-4B85-84EF-630A7580305C}" type="presOf" srcId="{E2CA9AFF-37C3-41EF-A1A2-23D742C7B78F}" destId="{EAF45EC7-D99D-49F1-B55E-66963FA260DA}" srcOrd="0" destOrd="0" presId="urn:microsoft.com/office/officeart/2008/layout/CircularPictureCallout"/>
    <dgm:cxn modelId="{1AE8F15C-A04A-48AF-B6E2-967FD6DC5EE0}" type="presParOf" srcId="{2359EFFD-6FF0-4D80-90D3-3C270DC12C22}" destId="{F0CCD15D-BCB5-4DF1-975A-E96B6AE27C50}" srcOrd="0" destOrd="0" presId="urn:microsoft.com/office/officeart/2008/layout/CircularPictureCallout"/>
    <dgm:cxn modelId="{728E0048-D052-47DD-8C5B-972AAF50D6AD}" type="presParOf" srcId="{F0CCD15D-BCB5-4DF1-975A-E96B6AE27C50}" destId="{0B894626-5E76-47B3-9C71-E699BF37B4E1}" srcOrd="0" destOrd="0" presId="urn:microsoft.com/office/officeart/2008/layout/CircularPictureCallout"/>
    <dgm:cxn modelId="{666CE480-DBA6-4735-A3A0-D6F77AE1B3A7}" type="presParOf" srcId="{0B894626-5E76-47B3-9C71-E699BF37B4E1}" destId="{471E1D02-AD53-4381-8E15-A3C31371B1E9}" srcOrd="0" destOrd="0" presId="urn:microsoft.com/office/officeart/2008/layout/CircularPictureCallout"/>
    <dgm:cxn modelId="{1E29B53E-37A8-4E24-B78C-19CA0F7CE477}" type="presParOf" srcId="{F0CCD15D-BCB5-4DF1-975A-E96B6AE27C50}" destId="{EAF45EC7-D99D-49F1-B55E-66963FA260DA}" srcOrd="1"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2D4D31-6489-41D6-B406-0BA7E5AECE5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56417C42-A4BE-4369-A675-27317DD2EB2B}">
      <dgm:prSet phldrT="[Text]" custT="1"/>
      <dgm:spPr/>
      <dgm:t>
        <a:bodyPr/>
        <a:lstStyle/>
        <a:p>
          <a:r>
            <a:rPr lang="hr-HR" sz="600" b="1" dirty="0">
              <a:solidFill>
                <a:schemeClr val="tx1"/>
              </a:solidFill>
              <a:latin typeface="Arial Narrow" panose="020B0606020202030204" pitchFamily="34" charset="0"/>
              <a:cs typeface="Arial" panose="020B0604020202020204" pitchFamily="34" charset="0"/>
            </a:rPr>
            <a:t>ST</a:t>
          </a:r>
          <a:endParaRPr lang="en-US" sz="600" b="1" dirty="0">
            <a:solidFill>
              <a:schemeClr val="tx1"/>
            </a:solidFill>
            <a:latin typeface="Arial Narrow" panose="020B0606020202030204" pitchFamily="34" charset="0"/>
            <a:cs typeface="Arial" panose="020B0604020202020204" pitchFamily="34" charset="0"/>
          </a:endParaRPr>
        </a:p>
      </dgm:t>
    </dgm:pt>
    <dgm:pt modelId="{72534856-755D-4A63-BDCA-4D5BE1E182DE}" type="parTrans" cxnId="{5932F80C-7F23-4299-8270-8E0E70858633}">
      <dgm:prSet/>
      <dgm:spPr/>
      <dgm:t>
        <a:bodyPr/>
        <a:lstStyle/>
        <a:p>
          <a:endParaRPr lang="en-US"/>
        </a:p>
      </dgm:t>
    </dgm:pt>
    <dgm:pt modelId="{43F96E24-1AAC-4668-905D-17BB95F22FE1}" type="sibTrans" cxnId="{5932F80C-7F23-4299-8270-8E0E70858633}">
      <dgm:prSet/>
      <dgm:spPr>
        <a:solidFill>
          <a:schemeClr val="bg1"/>
        </a:solidFill>
        <a:ln w="28575">
          <a:solidFill>
            <a:srgbClr val="B04C46"/>
          </a:solidFill>
        </a:ln>
      </dgm:spPr>
      <dgm:t>
        <a:bodyPr/>
        <a:lstStyle/>
        <a:p>
          <a:endParaRPr lang="en-US"/>
        </a:p>
      </dgm:t>
    </dgm:pt>
    <dgm:pt modelId="{C228F4A4-B3F7-4892-BFC8-8ED3B7A7EECB}" type="pres">
      <dgm:prSet presAssocID="{A52D4D31-6489-41D6-B406-0BA7E5AECE5E}" presName="Name0" presStyleCnt="0">
        <dgm:presLayoutVars>
          <dgm:chMax val="7"/>
          <dgm:chPref val="7"/>
          <dgm:dir/>
        </dgm:presLayoutVars>
      </dgm:prSet>
      <dgm:spPr/>
    </dgm:pt>
    <dgm:pt modelId="{25078849-B7AC-4FBE-8830-EA8F153D8951}" type="pres">
      <dgm:prSet presAssocID="{A52D4D31-6489-41D6-B406-0BA7E5AECE5E}" presName="Name1" presStyleCnt="0"/>
      <dgm:spPr/>
    </dgm:pt>
    <dgm:pt modelId="{6BD5A7A6-7C8F-4A0D-BB59-035E7C6148A2}" type="pres">
      <dgm:prSet presAssocID="{43F96E24-1AAC-4668-905D-17BB95F22FE1}" presName="picture_1" presStyleCnt="0"/>
      <dgm:spPr/>
    </dgm:pt>
    <dgm:pt modelId="{0EAFC875-B674-4D1E-9A66-22E0AD113184}" type="pres">
      <dgm:prSet presAssocID="{43F96E24-1AAC-4668-905D-17BB95F22FE1}" presName="pictureRepeatNode" presStyleLbl="alignImgPlace1" presStyleIdx="0" presStyleCnt="1"/>
      <dgm:spPr/>
    </dgm:pt>
    <dgm:pt modelId="{7200A253-7D6A-4216-90B3-9DA8756E7120}" type="pres">
      <dgm:prSet presAssocID="{56417C42-A4BE-4369-A675-27317DD2EB2B}" presName="text_1" presStyleLbl="node1" presStyleIdx="0" presStyleCnt="0" custLinFactNeighborY="17952">
        <dgm:presLayoutVars>
          <dgm:bulletEnabled val="1"/>
        </dgm:presLayoutVars>
      </dgm:prSet>
      <dgm:spPr/>
    </dgm:pt>
  </dgm:ptLst>
  <dgm:cxnLst>
    <dgm:cxn modelId="{5932F80C-7F23-4299-8270-8E0E70858633}" srcId="{A52D4D31-6489-41D6-B406-0BA7E5AECE5E}" destId="{56417C42-A4BE-4369-A675-27317DD2EB2B}" srcOrd="0" destOrd="0" parTransId="{72534856-755D-4A63-BDCA-4D5BE1E182DE}" sibTransId="{43F96E24-1AAC-4668-905D-17BB95F22FE1}"/>
    <dgm:cxn modelId="{D14ACC18-4B78-44F8-8B2F-FCE1BAAB312D}" type="presOf" srcId="{56417C42-A4BE-4369-A675-27317DD2EB2B}" destId="{7200A253-7D6A-4216-90B3-9DA8756E7120}" srcOrd="0" destOrd="0" presId="urn:microsoft.com/office/officeart/2008/layout/CircularPictureCallout"/>
    <dgm:cxn modelId="{C29A9963-3839-488B-913E-AB14BA116DDE}" type="presOf" srcId="{A52D4D31-6489-41D6-B406-0BA7E5AECE5E}" destId="{C228F4A4-B3F7-4892-BFC8-8ED3B7A7EECB}" srcOrd="0" destOrd="0" presId="urn:microsoft.com/office/officeart/2008/layout/CircularPictureCallout"/>
    <dgm:cxn modelId="{590FDB54-8E47-4C86-9422-88A6531F88CF}" type="presOf" srcId="{43F96E24-1AAC-4668-905D-17BB95F22FE1}" destId="{0EAFC875-B674-4D1E-9A66-22E0AD113184}" srcOrd="0" destOrd="0" presId="urn:microsoft.com/office/officeart/2008/layout/CircularPictureCallout"/>
    <dgm:cxn modelId="{425DD5F3-E6AB-41FD-B06D-3A9C6D0CD072}" type="presParOf" srcId="{C228F4A4-B3F7-4892-BFC8-8ED3B7A7EECB}" destId="{25078849-B7AC-4FBE-8830-EA8F153D8951}" srcOrd="0" destOrd="0" presId="urn:microsoft.com/office/officeart/2008/layout/CircularPictureCallout"/>
    <dgm:cxn modelId="{F214B3E5-36AC-40E7-BB4A-2EF9DA20C695}" type="presParOf" srcId="{25078849-B7AC-4FBE-8830-EA8F153D8951}" destId="{6BD5A7A6-7C8F-4A0D-BB59-035E7C6148A2}" srcOrd="0" destOrd="0" presId="urn:microsoft.com/office/officeart/2008/layout/CircularPictureCallout"/>
    <dgm:cxn modelId="{770CA5AD-7EF0-4A47-A7BB-C5D828DC69AB}" type="presParOf" srcId="{6BD5A7A6-7C8F-4A0D-BB59-035E7C6148A2}" destId="{0EAFC875-B674-4D1E-9A66-22E0AD113184}" srcOrd="0" destOrd="0" presId="urn:microsoft.com/office/officeart/2008/layout/CircularPictureCallout"/>
    <dgm:cxn modelId="{D5D4910C-787E-4818-8F16-4D16CD11AA18}" type="presParOf" srcId="{25078849-B7AC-4FBE-8830-EA8F153D8951}" destId="{7200A253-7D6A-4216-90B3-9DA8756E7120}" srcOrd="1" destOrd="0" presId="urn:microsoft.com/office/officeart/2008/layout/CircularPictureCallout"/>
  </dgm:cxnLst>
  <dgm:bg/>
  <dgm:whole>
    <a:ln>
      <a:noFill/>
    </a:ln>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1D02-AD53-4381-8E15-A3C31371B1E9}">
      <dsp:nvSpPr>
        <dsp:cNvPr id="0" name=""/>
        <dsp:cNvSpPr/>
      </dsp:nvSpPr>
      <dsp:spPr>
        <a:xfrm>
          <a:off x="249108" y="35445"/>
          <a:ext cx="498216" cy="498216"/>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EAF45EC7-D99D-49F1-B55E-66963FA260DA}">
      <dsp:nvSpPr>
        <dsp:cNvPr id="0" name=""/>
        <dsp:cNvSpPr/>
      </dsp:nvSpPr>
      <dsp:spPr>
        <a:xfrm>
          <a:off x="338786" y="358802"/>
          <a:ext cx="318858" cy="1644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OS</a:t>
          </a:r>
          <a:endParaRPr lang="en-US" sz="600" b="1" kern="1200" dirty="0">
            <a:solidFill>
              <a:schemeClr val="tx1"/>
            </a:solidFill>
            <a:latin typeface="Arial Narrow" panose="020B0606020202030204" pitchFamily="34" charset="0"/>
            <a:cs typeface="Arial" panose="020B0604020202020204" pitchFamily="34" charset="0"/>
          </a:endParaRPr>
        </a:p>
      </dsp:txBody>
      <dsp:txXfrm>
        <a:off x="338786" y="358802"/>
        <a:ext cx="318858" cy="1644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7911C-FAB2-4775-9EF3-AE1C60394298}">
      <dsp:nvSpPr>
        <dsp:cNvPr id="0" name=""/>
        <dsp:cNvSpPr/>
      </dsp:nvSpPr>
      <dsp:spPr>
        <a:xfrm>
          <a:off x="154639" y="936"/>
          <a:ext cx="309279" cy="309279"/>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3BA68EBD-7F79-469E-A183-0B0AC94EA127}">
      <dsp:nvSpPr>
        <dsp:cNvPr id="0" name=""/>
        <dsp:cNvSpPr/>
      </dsp:nvSpPr>
      <dsp:spPr>
        <a:xfrm>
          <a:off x="210170" y="183171"/>
          <a:ext cx="198217" cy="10206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 RI</a:t>
          </a:r>
          <a:endParaRPr lang="en-US" sz="600" b="1" kern="1200" dirty="0">
            <a:solidFill>
              <a:schemeClr val="tx1"/>
            </a:solidFill>
            <a:latin typeface="Arial Narrow" panose="020B0606020202030204" pitchFamily="34" charset="0"/>
            <a:cs typeface="Arial" panose="020B0604020202020204" pitchFamily="34" charset="0"/>
          </a:endParaRPr>
        </a:p>
      </dsp:txBody>
      <dsp:txXfrm>
        <a:off x="210170" y="183171"/>
        <a:ext cx="198217" cy="1020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154877" y="698"/>
          <a:ext cx="309756" cy="309756"/>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141482" y="202356"/>
          <a:ext cx="336546" cy="1022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a:solidFill>
                <a:schemeClr val="tx1"/>
              </a:solidFill>
              <a:latin typeface="Arial Narrow" panose="020B0606020202030204" pitchFamily="34" charset="0"/>
              <a:cs typeface="Arial" panose="020B0604020202020204" pitchFamily="34" charset="0"/>
            </a:rPr>
            <a:t>ZG1</a:t>
          </a:r>
          <a:endParaRPr lang="en-US" sz="600" b="1" kern="1200">
            <a:solidFill>
              <a:schemeClr val="tx1"/>
            </a:solidFill>
            <a:latin typeface="Arial Narrow" panose="020B0606020202030204" pitchFamily="34" charset="0"/>
            <a:cs typeface="Arial" panose="020B0604020202020204" pitchFamily="34" charset="0"/>
          </a:endParaRPr>
        </a:p>
      </dsp:txBody>
      <dsp:txXfrm>
        <a:off x="141482" y="202356"/>
        <a:ext cx="336546" cy="1022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154877" y="698"/>
          <a:ext cx="309756" cy="309756"/>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146843" y="180547"/>
          <a:ext cx="336546" cy="1022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ZG2</a:t>
          </a:r>
          <a:endParaRPr lang="en-US" sz="600" b="1" kern="1200" dirty="0">
            <a:solidFill>
              <a:schemeClr val="tx1"/>
            </a:solidFill>
            <a:latin typeface="Arial Narrow" panose="020B0606020202030204" pitchFamily="34" charset="0"/>
            <a:cs typeface="Arial" panose="020B0604020202020204" pitchFamily="34" charset="0"/>
          </a:endParaRPr>
        </a:p>
      </dsp:txBody>
      <dsp:txXfrm>
        <a:off x="146843" y="180547"/>
        <a:ext cx="336546" cy="102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FC875-B674-4D1E-9A66-22E0AD113184}">
      <dsp:nvSpPr>
        <dsp:cNvPr id="0" name=""/>
        <dsp:cNvSpPr/>
      </dsp:nvSpPr>
      <dsp:spPr>
        <a:xfrm>
          <a:off x="249717" y="34837"/>
          <a:ext cx="499434" cy="499434"/>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7200A253-7D6A-4216-90B3-9DA8756E7120}">
      <dsp:nvSpPr>
        <dsp:cNvPr id="0" name=""/>
        <dsp:cNvSpPr/>
      </dsp:nvSpPr>
      <dsp:spPr>
        <a:xfrm>
          <a:off x="339615" y="359797"/>
          <a:ext cx="319637" cy="1648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ST</a:t>
          </a:r>
          <a:endParaRPr lang="en-US" sz="600" b="1" kern="1200" dirty="0">
            <a:solidFill>
              <a:schemeClr val="tx1"/>
            </a:solidFill>
            <a:latin typeface="Arial Narrow" panose="020B0606020202030204" pitchFamily="34" charset="0"/>
            <a:cs typeface="Arial" panose="020B0604020202020204" pitchFamily="34" charset="0"/>
          </a:endParaRPr>
        </a:p>
      </dsp:txBody>
      <dsp:txXfrm>
        <a:off x="339615" y="359797"/>
        <a:ext cx="319637" cy="164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7911C-FAB2-4775-9EF3-AE1C60394298}">
      <dsp:nvSpPr>
        <dsp:cNvPr id="0" name=""/>
        <dsp:cNvSpPr/>
      </dsp:nvSpPr>
      <dsp:spPr>
        <a:xfrm>
          <a:off x="249333" y="35220"/>
          <a:ext cx="498666" cy="498666"/>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3BA68EBD-7F79-469E-A183-0B0AC94EA127}">
      <dsp:nvSpPr>
        <dsp:cNvPr id="0" name=""/>
        <dsp:cNvSpPr/>
      </dsp:nvSpPr>
      <dsp:spPr>
        <a:xfrm>
          <a:off x="338867" y="364500"/>
          <a:ext cx="319596" cy="16455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RI</a:t>
          </a:r>
          <a:endParaRPr lang="en-US" sz="600" b="1" kern="1200" dirty="0">
            <a:solidFill>
              <a:schemeClr val="tx1"/>
            </a:solidFill>
            <a:latin typeface="Arial Narrow" panose="020B0606020202030204" pitchFamily="34" charset="0"/>
            <a:cs typeface="Arial" panose="020B0604020202020204" pitchFamily="34" charset="0"/>
          </a:endParaRPr>
        </a:p>
      </dsp:txBody>
      <dsp:txXfrm>
        <a:off x="338867" y="364500"/>
        <a:ext cx="319596" cy="164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249716" y="34837"/>
          <a:ext cx="499434" cy="499434"/>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228119" y="357574"/>
          <a:ext cx="542629" cy="1648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ZG1</a:t>
          </a:r>
          <a:endParaRPr lang="en-US" sz="600" b="1" kern="1200" dirty="0">
            <a:solidFill>
              <a:schemeClr val="tx1"/>
            </a:solidFill>
            <a:latin typeface="Arial Narrow" panose="020B0606020202030204" pitchFamily="34" charset="0"/>
            <a:cs typeface="Arial" panose="020B0604020202020204" pitchFamily="34" charset="0"/>
          </a:endParaRPr>
        </a:p>
      </dsp:txBody>
      <dsp:txXfrm>
        <a:off x="228119" y="357574"/>
        <a:ext cx="542629" cy="1648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B8323-D1E3-4335-9B97-8AA0EA1C1667}">
      <dsp:nvSpPr>
        <dsp:cNvPr id="0" name=""/>
        <dsp:cNvSpPr/>
      </dsp:nvSpPr>
      <dsp:spPr>
        <a:xfrm>
          <a:off x="249716" y="34837"/>
          <a:ext cx="499434" cy="499434"/>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06B350A8-4110-4411-A631-45A5293D0362}">
      <dsp:nvSpPr>
        <dsp:cNvPr id="0" name=""/>
        <dsp:cNvSpPr/>
      </dsp:nvSpPr>
      <dsp:spPr>
        <a:xfrm>
          <a:off x="236762" y="361765"/>
          <a:ext cx="542629" cy="16481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HR-ZOO </a:t>
          </a:r>
          <a:br>
            <a:rPr lang="hr-HR" sz="600" b="1" kern="1200" dirty="0">
              <a:solidFill>
                <a:schemeClr val="tx1"/>
              </a:solidFill>
              <a:latin typeface="Arial Narrow" panose="020B0606020202030204" pitchFamily="34" charset="0"/>
              <a:cs typeface="Arial" panose="020B0604020202020204" pitchFamily="34" charset="0"/>
            </a:rPr>
          </a:br>
          <a:r>
            <a:rPr lang="hr-HR" sz="600" b="1" kern="1200" dirty="0">
              <a:solidFill>
                <a:schemeClr val="tx1"/>
              </a:solidFill>
              <a:latin typeface="Arial Narrow" panose="020B0606020202030204" pitchFamily="34" charset="0"/>
              <a:cs typeface="Arial" panose="020B0604020202020204" pitchFamily="34" charset="0"/>
            </a:rPr>
            <a:t>ZG2</a:t>
          </a:r>
          <a:endParaRPr lang="en-US" sz="600" b="1" kern="1200" dirty="0">
            <a:solidFill>
              <a:schemeClr val="tx1"/>
            </a:solidFill>
            <a:latin typeface="Arial Narrow" panose="020B0606020202030204" pitchFamily="34" charset="0"/>
            <a:cs typeface="Arial" panose="020B0604020202020204" pitchFamily="34" charset="0"/>
          </a:endParaRPr>
        </a:p>
      </dsp:txBody>
      <dsp:txXfrm>
        <a:off x="236762" y="361765"/>
        <a:ext cx="542629" cy="1648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FC2EC-6766-4637-8703-5BEC6F3EC492}">
      <dsp:nvSpPr>
        <dsp:cNvPr id="0" name=""/>
        <dsp:cNvSpPr/>
      </dsp:nvSpPr>
      <dsp:spPr>
        <a:xfrm>
          <a:off x="1289738" y="954192"/>
          <a:ext cx="750382" cy="74014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a:off x="1399629" y="1062584"/>
        <a:ext cx="530600" cy="523362"/>
      </dsp:txXfrm>
    </dsp:sp>
    <dsp:sp modelId="{3283BE7F-21BB-46FD-B6CA-E733DEFF2AA9}">
      <dsp:nvSpPr>
        <dsp:cNvPr id="0" name=""/>
        <dsp:cNvSpPr/>
      </dsp:nvSpPr>
      <dsp:spPr>
        <a:xfrm rot="16200000">
          <a:off x="1599647" y="702072"/>
          <a:ext cx="130564"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a:off x="1619232" y="770580"/>
        <a:ext cx="91395" cy="146771"/>
      </dsp:txXfrm>
    </dsp:sp>
    <dsp:sp modelId="{B986DEB5-0CAB-4563-8544-6178CC2B6F08}">
      <dsp:nvSpPr>
        <dsp:cNvPr id="0" name=""/>
        <dsp:cNvSpPr/>
      </dsp:nvSpPr>
      <dsp:spPr>
        <a:xfrm>
          <a:off x="1305197" y="-11619"/>
          <a:ext cx="719464" cy="719464"/>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Education and skills development in HPC/HPDA/AI</a:t>
          </a:r>
        </a:p>
      </dsp:txBody>
      <dsp:txXfrm>
        <a:off x="1410560" y="93744"/>
        <a:ext cx="508738" cy="508738"/>
      </dsp:txXfrm>
    </dsp:sp>
    <dsp:sp modelId="{51F00679-B627-4402-95D4-40E19436C03E}">
      <dsp:nvSpPr>
        <dsp:cNvPr id="0" name=""/>
        <dsp:cNvSpPr/>
      </dsp:nvSpPr>
      <dsp:spPr>
        <a:xfrm rot="20620573">
          <a:off x="2077373" y="1060730"/>
          <a:ext cx="139534"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a:off x="2078217" y="1115536"/>
        <a:ext cx="97674" cy="146771"/>
      </dsp:txXfrm>
    </dsp:sp>
    <dsp:sp modelId="{A5C47317-2F99-4EC5-946C-9188F6D0300A}">
      <dsp:nvSpPr>
        <dsp:cNvPr id="0" name=""/>
        <dsp:cNvSpPr/>
      </dsp:nvSpPr>
      <dsp:spPr>
        <a:xfrm>
          <a:off x="2262760" y="684090"/>
          <a:ext cx="719464" cy="719464"/>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Services to and Interaction with Industry</a:t>
          </a:r>
        </a:p>
      </dsp:txBody>
      <dsp:txXfrm>
        <a:off x="2368123" y="789453"/>
        <a:ext cx="508738" cy="508738"/>
      </dsp:txXfrm>
    </dsp:sp>
    <dsp:sp modelId="{292DFA19-7946-4F90-9173-8E34B1A9109E}">
      <dsp:nvSpPr>
        <dsp:cNvPr id="0" name=""/>
        <dsp:cNvSpPr/>
      </dsp:nvSpPr>
      <dsp:spPr>
        <a:xfrm rot="3300101">
          <a:off x="1881642" y="1612175"/>
          <a:ext cx="141014"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a:off x="1890662" y="1643771"/>
        <a:ext cx="98710" cy="146771"/>
      </dsp:txXfrm>
    </dsp:sp>
    <dsp:sp modelId="{572D525E-9694-4F11-93DB-A73CB9F31C87}">
      <dsp:nvSpPr>
        <dsp:cNvPr id="0" name=""/>
        <dsp:cNvSpPr/>
      </dsp:nvSpPr>
      <dsp:spPr>
        <a:xfrm>
          <a:off x="1847799" y="1782214"/>
          <a:ext cx="817872" cy="774582"/>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Services </a:t>
          </a:r>
          <a:r>
            <a:rPr lang="hr-HR" sz="600" b="1" kern="1200" dirty="0">
              <a:latin typeface="Arial" panose="020B0604020202020204" pitchFamily="34" charset="0"/>
              <a:cs typeface="Arial" panose="020B0604020202020204" pitchFamily="34" charset="0"/>
            </a:rPr>
            <a:t>to </a:t>
          </a:r>
          <a:r>
            <a:rPr lang="en-GB" sz="600" b="1" kern="1200" dirty="0">
              <a:latin typeface="Arial" panose="020B0604020202020204" pitchFamily="34" charset="0"/>
              <a:cs typeface="Arial" panose="020B0604020202020204" pitchFamily="34" charset="0"/>
            </a:rPr>
            <a:t>and Interaction with Academia and Public Administration</a:t>
          </a:r>
          <a:endParaRPr lang="en-US" sz="600" b="1" kern="1200" dirty="0">
            <a:latin typeface="Arial" panose="020B0604020202020204" pitchFamily="34" charset="0"/>
            <a:cs typeface="Arial" panose="020B0604020202020204" pitchFamily="34" charset="0"/>
          </a:endParaRPr>
        </a:p>
      </dsp:txBody>
      <dsp:txXfrm>
        <a:off x="1967574" y="1895649"/>
        <a:ext cx="578322" cy="547712"/>
      </dsp:txXfrm>
    </dsp:sp>
    <dsp:sp modelId="{729956D4-F959-41C4-BCAE-F66A6389AA47}">
      <dsp:nvSpPr>
        <dsp:cNvPr id="0" name=""/>
        <dsp:cNvSpPr/>
      </dsp:nvSpPr>
      <dsp:spPr>
        <a:xfrm rot="7499899">
          <a:off x="1288573" y="1625801"/>
          <a:ext cx="159191"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rot="10800000">
        <a:off x="1326147" y="1655163"/>
        <a:ext cx="111434" cy="146771"/>
      </dsp:txXfrm>
    </dsp:sp>
    <dsp:sp modelId="{A99264EF-4E88-4931-AAEF-EF1D4C50E4F0}">
      <dsp:nvSpPr>
        <dsp:cNvPr id="0" name=""/>
        <dsp:cNvSpPr/>
      </dsp:nvSpPr>
      <dsp:spPr>
        <a:xfrm>
          <a:off x="713391" y="1809773"/>
          <a:ext cx="719464" cy="719464"/>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Service Portfolio and Competence Management</a:t>
          </a:r>
          <a:endParaRPr lang="en-US" sz="600" b="1" kern="1200" dirty="0">
            <a:latin typeface="Arial" panose="020B0604020202020204" pitchFamily="34" charset="0"/>
            <a:cs typeface="Arial" panose="020B0604020202020204" pitchFamily="34" charset="0"/>
          </a:endParaRPr>
        </a:p>
      </dsp:txBody>
      <dsp:txXfrm>
        <a:off x="818754" y="1915136"/>
        <a:ext cx="508738" cy="508738"/>
      </dsp:txXfrm>
    </dsp:sp>
    <dsp:sp modelId="{81D618F4-3883-40D1-8094-D247E625C8AF}">
      <dsp:nvSpPr>
        <dsp:cNvPr id="0" name=""/>
        <dsp:cNvSpPr/>
      </dsp:nvSpPr>
      <dsp:spPr>
        <a:xfrm rot="11779427">
          <a:off x="1112950" y="1060730"/>
          <a:ext cx="139534" cy="244617"/>
        </a:xfrm>
        <a:prstGeom prst="rightArrow">
          <a:avLst>
            <a:gd name="adj1" fmla="val 60000"/>
            <a:gd name="adj2" fmla="val 50000"/>
          </a:avLst>
        </a:prstGeom>
        <a:solidFill>
          <a:srgbClr val="C0020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latin typeface="Arial" panose="020B0604020202020204" pitchFamily="34" charset="0"/>
            <a:cs typeface="Arial" panose="020B0604020202020204" pitchFamily="34" charset="0"/>
          </a:endParaRPr>
        </a:p>
      </dsp:txBody>
      <dsp:txXfrm rot="10800000">
        <a:off x="1153966" y="1115536"/>
        <a:ext cx="97674" cy="146771"/>
      </dsp:txXfrm>
    </dsp:sp>
    <dsp:sp modelId="{061C024C-47A3-4B2D-B27C-5B2FE7EF0F33}">
      <dsp:nvSpPr>
        <dsp:cNvPr id="0" name=""/>
        <dsp:cNvSpPr/>
      </dsp:nvSpPr>
      <dsp:spPr>
        <a:xfrm>
          <a:off x="347634" y="684090"/>
          <a:ext cx="719464" cy="719464"/>
        </a:xfrm>
        <a:prstGeom prst="ellipse">
          <a:avLst/>
        </a:prstGeom>
        <a:solidFill>
          <a:schemeClr val="lt1">
            <a:hueOff val="0"/>
            <a:satOff val="0"/>
            <a:lumOff val="0"/>
            <a:alphaOff val="0"/>
          </a:schemeClr>
        </a:solidFill>
        <a:ln w="12700" cap="flat" cmpd="sng" algn="ctr">
          <a:solidFill>
            <a:srgbClr val="45C0A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GB" sz="600" b="1" kern="1200" dirty="0">
              <a:latin typeface="Arial" panose="020B0604020202020204" pitchFamily="34" charset="0"/>
              <a:cs typeface="Arial" panose="020B0604020202020204" pitchFamily="34" charset="0"/>
            </a:rPr>
            <a:t>Collaboration</a:t>
          </a:r>
        </a:p>
      </dsp:txBody>
      <dsp:txXfrm>
        <a:off x="452997" y="789453"/>
        <a:ext cx="508738" cy="5087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AC9F-7CD0-4746-89AC-30BF48B98D0F}">
      <dsp:nvSpPr>
        <dsp:cNvPr id="0" name=""/>
        <dsp:cNvSpPr/>
      </dsp:nvSpPr>
      <dsp:spPr>
        <a:xfrm>
          <a:off x="143016" y="1035586"/>
          <a:ext cx="1238096" cy="599714"/>
        </a:xfrm>
        <a:prstGeom prst="roundRect">
          <a:avLst>
            <a:gd name="adj" fmla="val 10000"/>
          </a:avLst>
        </a:prstGeom>
        <a:solidFill>
          <a:srgbClr val="C3132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r-HR" sz="2000" b="1" kern="1200" dirty="0">
              <a:latin typeface="Arial" panose="020B0604020202020204" pitchFamily="34" charset="0"/>
              <a:cs typeface="Arial" panose="020B0604020202020204" pitchFamily="34" charset="0"/>
            </a:rPr>
            <a:t>GOALS</a:t>
          </a:r>
          <a:endParaRPr lang="en-GB" sz="2000" b="1" kern="1200" dirty="0">
            <a:latin typeface="Arial" panose="020B0604020202020204" pitchFamily="34" charset="0"/>
            <a:cs typeface="Arial" panose="020B0604020202020204" pitchFamily="34" charset="0"/>
          </a:endParaRPr>
        </a:p>
      </dsp:txBody>
      <dsp:txXfrm>
        <a:off x="160581" y="1053151"/>
        <a:ext cx="1202966" cy="564584"/>
      </dsp:txXfrm>
    </dsp:sp>
    <dsp:sp modelId="{505A0BD6-69F9-4029-9DE6-89B10491BB39}">
      <dsp:nvSpPr>
        <dsp:cNvPr id="0" name=""/>
        <dsp:cNvSpPr/>
      </dsp:nvSpPr>
      <dsp:spPr>
        <a:xfrm rot="18335746">
          <a:off x="1237707" y="1021099"/>
          <a:ext cx="686253" cy="70664"/>
        </a:xfrm>
        <a:custGeom>
          <a:avLst/>
          <a:gdLst/>
          <a:ahLst/>
          <a:cxnLst/>
          <a:rect l="0" t="0" r="0" b="0"/>
          <a:pathLst>
            <a:path>
              <a:moveTo>
                <a:pt x="0" y="35332"/>
              </a:moveTo>
              <a:lnTo>
                <a:pt x="686253" y="35332"/>
              </a:lnTo>
            </a:path>
          </a:pathLst>
        </a:custGeom>
        <a:noFill/>
        <a:ln w="28575" cap="flat" cmpd="sng" algn="ctr">
          <a:solidFill>
            <a:srgbClr val="F9A61A"/>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63677" y="1039275"/>
        <a:ext cx="34312" cy="34312"/>
      </dsp:txXfrm>
    </dsp:sp>
    <dsp:sp modelId="{2AECD804-8FA2-4230-AF09-D79F2E2B27C2}">
      <dsp:nvSpPr>
        <dsp:cNvPr id="0" name=""/>
        <dsp:cNvSpPr/>
      </dsp:nvSpPr>
      <dsp:spPr>
        <a:xfrm>
          <a:off x="1780555" y="394048"/>
          <a:ext cx="1658826" cy="766744"/>
        </a:xfrm>
        <a:prstGeom prst="roundRect">
          <a:avLst>
            <a:gd name="adj" fmla="val 10000"/>
          </a:avLst>
        </a:prstGeom>
        <a:solidFill>
          <a:srgbClr val="E02C4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b="1" kern="1200" dirty="0">
              <a:latin typeface="Arial" panose="020B0604020202020204" pitchFamily="34" charset="0"/>
              <a:cs typeface="Arial" panose="020B0604020202020204" pitchFamily="34" charset="0"/>
            </a:rPr>
            <a:t>National Open Science Cloud </a:t>
          </a:r>
          <a:br>
            <a:rPr lang="hr-HR" sz="1200" b="1" kern="1200" dirty="0">
              <a:latin typeface="Arial" panose="020B0604020202020204" pitchFamily="34" charset="0"/>
              <a:cs typeface="Arial" panose="020B0604020202020204" pitchFamily="34" charset="0"/>
            </a:rPr>
          </a:br>
          <a:r>
            <a:rPr lang="hr-HR" sz="1200" b="1" kern="1200" dirty="0">
              <a:latin typeface="Arial" panose="020B0604020202020204" pitchFamily="34" charset="0"/>
              <a:cs typeface="Arial" panose="020B0604020202020204" pitchFamily="34" charset="0"/>
            </a:rPr>
            <a:t>(HR-OOZ)</a:t>
          </a:r>
        </a:p>
      </dsp:txBody>
      <dsp:txXfrm>
        <a:off x="1803012" y="416505"/>
        <a:ext cx="1613912" cy="721830"/>
      </dsp:txXfrm>
    </dsp:sp>
    <dsp:sp modelId="{BC83AFD7-C6D4-47AA-8E9D-922E6C3BD9F6}">
      <dsp:nvSpPr>
        <dsp:cNvPr id="0" name=""/>
        <dsp:cNvSpPr/>
      </dsp:nvSpPr>
      <dsp:spPr>
        <a:xfrm rot="2261932">
          <a:off x="1329200" y="1452172"/>
          <a:ext cx="497328" cy="70664"/>
        </a:xfrm>
        <a:custGeom>
          <a:avLst/>
          <a:gdLst/>
          <a:ahLst/>
          <a:cxnLst/>
          <a:rect l="0" t="0" r="0" b="0"/>
          <a:pathLst>
            <a:path>
              <a:moveTo>
                <a:pt x="0" y="35332"/>
              </a:moveTo>
              <a:lnTo>
                <a:pt x="497328" y="35332"/>
              </a:lnTo>
            </a:path>
          </a:pathLst>
        </a:custGeom>
        <a:noFill/>
        <a:ln w="28575" cap="flat" cmpd="sng" algn="ctr">
          <a:solidFill>
            <a:srgbClr val="F9A61A"/>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65431" y="1475071"/>
        <a:ext cx="24866" cy="24866"/>
      </dsp:txXfrm>
    </dsp:sp>
    <dsp:sp modelId="{1A3F15F4-4BB9-4EE9-9E93-F8D4F824970D}">
      <dsp:nvSpPr>
        <dsp:cNvPr id="0" name=""/>
        <dsp:cNvSpPr/>
      </dsp:nvSpPr>
      <dsp:spPr>
        <a:xfrm>
          <a:off x="1774617" y="1304427"/>
          <a:ext cx="1661199" cy="670275"/>
        </a:xfrm>
        <a:prstGeom prst="roundRect">
          <a:avLst>
            <a:gd name="adj" fmla="val 10000"/>
          </a:avLst>
        </a:prstGeom>
        <a:solidFill>
          <a:srgbClr val="E0636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hr-HR" sz="1200" b="1" kern="1200" dirty="0">
              <a:latin typeface="Arial" panose="020B0604020202020204" pitchFamily="34" charset="0"/>
              <a:cs typeface="Arial" panose="020B0604020202020204" pitchFamily="34" charset="0"/>
            </a:rPr>
            <a:t>National Open Science Plan</a:t>
          </a:r>
          <a:endParaRPr lang="en-GB" sz="1200" b="1" kern="1200" dirty="0">
            <a:latin typeface="Arial" panose="020B0604020202020204" pitchFamily="34" charset="0"/>
            <a:cs typeface="Arial" panose="020B0604020202020204" pitchFamily="34" charset="0"/>
          </a:endParaRPr>
        </a:p>
      </dsp:txBody>
      <dsp:txXfrm>
        <a:off x="1794249" y="1324059"/>
        <a:ext cx="1621935" cy="6310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1D02-AD53-4381-8E15-A3C31371B1E9}">
      <dsp:nvSpPr>
        <dsp:cNvPr id="0" name=""/>
        <dsp:cNvSpPr/>
      </dsp:nvSpPr>
      <dsp:spPr>
        <a:xfrm>
          <a:off x="154500" y="1076"/>
          <a:ext cx="309000" cy="309000"/>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EAF45EC7-D99D-49F1-B55E-66963FA260DA}">
      <dsp:nvSpPr>
        <dsp:cNvPr id="0" name=""/>
        <dsp:cNvSpPr/>
      </dsp:nvSpPr>
      <dsp:spPr>
        <a:xfrm>
          <a:off x="210120" y="198915"/>
          <a:ext cx="197760" cy="10197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a:solidFill>
                <a:schemeClr val="tx1"/>
              </a:solidFill>
              <a:latin typeface="Arial Narrow" panose="020B0606020202030204" pitchFamily="34" charset="0"/>
              <a:cs typeface="Arial" panose="020B0604020202020204" pitchFamily="34" charset="0"/>
            </a:rPr>
            <a:t> OS</a:t>
          </a:r>
          <a:endParaRPr lang="en-US" sz="600" b="1" kern="1200">
            <a:solidFill>
              <a:schemeClr val="tx1"/>
            </a:solidFill>
            <a:latin typeface="Arial Narrow" panose="020B0606020202030204" pitchFamily="34" charset="0"/>
            <a:cs typeface="Arial" panose="020B0604020202020204" pitchFamily="34" charset="0"/>
          </a:endParaRPr>
        </a:p>
      </dsp:txBody>
      <dsp:txXfrm>
        <a:off x="210120" y="198915"/>
        <a:ext cx="197760" cy="1019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FC875-B674-4D1E-9A66-22E0AD113184}">
      <dsp:nvSpPr>
        <dsp:cNvPr id="0" name=""/>
        <dsp:cNvSpPr/>
      </dsp:nvSpPr>
      <dsp:spPr>
        <a:xfrm>
          <a:off x="154877" y="698"/>
          <a:ext cx="309755" cy="309755"/>
        </a:xfrm>
        <a:prstGeom prst="ellipse">
          <a:avLst/>
        </a:prstGeom>
        <a:solidFill>
          <a:schemeClr val="bg1"/>
        </a:solidFill>
        <a:ln w="28575" cap="flat" cmpd="sng" algn="ctr">
          <a:solidFill>
            <a:srgbClr val="B04C46"/>
          </a:solidFill>
          <a:prstDash val="solid"/>
          <a:miter lim="800000"/>
        </a:ln>
        <a:effectLst/>
      </dsp:spPr>
      <dsp:style>
        <a:lnRef idx="2">
          <a:scrgbClr r="0" g="0" b="0"/>
        </a:lnRef>
        <a:fillRef idx="1">
          <a:scrgbClr r="0" g="0" b="0"/>
        </a:fillRef>
        <a:effectRef idx="0">
          <a:scrgbClr r="0" g="0" b="0"/>
        </a:effectRef>
        <a:fontRef idx="minor"/>
      </dsp:style>
    </dsp:sp>
    <dsp:sp modelId="{7200A253-7D6A-4216-90B3-9DA8756E7120}">
      <dsp:nvSpPr>
        <dsp:cNvPr id="0" name=""/>
        <dsp:cNvSpPr/>
      </dsp:nvSpPr>
      <dsp:spPr>
        <a:xfrm>
          <a:off x="210633" y="183529"/>
          <a:ext cx="198243" cy="10221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r>
            <a:rPr lang="hr-HR" sz="600" b="1" kern="1200" dirty="0">
              <a:solidFill>
                <a:schemeClr val="tx1"/>
              </a:solidFill>
              <a:latin typeface="Arial Narrow" panose="020B0606020202030204" pitchFamily="34" charset="0"/>
              <a:cs typeface="Arial" panose="020B0604020202020204" pitchFamily="34" charset="0"/>
            </a:rPr>
            <a:t>ST</a:t>
          </a:r>
          <a:endParaRPr lang="en-US" sz="600" b="1" kern="1200" dirty="0">
            <a:solidFill>
              <a:schemeClr val="tx1"/>
            </a:solidFill>
            <a:latin typeface="Arial Narrow" panose="020B0606020202030204" pitchFamily="34" charset="0"/>
            <a:cs typeface="Arial" panose="020B0604020202020204" pitchFamily="34" charset="0"/>
          </a:endParaRPr>
        </a:p>
      </dsp:txBody>
      <dsp:txXfrm>
        <a:off x="210633" y="183529"/>
        <a:ext cx="198243" cy="10221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6.png"/><Relationship Id="rId1" Type="http://schemas.openxmlformats.org/officeDocument/2006/relationships/theme" Target="../theme/theme4.xml"/><Relationship Id="rId4" Type="http://schemas.openxmlformats.org/officeDocument/2006/relationships/image" Target="../media/image7.gi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F9853DB-230B-4F3D-B9BF-250411BF9C4B}" type="datetimeFigureOut">
              <a:rPr lang="hr-HR" smtClean="0"/>
              <a:t>8.11.2023.</a:t>
            </a:fld>
            <a:endParaRPr lang="hr-HR"/>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hr-HR"/>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4BA04F5-5F63-4D08-AD88-EB891A182B2F}" type="slidenum">
              <a:rPr lang="hr-HR" smtClean="0"/>
              <a:t>‹#›</a:t>
            </a:fld>
            <a:endParaRPr lang="hr-H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4" y="9029196"/>
            <a:ext cx="685385" cy="270000"/>
          </a:xfrm>
          <a:prstGeom prst="rect">
            <a:avLst/>
          </a:prstGeom>
        </p:spPr>
      </p:pic>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2" y="8948196"/>
            <a:ext cx="1107980" cy="432000"/>
          </a:xfrm>
          <a:prstGeom prst="rect">
            <a:avLst/>
          </a:prstGeom>
        </p:spPr>
      </p:pic>
    </p:spTree>
    <p:extLst>
      <p:ext uri="{BB962C8B-B14F-4D97-AF65-F5344CB8AC3E}">
        <p14:creationId xmlns:p14="http://schemas.microsoft.com/office/powerpoint/2010/main" val="367774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image" Target="../media/image6.png"/><Relationship Id="rId1" Type="http://schemas.openxmlformats.org/officeDocument/2006/relationships/theme" Target="../theme/theme3.xml"/><Relationship Id="rId4" Type="http://schemas.openxmlformats.org/officeDocument/2006/relationships/image" Target="../media/image7.gi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DDF9046-B63C-4A32-BE1A-8D8BC0B360B6}" type="datetimeFigureOut">
              <a:rPr lang="hr-HR" smtClean="0"/>
              <a:t>8.11.2023.</a:t>
            </a:fld>
            <a:endParaRPr lang="hr-H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7095B1D-EC5B-426D-9BEA-45F6C2B62C27}" type="slidenum">
              <a:rPr lang="hr-HR" smtClean="0"/>
              <a:t>‹#›</a:t>
            </a:fld>
            <a:endParaRPr lang="hr-H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424" y="9004812"/>
            <a:ext cx="685385" cy="270000"/>
          </a:xfrm>
          <a:prstGeom prst="rect">
            <a:avLst/>
          </a:prstGeom>
        </p:spPr>
      </p:pic>
      <p:pic>
        <p:nvPicPr>
          <p:cNvPr id="9" name="Picture 8">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72" y="8923812"/>
            <a:ext cx="1107980" cy="432000"/>
          </a:xfrm>
          <a:prstGeom prst="rect">
            <a:avLst/>
          </a:prstGeom>
        </p:spPr>
      </p:pic>
    </p:spTree>
    <p:extLst>
      <p:ext uri="{BB962C8B-B14F-4D97-AF65-F5344CB8AC3E}">
        <p14:creationId xmlns:p14="http://schemas.microsoft.com/office/powerpoint/2010/main" val="182036545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57095B1D-EC5B-426D-9BEA-45F6C2B62C27}" type="slidenum">
              <a:rPr lang="hr-HR" smtClean="0"/>
              <a:t>1</a:t>
            </a:fld>
            <a:endParaRPr lang="hr-HR"/>
          </a:p>
        </p:txBody>
      </p:sp>
    </p:spTree>
    <p:extLst>
      <p:ext uri="{BB962C8B-B14F-4D97-AF65-F5344CB8AC3E}">
        <p14:creationId xmlns:p14="http://schemas.microsoft.com/office/powerpoint/2010/main" val="300394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57095B1D-EC5B-426D-9BEA-45F6C2B62C27}" type="slidenum">
              <a:rPr lang="hr-HR" smtClean="0"/>
              <a:t>38</a:t>
            </a:fld>
            <a:endParaRPr lang="hr-HR"/>
          </a:p>
        </p:txBody>
      </p:sp>
    </p:spTree>
    <p:extLst>
      <p:ext uri="{BB962C8B-B14F-4D97-AF65-F5344CB8AC3E}">
        <p14:creationId xmlns:p14="http://schemas.microsoft.com/office/powerpoint/2010/main" val="2278093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57095B1D-EC5B-426D-9BEA-45F6C2B62C27}" type="slidenum">
              <a:rPr lang="hr-HR" smtClean="0"/>
              <a:t>39</a:t>
            </a:fld>
            <a:endParaRPr lang="hr-HR"/>
          </a:p>
        </p:txBody>
      </p:sp>
    </p:spTree>
    <p:extLst>
      <p:ext uri="{BB962C8B-B14F-4D97-AF65-F5344CB8AC3E}">
        <p14:creationId xmlns:p14="http://schemas.microsoft.com/office/powerpoint/2010/main" val="392259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57095B1D-EC5B-426D-9BEA-45F6C2B62C27}" type="slidenum">
              <a:rPr lang="hr-HR" smtClean="0"/>
              <a:t>4</a:t>
            </a:fld>
            <a:endParaRPr lang="hr-HR"/>
          </a:p>
        </p:txBody>
      </p:sp>
    </p:spTree>
    <p:extLst>
      <p:ext uri="{BB962C8B-B14F-4D97-AF65-F5344CB8AC3E}">
        <p14:creationId xmlns:p14="http://schemas.microsoft.com/office/powerpoint/2010/main" val="2191648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HR-ZOO represents a new generation of national e-infrastructure consisting of advanced computing and storage resources located in five data centres in four university cities, along with several associated digital services. </a:t>
            </a:r>
            <a:r>
              <a:rPr lang="hr-HR" dirty="0"/>
              <a:t>Data </a:t>
            </a:r>
            <a:r>
              <a:rPr lang="hr-HR" dirty="0" err="1"/>
              <a:t>centres</a:t>
            </a:r>
            <a:r>
              <a:rPr lang="hr-HR" dirty="0"/>
              <a:t> </a:t>
            </a:r>
            <a:r>
              <a:rPr lang="hr-HR" dirty="0" err="1"/>
              <a:t>have</a:t>
            </a:r>
            <a:r>
              <a:rPr lang="hr-HR" dirty="0"/>
              <a:t> </a:t>
            </a:r>
            <a:r>
              <a:rPr lang="hr-HR" dirty="0" err="1"/>
              <a:t>been</a:t>
            </a:r>
            <a:r>
              <a:rPr lang="hr-HR" dirty="0"/>
              <a:t> </a:t>
            </a:r>
            <a:r>
              <a:rPr lang="hr-HR" dirty="0" err="1"/>
              <a:t>connected</a:t>
            </a:r>
            <a:r>
              <a:rPr lang="hr-HR" dirty="0"/>
              <a:t> </a:t>
            </a:r>
            <a:r>
              <a:rPr lang="hr-HR" dirty="0" err="1"/>
              <a:t>with</a:t>
            </a:r>
            <a:r>
              <a:rPr lang="hr-HR" dirty="0"/>
              <a:t> network </a:t>
            </a:r>
            <a:r>
              <a:rPr lang="hr-HR" dirty="0" err="1"/>
              <a:t>capacities</a:t>
            </a:r>
            <a:r>
              <a:rPr lang="hr-HR" dirty="0"/>
              <a:t> of 100 </a:t>
            </a:r>
            <a:r>
              <a:rPr lang="hr-HR" dirty="0" err="1"/>
              <a:t>Gbit</a:t>
            </a:r>
            <a:r>
              <a:rPr lang="hr-HR" dirty="0"/>
              <a:t>/s (</a:t>
            </a:r>
            <a:r>
              <a:rPr lang="en-GB" dirty="0"/>
              <a:t>upgrade the backbone of the national academic and research network CARNET</a:t>
            </a:r>
            <a:r>
              <a:rPr lang="hr-HR" dirty="0"/>
              <a:t>)</a:t>
            </a:r>
            <a:r>
              <a:rPr lang="en-GB" dirty="0"/>
              <a:t>.</a:t>
            </a:r>
            <a:r>
              <a:rPr lang="hr-HR" dirty="0"/>
              <a:t> </a:t>
            </a:r>
            <a:r>
              <a:rPr lang="en-GB" dirty="0"/>
              <a:t>By connecting to the GEANT </a:t>
            </a:r>
            <a:r>
              <a:rPr lang="hr-HR" dirty="0" err="1"/>
              <a:t>PoP</a:t>
            </a:r>
            <a:r>
              <a:rPr lang="en-GB" dirty="0"/>
              <a:t>, the national e-infrastructure connects to e-infrastructures in Europe and the world</a:t>
            </a:r>
            <a:r>
              <a:rPr lang="hr-HR" dirty="0"/>
              <a:t>.</a:t>
            </a:r>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t>10</a:t>
            </a:fld>
            <a:endParaRPr lang="hr-HR"/>
          </a:p>
        </p:txBody>
      </p:sp>
    </p:spTree>
    <p:extLst>
      <p:ext uri="{BB962C8B-B14F-4D97-AF65-F5344CB8AC3E}">
        <p14:creationId xmlns:p14="http://schemas.microsoft.com/office/powerpoint/2010/main" val="257725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r-HR" dirty="0"/>
              <a:t>„</a:t>
            </a:r>
            <a:r>
              <a:rPr lang="en-GB" dirty="0" err="1"/>
              <a:t>Supek</a:t>
            </a:r>
            <a:r>
              <a:rPr lang="hr-HR" dirty="0"/>
              <a:t>”</a:t>
            </a:r>
            <a:r>
              <a:rPr lang="en-GB" dirty="0"/>
              <a:t> is </a:t>
            </a:r>
            <a:r>
              <a:rPr lang="hr-HR" dirty="0" err="1"/>
              <a:t>supercomputer</a:t>
            </a:r>
            <a:r>
              <a:rPr lang="hr-HR" dirty="0"/>
              <a:t> </a:t>
            </a:r>
            <a:r>
              <a:rPr lang="en-GB" dirty="0"/>
              <a:t>based on HPE Cray technology and consists of 8384 processor cores, 81 GPUs, and 32 TB of working memory providing a power of 1.25 PFLOPS, which makes it the first </a:t>
            </a:r>
            <a:r>
              <a:rPr lang="en-GB" dirty="0" err="1"/>
              <a:t>petascale</a:t>
            </a:r>
            <a:r>
              <a:rPr lang="en-GB" dirty="0"/>
              <a:t> supercomputer in Croatia. It is located in the area of the newly built data centre at University Campus </a:t>
            </a:r>
            <a:r>
              <a:rPr lang="en-GB" dirty="0" err="1"/>
              <a:t>Borongaj</a:t>
            </a:r>
            <a:r>
              <a:rPr lang="en-GB" dirty="0"/>
              <a:t> in Zagreb</a:t>
            </a:r>
            <a:r>
              <a:rPr lang="hr-HR" dirty="0"/>
              <a:t>.</a:t>
            </a:r>
          </a:p>
          <a:p>
            <a:pPr marL="171450" indent="-171450">
              <a:buFont typeface="Arial" panose="020B0604020202020204" pitchFamily="34" charset="0"/>
              <a:buChar char="•"/>
            </a:pPr>
            <a:r>
              <a:rPr lang="en-GB" dirty="0"/>
              <a:t>Advanced cloud computing "</a:t>
            </a:r>
            <a:r>
              <a:rPr lang="en-GB" dirty="0" err="1"/>
              <a:t>Vrančić</a:t>
            </a:r>
            <a:r>
              <a:rPr lang="en-GB" dirty="0"/>
              <a:t>" is designed for scientists in need of a flexible, elastic, and versatile computing resource capable of meeting the diverse requirements of various scientific fields.</a:t>
            </a:r>
            <a:r>
              <a:rPr lang="hr-HR" dirty="0"/>
              <a:t> </a:t>
            </a:r>
            <a:r>
              <a:rPr lang="hr-HR" dirty="0" err="1"/>
              <a:t>Consist</a:t>
            </a:r>
            <a:r>
              <a:rPr lang="hr-HR" dirty="0"/>
              <a:t> of </a:t>
            </a:r>
            <a:r>
              <a:rPr lang="en-GB" dirty="0"/>
              <a:t>11.000 core processors</a:t>
            </a:r>
            <a:r>
              <a:rPr lang="hr-HR" dirty="0"/>
              <a:t>, </a:t>
            </a:r>
            <a:r>
              <a:rPr lang="en-GB" dirty="0"/>
              <a:t>16 GPUs</a:t>
            </a:r>
            <a:r>
              <a:rPr lang="hr-HR" dirty="0"/>
              <a:t>, </a:t>
            </a:r>
            <a:r>
              <a:rPr lang="en-GB" dirty="0"/>
              <a:t>3 PB of high performance storage</a:t>
            </a:r>
            <a:r>
              <a:rPr lang="hr-HR" dirty="0"/>
              <a:t>.</a:t>
            </a:r>
          </a:p>
          <a:p>
            <a:pPr marL="171450" indent="-171450">
              <a:buFont typeface="Arial" panose="020B0604020202020204" pitchFamily="34" charset="0"/>
              <a:buChar char="•"/>
            </a:pPr>
            <a:r>
              <a:rPr lang="hr-HR" dirty="0"/>
              <a:t>„Štampar” - Virtual Data </a:t>
            </a:r>
            <a:r>
              <a:rPr lang="hr-HR" dirty="0" err="1"/>
              <a:t>Centres</a:t>
            </a:r>
            <a:r>
              <a:rPr lang="hr-HR" dirty="0"/>
              <a:t> –  </a:t>
            </a:r>
            <a:r>
              <a:rPr lang="hr-HR" dirty="0" err="1"/>
              <a:t>based</a:t>
            </a:r>
            <a:r>
              <a:rPr lang="hr-HR" dirty="0"/>
              <a:t> on cloud computing </a:t>
            </a:r>
            <a:r>
              <a:rPr lang="hr-HR" dirty="0" err="1"/>
              <a:t>with</a:t>
            </a:r>
            <a:r>
              <a:rPr lang="hr-HR" dirty="0"/>
              <a:t> </a:t>
            </a:r>
            <a:r>
              <a:rPr lang="en-GB" dirty="0"/>
              <a:t>1800 redundant virtual servers</a:t>
            </a:r>
            <a:r>
              <a:rPr lang="hr-HR" dirty="0"/>
              <a:t> </a:t>
            </a:r>
            <a:r>
              <a:rPr lang="hr-HR" dirty="0" err="1"/>
              <a:t>in</a:t>
            </a:r>
            <a:r>
              <a:rPr lang="hr-HR" dirty="0"/>
              <a:t> </a:t>
            </a:r>
            <a:r>
              <a:rPr lang="hr-HR" dirty="0" err="1"/>
              <a:t>high</a:t>
            </a:r>
            <a:r>
              <a:rPr lang="hr-HR" dirty="0"/>
              <a:t> </a:t>
            </a:r>
            <a:r>
              <a:rPr lang="hr-HR" dirty="0" err="1"/>
              <a:t>availability</a:t>
            </a:r>
            <a:r>
              <a:rPr lang="hr-HR" dirty="0"/>
              <a:t> mode, </a:t>
            </a:r>
            <a:r>
              <a:rPr lang="en-GB" dirty="0"/>
              <a:t>10 PB of disk space</a:t>
            </a:r>
            <a:r>
              <a:rPr lang="hr-HR" dirty="0"/>
              <a:t>.</a:t>
            </a:r>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t>11</a:t>
            </a:fld>
            <a:endParaRPr lang="hr-HR"/>
          </a:p>
        </p:txBody>
      </p:sp>
    </p:spTree>
    <p:extLst>
      <p:ext uri="{BB962C8B-B14F-4D97-AF65-F5344CB8AC3E}">
        <p14:creationId xmlns:p14="http://schemas.microsoft.com/office/powerpoint/2010/main" val="145174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t>13</a:t>
            </a:fld>
            <a:endParaRPr lang="hr-HR"/>
          </a:p>
        </p:txBody>
      </p:sp>
    </p:spTree>
    <p:extLst>
      <p:ext uri="{BB962C8B-B14F-4D97-AF65-F5344CB8AC3E}">
        <p14:creationId xmlns:p14="http://schemas.microsoft.com/office/powerpoint/2010/main" val="143074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95B1D-EC5B-426D-9BEA-45F6C2B62C27}" type="slidenum">
              <a:rPr lang="hr-HR" smtClean="0"/>
              <a:t>14</a:t>
            </a:fld>
            <a:endParaRPr lang="hr-HR"/>
          </a:p>
        </p:txBody>
      </p:sp>
    </p:spTree>
    <p:extLst>
      <p:ext uri="{BB962C8B-B14F-4D97-AF65-F5344CB8AC3E}">
        <p14:creationId xmlns:p14="http://schemas.microsoft.com/office/powerpoint/2010/main" val="2987547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18</a:t>
            </a:fld>
            <a:endParaRPr lang="hr-HR"/>
          </a:p>
        </p:txBody>
      </p:sp>
    </p:spTree>
    <p:extLst>
      <p:ext uri="{BB962C8B-B14F-4D97-AF65-F5344CB8AC3E}">
        <p14:creationId xmlns:p14="http://schemas.microsoft.com/office/powerpoint/2010/main" val="217020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57095B1D-EC5B-426D-9BEA-45F6C2B62C27}" type="slidenum">
              <a:rPr lang="hr-HR" smtClean="0"/>
              <a:t>20</a:t>
            </a:fld>
            <a:endParaRPr lang="hr-HR"/>
          </a:p>
        </p:txBody>
      </p:sp>
    </p:spTree>
    <p:extLst>
      <p:ext uri="{BB962C8B-B14F-4D97-AF65-F5344CB8AC3E}">
        <p14:creationId xmlns:p14="http://schemas.microsoft.com/office/powerpoint/2010/main" val="3168164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57095B1D-EC5B-426D-9BEA-45F6C2B62C27}" type="slidenum">
              <a:rPr lang="hr-HR" smtClean="0"/>
              <a:t>35</a:t>
            </a:fld>
            <a:endParaRPr lang="hr-HR"/>
          </a:p>
        </p:txBody>
      </p:sp>
    </p:spTree>
    <p:extLst>
      <p:ext uri="{BB962C8B-B14F-4D97-AF65-F5344CB8AC3E}">
        <p14:creationId xmlns:p14="http://schemas.microsoft.com/office/powerpoint/2010/main" val="132524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www.srce.unizg.hr/oa-and-oer" TargetMode="External"/><Relationship Id="rId4" Type="http://schemas.openxmlformats.org/officeDocument/2006/relationships/hyperlink" Target="http://www.srce.unizg.hr/en"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datni naslovni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53A74F-4DD0-138A-975C-5030F8A829F8}"/>
              </a:ext>
            </a:extLst>
          </p:cNvPr>
          <p:cNvSpPr>
            <a:spLocks noGrp="1"/>
          </p:cNvSpPr>
          <p:nvPr>
            <p:ph type="ctrTitle"/>
          </p:nvPr>
        </p:nvSpPr>
        <p:spPr>
          <a:xfrm>
            <a:off x="2000250" y="1947513"/>
            <a:ext cx="5143500" cy="542415"/>
          </a:xfrm>
        </p:spPr>
        <p:txBody>
          <a:bodyPr anchor="b">
            <a:normAutofit/>
          </a:bodyPr>
          <a:lstStyle>
            <a:lvl1pPr algn="ctr">
              <a:defRPr sz="2300">
                <a:solidFill>
                  <a:schemeClr val="tx1">
                    <a:lumMod val="95000"/>
                    <a:lumOff val="5000"/>
                  </a:schemeClr>
                </a:solidFill>
              </a:defRPr>
            </a:lvl1pPr>
          </a:lstStyle>
          <a:p>
            <a:r>
              <a:rPr lang="en-US" dirty="0"/>
              <a:t>Click to edit Master title style</a:t>
            </a:r>
            <a:endParaRPr lang="hr-HR" dirty="0"/>
          </a:p>
        </p:txBody>
      </p:sp>
      <p:sp>
        <p:nvSpPr>
          <p:cNvPr id="7" name="Subtitle 2">
            <a:extLst>
              <a:ext uri="{FF2B5EF4-FFF2-40B4-BE49-F238E27FC236}">
                <a16:creationId xmlns:a16="http://schemas.microsoft.com/office/drawing/2014/main" id="{D25F8E03-8A89-5F11-2482-9205EF7B53AE}"/>
              </a:ext>
            </a:extLst>
          </p:cNvPr>
          <p:cNvSpPr>
            <a:spLocks noGrp="1"/>
          </p:cNvSpPr>
          <p:nvPr>
            <p:ph type="subTitle" idx="1"/>
          </p:nvPr>
        </p:nvSpPr>
        <p:spPr>
          <a:xfrm>
            <a:off x="2000250" y="2732813"/>
            <a:ext cx="5143500" cy="1241822"/>
          </a:xfrm>
        </p:spPr>
        <p:txBody>
          <a:bodyPr>
            <a:noAutofit/>
          </a:bodyPr>
          <a:lstStyle>
            <a:lvl1pPr marL="0" indent="0" algn="ctr">
              <a:buNone/>
              <a:defRPr sz="14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cxnSp>
        <p:nvCxnSpPr>
          <p:cNvPr id="9" name="Straight Connector 8">
            <a:extLst>
              <a:ext uri="{FF2B5EF4-FFF2-40B4-BE49-F238E27FC236}">
                <a16:creationId xmlns:a16="http://schemas.microsoft.com/office/drawing/2014/main" id="{59F21C0B-EC09-4837-B2A6-D55A3986B074}"/>
              </a:ext>
            </a:extLst>
          </p:cNvPr>
          <p:cNvCxnSpPr>
            <a:cxnSpLocks/>
          </p:cNvCxnSpPr>
          <p:nvPr userDrawn="1"/>
        </p:nvCxnSpPr>
        <p:spPr>
          <a:xfrm>
            <a:off x="1615381" y="2611370"/>
            <a:ext cx="5915025"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Date Placeholder 1">
            <a:extLst>
              <a:ext uri="{FF2B5EF4-FFF2-40B4-BE49-F238E27FC236}">
                <a16:creationId xmlns:a16="http://schemas.microsoft.com/office/drawing/2014/main" id="{4AE1203A-8389-4407-B8F7-C973881A81A2}"/>
              </a:ext>
            </a:extLst>
          </p:cNvPr>
          <p:cNvSpPr>
            <a:spLocks noGrp="1"/>
          </p:cNvSpPr>
          <p:nvPr>
            <p:ph type="dt" sz="half" idx="10"/>
          </p:nvPr>
        </p:nvSpPr>
        <p:spPr/>
        <p:txBody>
          <a:bodyPr/>
          <a:lstStyle/>
          <a:p>
            <a:r>
              <a:rPr lang="hr-HR"/>
              <a:t>DATUM</a:t>
            </a:r>
            <a:endParaRPr lang="hr-HR" dirty="0"/>
          </a:p>
        </p:txBody>
      </p:sp>
      <p:sp>
        <p:nvSpPr>
          <p:cNvPr id="3" name="Footer Placeholder 2">
            <a:extLst>
              <a:ext uri="{FF2B5EF4-FFF2-40B4-BE49-F238E27FC236}">
                <a16:creationId xmlns:a16="http://schemas.microsoft.com/office/drawing/2014/main" id="{F6BDA643-4B17-4449-8A42-ABBA6F7B0398}"/>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27115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en-US" dirty="0"/>
              <a:t>Click to edit Master title style</a:t>
            </a:r>
            <a:endParaRPr lang="hr-HR" dirty="0"/>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cxnSp>
        <p:nvCxnSpPr>
          <p:cNvPr id="7" name="Straight Connector 6">
            <a:extLst>
              <a:ext uri="{FF2B5EF4-FFF2-40B4-BE49-F238E27FC236}">
                <a16:creationId xmlns:a16="http://schemas.microsoft.com/office/drawing/2014/main" id="{BA4C00A3-8776-D597-837E-E5B8F56EAE41}"/>
              </a:ext>
            </a:extLst>
          </p:cNvPr>
          <p:cNvCxnSpPr>
            <a:cxnSpLocks/>
          </p:cNvCxnSpPr>
          <p:nvPr userDrawn="1"/>
        </p:nvCxnSpPr>
        <p:spPr>
          <a:xfrm>
            <a:off x="472381" y="1103811"/>
            <a:ext cx="8235521" cy="0"/>
          </a:xfrm>
          <a:prstGeom prst="line">
            <a:avLst/>
          </a:prstGeom>
        </p:spPr>
        <p:style>
          <a:lnRef idx="1">
            <a:schemeClr val="accent2"/>
          </a:lnRef>
          <a:fillRef idx="0">
            <a:schemeClr val="accent2"/>
          </a:fillRef>
          <a:effectRef idx="0">
            <a:schemeClr val="accent2"/>
          </a:effectRef>
          <a:fontRef idx="minor">
            <a:schemeClr val="tx1"/>
          </a:fontRef>
        </p:style>
      </p:cxnSp>
      <p:sp>
        <p:nvSpPr>
          <p:cNvPr id="4" name="Date Placeholder 3">
            <a:extLst>
              <a:ext uri="{FF2B5EF4-FFF2-40B4-BE49-F238E27FC236}">
                <a16:creationId xmlns:a16="http://schemas.microsoft.com/office/drawing/2014/main" id="{3CC785A2-60CD-4785-8FA6-1BD90F012301}"/>
              </a:ext>
            </a:extLst>
          </p:cNvPr>
          <p:cNvSpPr>
            <a:spLocks noGrp="1"/>
          </p:cNvSpPr>
          <p:nvPr>
            <p:ph type="dt" sz="half" idx="10"/>
          </p:nvPr>
        </p:nvSpPr>
        <p:spPr/>
        <p:txBody>
          <a:bodyPr/>
          <a:lstStyle/>
          <a:p>
            <a:r>
              <a:rPr lang="hr-HR"/>
              <a:t>DATUM</a:t>
            </a:r>
            <a:endParaRPr lang="hr-HR" dirty="0"/>
          </a:p>
        </p:txBody>
      </p:sp>
      <p:sp>
        <p:nvSpPr>
          <p:cNvPr id="5" name="Footer Placeholder 4">
            <a:extLst>
              <a:ext uri="{FF2B5EF4-FFF2-40B4-BE49-F238E27FC236}">
                <a16:creationId xmlns:a16="http://schemas.microsoft.com/office/drawing/2014/main" id="{83CB1CB3-FDEA-4387-B192-3D7AC74CCDD5}"/>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70802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273846"/>
            <a:ext cx="1971675" cy="4358879"/>
          </a:xfrm>
          <a:prstGeom prst="rect">
            <a:avLst/>
          </a:prstGeo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28652" y="273846"/>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A3866D38-F5E1-4834-996C-9E6C2D03DC1D}"/>
              </a:ext>
            </a:extLst>
          </p:cNvPr>
          <p:cNvSpPr>
            <a:spLocks noGrp="1"/>
          </p:cNvSpPr>
          <p:nvPr>
            <p:ph type="dt" sz="half" idx="10"/>
          </p:nvPr>
        </p:nvSpPr>
        <p:spPr/>
        <p:txBody>
          <a:bodyPr/>
          <a:lstStyle/>
          <a:p>
            <a:r>
              <a:rPr lang="hr-HR"/>
              <a:t>DATUM</a:t>
            </a:r>
            <a:endParaRPr lang="hr-HR" dirty="0"/>
          </a:p>
        </p:txBody>
      </p:sp>
      <p:sp>
        <p:nvSpPr>
          <p:cNvPr id="5" name="Footer Placeholder 4">
            <a:extLst>
              <a:ext uri="{FF2B5EF4-FFF2-40B4-BE49-F238E27FC236}">
                <a16:creationId xmlns:a16="http://schemas.microsoft.com/office/drawing/2014/main" id="{A8E443C5-0692-426F-854E-A39EE0A636E1}"/>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2173217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aslovni 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C1675-8FC3-4A2D-BB5A-64B1C52FA45F}"/>
              </a:ext>
            </a:extLst>
          </p:cNvPr>
          <p:cNvSpPr>
            <a:spLocks noGrp="1"/>
          </p:cNvSpPr>
          <p:nvPr>
            <p:ph type="dt" sz="half" idx="10"/>
          </p:nvPr>
        </p:nvSpPr>
        <p:spPr/>
        <p:txBody>
          <a:bodyPr/>
          <a:lstStyle/>
          <a:p>
            <a:r>
              <a:rPr lang="hr-HR"/>
              <a:t>DATUM</a:t>
            </a:r>
            <a:endParaRPr lang="hr-HR" dirty="0"/>
          </a:p>
        </p:txBody>
      </p:sp>
      <p:sp>
        <p:nvSpPr>
          <p:cNvPr id="3" name="Footer Placeholder 2">
            <a:extLst>
              <a:ext uri="{FF2B5EF4-FFF2-40B4-BE49-F238E27FC236}">
                <a16:creationId xmlns:a16="http://schemas.microsoft.com/office/drawing/2014/main" id="{B4C66B9C-E889-42E1-B13D-98B5708B86CF}"/>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54865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Zadnji 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ctrTitle"/>
          </p:nvPr>
        </p:nvSpPr>
        <p:spPr>
          <a:xfrm>
            <a:off x="1143000" y="372914"/>
            <a:ext cx="6858000" cy="1376581"/>
          </a:xfrm>
          <a:prstGeom prst="rect">
            <a:avLst/>
          </a:prstGeom>
        </p:spPr>
        <p:txBody>
          <a:bodyPr anchor="b">
            <a:normAutofit/>
          </a:bodyPr>
          <a:lstStyle>
            <a:lvl1pPr algn="ctr">
              <a:defRPr sz="2300" baseline="0">
                <a:solidFill>
                  <a:schemeClr val="tx1">
                    <a:lumMod val="95000"/>
                    <a:lumOff val="5000"/>
                  </a:schemeClr>
                </a:solidFill>
              </a:defRPr>
            </a:lvl1pPr>
          </a:lstStyle>
          <a:p>
            <a:r>
              <a:rPr lang="en-US" dirty="0"/>
              <a:t>Click to edit Master title style</a:t>
            </a:r>
            <a:endParaRPr lang="hr-HR" dirty="0"/>
          </a:p>
        </p:txBody>
      </p:sp>
      <p:sp>
        <p:nvSpPr>
          <p:cNvPr id="14" name="Subtitle 2"/>
          <p:cNvSpPr>
            <a:spLocks noGrp="1"/>
          </p:cNvSpPr>
          <p:nvPr>
            <p:ph type="subTitle" idx="1"/>
          </p:nvPr>
        </p:nvSpPr>
        <p:spPr>
          <a:xfrm>
            <a:off x="1143000" y="1959747"/>
            <a:ext cx="6858000" cy="759391"/>
          </a:xfrm>
          <a:prstGeom prst="rect">
            <a:avLst/>
          </a:prstGeom>
        </p:spPr>
        <p:txBody>
          <a:bodyPr>
            <a:normAutofit/>
          </a:bodyPr>
          <a:lstStyle>
            <a:lvl1pPr marL="0" indent="0" algn="ctr">
              <a:buNone/>
              <a:defRPr sz="14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endParaRPr lang="hr-HR" dirty="0"/>
          </a:p>
        </p:txBody>
      </p:sp>
      <p:sp>
        <p:nvSpPr>
          <p:cNvPr id="3" name="Date Placeholder 2">
            <a:extLst>
              <a:ext uri="{FF2B5EF4-FFF2-40B4-BE49-F238E27FC236}">
                <a16:creationId xmlns:a16="http://schemas.microsoft.com/office/drawing/2014/main" id="{41407D68-00C3-4736-A054-845F5D7EB2F0}"/>
              </a:ext>
            </a:extLst>
          </p:cNvPr>
          <p:cNvSpPr>
            <a:spLocks noGrp="1"/>
          </p:cNvSpPr>
          <p:nvPr>
            <p:ph type="dt" sz="half" idx="10"/>
          </p:nvPr>
        </p:nvSpPr>
        <p:spPr/>
        <p:txBody>
          <a:bodyPr/>
          <a:lstStyle/>
          <a:p>
            <a:r>
              <a:rPr lang="hr-HR"/>
              <a:t>DATUM</a:t>
            </a:r>
            <a:endParaRPr lang="hr-HR" dirty="0"/>
          </a:p>
        </p:txBody>
      </p:sp>
      <p:sp>
        <p:nvSpPr>
          <p:cNvPr id="4" name="Footer Placeholder 3">
            <a:extLst>
              <a:ext uri="{FF2B5EF4-FFF2-40B4-BE49-F238E27FC236}">
                <a16:creationId xmlns:a16="http://schemas.microsoft.com/office/drawing/2014/main" id="{89DF94DF-CEB0-493E-9D2A-9FF48581FD10}"/>
              </a:ext>
            </a:extLst>
          </p:cNvPr>
          <p:cNvSpPr>
            <a:spLocks noGrp="1"/>
          </p:cNvSpPr>
          <p:nvPr>
            <p:ph type="ftr" sz="quarter" idx="11"/>
          </p:nvPr>
        </p:nvSpPr>
        <p:spPr/>
        <p:txBody>
          <a:bodyPr/>
          <a:lstStyle/>
          <a:p>
            <a:r>
              <a:rPr lang="hr-HR"/>
              <a:t>NAZIV DOGAĐANJA</a:t>
            </a:r>
            <a:endParaRPr lang="hr-HR" dirty="0"/>
          </a:p>
        </p:txBody>
      </p:sp>
      <p:sp>
        <p:nvSpPr>
          <p:cNvPr id="31" name="TextBox 30"/>
          <p:cNvSpPr txBox="1"/>
          <p:nvPr userDrawn="1"/>
        </p:nvSpPr>
        <p:spPr>
          <a:xfrm>
            <a:off x="5691289" y="2939603"/>
            <a:ext cx="2700000" cy="430887"/>
          </a:xfrm>
          <a:prstGeom prst="rect">
            <a:avLst/>
          </a:prstGeom>
          <a:noFill/>
        </p:spPr>
        <p:txBody>
          <a:bodyPr wrap="square" lIns="0" tIns="0" rIns="0" bIns="0" rtlCol="0">
            <a:spAutoFit/>
          </a:bodyPr>
          <a:lstStyle/>
          <a:p>
            <a:pPr algn="just"/>
            <a:r>
              <a:rPr lang="hr-HR" sz="700" b="0" kern="1200" dirty="0">
                <a:solidFill>
                  <a:schemeClr val="tx1"/>
                </a:solidFill>
                <a:effectLst/>
                <a:latin typeface="Arial" panose="020B0604020202020204" pitchFamily="34" charset="0"/>
                <a:ea typeface="+mn-ea"/>
                <a:cs typeface="Arial" panose="020B0604020202020204" pitchFamily="34" charset="0"/>
              </a:rPr>
              <a:t>A</a:t>
            </a:r>
            <a:r>
              <a:rPr lang="en-US" sz="700" b="0" kern="1200" dirty="0" err="1">
                <a:solidFill>
                  <a:schemeClr val="tx1"/>
                </a:solidFill>
                <a:effectLst/>
                <a:latin typeface="Arial" panose="020B0604020202020204" pitchFamily="34" charset="0"/>
                <a:ea typeface="+mn-ea"/>
                <a:cs typeface="Arial" panose="020B0604020202020204" pitchFamily="34" charset="0"/>
              </a:rPr>
              <a:t>ccording</a:t>
            </a:r>
            <a:r>
              <a:rPr lang="en-US" sz="700" b="0" kern="1200" dirty="0">
                <a:solidFill>
                  <a:schemeClr val="tx1"/>
                </a:solidFill>
                <a:effectLst/>
                <a:latin typeface="Arial" panose="020B0604020202020204" pitchFamily="34" charset="0"/>
                <a:ea typeface="+mn-ea"/>
                <a:cs typeface="Arial" panose="020B0604020202020204" pitchFamily="34" charset="0"/>
              </a:rPr>
              <a:t> to the Open Access Policy,</a:t>
            </a:r>
            <a:r>
              <a:rPr lang="hr-HR" sz="700" b="0" kern="1200" dirty="0">
                <a:solidFill>
                  <a:schemeClr val="tx1"/>
                </a:solidFill>
                <a:effectLst/>
                <a:latin typeface="Arial" panose="020B0604020202020204" pitchFamily="34" charset="0"/>
                <a:ea typeface="+mn-ea"/>
                <a:cs typeface="Arial" panose="020B0604020202020204" pitchFamily="34" charset="0"/>
              </a:rPr>
              <a:t> Srce ensures that </a:t>
            </a:r>
            <a:r>
              <a:rPr lang="en-US" sz="700" b="0" kern="1200" dirty="0">
                <a:solidFill>
                  <a:schemeClr val="tx1"/>
                </a:solidFill>
                <a:effectLst/>
                <a:latin typeface="Arial" panose="020B0604020202020204" pitchFamily="34" charset="0"/>
                <a:ea typeface="+mn-ea"/>
                <a:cs typeface="Arial" panose="020B0604020202020204" pitchFamily="34" charset="0"/>
              </a:rPr>
              <a:t>all research data made by </a:t>
            </a:r>
            <a:r>
              <a:rPr lang="en-US" sz="700" b="0" kern="1200" dirty="0" err="1">
                <a:solidFill>
                  <a:schemeClr val="tx1"/>
                </a:solidFill>
                <a:effectLst/>
                <a:latin typeface="Arial" panose="020B0604020202020204" pitchFamily="34" charset="0"/>
                <a:ea typeface="+mn-ea"/>
                <a:cs typeface="Arial" panose="020B0604020202020204" pitchFamily="34" charset="0"/>
              </a:rPr>
              <a:t>Srce</a:t>
            </a:r>
            <a:r>
              <a:rPr lang="en-US" sz="700" b="0" kern="1200" dirty="0">
                <a:solidFill>
                  <a:schemeClr val="tx1"/>
                </a:solidFill>
                <a:effectLst/>
                <a:latin typeface="Arial" panose="020B0604020202020204" pitchFamily="34" charset="0"/>
                <a:ea typeface="+mn-ea"/>
                <a:cs typeface="Arial" panose="020B0604020202020204" pitchFamily="34" charset="0"/>
              </a:rPr>
              <a:t> is accessible and free to use by the general public, especially educational and professional information and content derived from the actions and work of </a:t>
            </a:r>
            <a:r>
              <a:rPr lang="en-US" sz="700" b="0" kern="1200" dirty="0" err="1">
                <a:solidFill>
                  <a:schemeClr val="tx1"/>
                </a:solidFill>
                <a:effectLst/>
                <a:latin typeface="Arial" panose="020B0604020202020204" pitchFamily="34" charset="0"/>
                <a:ea typeface="+mn-ea"/>
                <a:cs typeface="Arial" panose="020B0604020202020204" pitchFamily="34" charset="0"/>
              </a:rPr>
              <a:t>Srce</a:t>
            </a:r>
            <a:r>
              <a:rPr lang="en-US" sz="700" b="0" kern="1200" dirty="0">
                <a:solidFill>
                  <a:schemeClr val="tx1"/>
                </a:solidFill>
                <a:effectLst/>
                <a:latin typeface="Arial" panose="020B0604020202020204" pitchFamily="34" charset="0"/>
                <a:ea typeface="+mn-ea"/>
                <a:cs typeface="Arial" panose="020B0604020202020204" pitchFamily="34" charset="0"/>
              </a:rPr>
              <a:t>.</a:t>
            </a:r>
            <a:endParaRPr lang="hr-HR" sz="700" b="0" kern="1200" dirty="0">
              <a:solidFill>
                <a:srgbClr val="CC3C00"/>
              </a:solidFill>
              <a:effectLst/>
              <a:latin typeface="Arial" panose="020B0604020202020204" pitchFamily="34" charset="0"/>
              <a:ea typeface="+mn-ea"/>
              <a:cs typeface="Arial" panose="020B0604020202020204" pitchFamily="34" charset="0"/>
            </a:endParaRPr>
          </a:p>
        </p:txBody>
      </p:sp>
      <p:pic>
        <p:nvPicPr>
          <p:cNvPr id="32" name="Picture 3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85078" y="4035669"/>
            <a:ext cx="712422" cy="281522"/>
          </a:xfrm>
          <a:prstGeom prst="rect">
            <a:avLst/>
          </a:prstGeom>
        </p:spPr>
      </p:pic>
      <p:sp>
        <p:nvSpPr>
          <p:cNvPr id="33" name="TextBox 32"/>
          <p:cNvSpPr txBox="1"/>
          <p:nvPr userDrawn="1"/>
        </p:nvSpPr>
        <p:spPr>
          <a:xfrm>
            <a:off x="2392205" y="2939603"/>
            <a:ext cx="2837964" cy="215444"/>
          </a:xfrm>
          <a:prstGeom prst="rect">
            <a:avLst/>
          </a:prstGeom>
          <a:noFill/>
        </p:spPr>
        <p:txBody>
          <a:bodyPr wrap="square" lIns="0" tIns="0" rIns="0" bIns="0" rtlCol="0">
            <a:spAutoFit/>
          </a:bodyPr>
          <a:lstStyle/>
          <a:p>
            <a:pPr algn="just"/>
            <a:r>
              <a:rPr lang="en-US" sz="700" b="0" kern="1200" dirty="0">
                <a:solidFill>
                  <a:schemeClr val="tx1"/>
                </a:solidFill>
                <a:effectLst/>
                <a:latin typeface="Arial" panose="020B0604020202020204" pitchFamily="34" charset="0"/>
                <a:ea typeface="+mn-ea"/>
                <a:cs typeface="Arial" panose="020B0604020202020204" pitchFamily="34" charset="0"/>
              </a:rPr>
              <a:t>This material is available under the Creative</a:t>
            </a:r>
            <a:r>
              <a:rPr lang="hr-HR" sz="700" b="0" kern="1200" dirty="0">
                <a:solidFill>
                  <a:schemeClr val="tx1"/>
                </a:solidFill>
                <a:effectLst/>
                <a:latin typeface="Arial" panose="020B0604020202020204" pitchFamily="34" charset="0"/>
                <a:ea typeface="+mn-ea"/>
                <a:cs typeface="Arial" panose="020B0604020202020204" pitchFamily="34" charset="0"/>
              </a:rPr>
              <a:t> </a:t>
            </a:r>
            <a:r>
              <a:rPr lang="en-US" sz="700" b="0" kern="1200" dirty="0">
                <a:solidFill>
                  <a:schemeClr val="tx1"/>
                </a:solidFill>
                <a:effectLst/>
                <a:latin typeface="Arial" panose="020B0604020202020204" pitchFamily="34" charset="0"/>
                <a:ea typeface="+mn-ea"/>
                <a:cs typeface="Arial" panose="020B0604020202020204" pitchFamily="34" charset="0"/>
              </a:rPr>
              <a:t>Commons License </a:t>
            </a:r>
            <a:r>
              <a:rPr lang="en-US" sz="700" b="0" i="1" kern="1200" dirty="0">
                <a:solidFill>
                  <a:schemeClr val="tx1"/>
                </a:solidFill>
                <a:effectLst/>
                <a:latin typeface="Arial" panose="020B0604020202020204" pitchFamily="34" charset="0"/>
                <a:ea typeface="+mn-ea"/>
                <a:cs typeface="Arial" panose="020B0604020202020204" pitchFamily="34" charset="0"/>
              </a:rPr>
              <a:t>Attribution </a:t>
            </a:r>
            <a:r>
              <a:rPr lang="en-US" sz="700" b="0" i="0" kern="1200" dirty="0">
                <a:solidFill>
                  <a:schemeClr val="tx1"/>
                </a:solidFill>
                <a:effectLst/>
                <a:latin typeface="Arial" panose="020B0604020202020204" pitchFamily="34" charset="0"/>
                <a:ea typeface="+mn-ea"/>
                <a:cs typeface="Arial" panose="020B0604020202020204" pitchFamily="34" charset="0"/>
              </a:rPr>
              <a:t>4.0 International</a:t>
            </a:r>
            <a:r>
              <a:rPr lang="en-US" sz="700" b="0" kern="1200" dirty="0">
                <a:solidFill>
                  <a:schemeClr val="tx1"/>
                </a:solidFill>
                <a:effectLst/>
                <a:latin typeface="Arial" panose="020B0604020202020204" pitchFamily="34" charset="0"/>
                <a:ea typeface="+mn-ea"/>
                <a:cs typeface="Arial" panose="020B0604020202020204" pitchFamily="34" charset="0"/>
              </a:rPr>
              <a:t>.</a:t>
            </a:r>
            <a:endParaRPr lang="hr-HR" sz="700" b="1" u="none" kern="1200" dirty="0">
              <a:solidFill>
                <a:srgbClr val="CC3C00"/>
              </a:solidFill>
              <a:effectLst/>
              <a:latin typeface="Arial" panose="020B0604020202020204" pitchFamily="34" charset="0"/>
              <a:ea typeface="+mn-ea"/>
              <a:cs typeface="Arial" panose="020B0604020202020204" pitchFamily="34" charset="0"/>
            </a:endParaRPr>
          </a:p>
        </p:txBody>
      </p:sp>
      <p:sp>
        <p:nvSpPr>
          <p:cNvPr id="34" name="TextBox 33"/>
          <p:cNvSpPr txBox="1"/>
          <p:nvPr userDrawn="1"/>
        </p:nvSpPr>
        <p:spPr>
          <a:xfrm>
            <a:off x="752711" y="3712303"/>
            <a:ext cx="1151429" cy="20005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hr-HR" sz="700" b="1" u="none" kern="1200" dirty="0">
                <a:solidFill>
                  <a:schemeClr val="accent1"/>
                </a:solidFill>
                <a:effectLst/>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www.srce.unizg.hr/en</a:t>
            </a:r>
            <a:endParaRPr lang="hr-HR" sz="700" b="1" u="none" kern="1200" dirty="0">
              <a:solidFill>
                <a:schemeClr val="accent1"/>
              </a:solidFill>
              <a:effectLst/>
              <a:latin typeface="Arial" panose="020B0604020202020204" pitchFamily="34" charset="0"/>
              <a:ea typeface="+mn-ea"/>
              <a:cs typeface="Arial" panose="020B0604020202020204" pitchFamily="34" charset="0"/>
            </a:endParaRPr>
          </a:p>
        </p:txBody>
      </p:sp>
      <p:sp>
        <p:nvSpPr>
          <p:cNvPr id="35" name="Rectangle 34"/>
          <p:cNvSpPr/>
          <p:nvPr userDrawn="1"/>
        </p:nvSpPr>
        <p:spPr>
          <a:xfrm>
            <a:off x="2752476" y="3712303"/>
            <a:ext cx="2117422" cy="196977"/>
          </a:xfrm>
          <a:prstGeom prst="rect">
            <a:avLst/>
          </a:prstGeom>
        </p:spPr>
        <p:txBody>
          <a:bodyPr wrap="square">
            <a:spAutoFit/>
          </a:bodyPr>
          <a:lstStyle/>
          <a:p>
            <a:pPr algn="ctr"/>
            <a:r>
              <a:rPr lang="hr-HR" sz="680" b="1" u="sng" kern="1200" dirty="0">
                <a:solidFill>
                  <a:srgbClr val="C00000"/>
                </a:solidFill>
                <a:effectLst/>
                <a:latin typeface="Arial" panose="020B0604020202020204" pitchFamily="34" charset="0"/>
                <a:ea typeface="+mn-ea"/>
                <a:cs typeface="Arial" panose="020B0604020202020204" pitchFamily="34" charset="0"/>
              </a:rPr>
              <a:t>creativecommons.org/</a:t>
            </a:r>
            <a:r>
              <a:rPr lang="hr-HR" sz="680" b="1" u="sng" kern="1200" dirty="0" err="1">
                <a:solidFill>
                  <a:srgbClr val="C00000"/>
                </a:solidFill>
                <a:effectLst/>
                <a:latin typeface="Arial" panose="020B0604020202020204" pitchFamily="34" charset="0"/>
                <a:ea typeface="+mn-ea"/>
                <a:cs typeface="Arial" panose="020B0604020202020204" pitchFamily="34" charset="0"/>
              </a:rPr>
              <a:t>licenses</a:t>
            </a:r>
            <a:r>
              <a:rPr lang="hr-HR" sz="680" b="1" u="sng" kern="1200" dirty="0">
                <a:solidFill>
                  <a:srgbClr val="C00000"/>
                </a:solidFill>
                <a:effectLst/>
                <a:latin typeface="Arial" panose="020B0604020202020204" pitchFamily="34" charset="0"/>
                <a:ea typeface="+mn-ea"/>
                <a:cs typeface="Arial" panose="020B0604020202020204" pitchFamily="34" charset="0"/>
              </a:rPr>
              <a:t>/</a:t>
            </a:r>
            <a:r>
              <a:rPr lang="hr-HR" sz="680" b="1" u="sng" kern="1200" dirty="0" err="1">
                <a:solidFill>
                  <a:srgbClr val="C00000"/>
                </a:solidFill>
                <a:effectLst/>
                <a:latin typeface="Arial" panose="020B0604020202020204" pitchFamily="34" charset="0"/>
                <a:ea typeface="+mn-ea"/>
                <a:cs typeface="Arial" panose="020B0604020202020204" pitchFamily="34" charset="0"/>
              </a:rPr>
              <a:t>by</a:t>
            </a:r>
            <a:r>
              <a:rPr lang="hr-HR" sz="680" b="1" u="sng" kern="1200" dirty="0">
                <a:solidFill>
                  <a:srgbClr val="C00000"/>
                </a:solidFill>
                <a:effectLst/>
                <a:latin typeface="Arial" panose="020B0604020202020204" pitchFamily="34" charset="0"/>
                <a:ea typeface="+mn-ea"/>
                <a:cs typeface="Arial" panose="020B0604020202020204" pitchFamily="34" charset="0"/>
              </a:rPr>
              <a:t>/4.0/</a:t>
            </a:r>
            <a:r>
              <a:rPr lang="hr-HR" sz="680" b="1" u="sng" kern="1200" dirty="0" err="1">
                <a:solidFill>
                  <a:srgbClr val="C00000"/>
                </a:solidFill>
                <a:effectLst/>
                <a:latin typeface="Arial" panose="020B0604020202020204" pitchFamily="34" charset="0"/>
                <a:ea typeface="+mn-ea"/>
                <a:cs typeface="Arial" panose="020B0604020202020204" pitchFamily="34" charset="0"/>
              </a:rPr>
              <a:t>deed.en</a:t>
            </a:r>
            <a:endParaRPr lang="hr-HR" sz="680" b="1" u="sng" kern="1200" dirty="0">
              <a:solidFill>
                <a:srgbClr val="C00000"/>
              </a:solidFill>
              <a:effectLst/>
              <a:latin typeface="Arial" panose="020B0604020202020204" pitchFamily="34" charset="0"/>
              <a:ea typeface="+mn-ea"/>
              <a:cs typeface="Arial" panose="020B0604020202020204" pitchFamily="34" charset="0"/>
            </a:endParaRPr>
          </a:p>
        </p:txBody>
      </p:sp>
      <p:sp>
        <p:nvSpPr>
          <p:cNvPr id="36" name="Rectangle 35"/>
          <p:cNvSpPr/>
          <p:nvPr userDrawn="1"/>
        </p:nvSpPr>
        <p:spPr>
          <a:xfrm>
            <a:off x="6312548" y="3712303"/>
            <a:ext cx="1457482" cy="20005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hr-HR" sz="700" b="1" u="none" kern="1200" dirty="0">
                <a:solidFill>
                  <a:schemeClr val="accent1"/>
                </a:solidFill>
                <a:effectLst/>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www.srce.unizg.hr/oa-and-oer</a:t>
            </a:r>
            <a:endParaRPr lang="hr-HR" sz="700" b="1" u="none" kern="1200" dirty="0">
              <a:solidFill>
                <a:schemeClr val="accent1"/>
              </a:solidFill>
              <a:effectLst/>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5A5A2C9-046E-4988-A05A-AFB9A6A34679}"/>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772555" y="2841474"/>
            <a:ext cx="1131585" cy="627144"/>
          </a:xfrm>
          <a:prstGeom prst="rect">
            <a:avLst/>
          </a:prstGeom>
        </p:spPr>
      </p:pic>
      <p:pic>
        <p:nvPicPr>
          <p:cNvPr id="15" name="Slika 14">
            <a:extLst>
              <a:ext uri="{FF2B5EF4-FFF2-40B4-BE49-F238E27FC236}">
                <a16:creationId xmlns:a16="http://schemas.microsoft.com/office/drawing/2014/main" id="{E5585493-226D-4AA3-9405-7B0FD749B341}"/>
              </a:ext>
            </a:extLst>
          </p:cNvPr>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3413022" y="4037121"/>
            <a:ext cx="796331" cy="278617"/>
          </a:xfrm>
          <a:prstGeom prst="rect">
            <a:avLst/>
          </a:prstGeom>
          <a:noFill/>
          <a:ln>
            <a:noFill/>
          </a:ln>
        </p:spPr>
      </p:pic>
    </p:spTree>
    <p:extLst>
      <p:ext uri="{BB962C8B-B14F-4D97-AF65-F5344CB8AC3E}">
        <p14:creationId xmlns:p14="http://schemas.microsoft.com/office/powerpoint/2010/main" val="1528501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062E9D-142C-F67B-5C19-22A0FB32C919}"/>
              </a:ext>
            </a:extLst>
          </p:cNvPr>
          <p:cNvSpPr>
            <a:spLocks noGrp="1"/>
          </p:cNvSpPr>
          <p:nvPr>
            <p:ph type="pic" sz="quarter" idx="10"/>
          </p:nvPr>
        </p:nvSpPr>
        <p:spPr>
          <a:xfrm>
            <a:off x="1944601" y="1744197"/>
            <a:ext cx="5254797" cy="2384425"/>
          </a:xfrm>
          <a:prstGeom prst="rect">
            <a:avLst/>
          </a:prstGeom>
        </p:spPr>
        <p:txBody>
          <a:bodyPr/>
          <a:lstStyle/>
          <a:p>
            <a:endParaRPr lang="en-US"/>
          </a:p>
        </p:txBody>
      </p:sp>
    </p:spTree>
    <p:extLst>
      <p:ext uri="{BB962C8B-B14F-4D97-AF65-F5344CB8AC3E}">
        <p14:creationId xmlns:p14="http://schemas.microsoft.com/office/powerpoint/2010/main" val="3577088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F123A9-AD7D-AED8-46ED-E29893A05239}"/>
              </a:ext>
            </a:extLst>
          </p:cNvPr>
          <p:cNvSpPr>
            <a:spLocks noGrp="1"/>
          </p:cNvSpPr>
          <p:nvPr>
            <p:ph type="title"/>
          </p:nvPr>
        </p:nvSpPr>
        <p:spPr>
          <a:xfrm>
            <a:off x="1614487" y="2437545"/>
            <a:ext cx="5915025" cy="416061"/>
          </a:xfrm>
          <a:prstGeom prst="rect">
            <a:avLst/>
          </a:prstGeom>
        </p:spPr>
        <p:txBody>
          <a:bodyPr/>
          <a:lstStyle>
            <a:lvl1pPr algn="ctr">
              <a:defRPr sz="2400" b="1">
                <a:latin typeface="Arial" panose="020B0604020202020204" pitchFamily="34" charset="0"/>
                <a:cs typeface="Arial" panose="020B0604020202020204" pitchFamily="34" charset="0"/>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8BE4BFF0-D125-86A7-CCAE-B468AC558A40}"/>
              </a:ext>
            </a:extLst>
          </p:cNvPr>
          <p:cNvCxnSpPr>
            <a:cxnSpLocks/>
          </p:cNvCxnSpPr>
          <p:nvPr userDrawn="1"/>
        </p:nvCxnSpPr>
        <p:spPr>
          <a:xfrm>
            <a:off x="1614488" y="2977703"/>
            <a:ext cx="5915025" cy="0"/>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 Placeholder 2">
            <a:extLst>
              <a:ext uri="{FF2B5EF4-FFF2-40B4-BE49-F238E27FC236}">
                <a16:creationId xmlns:a16="http://schemas.microsoft.com/office/drawing/2014/main" id="{9C3D1E7A-3A7F-4429-9D94-A02330461986}"/>
              </a:ext>
            </a:extLst>
          </p:cNvPr>
          <p:cNvSpPr>
            <a:spLocks noGrp="1"/>
          </p:cNvSpPr>
          <p:nvPr>
            <p:ph type="body" idx="1"/>
          </p:nvPr>
        </p:nvSpPr>
        <p:spPr>
          <a:xfrm>
            <a:off x="1614488" y="3079057"/>
            <a:ext cx="5915025" cy="1125140"/>
          </a:xfrm>
          <a:prstGeom prst="rect">
            <a:avLst/>
          </a:prstGeom>
        </p:spPr>
        <p:txBody>
          <a:bodyPr>
            <a:normAutofit/>
          </a:bodyPr>
          <a:lstStyle>
            <a:lvl1pPr marL="0" indent="0" algn="ctr">
              <a:buNone/>
              <a:defRPr sz="1400">
                <a:solidFill>
                  <a:schemeClr val="tx1">
                    <a:lumMod val="95000"/>
                    <a:lumOff val="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9469398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en-US"/>
              <a:t>Click to edit Master title style</a:t>
            </a:r>
            <a:endParaRPr lang="hr-HR"/>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a:extLst>
              <a:ext uri="{FF2B5EF4-FFF2-40B4-BE49-F238E27FC236}">
                <a16:creationId xmlns:a16="http://schemas.microsoft.com/office/drawing/2014/main" id="{98F1DF59-73D0-4DF0-9982-CD5B8560CB09}"/>
              </a:ext>
            </a:extLst>
          </p:cNvPr>
          <p:cNvSpPr>
            <a:spLocks noGrp="1"/>
          </p:cNvSpPr>
          <p:nvPr>
            <p:ph type="dt" sz="half" idx="10"/>
          </p:nvPr>
        </p:nvSpPr>
        <p:spPr/>
        <p:txBody>
          <a:bodyPr/>
          <a:lstStyle/>
          <a:p>
            <a:r>
              <a:rPr lang="hr-HR"/>
              <a:t>DATUM</a:t>
            </a:r>
            <a:endParaRPr lang="hr-HR" dirty="0"/>
          </a:p>
        </p:txBody>
      </p:sp>
      <p:sp>
        <p:nvSpPr>
          <p:cNvPr id="5" name="Footer Placeholder 4">
            <a:extLst>
              <a:ext uri="{FF2B5EF4-FFF2-40B4-BE49-F238E27FC236}">
                <a16:creationId xmlns:a16="http://schemas.microsoft.com/office/drawing/2014/main" id="{41B9ECA6-BA02-410C-B915-5AE26AEF1447}"/>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776533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748DB3-FA31-1911-AAF3-D9A18CECDC0E}"/>
              </a:ext>
            </a:extLst>
          </p:cNvPr>
          <p:cNvSpPr>
            <a:spLocks noGrp="1"/>
          </p:cNvSpPr>
          <p:nvPr>
            <p:ph type="title"/>
          </p:nvPr>
        </p:nvSpPr>
        <p:spPr>
          <a:xfrm>
            <a:off x="1450975" y="1874519"/>
            <a:ext cx="5915025" cy="378215"/>
          </a:xfrm>
        </p:spPr>
        <p:txBody>
          <a:bodyPr anchor="b">
            <a:normAutofit/>
          </a:bodyPr>
          <a:lstStyle>
            <a:lvl1pPr>
              <a:defRPr sz="1400"/>
            </a:lvl1pPr>
          </a:lstStyle>
          <a:p>
            <a:r>
              <a:rPr lang="en-US" dirty="0"/>
              <a:t>Click to edit Master title style</a:t>
            </a:r>
            <a:endParaRPr lang="hr-HR" dirty="0"/>
          </a:p>
        </p:txBody>
      </p:sp>
      <p:sp>
        <p:nvSpPr>
          <p:cNvPr id="8" name="Text Placeholder 2">
            <a:extLst>
              <a:ext uri="{FF2B5EF4-FFF2-40B4-BE49-F238E27FC236}">
                <a16:creationId xmlns:a16="http://schemas.microsoft.com/office/drawing/2014/main" id="{D2558BF4-1C49-4404-8F31-516B6C4449C9}"/>
              </a:ext>
            </a:extLst>
          </p:cNvPr>
          <p:cNvSpPr>
            <a:spLocks noGrp="1"/>
          </p:cNvSpPr>
          <p:nvPr>
            <p:ph type="body" idx="1"/>
          </p:nvPr>
        </p:nvSpPr>
        <p:spPr>
          <a:xfrm>
            <a:off x="1450975" y="2422553"/>
            <a:ext cx="5915025" cy="1125140"/>
          </a:xfrm>
        </p:spPr>
        <p:txBody>
          <a:bodyPr>
            <a:normAutofit/>
          </a:bodyPr>
          <a:lstStyle>
            <a:lvl1pPr marL="0" indent="0" algn="ctr">
              <a:buNone/>
              <a:defRPr sz="1200">
                <a:solidFill>
                  <a:schemeClr val="tx1">
                    <a:lumMod val="95000"/>
                    <a:lumOff val="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F75F42F8-6F72-C635-A622-A932D2286450}"/>
              </a:ext>
            </a:extLst>
          </p:cNvPr>
          <p:cNvCxnSpPr>
            <a:cxnSpLocks/>
          </p:cNvCxnSpPr>
          <p:nvPr userDrawn="1"/>
        </p:nvCxnSpPr>
        <p:spPr>
          <a:xfrm>
            <a:off x="1455440" y="2337643"/>
            <a:ext cx="5915025" cy="0"/>
          </a:xfrm>
          <a:prstGeom prst="line">
            <a:avLst/>
          </a:prstGeom>
        </p:spPr>
        <p:style>
          <a:lnRef idx="1">
            <a:schemeClr val="accent2"/>
          </a:lnRef>
          <a:fillRef idx="0">
            <a:schemeClr val="accent2"/>
          </a:fillRef>
          <a:effectRef idx="0">
            <a:schemeClr val="accent2"/>
          </a:effectRef>
          <a:fontRef idx="minor">
            <a:schemeClr val="tx1"/>
          </a:fontRef>
        </p:style>
      </p:cxnSp>
      <p:sp>
        <p:nvSpPr>
          <p:cNvPr id="2" name="Date Placeholder 1">
            <a:extLst>
              <a:ext uri="{FF2B5EF4-FFF2-40B4-BE49-F238E27FC236}">
                <a16:creationId xmlns:a16="http://schemas.microsoft.com/office/drawing/2014/main" id="{A713B4F3-D24F-41BD-84AE-C0BBAFCC2E7F}"/>
              </a:ext>
            </a:extLst>
          </p:cNvPr>
          <p:cNvSpPr>
            <a:spLocks noGrp="1"/>
          </p:cNvSpPr>
          <p:nvPr>
            <p:ph type="dt" sz="half" idx="10"/>
          </p:nvPr>
        </p:nvSpPr>
        <p:spPr/>
        <p:txBody>
          <a:bodyPr/>
          <a:lstStyle/>
          <a:p>
            <a:r>
              <a:rPr lang="hr-HR"/>
              <a:t>DATUM</a:t>
            </a:r>
            <a:endParaRPr lang="hr-HR" dirty="0"/>
          </a:p>
        </p:txBody>
      </p:sp>
      <p:sp>
        <p:nvSpPr>
          <p:cNvPr id="3" name="Footer Placeholder 2">
            <a:extLst>
              <a:ext uri="{FF2B5EF4-FFF2-40B4-BE49-F238E27FC236}">
                <a16:creationId xmlns:a16="http://schemas.microsoft.com/office/drawing/2014/main" id="{0DB440C0-A6B5-4CCA-A944-BFE62BAAB0E4}"/>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03753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en-US"/>
              <a:t>Click to edit Master title style</a:t>
            </a:r>
            <a:endParaRPr lang="hr-HR" dirty="0"/>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29151"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449073C8-AA68-4755-989D-8F0BD0D50438}"/>
              </a:ext>
            </a:extLst>
          </p:cNvPr>
          <p:cNvSpPr>
            <a:spLocks noGrp="1"/>
          </p:cNvSpPr>
          <p:nvPr>
            <p:ph type="dt" sz="half" idx="10"/>
          </p:nvPr>
        </p:nvSpPr>
        <p:spPr/>
        <p:txBody>
          <a:bodyPr/>
          <a:lstStyle/>
          <a:p>
            <a:r>
              <a:rPr lang="hr-HR"/>
              <a:t>DATUM</a:t>
            </a:r>
            <a:endParaRPr lang="hr-HR" dirty="0"/>
          </a:p>
        </p:txBody>
      </p:sp>
      <p:sp>
        <p:nvSpPr>
          <p:cNvPr id="6" name="Footer Placeholder 5">
            <a:extLst>
              <a:ext uri="{FF2B5EF4-FFF2-40B4-BE49-F238E27FC236}">
                <a16:creationId xmlns:a16="http://schemas.microsoft.com/office/drawing/2014/main" id="{283BF567-ECC1-4D46-985D-680405EA8C0C}"/>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35246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7"/>
            <a:ext cx="7886700" cy="994172"/>
          </a:xfrm>
          <a:prstGeom prst="rect">
            <a:avLst/>
          </a:prstGeom>
        </p:spPr>
        <p:txBody>
          <a:bodyPr/>
          <a:lstStyle/>
          <a:p>
            <a:r>
              <a:rPr lang="en-US"/>
              <a:t>Click to edit Master title style</a:t>
            </a:r>
            <a:endParaRPr lang="hr-H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29154" y="1260872"/>
            <a:ext cx="3887391" cy="617934"/>
          </a:xfrm>
          <a:prstGeom prst="rect">
            <a:avLst/>
          </a:prstGeo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4" y="1878807"/>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D29B55CD-7217-4490-AB86-F25701ABA7EC}"/>
              </a:ext>
            </a:extLst>
          </p:cNvPr>
          <p:cNvSpPr>
            <a:spLocks noGrp="1"/>
          </p:cNvSpPr>
          <p:nvPr>
            <p:ph type="dt" sz="half" idx="10"/>
          </p:nvPr>
        </p:nvSpPr>
        <p:spPr/>
        <p:txBody>
          <a:bodyPr/>
          <a:lstStyle/>
          <a:p>
            <a:r>
              <a:rPr lang="hr-HR"/>
              <a:t>DATUM</a:t>
            </a:r>
            <a:endParaRPr lang="hr-HR" dirty="0"/>
          </a:p>
        </p:txBody>
      </p:sp>
      <p:sp>
        <p:nvSpPr>
          <p:cNvPr id="8" name="Footer Placeholder 7">
            <a:extLst>
              <a:ext uri="{FF2B5EF4-FFF2-40B4-BE49-F238E27FC236}">
                <a16:creationId xmlns:a16="http://schemas.microsoft.com/office/drawing/2014/main" id="{B37CBC03-1621-489A-A351-7562DE81128C}"/>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97913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7"/>
            <a:ext cx="7886700" cy="994172"/>
          </a:xfrm>
          <a:prstGeom prst="rect">
            <a:avLst/>
          </a:prstGeom>
        </p:spPr>
        <p:txBody>
          <a:bodyPr/>
          <a:lstStyle/>
          <a:p>
            <a:r>
              <a:rPr lang="en-US"/>
              <a:t>Click to edit Master title style</a:t>
            </a:r>
            <a:endParaRPr lang="hr-HR"/>
          </a:p>
        </p:txBody>
      </p:sp>
      <p:cxnSp>
        <p:nvCxnSpPr>
          <p:cNvPr id="6" name="Straight Connector 5">
            <a:extLst>
              <a:ext uri="{FF2B5EF4-FFF2-40B4-BE49-F238E27FC236}">
                <a16:creationId xmlns:a16="http://schemas.microsoft.com/office/drawing/2014/main" id="{19CFEF19-0D93-24E5-035A-7045BEC950A8}"/>
              </a:ext>
            </a:extLst>
          </p:cNvPr>
          <p:cNvCxnSpPr>
            <a:cxnSpLocks/>
          </p:cNvCxnSpPr>
          <p:nvPr userDrawn="1"/>
        </p:nvCxnSpPr>
        <p:spPr>
          <a:xfrm>
            <a:off x="472381" y="1103811"/>
            <a:ext cx="8235521" cy="0"/>
          </a:xfrm>
          <a:prstGeom prst="line">
            <a:avLst/>
          </a:prstGeom>
        </p:spPr>
        <p:style>
          <a:lnRef idx="1">
            <a:schemeClr val="accent2"/>
          </a:lnRef>
          <a:fillRef idx="0">
            <a:schemeClr val="accent2"/>
          </a:fillRef>
          <a:effectRef idx="0">
            <a:schemeClr val="accent2"/>
          </a:effectRef>
          <a:fontRef idx="minor">
            <a:schemeClr val="tx1"/>
          </a:fontRef>
        </p:style>
      </p:cxnSp>
      <p:sp>
        <p:nvSpPr>
          <p:cNvPr id="3" name="Date Placeholder 2">
            <a:extLst>
              <a:ext uri="{FF2B5EF4-FFF2-40B4-BE49-F238E27FC236}">
                <a16:creationId xmlns:a16="http://schemas.microsoft.com/office/drawing/2014/main" id="{426DD9D5-95B9-4716-89BE-3F3B720BC10A}"/>
              </a:ext>
            </a:extLst>
          </p:cNvPr>
          <p:cNvSpPr>
            <a:spLocks noGrp="1"/>
          </p:cNvSpPr>
          <p:nvPr>
            <p:ph type="dt" sz="half" idx="10"/>
          </p:nvPr>
        </p:nvSpPr>
        <p:spPr/>
        <p:txBody>
          <a:bodyPr/>
          <a:lstStyle/>
          <a:p>
            <a:r>
              <a:rPr lang="hr-HR"/>
              <a:t>DATUM</a:t>
            </a:r>
            <a:endParaRPr lang="hr-HR" dirty="0"/>
          </a:p>
        </p:txBody>
      </p:sp>
      <p:sp>
        <p:nvSpPr>
          <p:cNvPr id="4" name="Footer Placeholder 3">
            <a:extLst>
              <a:ext uri="{FF2B5EF4-FFF2-40B4-BE49-F238E27FC236}">
                <a16:creationId xmlns:a16="http://schemas.microsoft.com/office/drawing/2014/main" id="{ECB70C8F-8196-404C-A86B-4370839877BA}"/>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163803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0B5A8C-FE2A-4B41-A9C4-F9EDB11110EC}"/>
              </a:ext>
            </a:extLst>
          </p:cNvPr>
          <p:cNvSpPr>
            <a:spLocks noGrp="1"/>
          </p:cNvSpPr>
          <p:nvPr>
            <p:ph type="dt" sz="half" idx="10"/>
          </p:nvPr>
        </p:nvSpPr>
        <p:spPr/>
        <p:txBody>
          <a:bodyPr/>
          <a:lstStyle/>
          <a:p>
            <a:r>
              <a:rPr lang="hr-HR"/>
              <a:t>DATUM</a:t>
            </a:r>
            <a:endParaRPr lang="hr-HR" dirty="0"/>
          </a:p>
        </p:txBody>
      </p:sp>
      <p:sp>
        <p:nvSpPr>
          <p:cNvPr id="3" name="Footer Placeholder 2">
            <a:extLst>
              <a:ext uri="{FF2B5EF4-FFF2-40B4-BE49-F238E27FC236}">
                <a16:creationId xmlns:a16="http://schemas.microsoft.com/office/drawing/2014/main" id="{5044B3F9-96B8-4504-BFF2-BE9075AB9C37}"/>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289763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normAutofit/>
          </a:bodyPr>
          <a:lstStyle>
            <a:lvl1pPr>
              <a:defRPr sz="2300"/>
            </a:lvl1pPr>
          </a:lstStyle>
          <a:p>
            <a:r>
              <a:rPr lang="en-US" dirty="0"/>
              <a:t>Click to edit Master title style</a:t>
            </a:r>
            <a:endParaRPr lang="hr-HR" dirty="0"/>
          </a:p>
        </p:txBody>
      </p:sp>
      <p:sp>
        <p:nvSpPr>
          <p:cNvPr id="3" name="Content Placeholder 2"/>
          <p:cNvSpPr>
            <a:spLocks noGrp="1"/>
          </p:cNvSpPr>
          <p:nvPr>
            <p:ph idx="1"/>
          </p:nvPr>
        </p:nvSpPr>
        <p:spPr>
          <a:xfrm>
            <a:off x="3887391" y="740574"/>
            <a:ext cx="4629151" cy="3655219"/>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lgn="ctr">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dirty="0"/>
              <a:t>Click to edit Master text styles</a:t>
            </a:r>
          </a:p>
        </p:txBody>
      </p:sp>
      <p:sp>
        <p:nvSpPr>
          <p:cNvPr id="5" name="Date Placeholder 4">
            <a:extLst>
              <a:ext uri="{FF2B5EF4-FFF2-40B4-BE49-F238E27FC236}">
                <a16:creationId xmlns:a16="http://schemas.microsoft.com/office/drawing/2014/main" id="{16924A0A-BF40-4DD1-8AC9-C8328B1643D9}"/>
              </a:ext>
            </a:extLst>
          </p:cNvPr>
          <p:cNvSpPr>
            <a:spLocks noGrp="1"/>
          </p:cNvSpPr>
          <p:nvPr>
            <p:ph type="dt" sz="half" idx="10"/>
          </p:nvPr>
        </p:nvSpPr>
        <p:spPr/>
        <p:txBody>
          <a:bodyPr/>
          <a:lstStyle/>
          <a:p>
            <a:r>
              <a:rPr lang="hr-HR"/>
              <a:t>DATUM</a:t>
            </a:r>
            <a:endParaRPr lang="hr-HR" dirty="0"/>
          </a:p>
        </p:txBody>
      </p:sp>
      <p:sp>
        <p:nvSpPr>
          <p:cNvPr id="6" name="Footer Placeholder 5">
            <a:extLst>
              <a:ext uri="{FF2B5EF4-FFF2-40B4-BE49-F238E27FC236}">
                <a16:creationId xmlns:a16="http://schemas.microsoft.com/office/drawing/2014/main" id="{21D0A949-489C-4758-ABF6-A59D55E7B360}"/>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253783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normAutofit/>
          </a:bodyPr>
          <a:lstStyle>
            <a:lvl1pPr>
              <a:defRPr sz="2300"/>
            </a:lvl1pPr>
          </a:lstStyle>
          <a:p>
            <a:r>
              <a:rPr lang="en-US" dirty="0"/>
              <a:t>Click to edit Master title style</a:t>
            </a:r>
            <a:endParaRPr lang="hr-HR" dirty="0"/>
          </a:p>
        </p:txBody>
      </p:sp>
      <p:sp>
        <p:nvSpPr>
          <p:cNvPr id="3" name="Picture Placeholder 2"/>
          <p:cNvSpPr>
            <a:spLocks noGrp="1"/>
          </p:cNvSpPr>
          <p:nvPr>
            <p:ph type="pic" idx="1"/>
          </p:nvPr>
        </p:nvSpPr>
        <p:spPr>
          <a:xfrm>
            <a:off x="3887391" y="740574"/>
            <a:ext cx="4629151" cy="3655219"/>
          </a:xfrm>
          <a:prstGeom prst="rect">
            <a:avLst/>
          </a:prstGeo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r>
              <a:rPr lang="en-US"/>
              <a:t>Click icon to add picture</a:t>
            </a:r>
            <a:endParaRPr lang="hr-HR"/>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lgn="ctr">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dirty="0"/>
              <a:t>Click to edit Master text styles</a:t>
            </a:r>
          </a:p>
        </p:txBody>
      </p:sp>
      <p:sp>
        <p:nvSpPr>
          <p:cNvPr id="5" name="Date Placeholder 4">
            <a:extLst>
              <a:ext uri="{FF2B5EF4-FFF2-40B4-BE49-F238E27FC236}">
                <a16:creationId xmlns:a16="http://schemas.microsoft.com/office/drawing/2014/main" id="{C60B6C6E-6A16-4BB0-BCC5-32930208F861}"/>
              </a:ext>
            </a:extLst>
          </p:cNvPr>
          <p:cNvSpPr>
            <a:spLocks noGrp="1"/>
          </p:cNvSpPr>
          <p:nvPr>
            <p:ph type="dt" sz="half" idx="10"/>
          </p:nvPr>
        </p:nvSpPr>
        <p:spPr/>
        <p:txBody>
          <a:bodyPr/>
          <a:lstStyle/>
          <a:p>
            <a:r>
              <a:rPr lang="hr-HR"/>
              <a:t>DATUM</a:t>
            </a:r>
            <a:endParaRPr lang="hr-HR" dirty="0"/>
          </a:p>
        </p:txBody>
      </p:sp>
      <p:sp>
        <p:nvSpPr>
          <p:cNvPr id="6" name="Footer Placeholder 5">
            <a:extLst>
              <a:ext uri="{FF2B5EF4-FFF2-40B4-BE49-F238E27FC236}">
                <a16:creationId xmlns:a16="http://schemas.microsoft.com/office/drawing/2014/main" id="{B7673FBF-8D9D-437D-A21E-A4500D968513}"/>
              </a:ext>
            </a:extLst>
          </p:cNvPr>
          <p:cNvSpPr>
            <a:spLocks noGrp="1"/>
          </p:cNvSpPr>
          <p:nvPr>
            <p:ph type="ftr" sz="quarter" idx="11"/>
          </p:nvPr>
        </p:nvSpPr>
        <p:spPr/>
        <p:txBody>
          <a:bodyPr/>
          <a:lstStyle/>
          <a:p>
            <a:r>
              <a:rPr lang="hr-HR"/>
              <a:t>NAZIV DOGAĐANJA</a:t>
            </a:r>
            <a:endParaRPr lang="hr-HR" dirty="0"/>
          </a:p>
        </p:txBody>
      </p:sp>
    </p:spTree>
    <p:extLst>
      <p:ext uri="{BB962C8B-B14F-4D97-AF65-F5344CB8AC3E}">
        <p14:creationId xmlns:p14="http://schemas.microsoft.com/office/powerpoint/2010/main" val="30422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BA99239-FD53-9984-76A9-B48DEFFE886B}"/>
              </a:ext>
            </a:extLst>
          </p:cNvPr>
          <p:cNvCxnSpPr/>
          <p:nvPr userDrawn="1"/>
        </p:nvCxnSpPr>
        <p:spPr>
          <a:xfrm>
            <a:off x="1659487" y="4733923"/>
            <a:ext cx="0" cy="25608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861B1C1-1DFF-4411-534B-3764D3A4C50A}"/>
              </a:ext>
            </a:extLst>
          </p:cNvPr>
          <p:cNvCxnSpPr/>
          <p:nvPr userDrawn="1"/>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14" name="Title Placeholder 1">
            <a:extLst>
              <a:ext uri="{FF2B5EF4-FFF2-40B4-BE49-F238E27FC236}">
                <a16:creationId xmlns:a16="http://schemas.microsoft.com/office/drawing/2014/main" id="{C151862D-108B-5E80-3537-5ACE387D78F4}"/>
              </a:ext>
            </a:extLst>
          </p:cNvPr>
          <p:cNvSpPr>
            <a:spLocks noGrp="1"/>
          </p:cNvSpPr>
          <p:nvPr>
            <p:ph type="title"/>
          </p:nvPr>
        </p:nvSpPr>
        <p:spPr>
          <a:xfrm>
            <a:off x="628651" y="273847"/>
            <a:ext cx="7886700" cy="994172"/>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15" name="Text Placeholder 2">
            <a:extLst>
              <a:ext uri="{FF2B5EF4-FFF2-40B4-BE49-F238E27FC236}">
                <a16:creationId xmlns:a16="http://schemas.microsoft.com/office/drawing/2014/main" id="{1FA6F22B-D305-10FD-132B-93D5797AB6F1}"/>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5" name="Date Placeholder 4">
            <a:extLst>
              <a:ext uri="{FF2B5EF4-FFF2-40B4-BE49-F238E27FC236}">
                <a16:creationId xmlns:a16="http://schemas.microsoft.com/office/drawing/2014/main" id="{7B8E4773-5DB7-43BF-B89F-812758881295}"/>
              </a:ext>
            </a:extLst>
          </p:cNvPr>
          <p:cNvSpPr>
            <a:spLocks noGrp="1"/>
          </p:cNvSpPr>
          <p:nvPr>
            <p:ph type="dt" sz="half" idx="2"/>
          </p:nvPr>
        </p:nvSpPr>
        <p:spPr>
          <a:xfrm>
            <a:off x="7562850" y="4767263"/>
            <a:ext cx="1296770" cy="274637"/>
          </a:xfrm>
          <a:prstGeom prst="rect">
            <a:avLst/>
          </a:prstGeom>
        </p:spPr>
        <p:txBody>
          <a:bodyPr vert="horz" lIns="91440" tIns="45720" rIns="91440" bIns="45720" rtlCol="0" anchor="ctr"/>
          <a:lstStyle>
            <a:lvl1pPr algn="ctr">
              <a:defRPr sz="900" i="1">
                <a:solidFill>
                  <a:schemeClr val="tx1"/>
                </a:solidFill>
              </a:defRPr>
            </a:lvl1pPr>
          </a:lstStyle>
          <a:p>
            <a:r>
              <a:rPr lang="hr-HR" dirty="0"/>
              <a:t>DATUM</a:t>
            </a:r>
          </a:p>
        </p:txBody>
      </p:sp>
      <p:sp>
        <p:nvSpPr>
          <p:cNvPr id="6" name="Footer Placeholder 5">
            <a:extLst>
              <a:ext uri="{FF2B5EF4-FFF2-40B4-BE49-F238E27FC236}">
                <a16:creationId xmlns:a16="http://schemas.microsoft.com/office/drawing/2014/main" id="{EE525641-CBD2-4938-977E-791E85E155A4}"/>
              </a:ext>
            </a:extLst>
          </p:cNvPr>
          <p:cNvSpPr>
            <a:spLocks noGrp="1"/>
          </p:cNvSpPr>
          <p:nvPr>
            <p:ph type="ftr" sz="quarter" idx="3"/>
          </p:nvPr>
        </p:nvSpPr>
        <p:spPr>
          <a:xfrm>
            <a:off x="2048611" y="4767263"/>
            <a:ext cx="5120051" cy="274637"/>
          </a:xfrm>
          <a:prstGeom prst="rect">
            <a:avLst/>
          </a:prstGeom>
        </p:spPr>
        <p:txBody>
          <a:bodyPr vert="horz" lIns="91440" tIns="45720" rIns="91440" bIns="45720" rtlCol="0" anchor="ctr"/>
          <a:lstStyle>
            <a:lvl1pPr algn="ctr">
              <a:defRPr sz="900" i="1">
                <a:solidFill>
                  <a:schemeClr val="tx1"/>
                </a:solidFill>
              </a:defRPr>
            </a:lvl1pPr>
          </a:lstStyle>
          <a:p>
            <a:r>
              <a:rPr lang="hr-HR" dirty="0"/>
              <a:t>NAZIV DOGAĐANJA</a:t>
            </a:r>
          </a:p>
        </p:txBody>
      </p:sp>
    </p:spTree>
    <p:extLst>
      <p:ext uri="{BB962C8B-B14F-4D97-AF65-F5344CB8AC3E}">
        <p14:creationId xmlns:p14="http://schemas.microsoft.com/office/powerpoint/2010/main" val="137011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4" r:id="rId13"/>
  </p:sldLayoutIdLst>
  <p:hf sldNum="0" hdr="0"/>
  <p:txStyles>
    <p:title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p:titleStyle>
    <p:body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r-Latn-R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991626"/>
      </p:ext>
    </p:extLst>
  </p:cSld>
  <p:clrMap bg1="lt1" tx1="dk1" bg2="lt2" tx2="dk2" accent1="accent1" accent2="accent2" accent3="accent3" accent4="accent4" accent5="accent5" accent6="accent6" hlink="hlink" folHlink="folHlink"/>
  <p:sldLayoutIdLst>
    <p:sldLayoutId id="2147483692" r:id="rId1"/>
    <p:sldLayoutId id="2147483693" r:id="rId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srce.unizg.hr/"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image" Target="../media/image39.png"/><Relationship Id="rId3" Type="http://schemas.openxmlformats.org/officeDocument/2006/relationships/image" Target="../media/image36.png"/><Relationship Id="rId21" Type="http://schemas.openxmlformats.org/officeDocument/2006/relationships/diagramLayout" Target="../diagrams/layout4.xml"/><Relationship Id="rId34" Type="http://schemas.openxmlformats.org/officeDocument/2006/relationships/image" Target="../media/image42.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image" Target="../media/image38.png"/><Relationship Id="rId33" Type="http://schemas.openxmlformats.org/officeDocument/2006/relationships/image" Target="../media/image41.jpeg"/><Relationship Id="rId2" Type="http://schemas.openxmlformats.org/officeDocument/2006/relationships/notesSlide" Target="../notesSlides/notesSlide3.xml"/><Relationship Id="rId16" Type="http://schemas.openxmlformats.org/officeDocument/2006/relationships/diagramQuickStyle" Target="../diagrams/quickStyle3.xml"/><Relationship Id="rId20" Type="http://schemas.openxmlformats.org/officeDocument/2006/relationships/diagramData" Target="../diagrams/data4.xml"/><Relationship Id="rId29"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microsoft.com/office/2007/relationships/diagramDrawing" Target="../diagrams/drawing4.xml"/><Relationship Id="rId32" Type="http://schemas.openxmlformats.org/officeDocument/2006/relationships/image" Target="../media/image40.jpe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openxmlformats.org/officeDocument/2006/relationships/diagramColors" Target="../diagrams/colors4.xml"/><Relationship Id="rId28" Type="http://schemas.openxmlformats.org/officeDocument/2006/relationships/diagramLayout" Target="../diagrams/layout5.xml"/><Relationship Id="rId36" Type="http://schemas.openxmlformats.org/officeDocument/2006/relationships/image" Target="../media/image9.png"/><Relationship Id="rId10" Type="http://schemas.openxmlformats.org/officeDocument/2006/relationships/diagramLayout" Target="../diagrams/layout2.xml"/><Relationship Id="rId19" Type="http://schemas.openxmlformats.org/officeDocument/2006/relationships/image" Target="../media/image37.png"/><Relationship Id="rId31" Type="http://schemas.microsoft.com/office/2007/relationships/diagramDrawing" Target="../diagrams/drawing5.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QuickStyle" Target="../diagrams/quickStyle4.xml"/><Relationship Id="rId27" Type="http://schemas.openxmlformats.org/officeDocument/2006/relationships/diagramData" Target="../diagrams/data5.xml"/><Relationship Id="rId30" Type="http://schemas.openxmlformats.org/officeDocument/2006/relationships/diagramColors" Target="../diagrams/colors5.xml"/><Relationship Id="rId35"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omputing.srce.hr/ui/prijava" TargetMode="External"/><Relationship Id="rId2" Type="http://schemas.openxmlformats.org/officeDocument/2006/relationships/hyperlink" Target="https://wiki.srce.hr/pages/viewpage.action?pageId=121966042" TargetMode="Externa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hyperlink" Target="https://www.croris.h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diagramLayout" Target="../diagrams/layout6.xml"/><Relationship Id="rId7" Type="http://schemas.openxmlformats.org/officeDocument/2006/relationships/image" Target="../media/image58.jpeg"/><Relationship Id="rId12" Type="http://schemas.openxmlformats.org/officeDocument/2006/relationships/hyperlink" Target="https://www.hpc-cc.hr/"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hyperlink" Target="https://ww/" TargetMode="External"/><Relationship Id="rId5" Type="http://schemas.openxmlformats.org/officeDocument/2006/relationships/diagramColors" Target="../diagrams/colors6.xml"/><Relationship Id="rId10" Type="http://schemas.openxmlformats.org/officeDocument/2006/relationships/image" Target="../media/image60.jpeg"/><Relationship Id="rId4" Type="http://schemas.openxmlformats.org/officeDocument/2006/relationships/diagramQuickStyle" Target="../diagrams/quickStyle6.xml"/><Relationship Id="rId9"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hart" Target="../charts/chart4.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p4A82wAyQ1A" TargetMode="External"/><Relationship Id="rId7" Type="http://schemas.openxmlformats.org/officeDocument/2006/relationships/hyperlink" Target="https://www.srce.unizg.hr/en/podrska-otvorenoj-znanosti" TargetMode="External"/><Relationship Id="rId2" Type="http://schemas.openxmlformats.org/officeDocument/2006/relationships/hyperlink" Target="https://repozitorij.srce.unizg.hr/islandora/object/srce:327" TargetMode="External"/><Relationship Id="rId1" Type="http://schemas.openxmlformats.org/officeDocument/2006/relationships/slideLayout" Target="../slideLayouts/slideLayout2.xml"/><Relationship Id="rId6" Type="http://schemas.openxmlformats.org/officeDocument/2006/relationships/hyperlink" Target="https://lms3.srce.hr/moodle/course/index.php?categoryid=23" TargetMode="External"/><Relationship Id="rId5" Type="http://schemas.openxmlformats.org/officeDocument/2006/relationships/hyperlink" Target="https://wiki.srce.hr/pages/viewpage.action?pageId=121966866" TargetMode="External"/><Relationship Id="rId4" Type="http://schemas.openxmlformats.org/officeDocument/2006/relationships/hyperlink" Target="https://www.youtube.com/watch?v=pDiOUgD6yyI"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haw.nsk.hr/" TargetMode="External"/><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diagramLayout" Target="../diagrams/layout7.xml"/><Relationship Id="rId21" Type="http://schemas.openxmlformats.org/officeDocument/2006/relationships/image" Target="../media/image87.jpeg"/><Relationship Id="rId7" Type="http://schemas.openxmlformats.org/officeDocument/2006/relationships/hyperlink" Target="https://www.srce.unizg.hr/en/hr-ooz" TargetMode="External"/><Relationship Id="rId12" Type="http://schemas.openxmlformats.org/officeDocument/2006/relationships/image" Target="../media/image78.jpeg"/><Relationship Id="rId17" Type="http://schemas.openxmlformats.org/officeDocument/2006/relationships/image" Target="../media/image83.png"/><Relationship Id="rId25" Type="http://schemas.openxmlformats.org/officeDocument/2006/relationships/image" Target="../media/image91.png"/><Relationship Id="rId2" Type="http://schemas.openxmlformats.org/officeDocument/2006/relationships/diagramData" Target="../diagrams/data7.xml"/><Relationship Id="rId16" Type="http://schemas.openxmlformats.org/officeDocument/2006/relationships/image" Target="../media/image82.jpeg"/><Relationship Id="rId20" Type="http://schemas.openxmlformats.org/officeDocument/2006/relationships/image" Target="../media/image86.jpeg"/><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image" Target="../media/image77.jpeg"/><Relationship Id="rId24" Type="http://schemas.openxmlformats.org/officeDocument/2006/relationships/image" Target="../media/image90.jpeg"/><Relationship Id="rId5" Type="http://schemas.openxmlformats.org/officeDocument/2006/relationships/diagramColors" Target="../diagrams/colors7.xml"/><Relationship Id="rId15" Type="http://schemas.openxmlformats.org/officeDocument/2006/relationships/image" Target="../media/image81.jpeg"/><Relationship Id="rId23" Type="http://schemas.openxmlformats.org/officeDocument/2006/relationships/image" Target="../media/image89.png"/><Relationship Id="rId28" Type="http://schemas.openxmlformats.org/officeDocument/2006/relationships/image" Target="../media/image94.png"/><Relationship Id="rId10" Type="http://schemas.openxmlformats.org/officeDocument/2006/relationships/image" Target="../media/image76.jpeg"/><Relationship Id="rId19" Type="http://schemas.openxmlformats.org/officeDocument/2006/relationships/image" Target="../media/image85.jpeg"/><Relationship Id="rId4" Type="http://schemas.openxmlformats.org/officeDocument/2006/relationships/diagramQuickStyle" Target="../diagrams/quickStyle7.xml"/><Relationship Id="rId9" Type="http://schemas.openxmlformats.org/officeDocument/2006/relationships/image" Target="../media/image75.jpeg"/><Relationship Id="rId14" Type="http://schemas.openxmlformats.org/officeDocument/2006/relationships/image" Target="../media/image80.jpeg"/><Relationship Id="rId22" Type="http://schemas.openxmlformats.org/officeDocument/2006/relationships/image" Target="../media/image88.png"/><Relationship Id="rId27" Type="http://schemas.openxmlformats.org/officeDocument/2006/relationships/image" Target="../media/image9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5.pn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13" Type="http://schemas.microsoft.com/office/2007/relationships/diagramDrawing" Target="../diagrams/drawing8.xml"/><Relationship Id="rId18" Type="http://schemas.microsoft.com/office/2007/relationships/diagramDrawing" Target="../diagrams/drawing9.xml"/><Relationship Id="rId26" Type="http://schemas.openxmlformats.org/officeDocument/2006/relationships/diagramLayout" Target="../diagrams/layout11.xml"/><Relationship Id="rId3" Type="http://schemas.openxmlformats.org/officeDocument/2006/relationships/image" Target="../media/image98.png"/><Relationship Id="rId21" Type="http://schemas.openxmlformats.org/officeDocument/2006/relationships/diagramQuickStyle" Target="../diagrams/quickStyle10.xml"/><Relationship Id="rId34" Type="http://schemas.microsoft.com/office/2007/relationships/diagramDrawing" Target="../diagrams/drawing12.xml"/><Relationship Id="rId7" Type="http://schemas.openxmlformats.org/officeDocument/2006/relationships/image" Target="../media/image102.png"/><Relationship Id="rId12" Type="http://schemas.openxmlformats.org/officeDocument/2006/relationships/diagramColors" Target="../diagrams/colors8.xml"/><Relationship Id="rId17" Type="http://schemas.openxmlformats.org/officeDocument/2006/relationships/diagramColors" Target="../diagrams/colors9.xml"/><Relationship Id="rId25" Type="http://schemas.openxmlformats.org/officeDocument/2006/relationships/diagramData" Target="../diagrams/data11.xml"/><Relationship Id="rId33" Type="http://schemas.openxmlformats.org/officeDocument/2006/relationships/diagramColors" Target="../diagrams/colors12.xml"/><Relationship Id="rId38" Type="http://schemas.openxmlformats.org/officeDocument/2006/relationships/image" Target="../media/image107.png"/><Relationship Id="rId2" Type="http://schemas.openxmlformats.org/officeDocument/2006/relationships/image" Target="../media/image97.png"/><Relationship Id="rId16" Type="http://schemas.openxmlformats.org/officeDocument/2006/relationships/diagramQuickStyle" Target="../diagrams/quickStyle9.xml"/><Relationship Id="rId20" Type="http://schemas.openxmlformats.org/officeDocument/2006/relationships/diagramLayout" Target="../diagrams/layout10.xml"/><Relationship Id="rId29" Type="http://schemas.microsoft.com/office/2007/relationships/diagramDrawing" Target="../diagrams/drawing11.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diagramQuickStyle" Target="../diagrams/quickStyle8.xml"/><Relationship Id="rId24" Type="http://schemas.openxmlformats.org/officeDocument/2006/relationships/image" Target="../media/image104.png"/><Relationship Id="rId32" Type="http://schemas.openxmlformats.org/officeDocument/2006/relationships/diagramQuickStyle" Target="../diagrams/quickStyle12.xml"/><Relationship Id="rId37" Type="http://schemas.openxmlformats.org/officeDocument/2006/relationships/image" Target="../media/image26.png"/><Relationship Id="rId5" Type="http://schemas.openxmlformats.org/officeDocument/2006/relationships/image" Target="../media/image100.png"/><Relationship Id="rId15" Type="http://schemas.openxmlformats.org/officeDocument/2006/relationships/diagramLayout" Target="../diagrams/layout9.xml"/><Relationship Id="rId23" Type="http://schemas.microsoft.com/office/2007/relationships/diagramDrawing" Target="../diagrams/drawing10.xml"/><Relationship Id="rId28" Type="http://schemas.openxmlformats.org/officeDocument/2006/relationships/diagramColors" Target="../diagrams/colors11.xml"/><Relationship Id="rId36" Type="http://schemas.openxmlformats.org/officeDocument/2006/relationships/image" Target="../media/image106.jpeg"/><Relationship Id="rId10" Type="http://schemas.openxmlformats.org/officeDocument/2006/relationships/diagramLayout" Target="../diagrams/layout8.xml"/><Relationship Id="rId19" Type="http://schemas.openxmlformats.org/officeDocument/2006/relationships/diagramData" Target="../diagrams/data10.xml"/><Relationship Id="rId31" Type="http://schemas.openxmlformats.org/officeDocument/2006/relationships/diagramLayout" Target="../diagrams/layout12.xml"/><Relationship Id="rId4" Type="http://schemas.openxmlformats.org/officeDocument/2006/relationships/image" Target="../media/image99.png"/><Relationship Id="rId9" Type="http://schemas.openxmlformats.org/officeDocument/2006/relationships/diagramData" Target="../diagrams/data8.xml"/><Relationship Id="rId14" Type="http://schemas.openxmlformats.org/officeDocument/2006/relationships/diagramData" Target="../diagrams/data9.xml"/><Relationship Id="rId22" Type="http://schemas.openxmlformats.org/officeDocument/2006/relationships/diagramColors" Target="../diagrams/colors10.xml"/><Relationship Id="rId27" Type="http://schemas.openxmlformats.org/officeDocument/2006/relationships/diagramQuickStyle" Target="../diagrams/quickStyle11.xml"/><Relationship Id="rId30" Type="http://schemas.openxmlformats.org/officeDocument/2006/relationships/diagramData" Target="../diagrams/data12.xml"/><Relationship Id="rId35" Type="http://schemas.openxmlformats.org/officeDocument/2006/relationships/image" Target="../media/image10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4.png"/><Relationship Id="rId7" Type="http://schemas.openxmlformats.org/officeDocument/2006/relationships/image" Target="../media/image110.png"/><Relationship Id="rId2" Type="http://schemas.openxmlformats.org/officeDocument/2006/relationships/hyperlink" Target="http://www.croris.hr/" TargetMode="Externa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29.svg"/><Relationship Id="rId10" Type="http://schemas.openxmlformats.org/officeDocument/2006/relationships/image" Target="../media/image113.png"/><Relationship Id="rId4" Type="http://schemas.openxmlformats.org/officeDocument/2006/relationships/image" Target="../media/image28.png"/><Relationship Id="rId9" Type="http://schemas.openxmlformats.org/officeDocument/2006/relationships/image" Target="../media/image112.png"/></Relationships>
</file>

<file path=ppt/slides/_rels/slide3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jpeg"/><Relationship Id="rId12" Type="http://schemas.openxmlformats.org/officeDocument/2006/relationships/image" Target="../media/image1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png"/><Relationship Id="rId4" Type="http://schemas.microsoft.com/office/2007/relationships/hdphoto" Target="../media/hdphoto3.wdp"/><Relationship Id="rId9" Type="http://schemas.openxmlformats.org/officeDocument/2006/relationships/image" Target="../media/image137.jpe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srce.unizg.hr/hr-zoo/en"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AC58-F8E1-4DB3-A5B0-38EBDE13FFB0}"/>
              </a:ext>
            </a:extLst>
          </p:cNvPr>
          <p:cNvSpPr>
            <a:spLocks noGrp="1"/>
          </p:cNvSpPr>
          <p:nvPr>
            <p:ph type="title"/>
          </p:nvPr>
        </p:nvSpPr>
        <p:spPr/>
        <p:txBody>
          <a:bodyPr/>
          <a:lstStyle/>
          <a:p>
            <a:r>
              <a:rPr lang="hr-HR" dirty="0"/>
              <a:t>SRCE for Open Science</a:t>
            </a:r>
          </a:p>
        </p:txBody>
      </p:sp>
      <p:sp>
        <p:nvSpPr>
          <p:cNvPr id="5" name="Text Placeholder 4">
            <a:extLst>
              <a:ext uri="{FF2B5EF4-FFF2-40B4-BE49-F238E27FC236}">
                <a16:creationId xmlns:a16="http://schemas.microsoft.com/office/drawing/2014/main" id="{DD23EA3E-FC57-4707-B795-8EA705DBBE23}"/>
              </a:ext>
            </a:extLst>
          </p:cNvPr>
          <p:cNvSpPr>
            <a:spLocks noGrp="1"/>
          </p:cNvSpPr>
          <p:nvPr>
            <p:ph type="body" idx="1"/>
          </p:nvPr>
        </p:nvSpPr>
        <p:spPr>
          <a:xfrm>
            <a:off x="1614488" y="3079056"/>
            <a:ext cx="5915025" cy="1675824"/>
          </a:xfrm>
        </p:spPr>
        <p:txBody>
          <a:bodyPr>
            <a:normAutofit fontScale="92500" lnSpcReduction="20000"/>
          </a:bodyPr>
          <a:lstStyle/>
          <a:p>
            <a:pPr>
              <a:spcAft>
                <a:spcPts val="1200"/>
              </a:spcAft>
            </a:pPr>
            <a:r>
              <a:rPr lang="hr-HR" sz="1700" b="1" dirty="0"/>
              <a:t>National e-</a:t>
            </a:r>
            <a:r>
              <a:rPr lang="hr-HR" sz="1700" b="1" dirty="0" err="1"/>
              <a:t>infrastructure</a:t>
            </a:r>
            <a:r>
              <a:rPr lang="hr-HR" sz="1700" b="1" dirty="0"/>
              <a:t> and </a:t>
            </a:r>
            <a:r>
              <a:rPr lang="hr-HR" sz="1700" b="1" dirty="0" err="1"/>
              <a:t>digital</a:t>
            </a:r>
            <a:r>
              <a:rPr lang="hr-HR" sz="1700" b="1" dirty="0"/>
              <a:t> </a:t>
            </a:r>
            <a:r>
              <a:rPr lang="hr-HR" sz="1700" b="1" dirty="0" err="1"/>
              <a:t>services</a:t>
            </a:r>
            <a:r>
              <a:rPr lang="hr-HR" sz="1700" b="1" dirty="0"/>
              <a:t> </a:t>
            </a:r>
          </a:p>
          <a:p>
            <a:r>
              <a:rPr lang="hr-HR" dirty="0"/>
              <a:t>Ivan Marić, Martin Belavić, Draženko </a:t>
            </a:r>
            <a:r>
              <a:rPr lang="hr-HR" dirty="0" err="1"/>
              <a:t>Celjak</a:t>
            </a:r>
            <a:r>
              <a:rPr lang="hr-HR" dirty="0"/>
              <a:t>, Petra Udovičić</a:t>
            </a:r>
          </a:p>
          <a:p>
            <a:r>
              <a:rPr lang="hr-HR" dirty="0">
                <a:hlinkClick r:id="rId3"/>
              </a:rPr>
              <a:t>www.srce.unizg.hr</a:t>
            </a:r>
            <a:r>
              <a:rPr lang="hr-HR" dirty="0"/>
              <a:t> </a:t>
            </a:r>
          </a:p>
          <a:p>
            <a:pPr>
              <a:spcBef>
                <a:spcPts val="1800"/>
              </a:spcBef>
            </a:pPr>
            <a:r>
              <a:rPr lang="hr-HR" dirty="0"/>
              <a:t>3rd DARIAH-HR International </a:t>
            </a:r>
            <a:r>
              <a:rPr lang="hr-HR" dirty="0" err="1"/>
              <a:t>Conference</a:t>
            </a:r>
            <a:r>
              <a:rPr lang="hr-HR" dirty="0"/>
              <a:t>, 25-27 </a:t>
            </a:r>
            <a:r>
              <a:rPr lang="hr-HR" dirty="0" err="1"/>
              <a:t>October</a:t>
            </a:r>
            <a:r>
              <a:rPr lang="hr-HR" dirty="0"/>
              <a:t> 2023</a:t>
            </a:r>
          </a:p>
          <a:p>
            <a:r>
              <a:rPr lang="en-GB" dirty="0"/>
              <a:t>University of Zagreb, University Computing Centre – SRCE</a:t>
            </a:r>
            <a:endParaRPr lang="hr-HR" dirty="0"/>
          </a:p>
        </p:txBody>
      </p:sp>
    </p:spTree>
    <p:extLst>
      <p:ext uri="{BB962C8B-B14F-4D97-AF65-F5344CB8AC3E}">
        <p14:creationId xmlns:p14="http://schemas.microsoft.com/office/powerpoint/2010/main" val="11482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9A713F2-2CF6-951D-CCCB-0F0776CAE84E}"/>
              </a:ext>
            </a:extLst>
          </p:cNvPr>
          <p:cNvGrpSpPr/>
          <p:nvPr/>
        </p:nvGrpSpPr>
        <p:grpSpPr>
          <a:xfrm>
            <a:off x="5434490" y="550124"/>
            <a:ext cx="3618276" cy="4137010"/>
            <a:chOff x="5786588" y="316573"/>
            <a:chExt cx="5086222" cy="6224854"/>
          </a:xfrm>
        </p:grpSpPr>
        <p:pic>
          <p:nvPicPr>
            <p:cNvPr id="3" name="Picture 2">
              <a:extLst>
                <a:ext uri="{FF2B5EF4-FFF2-40B4-BE49-F238E27FC236}">
                  <a16:creationId xmlns:a16="http://schemas.microsoft.com/office/drawing/2014/main" id="{0C3D6474-97CE-B272-77D4-C6BC6FF8C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588" y="1238501"/>
              <a:ext cx="5086222" cy="5302926"/>
            </a:xfrm>
            <a:prstGeom prst="rect">
              <a:avLst/>
            </a:prstGeom>
          </p:spPr>
        </p:pic>
        <p:cxnSp>
          <p:nvCxnSpPr>
            <p:cNvPr id="5" name="Straight Connector 4">
              <a:extLst>
                <a:ext uri="{FF2B5EF4-FFF2-40B4-BE49-F238E27FC236}">
                  <a16:creationId xmlns:a16="http://schemas.microsoft.com/office/drawing/2014/main" id="{C532EB40-5AF0-298E-775E-5B44F47F453C}"/>
                </a:ext>
              </a:extLst>
            </p:cNvPr>
            <p:cNvCxnSpPr>
              <a:cxnSpLocks/>
            </p:cNvCxnSpPr>
            <p:nvPr/>
          </p:nvCxnSpPr>
          <p:spPr>
            <a:xfrm>
              <a:off x="7554149" y="2519128"/>
              <a:ext cx="2105352" cy="60588"/>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56EB81-F4C7-D40E-A61B-64C683B0E4FD}"/>
                </a:ext>
              </a:extLst>
            </p:cNvPr>
            <p:cNvCxnSpPr>
              <a:cxnSpLocks/>
            </p:cNvCxnSpPr>
            <p:nvPr/>
          </p:nvCxnSpPr>
          <p:spPr>
            <a:xfrm>
              <a:off x="7544133" y="2563387"/>
              <a:ext cx="2125600" cy="63838"/>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6A98F1E-BB9D-E6D3-B372-B1D68BBBDE07}"/>
                </a:ext>
              </a:extLst>
            </p:cNvPr>
            <p:cNvCxnSpPr/>
            <p:nvPr/>
          </p:nvCxnSpPr>
          <p:spPr>
            <a:xfrm>
              <a:off x="8215678" y="2199064"/>
              <a:ext cx="1485166" cy="324104"/>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1022E38-B4FA-A392-05A9-FD11F1D084CF}"/>
                </a:ext>
              </a:extLst>
            </p:cNvPr>
            <p:cNvCxnSpPr/>
            <p:nvPr/>
          </p:nvCxnSpPr>
          <p:spPr>
            <a:xfrm>
              <a:off x="8217335" y="2150457"/>
              <a:ext cx="1485166" cy="324104"/>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B3B34C-4DBA-DA7B-87B8-3FDE9E482A1F}"/>
                </a:ext>
              </a:extLst>
            </p:cNvPr>
            <p:cNvCxnSpPr/>
            <p:nvPr/>
          </p:nvCxnSpPr>
          <p:spPr>
            <a:xfrm>
              <a:off x="7980715" y="2459483"/>
              <a:ext cx="68371" cy="1867797"/>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F46344-9611-F45B-A4A4-1D0566324D9C}"/>
                </a:ext>
              </a:extLst>
            </p:cNvPr>
            <p:cNvCxnSpPr>
              <a:cxnSpLocks/>
            </p:cNvCxnSpPr>
            <p:nvPr/>
          </p:nvCxnSpPr>
          <p:spPr>
            <a:xfrm>
              <a:off x="7931927" y="2450796"/>
              <a:ext cx="68371" cy="1897861"/>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E07CEF-C3A7-7448-9DB2-4E16D6074566}"/>
                </a:ext>
              </a:extLst>
            </p:cNvPr>
            <p:cNvCxnSpPr>
              <a:cxnSpLocks/>
            </p:cNvCxnSpPr>
            <p:nvPr/>
          </p:nvCxnSpPr>
          <p:spPr>
            <a:xfrm flipH="1">
              <a:off x="7081729" y="2541004"/>
              <a:ext cx="201083" cy="390219"/>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56E278-EA77-D008-BFFB-3EAD643A375F}"/>
                </a:ext>
              </a:extLst>
            </p:cNvPr>
            <p:cNvCxnSpPr>
              <a:cxnSpLocks/>
            </p:cNvCxnSpPr>
            <p:nvPr/>
          </p:nvCxnSpPr>
          <p:spPr>
            <a:xfrm flipH="1">
              <a:off x="7070134" y="2450796"/>
              <a:ext cx="776465" cy="510586"/>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graphicFrame>
          <p:nvGraphicFramePr>
            <p:cNvPr id="13" name="Diagram 12">
              <a:extLst>
                <a:ext uri="{FF2B5EF4-FFF2-40B4-BE49-F238E27FC236}">
                  <a16:creationId xmlns:a16="http://schemas.microsoft.com/office/drawing/2014/main" id="{F6D54939-F6C1-AFC3-C8D8-7434BE14D53B}"/>
                </a:ext>
              </a:extLst>
            </p:cNvPr>
            <p:cNvGraphicFramePr/>
            <p:nvPr/>
          </p:nvGraphicFramePr>
          <p:xfrm>
            <a:off x="9311402" y="2199064"/>
            <a:ext cx="1400688" cy="856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2A929EEC-91B2-436A-8EFD-B32B6D69271C}"/>
                </a:ext>
              </a:extLst>
            </p:cNvPr>
            <p:cNvGraphicFramePr/>
            <p:nvPr/>
          </p:nvGraphicFramePr>
          <p:xfrm>
            <a:off x="7440573" y="4248200"/>
            <a:ext cx="1404112" cy="8563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5" name="Content Placeholder 22">
              <a:extLst>
                <a:ext uri="{FF2B5EF4-FFF2-40B4-BE49-F238E27FC236}">
                  <a16:creationId xmlns:a16="http://schemas.microsoft.com/office/drawing/2014/main" id="{0D3271C4-AE45-8D5B-3F0D-7D30F051444D}"/>
                </a:ext>
              </a:extLst>
            </p:cNvPr>
            <p:cNvGraphicFramePr>
              <a:graphicFrameLocks/>
            </p:cNvGraphicFramePr>
            <p:nvPr/>
          </p:nvGraphicFramePr>
          <p:xfrm>
            <a:off x="6069597" y="2627225"/>
            <a:ext cx="1401953" cy="85632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6" name="Picture 15">
              <a:extLst>
                <a:ext uri="{FF2B5EF4-FFF2-40B4-BE49-F238E27FC236}">
                  <a16:creationId xmlns:a16="http://schemas.microsoft.com/office/drawing/2014/main" id="{37E79D64-A5E2-A735-A8F4-735D615C6307}"/>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7946651" y="4388987"/>
              <a:ext cx="383048" cy="40050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0BBDBDA8-1E29-6C21-346C-5B6043AA046C}"/>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9820221" y="2331671"/>
              <a:ext cx="383048" cy="400507"/>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413C3701-41BD-8951-D315-890ABC3F167A}"/>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6566870" y="2771770"/>
              <a:ext cx="383048" cy="400507"/>
            </a:xfrm>
            <a:prstGeom prst="rect">
              <a:avLst/>
            </a:prstGeom>
            <a:effectLst>
              <a:outerShdw blurRad="50800" dist="38100" dir="2700000" algn="tl" rotWithShape="0">
                <a:prstClr val="black">
                  <a:alpha val="40000"/>
                </a:prstClr>
              </a:outerShdw>
            </a:effectLst>
          </p:spPr>
        </p:pic>
        <p:cxnSp>
          <p:nvCxnSpPr>
            <p:cNvPr id="19" name="Straight Connector 18">
              <a:extLst>
                <a:ext uri="{FF2B5EF4-FFF2-40B4-BE49-F238E27FC236}">
                  <a16:creationId xmlns:a16="http://schemas.microsoft.com/office/drawing/2014/main" id="{586A1D88-5DE8-0DFE-6201-6C8CA50C2107}"/>
                </a:ext>
              </a:extLst>
            </p:cNvPr>
            <p:cNvCxnSpPr/>
            <p:nvPr/>
          </p:nvCxnSpPr>
          <p:spPr>
            <a:xfrm>
              <a:off x="7490059" y="2558339"/>
              <a:ext cx="544275" cy="1768941"/>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3BE7FD-58CE-7E09-25DD-40A83AE125D2}"/>
                </a:ext>
              </a:extLst>
            </p:cNvPr>
            <p:cNvCxnSpPr>
              <a:cxnSpLocks/>
            </p:cNvCxnSpPr>
            <p:nvPr/>
          </p:nvCxnSpPr>
          <p:spPr>
            <a:xfrm flipH="1">
              <a:off x="7118135" y="2439216"/>
              <a:ext cx="827733" cy="547187"/>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B6656-E68B-4A3B-AAE9-74B17F9CFE10}"/>
                </a:ext>
              </a:extLst>
            </p:cNvPr>
            <p:cNvCxnSpPr>
              <a:cxnSpLocks/>
            </p:cNvCxnSpPr>
            <p:nvPr/>
          </p:nvCxnSpPr>
          <p:spPr>
            <a:xfrm flipH="1">
              <a:off x="7110638" y="2558339"/>
              <a:ext cx="211205" cy="402813"/>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6CA7111-F80B-1F49-0E67-19490EDD7310}"/>
                </a:ext>
              </a:extLst>
            </p:cNvPr>
            <p:cNvGrpSpPr/>
            <p:nvPr/>
          </p:nvGrpSpPr>
          <p:grpSpPr>
            <a:xfrm>
              <a:off x="6748954" y="1791351"/>
              <a:ext cx="1404112" cy="856323"/>
              <a:chOff x="5125697" y="497074"/>
              <a:chExt cx="1540343" cy="900000"/>
            </a:xfrm>
          </p:grpSpPr>
          <p:graphicFrame>
            <p:nvGraphicFramePr>
              <p:cNvPr id="24" name="Diagram 23">
                <a:extLst>
                  <a:ext uri="{FF2B5EF4-FFF2-40B4-BE49-F238E27FC236}">
                    <a16:creationId xmlns:a16="http://schemas.microsoft.com/office/drawing/2014/main" id="{88D16D1B-6695-98C5-B378-0010C39077E7}"/>
                  </a:ext>
                </a:extLst>
              </p:cNvPr>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25" name="Picture 24">
                <a:extLst>
                  <a:ext uri="{FF2B5EF4-FFF2-40B4-BE49-F238E27FC236}">
                    <a16:creationId xmlns:a16="http://schemas.microsoft.com/office/drawing/2014/main" id="{3270FB4A-7C56-6D0D-1687-C99AF4801BB5}"/>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grpSp>
          <p:nvGrpSpPr>
            <p:cNvPr id="26" name="Group 25">
              <a:extLst>
                <a:ext uri="{FF2B5EF4-FFF2-40B4-BE49-F238E27FC236}">
                  <a16:creationId xmlns:a16="http://schemas.microsoft.com/office/drawing/2014/main" id="{43A89574-C72A-CCF8-6A0C-9B9B19373846}"/>
                </a:ext>
              </a:extLst>
            </p:cNvPr>
            <p:cNvGrpSpPr/>
            <p:nvPr/>
          </p:nvGrpSpPr>
          <p:grpSpPr>
            <a:xfrm>
              <a:off x="6480481" y="316573"/>
              <a:ext cx="1085850" cy="1597921"/>
              <a:chOff x="6326102" y="202361"/>
              <a:chExt cx="1085850" cy="1597921"/>
            </a:xfrm>
          </p:grpSpPr>
          <p:pic>
            <p:nvPicPr>
              <p:cNvPr id="27" name="Picture 26">
                <a:extLst>
                  <a:ext uri="{FF2B5EF4-FFF2-40B4-BE49-F238E27FC236}">
                    <a16:creationId xmlns:a16="http://schemas.microsoft.com/office/drawing/2014/main" id="{6C0D5CCC-BDEA-C151-DD4C-4FA38C5BF1A9}"/>
                  </a:ext>
                </a:extLst>
              </p:cNvPr>
              <p:cNvPicPr>
                <a:picLocks noChangeAspect="1"/>
              </p:cNvPicPr>
              <p:nvPr/>
            </p:nvPicPr>
            <p:blipFill>
              <a:blip r:embed="rId25"/>
              <a:stretch>
                <a:fillRect/>
              </a:stretch>
            </p:blipFill>
            <p:spPr>
              <a:xfrm>
                <a:off x="6326102" y="202361"/>
                <a:ext cx="1085850" cy="1085850"/>
              </a:xfrm>
              <a:prstGeom prst="rect">
                <a:avLst/>
              </a:prstGeom>
            </p:spPr>
          </p:pic>
          <p:cxnSp>
            <p:nvCxnSpPr>
              <p:cNvPr id="28" name="Straight Connector 27">
                <a:extLst>
                  <a:ext uri="{FF2B5EF4-FFF2-40B4-BE49-F238E27FC236}">
                    <a16:creationId xmlns:a16="http://schemas.microsoft.com/office/drawing/2014/main" id="{807105F0-0C01-01C9-BE19-4C901D852B69}"/>
                  </a:ext>
                </a:extLst>
              </p:cNvPr>
              <p:cNvCxnSpPr>
                <a:cxnSpLocks/>
              </p:cNvCxnSpPr>
              <p:nvPr/>
            </p:nvCxnSpPr>
            <p:spPr>
              <a:xfrm>
                <a:off x="6687178" y="956236"/>
                <a:ext cx="447138" cy="84404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73AFE982-275D-9F0C-93B8-CD29B231352B}"/>
                </a:ext>
              </a:extLst>
            </p:cNvPr>
            <p:cNvPicPr>
              <a:picLocks noChangeAspect="1"/>
            </p:cNvPicPr>
            <p:nvPr/>
          </p:nvPicPr>
          <p:blipFill>
            <a:blip r:embed="rId25"/>
            <a:stretch>
              <a:fillRect/>
            </a:stretch>
          </p:blipFill>
          <p:spPr>
            <a:xfrm>
              <a:off x="9306036" y="717445"/>
              <a:ext cx="1085850" cy="1085850"/>
            </a:xfrm>
            <a:prstGeom prst="rect">
              <a:avLst/>
            </a:prstGeom>
          </p:spPr>
        </p:pic>
        <p:cxnSp>
          <p:nvCxnSpPr>
            <p:cNvPr id="30" name="Straight Connector 29">
              <a:extLst>
                <a:ext uri="{FF2B5EF4-FFF2-40B4-BE49-F238E27FC236}">
                  <a16:creationId xmlns:a16="http://schemas.microsoft.com/office/drawing/2014/main" id="{F5CBB3D0-186C-E4DD-E597-AC68818DF7F0}"/>
                </a:ext>
              </a:extLst>
            </p:cNvPr>
            <p:cNvCxnSpPr>
              <a:cxnSpLocks/>
            </p:cNvCxnSpPr>
            <p:nvPr/>
          </p:nvCxnSpPr>
          <p:spPr>
            <a:xfrm flipH="1">
              <a:off x="7554278" y="1388868"/>
              <a:ext cx="1751758" cy="49862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283978A-307E-C3A8-73BD-7238D62FD1A8}"/>
                </a:ext>
              </a:extLst>
            </p:cNvPr>
            <p:cNvGrpSpPr/>
            <p:nvPr/>
          </p:nvGrpSpPr>
          <p:grpSpPr>
            <a:xfrm>
              <a:off x="9489806" y="4386551"/>
              <a:ext cx="949283" cy="466471"/>
              <a:chOff x="9343893" y="4200322"/>
              <a:chExt cx="949283" cy="466471"/>
            </a:xfrm>
          </p:grpSpPr>
          <p:pic>
            <p:nvPicPr>
              <p:cNvPr id="33" name="Picture 32">
                <a:extLst>
                  <a:ext uri="{FF2B5EF4-FFF2-40B4-BE49-F238E27FC236}">
                    <a16:creationId xmlns:a16="http://schemas.microsoft.com/office/drawing/2014/main" id="{71707A7A-55CA-6C6F-7B8B-66A4C23E432A}"/>
                  </a:ext>
                </a:extLst>
              </p:cNvPr>
              <p:cNvPicPr>
                <a:picLocks noChangeAspect="1"/>
              </p:cNvPicPr>
              <p:nvPr/>
            </p:nvPicPr>
            <p:blipFill>
              <a:blip r:embed="rId26"/>
              <a:stretch>
                <a:fillRect/>
              </a:stretch>
            </p:blipFill>
            <p:spPr>
              <a:xfrm>
                <a:off x="9655069" y="4200322"/>
                <a:ext cx="627889" cy="108336"/>
              </a:xfrm>
              <a:prstGeom prst="rect">
                <a:avLst/>
              </a:prstGeom>
            </p:spPr>
          </p:pic>
          <p:cxnSp>
            <p:nvCxnSpPr>
              <p:cNvPr id="34" name="Straight Connector 33">
                <a:extLst>
                  <a:ext uri="{FF2B5EF4-FFF2-40B4-BE49-F238E27FC236}">
                    <a16:creationId xmlns:a16="http://schemas.microsoft.com/office/drawing/2014/main" id="{71F1BCDB-1589-87C2-B4F2-C5AFE2D94291}"/>
                  </a:ext>
                </a:extLst>
              </p:cNvPr>
              <p:cNvCxnSpPr>
                <a:cxnSpLocks/>
              </p:cNvCxnSpPr>
              <p:nvPr/>
            </p:nvCxnSpPr>
            <p:spPr>
              <a:xfrm>
                <a:off x="9343893" y="4269966"/>
                <a:ext cx="184986"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D010AD-CF98-BDEF-6C1F-093CE1D478E1}"/>
                  </a:ext>
                </a:extLst>
              </p:cNvPr>
              <p:cNvCxnSpPr>
                <a:cxnSpLocks/>
              </p:cNvCxnSpPr>
              <p:nvPr/>
            </p:nvCxnSpPr>
            <p:spPr>
              <a:xfrm>
                <a:off x="9345634" y="4509571"/>
                <a:ext cx="184986" cy="0"/>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06F5EA0-02E0-B604-DF9F-76B759665C33}"/>
                  </a:ext>
                </a:extLst>
              </p:cNvPr>
              <p:cNvSpPr txBox="1"/>
              <p:nvPr/>
            </p:nvSpPr>
            <p:spPr>
              <a:xfrm>
                <a:off x="9535599" y="4365774"/>
                <a:ext cx="757577" cy="301019"/>
              </a:xfrm>
              <a:prstGeom prst="rect">
                <a:avLst/>
              </a:prstGeom>
              <a:noFill/>
            </p:spPr>
            <p:txBody>
              <a:bodyPr wrap="none" rtlCol="0">
                <a:spAutoFit/>
              </a:bodyPr>
              <a:lstStyle/>
              <a:p>
                <a:r>
                  <a:rPr lang="hr-HR" sz="700" b="1" dirty="0">
                    <a:solidFill>
                      <a:srgbClr val="B14D4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HR-ZOO</a:t>
                </a:r>
              </a:p>
            </p:txBody>
          </p:sp>
        </p:grpSp>
        <p:grpSp>
          <p:nvGrpSpPr>
            <p:cNvPr id="37" name="Group 36">
              <a:extLst>
                <a:ext uri="{FF2B5EF4-FFF2-40B4-BE49-F238E27FC236}">
                  <a16:creationId xmlns:a16="http://schemas.microsoft.com/office/drawing/2014/main" id="{50DA60B3-4F28-9A45-77C2-3DF135BB0C50}"/>
                </a:ext>
              </a:extLst>
            </p:cNvPr>
            <p:cNvGrpSpPr/>
            <p:nvPr/>
          </p:nvGrpSpPr>
          <p:grpSpPr>
            <a:xfrm>
              <a:off x="7189722" y="1687963"/>
              <a:ext cx="1404112" cy="856323"/>
              <a:chOff x="5125697" y="497074"/>
              <a:chExt cx="1540343" cy="900000"/>
            </a:xfrm>
          </p:grpSpPr>
          <p:graphicFrame>
            <p:nvGraphicFramePr>
              <p:cNvPr id="39" name="Diagram 38">
                <a:extLst>
                  <a:ext uri="{FF2B5EF4-FFF2-40B4-BE49-F238E27FC236}">
                    <a16:creationId xmlns:a16="http://schemas.microsoft.com/office/drawing/2014/main" id="{1C0C3CE0-F217-B328-1CC4-823F51DB3267}"/>
                  </a:ext>
                </a:extLst>
              </p:cNvPr>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pic>
            <p:nvPicPr>
              <p:cNvPr id="40" name="Picture 39">
                <a:extLst>
                  <a:ext uri="{FF2B5EF4-FFF2-40B4-BE49-F238E27FC236}">
                    <a16:creationId xmlns:a16="http://schemas.microsoft.com/office/drawing/2014/main" id="{E2BC4936-1488-6566-AC08-93A75A1577DB}"/>
                  </a:ext>
                </a:extLst>
              </p:cNvPr>
              <p:cNvPicPr>
                <a:picLocks noChangeAspect="1"/>
              </p:cNvPicPr>
              <p:nvPr/>
            </p:nvPicPr>
            <p:blipFill>
              <a:blip r:embed="rId19"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cxnSp>
          <p:nvCxnSpPr>
            <p:cNvPr id="41" name="Straight Connector 40">
              <a:extLst>
                <a:ext uri="{FF2B5EF4-FFF2-40B4-BE49-F238E27FC236}">
                  <a16:creationId xmlns:a16="http://schemas.microsoft.com/office/drawing/2014/main" id="{30CDEC16-19E6-188B-AD95-689B6C122BB2}"/>
                </a:ext>
              </a:extLst>
            </p:cNvPr>
            <p:cNvCxnSpPr/>
            <p:nvPr/>
          </p:nvCxnSpPr>
          <p:spPr>
            <a:xfrm>
              <a:off x="7446498" y="2579716"/>
              <a:ext cx="544275" cy="1768941"/>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DAB2465-0B3D-4FCA-BA84-D8F482950FAD}"/>
              </a:ext>
            </a:extLst>
          </p:cNvPr>
          <p:cNvGrpSpPr/>
          <p:nvPr/>
        </p:nvGrpSpPr>
        <p:grpSpPr>
          <a:xfrm>
            <a:off x="399776" y="959689"/>
            <a:ext cx="3020246" cy="3596253"/>
            <a:chOff x="895881" y="915559"/>
            <a:chExt cx="3020246" cy="3596253"/>
          </a:xfrm>
        </p:grpSpPr>
        <p:sp>
          <p:nvSpPr>
            <p:cNvPr id="87" name="TextBox 86">
              <a:extLst>
                <a:ext uri="{FF2B5EF4-FFF2-40B4-BE49-F238E27FC236}">
                  <a16:creationId xmlns:a16="http://schemas.microsoft.com/office/drawing/2014/main" id="{56440F4A-C475-43CF-92AA-E04C3B01211E}"/>
                </a:ext>
              </a:extLst>
            </p:cNvPr>
            <p:cNvSpPr txBox="1"/>
            <p:nvPr/>
          </p:nvSpPr>
          <p:spPr>
            <a:xfrm>
              <a:off x="1200510" y="3388848"/>
              <a:ext cx="888917" cy="219291"/>
            </a:xfrm>
            <a:prstGeom prst="rect">
              <a:avLst/>
            </a:prstGeom>
            <a:noFill/>
          </p:spPr>
          <p:txBody>
            <a:bodyPr wrap="square" rtlCol="0">
              <a:spAutoFit/>
            </a:bodyPr>
            <a:lstStyle/>
            <a:p>
              <a:pPr algn="ctr"/>
              <a:r>
                <a:rPr lang="hr-HR" sz="825" dirty="0">
                  <a:solidFill>
                    <a:schemeClr val="bg1"/>
                  </a:solidFill>
                </a:rPr>
                <a:t>Ivan Supek</a:t>
              </a:r>
              <a:endParaRPr lang="en-GB" sz="825" dirty="0">
                <a:solidFill>
                  <a:schemeClr val="bg1"/>
                </a:solidFill>
              </a:endParaRPr>
            </a:p>
          </p:txBody>
        </p:sp>
        <p:sp>
          <p:nvSpPr>
            <p:cNvPr id="88" name="TextBox 87">
              <a:extLst>
                <a:ext uri="{FF2B5EF4-FFF2-40B4-BE49-F238E27FC236}">
                  <a16:creationId xmlns:a16="http://schemas.microsoft.com/office/drawing/2014/main" id="{392AAF92-6DB3-4200-A3D0-D05BA7A5517B}"/>
                </a:ext>
              </a:extLst>
            </p:cNvPr>
            <p:cNvSpPr txBox="1"/>
            <p:nvPr/>
          </p:nvSpPr>
          <p:spPr>
            <a:xfrm>
              <a:off x="2798807" y="3390904"/>
              <a:ext cx="888917" cy="346249"/>
            </a:xfrm>
            <a:prstGeom prst="rect">
              <a:avLst/>
            </a:prstGeom>
            <a:noFill/>
          </p:spPr>
          <p:txBody>
            <a:bodyPr wrap="square" rtlCol="0">
              <a:spAutoFit/>
            </a:bodyPr>
            <a:lstStyle/>
            <a:p>
              <a:pPr algn="ctr"/>
              <a:r>
                <a:rPr lang="hr-HR" sz="825" dirty="0">
                  <a:solidFill>
                    <a:schemeClr val="bg1"/>
                  </a:solidFill>
                </a:rPr>
                <a:t>Andrija Štampar</a:t>
              </a:r>
              <a:endParaRPr lang="en-GB" sz="825" dirty="0">
                <a:solidFill>
                  <a:schemeClr val="bg1"/>
                </a:solidFill>
              </a:endParaRPr>
            </a:p>
          </p:txBody>
        </p:sp>
        <p:sp>
          <p:nvSpPr>
            <p:cNvPr id="47" name="Rectangle 46">
              <a:extLst>
                <a:ext uri="{FF2B5EF4-FFF2-40B4-BE49-F238E27FC236}">
                  <a16:creationId xmlns:a16="http://schemas.microsoft.com/office/drawing/2014/main" id="{5A241291-CEFD-CF79-7703-59F14DB99C65}"/>
                </a:ext>
              </a:extLst>
            </p:cNvPr>
            <p:cNvSpPr/>
            <p:nvPr/>
          </p:nvSpPr>
          <p:spPr>
            <a:xfrm>
              <a:off x="895881" y="915559"/>
              <a:ext cx="3020246" cy="3596253"/>
            </a:xfrm>
            <a:prstGeom prst="rect">
              <a:avLst/>
            </a:prstGeom>
            <a:solidFill>
              <a:srgbClr val="E0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pl-PL" sz="1200" dirty="0">
                <a:solidFill>
                  <a:prstClr val="white"/>
                </a:solidFill>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3D51294A-50EC-43A2-A703-0984332C03EF}"/>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026057" y="1117032"/>
              <a:ext cx="1483154" cy="836953"/>
            </a:xfrm>
            <a:prstGeom prst="rect">
              <a:avLst/>
            </a:prstGeom>
            <a:ln>
              <a:solidFill>
                <a:schemeClr val="bg1"/>
              </a:solidFill>
            </a:ln>
            <a:effectLst>
              <a:outerShdw blurRad="50800" dist="38100" dir="2700000" algn="tl" rotWithShape="0">
                <a:prstClr val="black">
                  <a:alpha val="40000"/>
                </a:prstClr>
              </a:outerShdw>
            </a:effectLst>
          </p:spPr>
        </p:pic>
        <p:pic>
          <p:nvPicPr>
            <p:cNvPr id="43" name="Picture 42">
              <a:extLst>
                <a:ext uri="{FF2B5EF4-FFF2-40B4-BE49-F238E27FC236}">
                  <a16:creationId xmlns:a16="http://schemas.microsoft.com/office/drawing/2014/main" id="{1ACF87D0-9018-42F1-A848-74D42964BD6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326216" y="1563595"/>
              <a:ext cx="1500621" cy="844310"/>
            </a:xfrm>
            <a:prstGeom prst="rect">
              <a:avLst/>
            </a:prstGeom>
            <a:ln>
              <a:solidFill>
                <a:schemeClr val="bg1"/>
              </a:solidFill>
            </a:ln>
            <a:effectLst>
              <a:outerShdw blurRad="50800" dist="38100" dir="2700000" algn="tl" rotWithShape="0">
                <a:prstClr val="black">
                  <a:alpha val="40000"/>
                </a:prstClr>
              </a:outerShdw>
            </a:effectLst>
          </p:spPr>
        </p:pic>
        <p:pic>
          <p:nvPicPr>
            <p:cNvPr id="51" name="Picture 50">
              <a:extLst>
                <a:ext uri="{FF2B5EF4-FFF2-40B4-BE49-F238E27FC236}">
                  <a16:creationId xmlns:a16="http://schemas.microsoft.com/office/drawing/2014/main" id="{B6EA33B5-2A2F-284F-4CA1-CFE97B41FE99}"/>
                </a:ext>
              </a:extLst>
            </p:cNvPr>
            <p:cNvPicPr>
              <a:picLocks noChangeAspect="1"/>
            </p:cNvPicPr>
            <p:nvPr/>
          </p:nvPicPr>
          <p:blipFill>
            <a:blip r:embed="rId34"/>
            <a:stretch>
              <a:fillRect/>
            </a:stretch>
          </p:blipFill>
          <p:spPr>
            <a:xfrm>
              <a:off x="1033199" y="3444813"/>
              <a:ext cx="1223538" cy="896170"/>
            </a:xfrm>
            <a:prstGeom prst="rect">
              <a:avLst/>
            </a:prstGeom>
            <a:ln>
              <a:solidFill>
                <a:schemeClr val="bg1"/>
              </a:solidFill>
            </a:ln>
            <a:effectLst>
              <a:outerShdw blurRad="50800" dist="38100" dir="5400000" algn="t" rotWithShape="0">
                <a:prstClr val="black">
                  <a:alpha val="40000"/>
                </a:prstClr>
              </a:outerShdw>
            </a:effectLst>
          </p:spPr>
        </p:pic>
        <p:pic>
          <p:nvPicPr>
            <p:cNvPr id="54" name="Picture 53">
              <a:extLst>
                <a:ext uri="{FF2B5EF4-FFF2-40B4-BE49-F238E27FC236}">
                  <a16:creationId xmlns:a16="http://schemas.microsoft.com/office/drawing/2014/main" id="{70EA18E2-F95A-4DEB-A041-AE39C0ABCA53}"/>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26057" y="2316817"/>
              <a:ext cx="1530923" cy="812096"/>
            </a:xfrm>
            <a:prstGeom prst="rect">
              <a:avLst/>
            </a:prstGeom>
            <a:ln>
              <a:solidFill>
                <a:schemeClr val="bg1"/>
              </a:solidFill>
            </a:ln>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B565DD38-E49E-8F1F-DF7C-682BB663F618}"/>
                </a:ext>
              </a:extLst>
            </p:cNvPr>
            <p:cNvPicPr>
              <a:picLocks noChangeAspect="1"/>
            </p:cNvPicPr>
            <p:nvPr/>
          </p:nvPicPr>
          <p:blipFill>
            <a:blip r:embed="rId36"/>
            <a:stretch>
              <a:fillRect/>
            </a:stretch>
          </p:blipFill>
          <p:spPr>
            <a:xfrm>
              <a:off x="2224038" y="2993013"/>
              <a:ext cx="1612040" cy="1112093"/>
            </a:xfrm>
            <a:prstGeom prst="rect">
              <a:avLst/>
            </a:prstGeom>
            <a:ln>
              <a:solidFill>
                <a:schemeClr val="bg1"/>
              </a:solidFill>
            </a:ln>
            <a:effectLst>
              <a:outerShdw blurRad="50800" dist="38100" dir="5400000" algn="t" rotWithShape="0">
                <a:prstClr val="black">
                  <a:alpha val="40000"/>
                </a:prstClr>
              </a:outerShdw>
            </a:effectLst>
          </p:spPr>
        </p:pic>
      </p:grpSp>
      <p:sp>
        <p:nvSpPr>
          <p:cNvPr id="59" name="Title 1">
            <a:extLst>
              <a:ext uri="{FF2B5EF4-FFF2-40B4-BE49-F238E27FC236}">
                <a16:creationId xmlns:a16="http://schemas.microsoft.com/office/drawing/2014/main" id="{79747ACF-208E-43D0-9D36-06AE8BE4C213}"/>
              </a:ext>
            </a:extLst>
          </p:cNvPr>
          <p:cNvSpPr>
            <a:spLocks noGrp="1"/>
          </p:cNvSpPr>
          <p:nvPr>
            <p:ph type="title"/>
          </p:nvPr>
        </p:nvSpPr>
        <p:spPr>
          <a:xfrm>
            <a:off x="628650" y="142376"/>
            <a:ext cx="7886700" cy="994172"/>
          </a:xfrm>
        </p:spPr>
        <p:txBody>
          <a:bodyPr/>
          <a:lstStyle/>
          <a:p>
            <a:r>
              <a:rPr lang="hr-HR" dirty="0"/>
              <a:t>HR-ZOO data </a:t>
            </a:r>
            <a:r>
              <a:rPr lang="hr-HR" dirty="0" err="1"/>
              <a:t>centres</a:t>
            </a:r>
            <a:r>
              <a:rPr lang="hr-HR" dirty="0"/>
              <a:t> &amp; network</a:t>
            </a:r>
            <a:endParaRPr lang="en-GB" dirty="0"/>
          </a:p>
        </p:txBody>
      </p:sp>
      <p:cxnSp>
        <p:nvCxnSpPr>
          <p:cNvPr id="55" name="Straight Connector 54">
            <a:extLst>
              <a:ext uri="{FF2B5EF4-FFF2-40B4-BE49-F238E27FC236}">
                <a16:creationId xmlns:a16="http://schemas.microsoft.com/office/drawing/2014/main" id="{B3EB8683-8F5C-4296-BFEB-FA149B5C9404}"/>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58" name="Rectangle 57">
            <a:extLst>
              <a:ext uri="{FF2B5EF4-FFF2-40B4-BE49-F238E27FC236}">
                <a16:creationId xmlns:a16="http://schemas.microsoft.com/office/drawing/2014/main" id="{FF88602A-AEE3-4F14-A3A5-DCD1898AE33E}"/>
              </a:ext>
            </a:extLst>
          </p:cNvPr>
          <p:cNvSpPr/>
          <p:nvPr/>
        </p:nvSpPr>
        <p:spPr>
          <a:xfrm>
            <a:off x="3474584" y="2699527"/>
            <a:ext cx="2954801" cy="1962076"/>
          </a:xfrm>
          <a:prstGeom prst="rect">
            <a:avLst/>
          </a:prstGeom>
        </p:spPr>
        <p:txBody>
          <a:bodyPr wrap="square">
            <a:spAutoFit/>
          </a:bodyPr>
          <a:lstStyle/>
          <a:p>
            <a:pPr marL="285750" indent="-285750">
              <a:buClr>
                <a:srgbClr val="D92435"/>
              </a:buClr>
              <a:buFont typeface="Wingdings" panose="05000000000000000000" pitchFamily="2" charset="2"/>
              <a:buChar char="§"/>
            </a:pPr>
            <a:r>
              <a:rPr lang="hr-HR" sz="1300" dirty="0"/>
              <a:t>A</a:t>
            </a:r>
            <a:r>
              <a:rPr lang="en-GB" sz="1300" dirty="0"/>
              <a:t> network of 5 data </a:t>
            </a:r>
            <a:r>
              <a:rPr lang="en-GB" sz="1300" dirty="0" err="1"/>
              <a:t>centr</a:t>
            </a:r>
            <a:r>
              <a:rPr lang="hr-HR" sz="1300" dirty="0"/>
              <a:t>e</a:t>
            </a:r>
            <a:r>
              <a:rPr lang="en-GB" sz="1300" dirty="0"/>
              <a:t>s connected by a broadband network with a transmission capacity of 100 Gbit/s</a:t>
            </a:r>
            <a:endParaRPr lang="hr-HR" sz="1300" dirty="0"/>
          </a:p>
          <a:p>
            <a:pPr marL="285750" indent="-285750">
              <a:buClr>
                <a:srgbClr val="D92435"/>
              </a:buClr>
              <a:buFont typeface="Wingdings" panose="05000000000000000000" pitchFamily="2" charset="2"/>
              <a:buChar char="§"/>
            </a:pPr>
            <a:r>
              <a:rPr lang="hr-HR" sz="1300" dirty="0"/>
              <a:t>Connected through </a:t>
            </a:r>
            <a:r>
              <a:rPr lang="en-GB" sz="1300" dirty="0"/>
              <a:t>CARNET-GÉANT, the national </a:t>
            </a:r>
            <a:br>
              <a:rPr lang="hr-HR" sz="1300" dirty="0"/>
            </a:br>
            <a:r>
              <a:rPr lang="en-GB" sz="1300" dirty="0"/>
              <a:t>e-infrastructure is connected to </a:t>
            </a:r>
            <a:br>
              <a:rPr lang="hr-HR" sz="1300" dirty="0"/>
            </a:br>
            <a:r>
              <a:rPr lang="en-GB" sz="1300" dirty="0"/>
              <a:t>e-infrastructures in Europe and the world</a:t>
            </a:r>
            <a:endParaRPr lang="hr-HR" sz="1300" dirty="0"/>
          </a:p>
        </p:txBody>
      </p:sp>
      <p:sp>
        <p:nvSpPr>
          <p:cNvPr id="53" name="Footer Placeholder 4">
            <a:extLst>
              <a:ext uri="{FF2B5EF4-FFF2-40B4-BE49-F238E27FC236}">
                <a16:creationId xmlns:a16="http://schemas.microsoft.com/office/drawing/2014/main" id="{CE2D20AD-0EB9-4229-AE5A-FA3EBEF4FA11}"/>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56" name="Date Placeholder 3">
            <a:extLst>
              <a:ext uri="{FF2B5EF4-FFF2-40B4-BE49-F238E27FC236}">
                <a16:creationId xmlns:a16="http://schemas.microsoft.com/office/drawing/2014/main" id="{156E5313-5B03-4D59-A2A0-850A4B7ECDF1}"/>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599279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F755E1-859D-423E-B19D-4B57D86775E4}"/>
              </a:ext>
            </a:extLst>
          </p:cNvPr>
          <p:cNvSpPr/>
          <p:nvPr/>
        </p:nvSpPr>
        <p:spPr>
          <a:xfrm>
            <a:off x="486977" y="991672"/>
            <a:ext cx="2711650" cy="36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pl-PL" sz="1200" dirty="0">
              <a:solidFill>
                <a:prstClr val="white"/>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CC1D29C-911B-480C-BF13-23FFCA28BF12}"/>
              </a:ext>
            </a:extLst>
          </p:cNvPr>
          <p:cNvSpPr/>
          <p:nvPr/>
        </p:nvSpPr>
        <p:spPr>
          <a:xfrm>
            <a:off x="6083544" y="991672"/>
            <a:ext cx="2704333" cy="36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pl-PL" sz="1200" dirty="0">
              <a:solidFill>
                <a:prstClr val="whit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9AC311E-75D5-4677-AC51-D722928A75C8}"/>
              </a:ext>
            </a:extLst>
          </p:cNvPr>
          <p:cNvSpPr/>
          <p:nvPr/>
        </p:nvSpPr>
        <p:spPr>
          <a:xfrm>
            <a:off x="3295746" y="991672"/>
            <a:ext cx="2704332" cy="3600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94" defTabSz="134994"/>
            <a:endParaRPr lang="hr-HR" sz="1300" dirty="0">
              <a:solidFill>
                <a:schemeClr val="bg1"/>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D62A47D0-3F39-4AA2-8272-E055A82E4F6D}"/>
              </a:ext>
            </a:extLst>
          </p:cNvPr>
          <p:cNvPicPr>
            <a:picLocks noChangeAspect="1"/>
          </p:cNvPicPr>
          <p:nvPr/>
        </p:nvPicPr>
        <p:blipFill>
          <a:blip r:embed="rId3"/>
          <a:stretch>
            <a:fillRect/>
          </a:stretch>
        </p:blipFill>
        <p:spPr>
          <a:xfrm>
            <a:off x="1685454" y="1450480"/>
            <a:ext cx="1332153" cy="1661758"/>
          </a:xfrm>
          <a:prstGeom prst="rect">
            <a:avLst/>
          </a:prstGeom>
          <a:ln>
            <a:solidFill>
              <a:schemeClr val="bg1"/>
            </a:solidFill>
          </a:ln>
          <a:effectLst>
            <a:outerShdw blurRad="50800" dist="38100" dir="5400000" algn="t" rotWithShape="0">
              <a:prstClr val="black">
                <a:alpha val="40000"/>
              </a:prstClr>
            </a:outerShdw>
          </a:effectLst>
        </p:spPr>
      </p:pic>
      <p:pic>
        <p:nvPicPr>
          <p:cNvPr id="29" name="Picture 28">
            <a:extLst>
              <a:ext uri="{FF2B5EF4-FFF2-40B4-BE49-F238E27FC236}">
                <a16:creationId xmlns:a16="http://schemas.microsoft.com/office/drawing/2014/main" id="{7F6C2793-ACF5-42B4-AFA9-F81F86A552B6}"/>
              </a:ext>
            </a:extLst>
          </p:cNvPr>
          <p:cNvPicPr>
            <a:picLocks noChangeAspect="1"/>
          </p:cNvPicPr>
          <p:nvPr/>
        </p:nvPicPr>
        <p:blipFill>
          <a:blip r:embed="rId4"/>
          <a:stretch>
            <a:fillRect/>
          </a:stretch>
        </p:blipFill>
        <p:spPr>
          <a:xfrm>
            <a:off x="651015" y="3264359"/>
            <a:ext cx="1572939" cy="1224662"/>
          </a:xfrm>
          <a:prstGeom prst="rect">
            <a:avLst/>
          </a:prstGeom>
          <a:ln>
            <a:solidFill>
              <a:schemeClr val="bg1"/>
            </a:solidFill>
          </a:ln>
          <a:effectLst>
            <a:outerShdw blurRad="50800" dist="38100" dir="5400000" algn="t" rotWithShape="0">
              <a:prstClr val="black">
                <a:alpha val="40000"/>
              </a:prstClr>
            </a:outerShdw>
          </a:effectLst>
        </p:spPr>
      </p:pic>
      <p:sp>
        <p:nvSpPr>
          <p:cNvPr id="30" name="Rectangle 29">
            <a:extLst>
              <a:ext uri="{FF2B5EF4-FFF2-40B4-BE49-F238E27FC236}">
                <a16:creationId xmlns:a16="http://schemas.microsoft.com/office/drawing/2014/main" id="{5B704341-E61A-4F2F-83E0-EDB9299FD8EC}"/>
              </a:ext>
            </a:extLst>
          </p:cNvPr>
          <p:cNvSpPr/>
          <p:nvPr/>
        </p:nvSpPr>
        <p:spPr>
          <a:xfrm>
            <a:off x="628162" y="2581407"/>
            <a:ext cx="1272315" cy="321937"/>
          </a:xfrm>
          <a:prstGeom prst="rect">
            <a:avLst/>
          </a:prstGeom>
          <a:solidFill>
            <a:srgbClr val="F9A61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sz="1013" dirty="0">
                <a:solidFill>
                  <a:schemeClr val="bg1"/>
                </a:solidFill>
              </a:rPr>
              <a:t>Ivan Supek</a:t>
            </a:r>
            <a:endParaRPr lang="en-GB" sz="1013" dirty="0">
              <a:solidFill>
                <a:schemeClr val="bg1"/>
              </a:solidFill>
            </a:endParaRPr>
          </a:p>
        </p:txBody>
      </p:sp>
      <p:pic>
        <p:nvPicPr>
          <p:cNvPr id="34" name="Picture 33">
            <a:extLst>
              <a:ext uri="{FF2B5EF4-FFF2-40B4-BE49-F238E27FC236}">
                <a16:creationId xmlns:a16="http://schemas.microsoft.com/office/drawing/2014/main" id="{60355FAD-50B2-42B9-8648-ABC848C6D1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794" y="2469008"/>
            <a:ext cx="346577" cy="346577"/>
          </a:xfrm>
          <a:prstGeom prst="rect">
            <a:avLst/>
          </a:prstGeom>
          <a:ln>
            <a:solidFill>
              <a:schemeClr val="bg1"/>
            </a:solidFill>
          </a:ln>
          <a:effectLst>
            <a:outerShdw blurRad="50800" dist="38100" dir="5400000" algn="t" rotWithShape="0">
              <a:prstClr val="black">
                <a:alpha val="40000"/>
              </a:prstClr>
            </a:outerShdw>
          </a:effectLst>
        </p:spPr>
      </p:pic>
      <p:sp>
        <p:nvSpPr>
          <p:cNvPr id="39" name="Rectangle 38">
            <a:extLst>
              <a:ext uri="{FF2B5EF4-FFF2-40B4-BE49-F238E27FC236}">
                <a16:creationId xmlns:a16="http://schemas.microsoft.com/office/drawing/2014/main" id="{229EB699-11EB-4D71-B255-D1EF4CCF18B3}"/>
              </a:ext>
            </a:extLst>
          </p:cNvPr>
          <p:cNvSpPr/>
          <p:nvPr/>
        </p:nvSpPr>
        <p:spPr>
          <a:xfrm>
            <a:off x="1588236" y="3842537"/>
            <a:ext cx="1272315" cy="321937"/>
          </a:xfrm>
          <a:prstGeom prst="rect">
            <a:avLst/>
          </a:prstGeom>
          <a:solidFill>
            <a:srgbClr val="F9A61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013" dirty="0">
                <a:solidFill>
                  <a:schemeClr val="bg1"/>
                </a:solidFill>
              </a:rPr>
              <a:t>Faust Vrančić</a:t>
            </a:r>
            <a:endParaRPr lang="en-GB" sz="1013" dirty="0">
              <a:solidFill>
                <a:schemeClr val="bg1"/>
              </a:solidFill>
            </a:endParaRPr>
          </a:p>
        </p:txBody>
      </p:sp>
      <p:pic>
        <p:nvPicPr>
          <p:cNvPr id="41" name="Picture 40">
            <a:extLst>
              <a:ext uri="{FF2B5EF4-FFF2-40B4-BE49-F238E27FC236}">
                <a16:creationId xmlns:a16="http://schemas.microsoft.com/office/drawing/2014/main" id="{A54932BB-6D0A-45A9-AED8-26DA52AFE7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6077" y="3735614"/>
            <a:ext cx="323077" cy="323077"/>
          </a:xfrm>
          <a:prstGeom prst="rect">
            <a:avLst/>
          </a:prstGeom>
          <a:ln>
            <a:solidFill>
              <a:schemeClr val="bg1"/>
            </a:solidFill>
          </a:ln>
          <a:effectLst>
            <a:outerShdw blurRad="50800" dist="38100" dir="5400000" algn="t" rotWithShape="0">
              <a:prstClr val="black">
                <a:alpha val="40000"/>
              </a:prstClr>
            </a:outerShdw>
          </a:effectLst>
        </p:spPr>
      </p:pic>
      <p:pic>
        <p:nvPicPr>
          <p:cNvPr id="43" name="Picture 42">
            <a:extLst>
              <a:ext uri="{FF2B5EF4-FFF2-40B4-BE49-F238E27FC236}">
                <a16:creationId xmlns:a16="http://schemas.microsoft.com/office/drawing/2014/main" id="{A29DE4D8-6C0E-4B17-965F-481A9432EB51}"/>
              </a:ext>
            </a:extLst>
          </p:cNvPr>
          <p:cNvPicPr>
            <a:picLocks noChangeAspect="1"/>
          </p:cNvPicPr>
          <p:nvPr/>
        </p:nvPicPr>
        <p:blipFill>
          <a:blip r:embed="rId7"/>
          <a:stretch>
            <a:fillRect/>
          </a:stretch>
        </p:blipFill>
        <p:spPr>
          <a:xfrm>
            <a:off x="3730509" y="2135636"/>
            <a:ext cx="1812394" cy="1213477"/>
          </a:xfrm>
          <a:prstGeom prst="rect">
            <a:avLst/>
          </a:prstGeom>
          <a:ln>
            <a:solidFill>
              <a:schemeClr val="bg1"/>
            </a:solidFill>
          </a:ln>
          <a:effectLst>
            <a:outerShdw blurRad="50800" dist="38100" dir="5400000" algn="t" rotWithShape="0">
              <a:prstClr val="black">
                <a:alpha val="40000"/>
              </a:prstClr>
            </a:outerShdw>
          </a:effectLst>
        </p:spPr>
      </p:pic>
      <p:sp>
        <p:nvSpPr>
          <p:cNvPr id="44" name="Rectangle 43">
            <a:extLst>
              <a:ext uri="{FF2B5EF4-FFF2-40B4-BE49-F238E27FC236}">
                <a16:creationId xmlns:a16="http://schemas.microsoft.com/office/drawing/2014/main" id="{E3F871F1-3DF0-4EE8-8BBB-A7171C570F27}"/>
              </a:ext>
            </a:extLst>
          </p:cNvPr>
          <p:cNvSpPr/>
          <p:nvPr/>
        </p:nvSpPr>
        <p:spPr>
          <a:xfrm>
            <a:off x="4208402" y="3336430"/>
            <a:ext cx="1541283" cy="321937"/>
          </a:xfrm>
          <a:prstGeom prst="rect">
            <a:avLst/>
          </a:prstGeom>
          <a:solidFill>
            <a:srgbClr val="F9A61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1013" dirty="0">
                <a:solidFill>
                  <a:schemeClr val="bg1"/>
                </a:solidFill>
              </a:rPr>
              <a:t>Andrija Štampar</a:t>
            </a:r>
            <a:endParaRPr lang="en-GB" sz="1013" dirty="0">
              <a:solidFill>
                <a:schemeClr val="bg1"/>
              </a:solidFill>
            </a:endParaRPr>
          </a:p>
        </p:txBody>
      </p:sp>
      <p:pic>
        <p:nvPicPr>
          <p:cNvPr id="32" name="Picture 31">
            <a:extLst>
              <a:ext uri="{FF2B5EF4-FFF2-40B4-BE49-F238E27FC236}">
                <a16:creationId xmlns:a16="http://schemas.microsoft.com/office/drawing/2014/main" id="{590CAD5B-EF99-46DB-B839-3E42E9BC1A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74336" y="3423823"/>
            <a:ext cx="341723" cy="341723"/>
          </a:xfrm>
          <a:prstGeom prst="rect">
            <a:avLst/>
          </a:prstGeom>
          <a:ln>
            <a:solidFill>
              <a:schemeClr val="bg1"/>
            </a:solidFill>
          </a:ln>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011354F3-B38B-47BE-D91D-C5A252507676}"/>
              </a:ext>
            </a:extLst>
          </p:cNvPr>
          <p:cNvPicPr>
            <a:picLocks noChangeAspect="1"/>
          </p:cNvPicPr>
          <p:nvPr/>
        </p:nvPicPr>
        <p:blipFill>
          <a:blip r:embed="rId9"/>
          <a:stretch>
            <a:fillRect/>
          </a:stretch>
        </p:blipFill>
        <p:spPr>
          <a:xfrm>
            <a:off x="6855521" y="1713072"/>
            <a:ext cx="1739506" cy="2119312"/>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AF57AFB1-AD76-2A2E-5A89-62BA2255B7B6}"/>
              </a:ext>
            </a:extLst>
          </p:cNvPr>
          <p:cNvGrpSpPr/>
          <p:nvPr/>
        </p:nvGrpSpPr>
        <p:grpSpPr>
          <a:xfrm>
            <a:off x="6162649" y="2787597"/>
            <a:ext cx="2552754" cy="1360181"/>
            <a:chOff x="940993" y="1429733"/>
            <a:chExt cx="9190495" cy="3438361"/>
          </a:xfrm>
        </p:grpSpPr>
        <p:pic>
          <p:nvPicPr>
            <p:cNvPr id="3" name="Picture 2">
              <a:extLst>
                <a:ext uri="{FF2B5EF4-FFF2-40B4-BE49-F238E27FC236}">
                  <a16:creationId xmlns:a16="http://schemas.microsoft.com/office/drawing/2014/main" id="{2A0ECAE9-B269-A0B5-2CA1-6F7283065A18}"/>
                </a:ext>
              </a:extLst>
            </p:cNvPr>
            <p:cNvPicPr>
              <a:picLocks noChangeAspect="1"/>
            </p:cNvPicPr>
            <p:nvPr/>
          </p:nvPicPr>
          <p:blipFill>
            <a:blip r:embed="rId10"/>
            <a:stretch>
              <a:fillRect/>
            </a:stretch>
          </p:blipFill>
          <p:spPr>
            <a:xfrm rot="20958403">
              <a:off x="940993" y="1429733"/>
              <a:ext cx="6183824" cy="2249845"/>
            </a:xfrm>
            <a:prstGeom prst="rect">
              <a:avLst/>
            </a:prstGeom>
          </p:spPr>
        </p:pic>
        <p:pic>
          <p:nvPicPr>
            <p:cNvPr id="6" name="Picture 5">
              <a:extLst>
                <a:ext uri="{FF2B5EF4-FFF2-40B4-BE49-F238E27FC236}">
                  <a16:creationId xmlns:a16="http://schemas.microsoft.com/office/drawing/2014/main" id="{C570FA2F-AEB1-4C95-4F5A-FD9D8B94F55C}"/>
                </a:ext>
              </a:extLst>
            </p:cNvPr>
            <p:cNvPicPr>
              <a:picLocks noChangeAspect="1"/>
            </p:cNvPicPr>
            <p:nvPr/>
          </p:nvPicPr>
          <p:blipFill>
            <a:blip r:embed="rId11"/>
            <a:stretch>
              <a:fillRect/>
            </a:stretch>
          </p:blipFill>
          <p:spPr>
            <a:xfrm rot="20958403">
              <a:off x="4328906" y="2756955"/>
              <a:ext cx="5802582" cy="2111139"/>
            </a:xfrm>
            <a:prstGeom prst="rect">
              <a:avLst/>
            </a:prstGeom>
          </p:spPr>
        </p:pic>
      </p:grpSp>
      <p:sp>
        <p:nvSpPr>
          <p:cNvPr id="21" name="TextBox 20">
            <a:extLst>
              <a:ext uri="{FF2B5EF4-FFF2-40B4-BE49-F238E27FC236}">
                <a16:creationId xmlns:a16="http://schemas.microsoft.com/office/drawing/2014/main" id="{B283FCED-E867-4735-85EC-93438CF0D927}"/>
              </a:ext>
            </a:extLst>
          </p:cNvPr>
          <p:cNvSpPr txBox="1"/>
          <p:nvPr/>
        </p:nvSpPr>
        <p:spPr>
          <a:xfrm>
            <a:off x="690909" y="1155559"/>
            <a:ext cx="2321765" cy="300082"/>
          </a:xfrm>
          <a:prstGeom prst="rect">
            <a:avLst/>
          </a:prstGeom>
          <a:noFill/>
        </p:spPr>
        <p:txBody>
          <a:bodyPr wrap="square" rtlCol="0">
            <a:spAutoFit/>
          </a:bodyPr>
          <a:lstStyle/>
          <a:p>
            <a:r>
              <a:rPr lang="hr-HR" b="1" dirty="0">
                <a:solidFill>
                  <a:schemeClr val="tx1">
                    <a:lumMod val="75000"/>
                    <a:lumOff val="25000"/>
                  </a:schemeClr>
                </a:solidFill>
              </a:rPr>
              <a:t>ADVANCED COMPUTING</a:t>
            </a:r>
            <a:endParaRPr lang="en-GB" b="1" dirty="0">
              <a:solidFill>
                <a:schemeClr val="tx1">
                  <a:lumMod val="75000"/>
                  <a:lumOff val="25000"/>
                </a:schemeClr>
              </a:solidFill>
            </a:endParaRPr>
          </a:p>
        </p:txBody>
      </p:sp>
      <p:sp>
        <p:nvSpPr>
          <p:cNvPr id="22" name="TextBox 21">
            <a:extLst>
              <a:ext uri="{FF2B5EF4-FFF2-40B4-BE49-F238E27FC236}">
                <a16:creationId xmlns:a16="http://schemas.microsoft.com/office/drawing/2014/main" id="{10A6FEDC-6C34-470C-AB9D-58426D721550}"/>
              </a:ext>
            </a:extLst>
          </p:cNvPr>
          <p:cNvSpPr txBox="1"/>
          <p:nvPr/>
        </p:nvSpPr>
        <p:spPr>
          <a:xfrm>
            <a:off x="6377972" y="1149761"/>
            <a:ext cx="2451638" cy="507831"/>
          </a:xfrm>
          <a:prstGeom prst="rect">
            <a:avLst/>
          </a:prstGeom>
          <a:noFill/>
        </p:spPr>
        <p:txBody>
          <a:bodyPr wrap="square" rtlCol="0">
            <a:spAutoFit/>
          </a:bodyPr>
          <a:lstStyle/>
          <a:p>
            <a:r>
              <a:rPr lang="hr-HR" b="1" dirty="0">
                <a:solidFill>
                  <a:schemeClr val="tx1">
                    <a:lumMod val="75000"/>
                    <a:lumOff val="25000"/>
                  </a:schemeClr>
                </a:solidFill>
              </a:rPr>
              <a:t>SPECIALIZED SUPPORT </a:t>
            </a:r>
          </a:p>
          <a:p>
            <a:r>
              <a:rPr lang="hr-HR" b="1" dirty="0">
                <a:solidFill>
                  <a:schemeClr val="tx1">
                    <a:lumMod val="75000"/>
                    <a:lumOff val="25000"/>
                  </a:schemeClr>
                </a:solidFill>
              </a:rPr>
              <a:t>SCIENTIFIC SOFTWARE</a:t>
            </a:r>
          </a:p>
        </p:txBody>
      </p:sp>
      <p:sp>
        <p:nvSpPr>
          <p:cNvPr id="23" name="TextBox 22">
            <a:extLst>
              <a:ext uri="{FF2B5EF4-FFF2-40B4-BE49-F238E27FC236}">
                <a16:creationId xmlns:a16="http://schemas.microsoft.com/office/drawing/2014/main" id="{D521A3E4-4779-437C-9D7D-ABE564E4D18A}"/>
              </a:ext>
            </a:extLst>
          </p:cNvPr>
          <p:cNvSpPr txBox="1"/>
          <p:nvPr/>
        </p:nvSpPr>
        <p:spPr>
          <a:xfrm>
            <a:off x="3544566" y="1155717"/>
            <a:ext cx="2054868" cy="507831"/>
          </a:xfrm>
          <a:prstGeom prst="rect">
            <a:avLst/>
          </a:prstGeom>
          <a:noFill/>
        </p:spPr>
        <p:txBody>
          <a:bodyPr wrap="square" rtlCol="0">
            <a:spAutoFit/>
          </a:bodyPr>
          <a:lstStyle/>
          <a:p>
            <a:pPr algn="ctr"/>
            <a:r>
              <a:rPr lang="hr-HR" b="1" dirty="0">
                <a:solidFill>
                  <a:schemeClr val="tx1">
                    <a:lumMod val="75000"/>
                    <a:lumOff val="25000"/>
                  </a:schemeClr>
                </a:solidFill>
              </a:rPr>
              <a:t>VIRTUAL DATA </a:t>
            </a:r>
            <a:br>
              <a:rPr lang="hr-HR" b="1" dirty="0">
                <a:solidFill>
                  <a:schemeClr val="tx1">
                    <a:lumMod val="75000"/>
                    <a:lumOff val="25000"/>
                  </a:schemeClr>
                </a:solidFill>
              </a:rPr>
            </a:br>
            <a:r>
              <a:rPr lang="hr-HR" b="1" dirty="0">
                <a:solidFill>
                  <a:schemeClr val="tx1">
                    <a:lumMod val="75000"/>
                    <a:lumOff val="25000"/>
                  </a:schemeClr>
                </a:solidFill>
              </a:rPr>
              <a:t>CENTRES</a:t>
            </a:r>
            <a:endParaRPr lang="en-GB" b="1" dirty="0">
              <a:solidFill>
                <a:schemeClr val="tx1">
                  <a:lumMod val="75000"/>
                  <a:lumOff val="25000"/>
                </a:schemeClr>
              </a:solidFill>
            </a:endParaRPr>
          </a:p>
        </p:txBody>
      </p:sp>
      <p:sp>
        <p:nvSpPr>
          <p:cNvPr id="24" name="Title 1">
            <a:extLst>
              <a:ext uri="{FF2B5EF4-FFF2-40B4-BE49-F238E27FC236}">
                <a16:creationId xmlns:a16="http://schemas.microsoft.com/office/drawing/2014/main" id="{B0A39155-2A0B-4C66-A7F3-91FB89F94358}"/>
              </a:ext>
            </a:extLst>
          </p:cNvPr>
          <p:cNvSpPr>
            <a:spLocks noGrp="1"/>
          </p:cNvSpPr>
          <p:nvPr>
            <p:ph type="title"/>
          </p:nvPr>
        </p:nvSpPr>
        <p:spPr>
          <a:xfrm>
            <a:off x="628651" y="142547"/>
            <a:ext cx="7886700" cy="994172"/>
          </a:xfrm>
        </p:spPr>
        <p:txBody>
          <a:bodyPr/>
          <a:lstStyle/>
          <a:p>
            <a:r>
              <a:rPr lang="hr-HR" dirty="0"/>
              <a:t>New and </a:t>
            </a:r>
            <a:r>
              <a:rPr lang="hr-HR" dirty="0" err="1"/>
              <a:t>improved</a:t>
            </a:r>
            <a:r>
              <a:rPr lang="hr-HR" dirty="0"/>
              <a:t> SRCE </a:t>
            </a:r>
            <a:r>
              <a:rPr lang="hr-HR" dirty="0" err="1"/>
              <a:t>services</a:t>
            </a:r>
            <a:r>
              <a:rPr lang="hr-HR" dirty="0"/>
              <a:t> </a:t>
            </a:r>
            <a:r>
              <a:rPr lang="hr-HR" dirty="0" err="1"/>
              <a:t>within</a:t>
            </a:r>
            <a:r>
              <a:rPr lang="hr-HR" dirty="0"/>
              <a:t> project HR-ZOO</a:t>
            </a:r>
            <a:endParaRPr lang="en-GB" dirty="0"/>
          </a:p>
        </p:txBody>
      </p:sp>
      <p:cxnSp>
        <p:nvCxnSpPr>
          <p:cNvPr id="25" name="Straight Connector 24">
            <a:extLst>
              <a:ext uri="{FF2B5EF4-FFF2-40B4-BE49-F238E27FC236}">
                <a16:creationId xmlns:a16="http://schemas.microsoft.com/office/drawing/2014/main" id="{FC5AA4AD-234B-48CD-89D3-F004E416B2D6}"/>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grpSp>
        <p:nvGrpSpPr>
          <p:cNvPr id="31" name="Group 30">
            <a:extLst>
              <a:ext uri="{FF2B5EF4-FFF2-40B4-BE49-F238E27FC236}">
                <a16:creationId xmlns:a16="http://schemas.microsoft.com/office/drawing/2014/main" id="{066965EB-8350-48BC-B84D-E8EBE4B4746F}"/>
              </a:ext>
            </a:extLst>
          </p:cNvPr>
          <p:cNvGrpSpPr/>
          <p:nvPr/>
        </p:nvGrpSpPr>
        <p:grpSpPr>
          <a:xfrm rot="17519230">
            <a:off x="520483" y="1046439"/>
            <a:ext cx="340659" cy="340659"/>
            <a:chOff x="3609787" y="1688350"/>
            <a:chExt cx="340659" cy="340659"/>
          </a:xfrm>
          <a:solidFill>
            <a:srgbClr val="D71634"/>
          </a:solidFill>
        </p:grpSpPr>
        <p:sp>
          <p:nvSpPr>
            <p:cNvPr id="33" name="Block Arc 32">
              <a:extLst>
                <a:ext uri="{FF2B5EF4-FFF2-40B4-BE49-F238E27FC236}">
                  <a16:creationId xmlns:a16="http://schemas.microsoft.com/office/drawing/2014/main" id="{CB6AB98C-3FBB-4CEF-9251-BD4DA391A5E7}"/>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Oval 34">
              <a:extLst>
                <a:ext uri="{FF2B5EF4-FFF2-40B4-BE49-F238E27FC236}">
                  <a16:creationId xmlns:a16="http://schemas.microsoft.com/office/drawing/2014/main" id="{DF06155F-3415-406C-AB89-A8A21199DCEF}"/>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72DBEC18-2DE8-4634-AA44-CC0FB991B1D0}"/>
              </a:ext>
            </a:extLst>
          </p:cNvPr>
          <p:cNvGrpSpPr/>
          <p:nvPr/>
        </p:nvGrpSpPr>
        <p:grpSpPr>
          <a:xfrm rot="17519230">
            <a:off x="3362752" y="1039509"/>
            <a:ext cx="340659" cy="340659"/>
            <a:chOff x="3609787" y="1688350"/>
            <a:chExt cx="340659" cy="340659"/>
          </a:xfrm>
          <a:solidFill>
            <a:srgbClr val="F9A61A"/>
          </a:solidFill>
        </p:grpSpPr>
        <p:sp>
          <p:nvSpPr>
            <p:cNvPr id="37" name="Block Arc 36">
              <a:extLst>
                <a:ext uri="{FF2B5EF4-FFF2-40B4-BE49-F238E27FC236}">
                  <a16:creationId xmlns:a16="http://schemas.microsoft.com/office/drawing/2014/main" id="{725996A6-35EC-437A-871C-811BD5487C1E}"/>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Oval 37">
              <a:extLst>
                <a:ext uri="{FF2B5EF4-FFF2-40B4-BE49-F238E27FC236}">
                  <a16:creationId xmlns:a16="http://schemas.microsoft.com/office/drawing/2014/main" id="{3DF2F1B7-C992-4FF4-8A4A-C476E288F3A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23598E1D-8BF9-4061-BC5B-C6E563BECB17}"/>
              </a:ext>
            </a:extLst>
          </p:cNvPr>
          <p:cNvGrpSpPr/>
          <p:nvPr/>
        </p:nvGrpSpPr>
        <p:grpSpPr>
          <a:xfrm rot="17519230">
            <a:off x="6134732" y="1039508"/>
            <a:ext cx="340659" cy="340659"/>
            <a:chOff x="3609787" y="1688350"/>
            <a:chExt cx="340659" cy="340659"/>
          </a:xfrm>
          <a:solidFill>
            <a:srgbClr val="46C1AD"/>
          </a:solidFill>
        </p:grpSpPr>
        <p:sp>
          <p:nvSpPr>
            <p:cNvPr id="42" name="Block Arc 41">
              <a:extLst>
                <a:ext uri="{FF2B5EF4-FFF2-40B4-BE49-F238E27FC236}">
                  <a16:creationId xmlns:a16="http://schemas.microsoft.com/office/drawing/2014/main" id="{03BF3E28-8217-4F9E-97A1-1A898557F464}"/>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Oval 44">
              <a:extLst>
                <a:ext uri="{FF2B5EF4-FFF2-40B4-BE49-F238E27FC236}">
                  <a16:creationId xmlns:a16="http://schemas.microsoft.com/office/drawing/2014/main" id="{A1ADDA33-7F47-48AA-BCE5-C01225FAEC17}"/>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Footer Placeholder 4">
            <a:extLst>
              <a:ext uri="{FF2B5EF4-FFF2-40B4-BE49-F238E27FC236}">
                <a16:creationId xmlns:a16="http://schemas.microsoft.com/office/drawing/2014/main" id="{609509BE-8A92-4413-8A93-0E1ABFDDE9C1}"/>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48" name="Date Placeholder 3">
            <a:extLst>
              <a:ext uri="{FF2B5EF4-FFF2-40B4-BE49-F238E27FC236}">
                <a16:creationId xmlns:a16="http://schemas.microsoft.com/office/drawing/2014/main" id="{F1EA8FF8-149F-471B-BCA2-1EB6890530B7}"/>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3259008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DB3385-0CD6-4332-B92D-9BF2D51F2024}"/>
              </a:ext>
            </a:extLst>
          </p:cNvPr>
          <p:cNvSpPr>
            <a:spLocks noGrp="1"/>
          </p:cNvSpPr>
          <p:nvPr>
            <p:ph type="ctrTitle"/>
          </p:nvPr>
        </p:nvSpPr>
        <p:spPr>
          <a:xfrm>
            <a:off x="1484142" y="1947513"/>
            <a:ext cx="6281224" cy="542415"/>
          </a:xfrm>
        </p:spPr>
        <p:txBody>
          <a:bodyPr>
            <a:normAutofit fontScale="90000"/>
          </a:bodyPr>
          <a:lstStyle/>
          <a:p>
            <a:r>
              <a:rPr lang="hr-HR" dirty="0"/>
              <a:t>Advanced </a:t>
            </a:r>
            <a:r>
              <a:rPr lang="en-GB" dirty="0"/>
              <a:t>Computing &amp; Storage Infrastructure</a:t>
            </a:r>
          </a:p>
        </p:txBody>
      </p:sp>
      <p:sp>
        <p:nvSpPr>
          <p:cNvPr id="7" name="Subtitle 6">
            <a:extLst>
              <a:ext uri="{FF2B5EF4-FFF2-40B4-BE49-F238E27FC236}">
                <a16:creationId xmlns:a16="http://schemas.microsoft.com/office/drawing/2014/main" id="{ECB69713-258B-49BB-A014-368E2BC6F99C}"/>
              </a:ext>
            </a:extLst>
          </p:cNvPr>
          <p:cNvSpPr>
            <a:spLocks noGrp="1"/>
          </p:cNvSpPr>
          <p:nvPr>
            <p:ph type="subTitle" idx="1"/>
          </p:nvPr>
        </p:nvSpPr>
        <p:spPr/>
        <p:txBody>
          <a:bodyPr/>
          <a:lstStyle/>
          <a:p>
            <a:r>
              <a:rPr lang="hr-HR" dirty="0"/>
              <a:t>Martin Belavić</a:t>
            </a:r>
            <a:endParaRPr lang="en-GB" dirty="0"/>
          </a:p>
        </p:txBody>
      </p:sp>
      <p:sp>
        <p:nvSpPr>
          <p:cNvPr id="9" name="Footer Placeholder 4">
            <a:extLst>
              <a:ext uri="{FF2B5EF4-FFF2-40B4-BE49-F238E27FC236}">
                <a16:creationId xmlns:a16="http://schemas.microsoft.com/office/drawing/2014/main" id="{49DDB894-959F-4885-B3E4-10C890A0957E}"/>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0" name="Date Placeholder 3">
            <a:extLst>
              <a:ext uri="{FF2B5EF4-FFF2-40B4-BE49-F238E27FC236}">
                <a16:creationId xmlns:a16="http://schemas.microsoft.com/office/drawing/2014/main" id="{98ABE6FE-AB9D-48ED-A267-5D55ACCC6E81}"/>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27031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56440F4A-C475-43CF-92AA-E04C3B01211E}"/>
              </a:ext>
            </a:extLst>
          </p:cNvPr>
          <p:cNvSpPr txBox="1"/>
          <p:nvPr/>
        </p:nvSpPr>
        <p:spPr>
          <a:xfrm>
            <a:off x="1200510" y="3436656"/>
            <a:ext cx="888917" cy="219291"/>
          </a:xfrm>
          <a:prstGeom prst="rect">
            <a:avLst/>
          </a:prstGeom>
          <a:noFill/>
        </p:spPr>
        <p:txBody>
          <a:bodyPr wrap="square" rtlCol="0">
            <a:spAutoFit/>
          </a:bodyPr>
          <a:lstStyle/>
          <a:p>
            <a:pPr algn="ctr"/>
            <a:r>
              <a:rPr lang="hr-HR" sz="825" dirty="0">
                <a:solidFill>
                  <a:schemeClr val="bg1"/>
                </a:solidFill>
              </a:rPr>
              <a:t>Ivan Supek</a:t>
            </a:r>
            <a:endParaRPr lang="en-GB" sz="825" dirty="0">
              <a:solidFill>
                <a:schemeClr val="bg1"/>
              </a:solidFill>
            </a:endParaRPr>
          </a:p>
        </p:txBody>
      </p:sp>
      <p:sp>
        <p:nvSpPr>
          <p:cNvPr id="11" name="Text Placeholder 7">
            <a:extLst>
              <a:ext uri="{FF2B5EF4-FFF2-40B4-BE49-F238E27FC236}">
                <a16:creationId xmlns:a16="http://schemas.microsoft.com/office/drawing/2014/main" id="{41713F26-4207-4D09-9CFE-05DB7627E4D0}"/>
              </a:ext>
            </a:extLst>
          </p:cNvPr>
          <p:cNvSpPr txBox="1">
            <a:spLocks/>
          </p:cNvSpPr>
          <p:nvPr/>
        </p:nvSpPr>
        <p:spPr>
          <a:xfrm>
            <a:off x="928172" y="1192813"/>
            <a:ext cx="3741269" cy="24503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92435"/>
              </a:buClr>
              <a:buFont typeface="Wingdings" panose="05000000000000000000" pitchFamily="2" charset="2"/>
              <a:buChar char="§"/>
            </a:pPr>
            <a:r>
              <a:rPr lang="en-GB" sz="1200" dirty="0">
                <a:solidFill>
                  <a:schemeClr val="tx1">
                    <a:lumMod val="75000"/>
                    <a:lumOff val="25000"/>
                  </a:schemeClr>
                </a:solidFill>
                <a:latin typeface="Arial" panose="020B0604020202020204" pitchFamily="34" charset="0"/>
                <a:cs typeface="Arial" panose="020B0604020202020204" pitchFamily="34" charset="0"/>
              </a:rPr>
              <a:t>The service is established on a High-performance computing resource (HPC) and it is intended for the execution of user applications with very high performance requirements and the capacity of various computer resources - processor cores, accelerators such as graphics processors, working memory, storage and network connectivity.</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D92435"/>
              </a:buClr>
              <a:buFont typeface="Wingdings" panose="05000000000000000000" pitchFamily="2" charset="2"/>
              <a:buChar char="§"/>
            </a:pPr>
            <a:r>
              <a:rPr lang="en-GB" sz="1200" dirty="0">
                <a:solidFill>
                  <a:schemeClr val="tx1">
                    <a:lumMod val="75000"/>
                    <a:lumOff val="25000"/>
                  </a:schemeClr>
                </a:solidFill>
                <a:latin typeface="Arial" panose="020B0604020202020204" pitchFamily="34" charset="0"/>
                <a:cs typeface="Arial" panose="020B0604020202020204" pitchFamily="34" charset="0"/>
              </a:rPr>
              <a:t>Advanced computing environment with a power of 1.25 PFLOPS with a total of:</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557213" lvl="1" indent="-214313">
              <a:buFont typeface="Wingdings" panose="05000000000000000000" pitchFamily="2" charset="2"/>
              <a:buChar char="§"/>
            </a:pPr>
            <a:r>
              <a:rPr lang="en-GB" sz="1200" dirty="0">
                <a:solidFill>
                  <a:schemeClr val="tx1">
                    <a:lumMod val="75000"/>
                    <a:lumOff val="25000"/>
                  </a:schemeClr>
                </a:solidFill>
                <a:latin typeface="Arial" panose="020B0604020202020204" pitchFamily="34" charset="0"/>
                <a:cs typeface="Arial" panose="020B0604020202020204" pitchFamily="34" charset="0"/>
              </a:rPr>
              <a:t>8384 processor cores</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557213" lvl="1" indent="-214313">
              <a:buFont typeface="Wingdings" panose="05000000000000000000" pitchFamily="2" charset="2"/>
              <a:buChar char="§"/>
            </a:pPr>
            <a:r>
              <a:rPr lang="en-GB" sz="1200" dirty="0">
                <a:solidFill>
                  <a:schemeClr val="tx1">
                    <a:lumMod val="75000"/>
                    <a:lumOff val="25000"/>
                  </a:schemeClr>
                </a:solidFill>
                <a:latin typeface="Arial" panose="020B0604020202020204" pitchFamily="34" charset="0"/>
                <a:cs typeface="Arial" panose="020B0604020202020204" pitchFamily="34" charset="0"/>
              </a:rPr>
              <a:t>80 graphic processors</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557213" lvl="1" indent="-214313">
              <a:buFont typeface="Wingdings" panose="05000000000000000000" pitchFamily="2" charset="2"/>
              <a:buChar char="§"/>
            </a:pPr>
            <a:r>
              <a:rPr lang="en-GB" sz="1200" dirty="0">
                <a:solidFill>
                  <a:schemeClr val="tx1">
                    <a:lumMod val="75000"/>
                    <a:lumOff val="25000"/>
                  </a:schemeClr>
                </a:solidFill>
                <a:latin typeface="Arial" panose="020B0604020202020204" pitchFamily="34" charset="0"/>
                <a:cs typeface="Arial" panose="020B0604020202020204" pitchFamily="34" charset="0"/>
              </a:rPr>
              <a:t>32 TB of working memory</a:t>
            </a:r>
          </a:p>
        </p:txBody>
      </p:sp>
      <p:sp>
        <p:nvSpPr>
          <p:cNvPr id="13" name="Title 1">
            <a:extLst>
              <a:ext uri="{FF2B5EF4-FFF2-40B4-BE49-F238E27FC236}">
                <a16:creationId xmlns:a16="http://schemas.microsoft.com/office/drawing/2014/main" id="{9F18F0DF-25F8-47B4-A25B-3DBBC7EFAF03}"/>
              </a:ext>
            </a:extLst>
          </p:cNvPr>
          <p:cNvSpPr>
            <a:spLocks noGrp="1"/>
          </p:cNvSpPr>
          <p:nvPr>
            <p:ph type="title"/>
          </p:nvPr>
        </p:nvSpPr>
        <p:spPr>
          <a:xfrm>
            <a:off x="628650" y="142376"/>
            <a:ext cx="7886700" cy="994172"/>
          </a:xfrm>
        </p:spPr>
        <p:txBody>
          <a:bodyPr/>
          <a:lstStyle/>
          <a:p>
            <a:r>
              <a:rPr lang="hr-HR" dirty="0"/>
              <a:t>Advanced </a:t>
            </a:r>
            <a:r>
              <a:rPr lang="hr-HR" dirty="0" err="1"/>
              <a:t>computing</a:t>
            </a:r>
            <a:r>
              <a:rPr lang="hr-HR" dirty="0"/>
              <a:t> </a:t>
            </a:r>
            <a:r>
              <a:rPr lang="hr-HR" dirty="0" err="1"/>
              <a:t>with</a:t>
            </a:r>
            <a:r>
              <a:rPr lang="hr-HR" dirty="0"/>
              <a:t> „Supek”</a:t>
            </a:r>
            <a:endParaRPr lang="en-GB" dirty="0"/>
          </a:p>
        </p:txBody>
      </p:sp>
      <p:pic>
        <p:nvPicPr>
          <p:cNvPr id="14" name="Picture 13">
            <a:extLst>
              <a:ext uri="{FF2B5EF4-FFF2-40B4-BE49-F238E27FC236}">
                <a16:creationId xmlns:a16="http://schemas.microsoft.com/office/drawing/2014/main" id="{1908FF28-F8C4-40DA-A5FF-8AB180CC3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890" y="1212346"/>
            <a:ext cx="3475460" cy="2599143"/>
          </a:xfrm>
          <a:prstGeom prst="rect">
            <a:avLst/>
          </a:prstGeom>
        </p:spPr>
      </p:pic>
      <p:sp>
        <p:nvSpPr>
          <p:cNvPr id="15" name="Footer Placeholder 4">
            <a:extLst>
              <a:ext uri="{FF2B5EF4-FFF2-40B4-BE49-F238E27FC236}">
                <a16:creationId xmlns:a16="http://schemas.microsoft.com/office/drawing/2014/main" id="{8A48B1AD-3DAC-4E63-B40D-924C7B5E9FCE}"/>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grpSp>
        <p:nvGrpSpPr>
          <p:cNvPr id="10" name="Group 9">
            <a:extLst>
              <a:ext uri="{FF2B5EF4-FFF2-40B4-BE49-F238E27FC236}">
                <a16:creationId xmlns:a16="http://schemas.microsoft.com/office/drawing/2014/main" id="{2DDC0E7E-EE0E-43FC-BE16-9985DB081181}"/>
              </a:ext>
            </a:extLst>
          </p:cNvPr>
          <p:cNvGrpSpPr/>
          <p:nvPr/>
        </p:nvGrpSpPr>
        <p:grpSpPr>
          <a:xfrm rot="17519230">
            <a:off x="873082" y="1090923"/>
            <a:ext cx="340659" cy="340659"/>
            <a:chOff x="3609787" y="1688350"/>
            <a:chExt cx="340659" cy="340659"/>
          </a:xfrm>
          <a:solidFill>
            <a:srgbClr val="F9A61A"/>
          </a:solidFill>
        </p:grpSpPr>
        <p:sp>
          <p:nvSpPr>
            <p:cNvPr id="16" name="Block Arc 15">
              <a:extLst>
                <a:ext uri="{FF2B5EF4-FFF2-40B4-BE49-F238E27FC236}">
                  <a16:creationId xmlns:a16="http://schemas.microsoft.com/office/drawing/2014/main" id="{9C27F09A-41F6-496A-BC80-CAAD17EEA63F}"/>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a:extLst>
                <a:ext uri="{FF2B5EF4-FFF2-40B4-BE49-F238E27FC236}">
                  <a16:creationId xmlns:a16="http://schemas.microsoft.com/office/drawing/2014/main" id="{E3040DD4-79C5-48CB-AB3C-438BA37BA77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Date Placeholder 3">
            <a:extLst>
              <a:ext uri="{FF2B5EF4-FFF2-40B4-BE49-F238E27FC236}">
                <a16:creationId xmlns:a16="http://schemas.microsoft.com/office/drawing/2014/main" id="{E38187C5-69CA-4C33-83CC-0ADA501518A5}"/>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3641775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56440F4A-C475-43CF-92AA-E04C3B01211E}"/>
              </a:ext>
            </a:extLst>
          </p:cNvPr>
          <p:cNvSpPr txBox="1"/>
          <p:nvPr/>
        </p:nvSpPr>
        <p:spPr>
          <a:xfrm>
            <a:off x="1200510" y="3388848"/>
            <a:ext cx="888917" cy="219291"/>
          </a:xfrm>
          <a:prstGeom prst="rect">
            <a:avLst/>
          </a:prstGeom>
          <a:noFill/>
        </p:spPr>
        <p:txBody>
          <a:bodyPr wrap="square" rtlCol="0">
            <a:spAutoFit/>
          </a:bodyPr>
          <a:lstStyle/>
          <a:p>
            <a:pPr algn="ctr"/>
            <a:r>
              <a:rPr lang="hr-HR" sz="825" dirty="0">
                <a:solidFill>
                  <a:schemeClr val="bg1"/>
                </a:solidFill>
              </a:rPr>
              <a:t>Ivan Supek</a:t>
            </a:r>
            <a:endParaRPr lang="en-GB" sz="825" dirty="0">
              <a:solidFill>
                <a:schemeClr val="bg1"/>
              </a:solidFill>
            </a:endParaRPr>
          </a:p>
        </p:txBody>
      </p:sp>
      <p:sp>
        <p:nvSpPr>
          <p:cNvPr id="15" name="Text Placeholder 4">
            <a:extLst>
              <a:ext uri="{FF2B5EF4-FFF2-40B4-BE49-F238E27FC236}">
                <a16:creationId xmlns:a16="http://schemas.microsoft.com/office/drawing/2014/main" id="{760A695A-10FE-451F-BB67-2B132A6B19FA}"/>
              </a:ext>
            </a:extLst>
          </p:cNvPr>
          <p:cNvSpPr txBox="1">
            <a:spLocks/>
          </p:cNvSpPr>
          <p:nvPr/>
        </p:nvSpPr>
        <p:spPr>
          <a:xfrm>
            <a:off x="1058820" y="1671618"/>
            <a:ext cx="3513180" cy="22722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92435"/>
              </a:buClr>
              <a:buFont typeface="Wingdings" panose="05000000000000000000" pitchFamily="2" charset="2"/>
              <a:buChar char="§"/>
            </a:pPr>
            <a:r>
              <a:rPr lang="en-GB" sz="1200" dirty="0">
                <a:solidFill>
                  <a:schemeClr val="tx1">
                    <a:lumMod val="75000"/>
                    <a:lumOff val="25000"/>
                  </a:schemeClr>
                </a:solidFill>
                <a:latin typeface="Arial" panose="020B0604020202020204" pitchFamily="34" charset="0"/>
                <a:cs typeface="Arial" panose="020B0604020202020204" pitchFamily="34" charset="0"/>
              </a:rPr>
              <a:t>The service is established on a resource for High-throughput computing (HTC), intended for a wider set of user applications and systems that require a specific programming environment and significant processing and memory resources.</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buClr>
                <a:srgbClr val="D92435"/>
              </a:buClr>
              <a:buFont typeface="Wingdings" panose="05000000000000000000" pitchFamily="2" charset="2"/>
              <a:buChar char="§"/>
            </a:pPr>
            <a:r>
              <a:rPr lang="en-GB" sz="1200" dirty="0">
                <a:solidFill>
                  <a:schemeClr val="tx1">
                    <a:lumMod val="75000"/>
                    <a:lumOff val="25000"/>
                  </a:schemeClr>
                </a:solidFill>
                <a:latin typeface="Arial" panose="020B0604020202020204" pitchFamily="34" charset="0"/>
                <a:cs typeface="Arial" panose="020B0604020202020204" pitchFamily="34" charset="0"/>
              </a:rPr>
              <a:t>Adaptable, elastic and versatile computing environment.</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02170" y="1136548"/>
            <a:ext cx="3513180" cy="2633314"/>
          </a:xfrm>
        </p:spPr>
      </p:pic>
      <p:sp>
        <p:nvSpPr>
          <p:cNvPr id="10" name="Title 1">
            <a:extLst>
              <a:ext uri="{FF2B5EF4-FFF2-40B4-BE49-F238E27FC236}">
                <a16:creationId xmlns:a16="http://schemas.microsoft.com/office/drawing/2014/main" id="{F98FCB68-C477-4140-B91C-F69195AEBD76}"/>
              </a:ext>
            </a:extLst>
          </p:cNvPr>
          <p:cNvSpPr>
            <a:spLocks noGrp="1"/>
          </p:cNvSpPr>
          <p:nvPr>
            <p:ph type="title"/>
          </p:nvPr>
        </p:nvSpPr>
        <p:spPr>
          <a:xfrm>
            <a:off x="628650" y="142376"/>
            <a:ext cx="7886700" cy="994172"/>
          </a:xfrm>
        </p:spPr>
        <p:txBody>
          <a:bodyPr/>
          <a:lstStyle/>
          <a:p>
            <a:r>
              <a:rPr lang="hr-HR" dirty="0"/>
              <a:t>Advanced cloud </a:t>
            </a:r>
            <a:r>
              <a:rPr lang="hr-HR" dirty="0" err="1"/>
              <a:t>computing</a:t>
            </a:r>
            <a:r>
              <a:rPr lang="hr-HR" dirty="0"/>
              <a:t> </a:t>
            </a:r>
            <a:r>
              <a:rPr lang="hr-HR" dirty="0" err="1"/>
              <a:t>with</a:t>
            </a:r>
            <a:r>
              <a:rPr lang="hr-HR" dirty="0"/>
              <a:t> „Vrančić”</a:t>
            </a:r>
            <a:endParaRPr lang="en-GB" dirty="0"/>
          </a:p>
        </p:txBody>
      </p:sp>
      <p:sp>
        <p:nvSpPr>
          <p:cNvPr id="8" name="Footer Placeholder 4">
            <a:extLst>
              <a:ext uri="{FF2B5EF4-FFF2-40B4-BE49-F238E27FC236}">
                <a16:creationId xmlns:a16="http://schemas.microsoft.com/office/drawing/2014/main" id="{DCE4DF6B-D909-44F1-B751-B2DB3120A194}"/>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grpSp>
        <p:nvGrpSpPr>
          <p:cNvPr id="9" name="Group 8">
            <a:extLst>
              <a:ext uri="{FF2B5EF4-FFF2-40B4-BE49-F238E27FC236}">
                <a16:creationId xmlns:a16="http://schemas.microsoft.com/office/drawing/2014/main" id="{88E481F1-4AD0-431D-AED7-EFE7698604AE}"/>
              </a:ext>
            </a:extLst>
          </p:cNvPr>
          <p:cNvGrpSpPr/>
          <p:nvPr/>
        </p:nvGrpSpPr>
        <p:grpSpPr>
          <a:xfrm rot="17519230">
            <a:off x="974682" y="1584321"/>
            <a:ext cx="340659" cy="340659"/>
            <a:chOff x="3609787" y="1688350"/>
            <a:chExt cx="340659" cy="340659"/>
          </a:xfrm>
          <a:solidFill>
            <a:srgbClr val="F9A61A"/>
          </a:solidFill>
        </p:grpSpPr>
        <p:sp>
          <p:nvSpPr>
            <p:cNvPr id="11" name="Block Arc 10">
              <a:extLst>
                <a:ext uri="{FF2B5EF4-FFF2-40B4-BE49-F238E27FC236}">
                  <a16:creationId xmlns:a16="http://schemas.microsoft.com/office/drawing/2014/main" id="{959C2254-9DC0-4BAD-9124-09654C81B4A1}"/>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Oval 11">
              <a:extLst>
                <a:ext uri="{FF2B5EF4-FFF2-40B4-BE49-F238E27FC236}">
                  <a16:creationId xmlns:a16="http://schemas.microsoft.com/office/drawing/2014/main" id="{63D4B3C4-C53B-40A4-9E57-77CF902BD4C6}"/>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Date Placeholder 3">
            <a:extLst>
              <a:ext uri="{FF2B5EF4-FFF2-40B4-BE49-F238E27FC236}">
                <a16:creationId xmlns:a16="http://schemas.microsoft.com/office/drawing/2014/main" id="{3E323118-DD3D-490C-B157-0DAC1A8A60FD}"/>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406409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2"/>
          <p:cNvSpPr>
            <a:spLocks noGrp="1"/>
          </p:cNvSpPr>
          <p:nvPr>
            <p:ph/>
          </p:nvPr>
        </p:nvSpPr>
        <p:spPr>
          <a:xfrm>
            <a:off x="635716" y="1362635"/>
            <a:ext cx="8223904" cy="3185459"/>
          </a:xfrm>
          <a:prstGeom prst="rect">
            <a:avLst/>
          </a:prstGeom>
          <a:noFill/>
          <a:ln w="0">
            <a:noFill/>
          </a:ln>
        </p:spPr>
        <p:txBody>
          <a:bodyPr lIns="0" tIns="0" rIns="0" bIns="0" anchor="t">
            <a:noAutofit/>
          </a:bodyPr>
          <a:lstStyle/>
          <a:p>
            <a:pPr marL="298172" indent="-171450">
              <a:lnSpc>
                <a:spcPct val="100000"/>
              </a:lnSpc>
              <a:spcBef>
                <a:spcPts val="272"/>
              </a:spcBef>
              <a:buClr>
                <a:srgbClr val="D92435"/>
              </a:buClr>
              <a:buFont typeface="Wingdings" panose="05000000000000000000" pitchFamily="2" charset="2"/>
              <a:buChar char="§"/>
            </a:pPr>
            <a:r>
              <a:rPr lang="en-GB" sz="1300" spc="-1" dirty="0">
                <a:solidFill>
                  <a:srgbClr val="4E4C4D"/>
                </a:solidFill>
                <a:latin typeface="Arial"/>
                <a:ea typeface="Arial"/>
                <a:hlinkClick r:id="rId2"/>
              </a:rPr>
              <a:t>Rules for using the advanced computing service</a:t>
            </a:r>
            <a:endParaRPr lang="hr-HR" sz="1300" spc="-1" dirty="0">
              <a:solidFill>
                <a:srgbClr val="4E4C4D"/>
              </a:solidFill>
              <a:latin typeface="Arial"/>
              <a:ea typeface="Arial"/>
            </a:endParaRPr>
          </a:p>
          <a:p>
            <a:pPr marL="298172" indent="-171450">
              <a:lnSpc>
                <a:spcPct val="100000"/>
              </a:lnSpc>
              <a:spcBef>
                <a:spcPts val="272"/>
              </a:spcBef>
              <a:buClr>
                <a:srgbClr val="D92435"/>
              </a:buClr>
              <a:buFont typeface="Wingdings" panose="05000000000000000000" pitchFamily="2" charset="2"/>
              <a:buChar char="§"/>
            </a:pPr>
            <a:r>
              <a:rPr lang="en-GB" sz="1300" spc="-1" dirty="0">
                <a:solidFill>
                  <a:srgbClr val="4E4C4D"/>
                </a:solidFill>
                <a:latin typeface="Arial"/>
                <a:ea typeface="Arial"/>
                <a:hlinkClick r:id="rId3"/>
              </a:rPr>
              <a:t>web form for registration </a:t>
            </a:r>
            <a:r>
              <a:rPr lang="en-GB" sz="1300" spc="-1" dirty="0">
                <a:solidFill>
                  <a:srgbClr val="4E4C4D"/>
                </a:solidFill>
                <a:latin typeface="Arial"/>
                <a:ea typeface="Arial"/>
              </a:rPr>
              <a:t>and submission of requests </a:t>
            </a:r>
            <a:endParaRPr lang="hr-HR" sz="1300" spc="-1" dirty="0">
              <a:solidFill>
                <a:srgbClr val="4E4C4D"/>
              </a:solidFill>
              <a:latin typeface="Arial"/>
              <a:ea typeface="Arial"/>
            </a:endParaRPr>
          </a:p>
          <a:p>
            <a:pPr marL="298172" indent="-171450">
              <a:lnSpc>
                <a:spcPct val="100000"/>
              </a:lnSpc>
              <a:spcBef>
                <a:spcPts val="272"/>
              </a:spcBef>
              <a:buClr>
                <a:srgbClr val="D92435"/>
              </a:buClr>
              <a:buFont typeface="Wingdings" panose="05000000000000000000" pitchFamily="2" charset="2"/>
              <a:buChar char="§"/>
            </a:pPr>
            <a:r>
              <a:rPr lang="en-GB" sz="1300" spc="-1" dirty="0">
                <a:solidFill>
                  <a:srgbClr val="4E4C4D"/>
                </a:solidFill>
                <a:latin typeface="Arial"/>
                <a:ea typeface="Arial"/>
              </a:rPr>
              <a:t>The right to access the HPC resource is granted:</a:t>
            </a:r>
            <a:endParaRPr lang="hr-HR" sz="1300" spc="-1" dirty="0">
              <a:solidFill>
                <a:srgbClr val="4E4C4D"/>
              </a:solidFill>
              <a:latin typeface="Arial"/>
              <a:ea typeface="Arial"/>
            </a:endParaRPr>
          </a:p>
          <a:p>
            <a:pPr marL="555340" lvl="1" indent="-171450">
              <a:lnSpc>
                <a:spcPct val="100000"/>
              </a:lnSpc>
              <a:spcBef>
                <a:spcPts val="272"/>
              </a:spcBef>
              <a:buClr>
                <a:srgbClr val="D92435"/>
              </a:buClr>
              <a:buFont typeface="Wingdings" panose="05000000000000000000" pitchFamily="2" charset="2"/>
              <a:buChar char="§"/>
            </a:pPr>
            <a:r>
              <a:rPr lang="en-GB" sz="1100" spc="-1" dirty="0">
                <a:solidFill>
                  <a:srgbClr val="4E4C4D"/>
                </a:solidFill>
                <a:latin typeface="Arial"/>
                <a:ea typeface="Arial"/>
                <a:cs typeface="Arial"/>
              </a:rPr>
              <a:t>to research projects that are funded from public sources </a:t>
            </a:r>
            <a:br>
              <a:rPr lang="hr-HR" sz="1100" spc="-1" dirty="0">
                <a:solidFill>
                  <a:srgbClr val="4E4C4D"/>
                </a:solidFill>
                <a:latin typeface="Arial"/>
                <a:ea typeface="Arial"/>
                <a:cs typeface="Arial"/>
              </a:rPr>
            </a:br>
            <a:r>
              <a:rPr lang="en-GB" sz="1100" spc="-1" dirty="0">
                <a:solidFill>
                  <a:srgbClr val="4E4C4D"/>
                </a:solidFill>
                <a:latin typeface="Arial"/>
                <a:ea typeface="Arial"/>
                <a:cs typeface="Arial"/>
              </a:rPr>
              <a:t>(must be verified in Croatian Research Information System – </a:t>
            </a:r>
            <a:r>
              <a:rPr lang="en-GB" sz="1100" spc="-1" dirty="0">
                <a:solidFill>
                  <a:srgbClr val="4E4C4D"/>
                </a:solidFill>
                <a:latin typeface="Arial"/>
                <a:ea typeface="Arial"/>
                <a:cs typeface="Arial"/>
                <a:hlinkClick r:id="rId4"/>
              </a:rPr>
              <a:t>CroRIS</a:t>
            </a:r>
            <a:r>
              <a:rPr lang="hr-HR" sz="1100" spc="-1" dirty="0">
                <a:solidFill>
                  <a:srgbClr val="4E4C4D"/>
                </a:solidFill>
                <a:latin typeface="Arial"/>
                <a:ea typeface="Arial"/>
                <a:cs typeface="Arial"/>
              </a:rPr>
              <a:t>),</a:t>
            </a:r>
          </a:p>
          <a:p>
            <a:pPr marL="555340" lvl="1" indent="-171450">
              <a:lnSpc>
                <a:spcPct val="100000"/>
              </a:lnSpc>
              <a:spcBef>
                <a:spcPts val="272"/>
              </a:spcBef>
              <a:buClr>
                <a:srgbClr val="D92435"/>
              </a:buClr>
              <a:buFont typeface="Wingdings" panose="05000000000000000000" pitchFamily="2" charset="2"/>
              <a:buChar char="§"/>
            </a:pPr>
            <a:r>
              <a:rPr lang="en-GB" sz="1100" spc="-1" dirty="0">
                <a:solidFill>
                  <a:srgbClr val="4E4C4D"/>
                </a:solidFill>
                <a:latin typeface="Arial"/>
                <a:ea typeface="Arial"/>
                <a:cs typeface="Arial"/>
              </a:rPr>
              <a:t>to institutional research project </a:t>
            </a:r>
            <a:br>
              <a:rPr lang="hr-HR" sz="1100" spc="-1" dirty="0">
                <a:solidFill>
                  <a:srgbClr val="4E4C4D"/>
                </a:solidFill>
                <a:latin typeface="Arial"/>
                <a:ea typeface="Arial"/>
                <a:cs typeface="Arial"/>
              </a:rPr>
            </a:br>
            <a:r>
              <a:rPr lang="en-GB" sz="1100" spc="-1" dirty="0">
                <a:solidFill>
                  <a:srgbClr val="4E4C4D"/>
                </a:solidFill>
                <a:latin typeface="Arial"/>
                <a:ea typeface="Arial"/>
                <a:cs typeface="Arial"/>
              </a:rPr>
              <a:t>(the request can be submitted by persons who are registered scientists, but not registered on any active project in the CroRIS system),</a:t>
            </a:r>
            <a:endParaRPr lang="hr-HR" sz="1100" spc="-1" dirty="0">
              <a:solidFill>
                <a:srgbClr val="4E4C4D"/>
              </a:solidFill>
              <a:latin typeface="Arial"/>
              <a:ea typeface="Arial"/>
              <a:cs typeface="Arial"/>
            </a:endParaRPr>
          </a:p>
          <a:p>
            <a:pPr marL="555340" lvl="1" indent="-171450">
              <a:lnSpc>
                <a:spcPct val="100000"/>
              </a:lnSpc>
              <a:spcBef>
                <a:spcPts val="272"/>
              </a:spcBef>
              <a:buClr>
                <a:srgbClr val="D92435"/>
              </a:buClr>
              <a:buFont typeface="Wingdings" panose="05000000000000000000" pitchFamily="2" charset="2"/>
              <a:buChar char="§"/>
            </a:pPr>
            <a:r>
              <a:rPr lang="en-GB" sz="1100" spc="-1" dirty="0">
                <a:solidFill>
                  <a:srgbClr val="4E4C4D"/>
                </a:solidFill>
                <a:latin typeface="Arial"/>
                <a:ea typeface="Arial"/>
              </a:rPr>
              <a:t>for the preparation of final, graduate, specialist and doctoral theses at public universities and public scientific institutes</a:t>
            </a:r>
            <a:endParaRPr lang="hr-HR" sz="1100" spc="-1" dirty="0">
              <a:solidFill>
                <a:srgbClr val="4E4C4D"/>
              </a:solidFill>
              <a:latin typeface="Arial"/>
              <a:ea typeface="Arial"/>
            </a:endParaRPr>
          </a:p>
          <a:p>
            <a:pPr marL="555340" lvl="1" indent="-171450">
              <a:lnSpc>
                <a:spcPct val="100000"/>
              </a:lnSpc>
              <a:spcBef>
                <a:spcPts val="272"/>
              </a:spcBef>
              <a:buClr>
                <a:srgbClr val="D92435"/>
              </a:buClr>
              <a:buFont typeface="Wingdings" panose="05000000000000000000" pitchFamily="2" charset="2"/>
              <a:buChar char="§"/>
            </a:pPr>
            <a:r>
              <a:rPr lang="en-GB" sz="1100" spc="-1" dirty="0">
                <a:solidFill>
                  <a:srgbClr val="4E4C4D"/>
                </a:solidFill>
                <a:latin typeface="Arial"/>
                <a:ea typeface="Arial"/>
              </a:rPr>
              <a:t>for the purposes of conducting practical classes at public universities and public scientific institutes</a:t>
            </a:r>
            <a:endParaRPr lang="hr-HR" sz="1100" spc="-1" dirty="0">
              <a:solidFill>
                <a:srgbClr val="4E4C4D"/>
              </a:solidFill>
              <a:latin typeface="Arial"/>
              <a:ea typeface="Arial"/>
            </a:endParaRPr>
          </a:p>
          <a:p>
            <a:pPr marL="298172" indent="-171450">
              <a:lnSpc>
                <a:spcPct val="100000"/>
              </a:lnSpc>
              <a:spcBef>
                <a:spcPts val="272"/>
              </a:spcBef>
              <a:buClr>
                <a:srgbClr val="D92435"/>
              </a:buClr>
              <a:buFont typeface="Wingdings" panose="05000000000000000000" pitchFamily="2" charset="2"/>
              <a:buChar char="§"/>
            </a:pPr>
            <a:r>
              <a:rPr lang="en-GB" sz="1300" spc="-1" dirty="0">
                <a:solidFill>
                  <a:srgbClr val="4E4C4D"/>
                </a:solidFill>
                <a:latin typeface="Arial"/>
                <a:ea typeface="Arial"/>
              </a:rPr>
              <a:t>The request for use is submitted by:</a:t>
            </a:r>
            <a:endParaRPr lang="hr-HR" sz="1300" spc="-1" dirty="0">
              <a:latin typeface="Arial"/>
            </a:endParaRPr>
          </a:p>
          <a:p>
            <a:pPr marL="555340" lvl="1" indent="-171450">
              <a:lnSpc>
                <a:spcPct val="100000"/>
              </a:lnSpc>
              <a:spcBef>
                <a:spcPts val="272"/>
              </a:spcBef>
              <a:buClr>
                <a:srgbClr val="D92435"/>
              </a:buClr>
              <a:buFont typeface="Wingdings" panose="05000000000000000000" pitchFamily="2" charset="2"/>
              <a:buChar char="§"/>
            </a:pPr>
            <a:r>
              <a:rPr lang="en-GB" sz="1075" spc="-1" dirty="0">
                <a:solidFill>
                  <a:srgbClr val="4E4C4D"/>
                </a:solidFill>
                <a:latin typeface="Arial"/>
                <a:ea typeface="Arial"/>
              </a:rPr>
              <a:t>Project manager for research project</a:t>
            </a:r>
            <a:endParaRPr lang="hr-HR" sz="1075" spc="-1" dirty="0">
              <a:solidFill>
                <a:srgbClr val="4E4C4D"/>
              </a:solidFill>
              <a:latin typeface="Arial"/>
              <a:ea typeface="Arial"/>
            </a:endParaRPr>
          </a:p>
          <a:p>
            <a:pPr marL="555340" lvl="1" indent="-171450">
              <a:lnSpc>
                <a:spcPct val="100000"/>
              </a:lnSpc>
              <a:spcBef>
                <a:spcPts val="272"/>
              </a:spcBef>
              <a:buClr>
                <a:srgbClr val="D92435"/>
              </a:buClr>
              <a:buFont typeface="Wingdings" panose="05000000000000000000" pitchFamily="2" charset="2"/>
              <a:buChar char="§"/>
            </a:pPr>
            <a:r>
              <a:rPr lang="hr-HR" sz="1100" spc="-1" dirty="0" err="1">
                <a:solidFill>
                  <a:srgbClr val="4E4C4D"/>
                </a:solidFill>
                <a:latin typeface="Arial"/>
                <a:ea typeface="Arial"/>
              </a:rPr>
              <a:t>Teacher</a:t>
            </a:r>
            <a:r>
              <a:rPr lang="hr-HR" sz="1100" spc="-1" dirty="0">
                <a:solidFill>
                  <a:srgbClr val="4E4C4D"/>
                </a:solidFill>
                <a:latin typeface="Arial"/>
                <a:ea typeface="Arial"/>
              </a:rPr>
              <a:t> </a:t>
            </a:r>
            <a:r>
              <a:rPr lang="en-GB" sz="1100" spc="-1" dirty="0">
                <a:solidFill>
                  <a:srgbClr val="4E4C4D"/>
                </a:solidFill>
                <a:latin typeface="Arial"/>
                <a:ea typeface="Arial"/>
              </a:rPr>
              <a:t>- mentor in the case of theses preparation</a:t>
            </a:r>
            <a:endParaRPr lang="hr-HR" sz="1100" spc="-1" dirty="0">
              <a:solidFill>
                <a:srgbClr val="4E4C4D"/>
              </a:solidFill>
              <a:latin typeface="Arial"/>
              <a:ea typeface="Arial"/>
            </a:endParaRPr>
          </a:p>
          <a:p>
            <a:pPr marL="555340" lvl="1" indent="-171450">
              <a:lnSpc>
                <a:spcPct val="100000"/>
              </a:lnSpc>
              <a:spcBef>
                <a:spcPts val="272"/>
              </a:spcBef>
              <a:buClr>
                <a:srgbClr val="D92435"/>
              </a:buClr>
              <a:buFont typeface="Wingdings" panose="05000000000000000000" pitchFamily="2" charset="2"/>
              <a:buChar char="§"/>
            </a:pPr>
            <a:r>
              <a:rPr lang="en-GB" sz="1100" spc="-1" dirty="0">
                <a:solidFill>
                  <a:srgbClr val="4E4C4D"/>
                </a:solidFill>
                <a:latin typeface="Arial"/>
                <a:ea typeface="Arial"/>
              </a:rPr>
              <a:t>Course teacher in the case of practical classes (</a:t>
            </a:r>
            <a:r>
              <a:rPr lang="en-GB" sz="1100" b="1" spc="-1" dirty="0">
                <a:solidFill>
                  <a:srgbClr val="4E4C4D"/>
                </a:solidFill>
                <a:latin typeface="Arial"/>
                <a:ea typeface="Arial"/>
              </a:rPr>
              <a:t>only </a:t>
            </a:r>
            <a:r>
              <a:rPr lang="en-GB" sz="1100" b="1" spc="-1" dirty="0" err="1">
                <a:solidFill>
                  <a:srgbClr val="4E4C4D"/>
                </a:solidFill>
                <a:latin typeface="Arial"/>
                <a:ea typeface="Arial"/>
              </a:rPr>
              <a:t>Vrančić</a:t>
            </a:r>
            <a:r>
              <a:rPr lang="en-GB" sz="1100" b="1" spc="-1" dirty="0">
                <a:solidFill>
                  <a:srgbClr val="4E4C4D"/>
                </a:solidFill>
                <a:latin typeface="Arial"/>
                <a:ea typeface="Arial"/>
              </a:rPr>
              <a:t>!</a:t>
            </a:r>
            <a:r>
              <a:rPr lang="en-GB" sz="1100" spc="-1" dirty="0">
                <a:solidFill>
                  <a:srgbClr val="4E4C4D"/>
                </a:solidFill>
                <a:latin typeface="Arial"/>
                <a:ea typeface="Arial"/>
              </a:rPr>
              <a:t>).</a:t>
            </a:r>
            <a:endParaRPr lang="en-GB" sz="1100" spc="-1" dirty="0">
              <a:latin typeface="Arial"/>
            </a:endParaRPr>
          </a:p>
        </p:txBody>
      </p:sp>
      <p:sp>
        <p:nvSpPr>
          <p:cNvPr id="6" name="Title 48">
            <a:extLst>
              <a:ext uri="{FF2B5EF4-FFF2-40B4-BE49-F238E27FC236}">
                <a16:creationId xmlns:a16="http://schemas.microsoft.com/office/drawing/2014/main" id="{2FF3EE07-0F6A-425E-9AD1-39995633D4E2}"/>
              </a:ext>
            </a:extLst>
          </p:cNvPr>
          <p:cNvSpPr txBox="1">
            <a:spLocks/>
          </p:cNvSpPr>
          <p:nvPr/>
        </p:nvSpPr>
        <p:spPr>
          <a:xfrm>
            <a:off x="628651" y="27384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en-GB"/>
          </a:p>
          <a:p>
            <a:r>
              <a:rPr lang="en-GB"/>
              <a:t>Registration and access to advanced computing service</a:t>
            </a:r>
          </a:p>
          <a:p>
            <a:endParaRPr lang="en-GB"/>
          </a:p>
        </p:txBody>
      </p:sp>
      <p:sp>
        <p:nvSpPr>
          <p:cNvPr id="7" name="Date Placeholder 3">
            <a:extLst>
              <a:ext uri="{FF2B5EF4-FFF2-40B4-BE49-F238E27FC236}">
                <a16:creationId xmlns:a16="http://schemas.microsoft.com/office/drawing/2014/main" id="{3FBCDF42-4F24-4ED7-ADFE-9AD8BCEC0C4A}"/>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
        <p:nvSpPr>
          <p:cNvPr id="8" name="Footer Placeholder 4">
            <a:extLst>
              <a:ext uri="{FF2B5EF4-FFF2-40B4-BE49-F238E27FC236}">
                <a16:creationId xmlns:a16="http://schemas.microsoft.com/office/drawing/2014/main" id="{0C35E309-6A9E-4C6A-A495-831CA4DECC23}"/>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pic>
        <p:nvPicPr>
          <p:cNvPr id="3" name="Picture 2">
            <a:extLst>
              <a:ext uri="{FF2B5EF4-FFF2-40B4-BE49-F238E27FC236}">
                <a16:creationId xmlns:a16="http://schemas.microsoft.com/office/drawing/2014/main" id="{DD7FF67B-80DF-40AF-BE7F-72FC56A24323}"/>
              </a:ext>
            </a:extLst>
          </p:cNvPr>
          <p:cNvPicPr>
            <a:picLocks noChangeAspect="1"/>
          </p:cNvPicPr>
          <p:nvPr/>
        </p:nvPicPr>
        <p:blipFill>
          <a:blip r:embed="rId5"/>
          <a:stretch>
            <a:fillRect/>
          </a:stretch>
        </p:blipFill>
        <p:spPr>
          <a:xfrm>
            <a:off x="6433807" y="1036264"/>
            <a:ext cx="1732377" cy="1523533"/>
          </a:xfrm>
          <a:prstGeom prst="rect">
            <a:avLst/>
          </a:prstGeom>
        </p:spPr>
      </p:pic>
      <p:grpSp>
        <p:nvGrpSpPr>
          <p:cNvPr id="9" name="Group 8">
            <a:extLst>
              <a:ext uri="{FF2B5EF4-FFF2-40B4-BE49-F238E27FC236}">
                <a16:creationId xmlns:a16="http://schemas.microsoft.com/office/drawing/2014/main" id="{A33E6919-6D88-4E5D-9B34-66D94E51670E}"/>
              </a:ext>
            </a:extLst>
          </p:cNvPr>
          <p:cNvGrpSpPr/>
          <p:nvPr/>
        </p:nvGrpSpPr>
        <p:grpSpPr>
          <a:xfrm rot="17519230">
            <a:off x="585775" y="1207273"/>
            <a:ext cx="340659" cy="340659"/>
            <a:chOff x="3609787" y="1688350"/>
            <a:chExt cx="340659" cy="340659"/>
          </a:xfrm>
          <a:solidFill>
            <a:srgbClr val="F9A61A"/>
          </a:solidFill>
        </p:grpSpPr>
        <p:sp>
          <p:nvSpPr>
            <p:cNvPr id="10" name="Block Arc 9">
              <a:extLst>
                <a:ext uri="{FF2B5EF4-FFF2-40B4-BE49-F238E27FC236}">
                  <a16:creationId xmlns:a16="http://schemas.microsoft.com/office/drawing/2014/main" id="{05B1113C-8EEB-4F9E-A4EF-B447FEE4BBCC}"/>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Oval 10">
              <a:extLst>
                <a:ext uri="{FF2B5EF4-FFF2-40B4-BE49-F238E27FC236}">
                  <a16:creationId xmlns:a16="http://schemas.microsoft.com/office/drawing/2014/main" id="{05C454FE-E07A-4DC3-9307-CC6C395361C9}"/>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CFA5A2-1E96-460B-BD49-D749615068A7}"/>
              </a:ext>
            </a:extLst>
          </p:cNvPr>
          <p:cNvSpPr>
            <a:spLocks noGrp="1"/>
          </p:cNvSpPr>
          <p:nvPr>
            <p:ph type="title"/>
          </p:nvPr>
        </p:nvSpPr>
        <p:spPr>
          <a:xfrm>
            <a:off x="628651" y="226039"/>
            <a:ext cx="7886700" cy="994172"/>
          </a:xfrm>
        </p:spPr>
        <p:txBody>
          <a:bodyPr/>
          <a:lstStyle/>
          <a:p>
            <a:r>
              <a:rPr lang="hr-HR" dirty="0"/>
              <a:t>Use </a:t>
            </a:r>
            <a:r>
              <a:rPr lang="hr-HR" dirty="0" err="1"/>
              <a:t>cases</a:t>
            </a:r>
            <a:endParaRPr lang="en-GB" dirty="0"/>
          </a:p>
        </p:txBody>
      </p:sp>
      <p:sp>
        <p:nvSpPr>
          <p:cNvPr id="5" name="Content Placeholder 4">
            <a:extLst>
              <a:ext uri="{FF2B5EF4-FFF2-40B4-BE49-F238E27FC236}">
                <a16:creationId xmlns:a16="http://schemas.microsoft.com/office/drawing/2014/main" id="{09AFA2E9-9645-4330-8FA4-B0AFDBE20BB5}"/>
              </a:ext>
            </a:extLst>
          </p:cNvPr>
          <p:cNvSpPr>
            <a:spLocks noGrp="1"/>
          </p:cNvSpPr>
          <p:nvPr>
            <p:ph idx="1"/>
          </p:nvPr>
        </p:nvSpPr>
        <p:spPr>
          <a:xfrm>
            <a:off x="580329" y="1129105"/>
            <a:ext cx="5740599" cy="2411727"/>
          </a:xfrm>
        </p:spPr>
        <p:txBody>
          <a:bodyPr>
            <a:normAutofit fontScale="92500" lnSpcReduction="10000"/>
          </a:bodyPr>
          <a:lstStyle/>
          <a:p>
            <a:r>
              <a:rPr lang="hr-HR" b="1" dirty="0" err="1"/>
              <a:t>Projects</a:t>
            </a:r>
            <a:r>
              <a:rPr lang="hr-HR" b="1" dirty="0"/>
              <a:t>:</a:t>
            </a:r>
          </a:p>
          <a:p>
            <a:pPr>
              <a:buFont typeface="Wingdings" panose="05000000000000000000" pitchFamily="2" charset="2"/>
              <a:buChar char="§"/>
            </a:pPr>
            <a:r>
              <a:rPr lang="en-GB" dirty="0"/>
              <a:t>Cross-lingual Event-centric Open Analytics Research Academy (CLEOPATRA)</a:t>
            </a:r>
            <a:r>
              <a:rPr lang="hr-HR" dirty="0"/>
              <a:t> -</a:t>
            </a:r>
            <a:br>
              <a:rPr lang="hr-HR" dirty="0"/>
            </a:br>
            <a:r>
              <a:rPr lang="hr-HR" dirty="0"/>
              <a:t>University of Zagreb </a:t>
            </a:r>
            <a:r>
              <a:rPr lang="en-GB" dirty="0"/>
              <a:t>Faculty of Humanities and Social Sciences </a:t>
            </a:r>
            <a:r>
              <a:rPr lang="hr-HR" dirty="0"/>
              <a:t>(FFZG)</a:t>
            </a:r>
          </a:p>
          <a:p>
            <a:pPr>
              <a:buFont typeface="Wingdings" panose="05000000000000000000" pitchFamily="2" charset="2"/>
              <a:buChar char="§"/>
            </a:pPr>
            <a:r>
              <a:rPr lang="en-GB" dirty="0"/>
              <a:t>Comapring the predictiveness of different representations of psycholinguistic variables for reaction times in the lexical decision task</a:t>
            </a:r>
            <a:r>
              <a:rPr lang="hr-HR" dirty="0"/>
              <a:t> - FFZG</a:t>
            </a:r>
          </a:p>
          <a:p>
            <a:pPr>
              <a:buFont typeface="Wingdings" panose="05000000000000000000" pitchFamily="2" charset="2"/>
              <a:buChar char="§"/>
            </a:pPr>
            <a:r>
              <a:rPr lang="en-GB" dirty="0"/>
              <a:t>Image-computable model of working memory based on deep learning </a:t>
            </a:r>
            <a:r>
              <a:rPr lang="hr-HR" dirty="0"/>
              <a:t>- FFZG</a:t>
            </a:r>
          </a:p>
          <a:p>
            <a:pPr>
              <a:buFont typeface="Wingdings" panose="05000000000000000000" pitchFamily="2" charset="2"/>
              <a:buChar char="§"/>
            </a:pPr>
            <a:r>
              <a:rPr lang="en-GB" dirty="0"/>
              <a:t>Seismic risk assessment of cultural heritage building in Croatia </a:t>
            </a:r>
            <a:r>
              <a:rPr lang="hr-HR" dirty="0"/>
              <a:t>– </a:t>
            </a:r>
            <a:br>
              <a:rPr lang="hr-HR" dirty="0"/>
            </a:br>
            <a:r>
              <a:rPr lang="hr-HR" dirty="0"/>
              <a:t>University of Zagreb Faculty of Science (PMF)</a:t>
            </a:r>
          </a:p>
          <a:p>
            <a:pPr>
              <a:buFont typeface="Wingdings" panose="05000000000000000000" pitchFamily="2" charset="2"/>
              <a:buChar char="§"/>
            </a:pPr>
            <a:r>
              <a:rPr lang="en-GB" b="1" dirty="0"/>
              <a:t>Tools and applications:</a:t>
            </a:r>
            <a:endParaRPr lang="hr-HR" b="1" dirty="0"/>
          </a:p>
          <a:p>
            <a:pPr lvl="1"/>
            <a:r>
              <a:rPr lang="en-GB" dirty="0"/>
              <a:t>Deep Learning</a:t>
            </a:r>
            <a:endParaRPr lang="hr-HR" dirty="0"/>
          </a:p>
          <a:p>
            <a:pPr lvl="1"/>
            <a:r>
              <a:rPr lang="en-GB" dirty="0"/>
              <a:t>Artificial intelligence (AI)</a:t>
            </a:r>
            <a:endParaRPr lang="hr-HR" dirty="0"/>
          </a:p>
          <a:p>
            <a:pPr lvl="1"/>
            <a:r>
              <a:rPr lang="en-GB" dirty="0"/>
              <a:t>Large language model (LLM)</a:t>
            </a:r>
          </a:p>
          <a:p>
            <a:endParaRPr lang="en-GB" dirty="0"/>
          </a:p>
          <a:p>
            <a:pPr marL="0" indent="0">
              <a:buNone/>
            </a:pPr>
            <a:endParaRPr lang="hr-HR" dirty="0"/>
          </a:p>
        </p:txBody>
      </p:sp>
      <p:grpSp>
        <p:nvGrpSpPr>
          <p:cNvPr id="37" name="Google Shape;255;p3">
            <a:extLst>
              <a:ext uri="{FF2B5EF4-FFF2-40B4-BE49-F238E27FC236}">
                <a16:creationId xmlns:a16="http://schemas.microsoft.com/office/drawing/2014/main" id="{7321077C-6659-408F-9C48-A8DED1053A3D}"/>
              </a:ext>
            </a:extLst>
          </p:cNvPr>
          <p:cNvGrpSpPr>
            <a:grpSpLocks noChangeAspect="1"/>
          </p:cNvGrpSpPr>
          <p:nvPr/>
        </p:nvGrpSpPr>
        <p:grpSpPr>
          <a:xfrm>
            <a:off x="6460883" y="1392893"/>
            <a:ext cx="2265513" cy="2147940"/>
            <a:chOff x="3145437" y="1472"/>
            <a:chExt cx="3843724" cy="3769375"/>
          </a:xfrm>
          <a:effectLst>
            <a:outerShdw blurRad="50800" dist="38100" dir="2700000" algn="tl" rotWithShape="0">
              <a:prstClr val="black">
                <a:alpha val="40000"/>
              </a:prstClr>
            </a:outerShdw>
          </a:effectLst>
        </p:grpSpPr>
        <p:sp>
          <p:nvSpPr>
            <p:cNvPr id="38" name="Google Shape;256;p3">
              <a:extLst>
                <a:ext uri="{FF2B5EF4-FFF2-40B4-BE49-F238E27FC236}">
                  <a16:creationId xmlns:a16="http://schemas.microsoft.com/office/drawing/2014/main" id="{3ACC53FC-3956-468F-897D-8E07F65D14F2}"/>
                </a:ext>
              </a:extLst>
            </p:cNvPr>
            <p:cNvSpPr/>
            <p:nvPr/>
          </p:nvSpPr>
          <p:spPr>
            <a:xfrm>
              <a:off x="4628117" y="1472"/>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9" name="Google Shape;257;p3">
              <a:extLst>
                <a:ext uri="{FF2B5EF4-FFF2-40B4-BE49-F238E27FC236}">
                  <a16:creationId xmlns:a16="http://schemas.microsoft.com/office/drawing/2014/main" id="{936202D4-17FF-46D9-9AE1-7A121E3A5937}"/>
                </a:ext>
              </a:extLst>
            </p:cNvPr>
            <p:cNvSpPr txBox="1"/>
            <p:nvPr/>
          </p:nvSpPr>
          <p:spPr>
            <a:xfrm>
              <a:off x="4723194" y="128339"/>
              <a:ext cx="693412" cy="595744"/>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PLAN</a:t>
              </a:r>
              <a:endParaRPr sz="600" b="1" dirty="0">
                <a:latin typeface="Arial" panose="020B0604020202020204" pitchFamily="34" charset="0"/>
                <a:cs typeface="Arial" panose="020B0604020202020204" pitchFamily="34" charset="0"/>
              </a:endParaRPr>
            </a:p>
          </p:txBody>
        </p:sp>
        <p:sp>
          <p:nvSpPr>
            <p:cNvPr id="40" name="Google Shape;258;p3">
              <a:extLst>
                <a:ext uri="{FF2B5EF4-FFF2-40B4-BE49-F238E27FC236}">
                  <a16:creationId xmlns:a16="http://schemas.microsoft.com/office/drawing/2014/main" id="{21B3D35E-F738-45F6-8153-51BF4A311020}"/>
                </a:ext>
              </a:extLst>
            </p:cNvPr>
            <p:cNvSpPr/>
            <p:nvPr/>
          </p:nvSpPr>
          <p:spPr>
            <a:xfrm rot="1542857">
              <a:off x="5538887" y="575858"/>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1" name="Google Shape;259;p3">
              <a:extLst>
                <a:ext uri="{FF2B5EF4-FFF2-40B4-BE49-F238E27FC236}">
                  <a16:creationId xmlns:a16="http://schemas.microsoft.com/office/drawing/2014/main" id="{9B4483EC-1BFC-4F30-A028-0F3C5FA3FEF1}"/>
                </a:ext>
              </a:extLst>
            </p:cNvPr>
            <p:cNvSpPr txBox="1"/>
            <p:nvPr/>
          </p:nvSpPr>
          <p:spPr>
            <a:xfrm rot="1542857">
              <a:off x="5542362" y="619924"/>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42" name="Google Shape;260;p3">
              <a:extLst>
                <a:ext uri="{FF2B5EF4-FFF2-40B4-BE49-F238E27FC236}">
                  <a16:creationId xmlns:a16="http://schemas.microsoft.com/office/drawing/2014/main" id="{55506013-9F41-4C2F-B6DC-912BA65F829F}"/>
                </a:ext>
              </a:extLst>
            </p:cNvPr>
            <p:cNvSpPr/>
            <p:nvPr/>
          </p:nvSpPr>
          <p:spPr>
            <a:xfrm>
              <a:off x="5817134" y="574072"/>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3" name="Google Shape;261;p3">
              <a:extLst>
                <a:ext uri="{FF2B5EF4-FFF2-40B4-BE49-F238E27FC236}">
                  <a16:creationId xmlns:a16="http://schemas.microsoft.com/office/drawing/2014/main" id="{A5D4C6A4-439F-47FE-AF93-A34DECF4A560}"/>
                </a:ext>
              </a:extLst>
            </p:cNvPr>
            <p:cNvSpPr txBox="1"/>
            <p:nvPr/>
          </p:nvSpPr>
          <p:spPr>
            <a:xfrm>
              <a:off x="5855701" y="643867"/>
              <a:ext cx="810115" cy="7269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COLLECT</a:t>
              </a:r>
              <a:endParaRPr sz="600" b="1" dirty="0">
                <a:latin typeface="Arial" panose="020B0604020202020204" pitchFamily="34" charset="0"/>
                <a:cs typeface="Arial" panose="020B0604020202020204" pitchFamily="34" charset="0"/>
              </a:endParaRPr>
            </a:p>
          </p:txBody>
        </p:sp>
        <p:sp>
          <p:nvSpPr>
            <p:cNvPr id="44" name="Google Shape;262;p3">
              <a:extLst>
                <a:ext uri="{FF2B5EF4-FFF2-40B4-BE49-F238E27FC236}">
                  <a16:creationId xmlns:a16="http://schemas.microsoft.com/office/drawing/2014/main" id="{8364E408-33B9-4765-9B8E-687B96C14585}"/>
                </a:ext>
              </a:extLst>
            </p:cNvPr>
            <p:cNvSpPr/>
            <p:nvPr/>
          </p:nvSpPr>
          <p:spPr>
            <a:xfrm rot="4628571">
              <a:off x="6284718" y="1501887"/>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5" name="Google Shape;263;p3">
              <a:extLst>
                <a:ext uri="{FF2B5EF4-FFF2-40B4-BE49-F238E27FC236}">
                  <a16:creationId xmlns:a16="http://schemas.microsoft.com/office/drawing/2014/main" id="{5CEFFDDE-D7DE-433D-82ED-7E19A0463233}"/>
                </a:ext>
              </a:extLst>
            </p:cNvPr>
            <p:cNvSpPr txBox="1"/>
            <p:nvPr/>
          </p:nvSpPr>
          <p:spPr>
            <a:xfrm rot="4628571">
              <a:off x="6311997" y="1526970"/>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46" name="Google Shape;264;p3">
              <a:extLst>
                <a:ext uri="{FF2B5EF4-FFF2-40B4-BE49-F238E27FC236}">
                  <a16:creationId xmlns:a16="http://schemas.microsoft.com/office/drawing/2014/main" id="{E140AA35-C9AB-4F7C-B2E6-8894C992757F}"/>
                </a:ext>
              </a:extLst>
            </p:cNvPr>
            <p:cNvSpPr/>
            <p:nvPr/>
          </p:nvSpPr>
          <p:spPr>
            <a:xfrm>
              <a:off x="6110797" y="186069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7" name="Google Shape;265;p3">
              <a:extLst>
                <a:ext uri="{FF2B5EF4-FFF2-40B4-BE49-F238E27FC236}">
                  <a16:creationId xmlns:a16="http://schemas.microsoft.com/office/drawing/2014/main" id="{B61FB884-5B37-4C9B-A3B2-9CDE8BB42EE6}"/>
                </a:ext>
              </a:extLst>
            </p:cNvPr>
            <p:cNvSpPr txBox="1"/>
            <p:nvPr/>
          </p:nvSpPr>
          <p:spPr>
            <a:xfrm>
              <a:off x="6164569" y="2009481"/>
              <a:ext cx="74973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PROCESS</a:t>
              </a:r>
              <a:endParaRPr sz="600" b="1" dirty="0">
                <a:latin typeface="Arial" panose="020B0604020202020204" pitchFamily="34" charset="0"/>
                <a:cs typeface="Arial" panose="020B0604020202020204" pitchFamily="34" charset="0"/>
              </a:endParaRPr>
            </a:p>
          </p:txBody>
        </p:sp>
        <p:sp>
          <p:nvSpPr>
            <p:cNvPr id="48" name="Google Shape;266;p3">
              <a:extLst>
                <a:ext uri="{FF2B5EF4-FFF2-40B4-BE49-F238E27FC236}">
                  <a16:creationId xmlns:a16="http://schemas.microsoft.com/office/drawing/2014/main" id="{D3AEEA97-52CE-4B3E-9D04-E2A790052791}"/>
                </a:ext>
              </a:extLst>
            </p:cNvPr>
            <p:cNvSpPr/>
            <p:nvPr/>
          </p:nvSpPr>
          <p:spPr>
            <a:xfrm rot="7714286">
              <a:off x="6025738" y="2662371"/>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9" name="Google Shape;267;p3">
              <a:extLst>
                <a:ext uri="{FF2B5EF4-FFF2-40B4-BE49-F238E27FC236}">
                  <a16:creationId xmlns:a16="http://schemas.microsoft.com/office/drawing/2014/main" id="{62CD2DDA-6F4C-4D8F-93DB-4E98FCA4764B}"/>
                </a:ext>
              </a:extLst>
            </p:cNvPr>
            <p:cNvSpPr txBox="1"/>
            <p:nvPr/>
          </p:nvSpPr>
          <p:spPr>
            <a:xfrm rot="-3085714">
              <a:off x="6082701" y="2694229"/>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50" name="Google Shape;268;p3">
              <a:extLst>
                <a:ext uri="{FF2B5EF4-FFF2-40B4-BE49-F238E27FC236}">
                  <a16:creationId xmlns:a16="http://schemas.microsoft.com/office/drawing/2014/main" id="{45D7C6F1-264A-46D6-BC45-AD93167E2F71}"/>
                </a:ext>
              </a:extLst>
            </p:cNvPr>
            <p:cNvSpPr/>
            <p:nvPr/>
          </p:nvSpPr>
          <p:spPr>
            <a:xfrm>
              <a:off x="5287972" y="289248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1" name="Google Shape;269;p3">
              <a:extLst>
                <a:ext uri="{FF2B5EF4-FFF2-40B4-BE49-F238E27FC236}">
                  <a16:creationId xmlns:a16="http://schemas.microsoft.com/office/drawing/2014/main" id="{396C8679-E9D7-4258-B9F3-F4B908F6F024}"/>
                </a:ext>
              </a:extLst>
            </p:cNvPr>
            <p:cNvSpPr txBox="1"/>
            <p:nvPr/>
          </p:nvSpPr>
          <p:spPr>
            <a:xfrm>
              <a:off x="5380058" y="3021116"/>
              <a:ext cx="69419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ANALYZE</a:t>
              </a:r>
              <a:endParaRPr sz="600" b="1" dirty="0">
                <a:latin typeface="Arial" panose="020B0604020202020204" pitchFamily="34" charset="0"/>
                <a:cs typeface="Arial" panose="020B0604020202020204" pitchFamily="34" charset="0"/>
              </a:endParaRPr>
            </a:p>
          </p:txBody>
        </p:sp>
        <p:sp>
          <p:nvSpPr>
            <p:cNvPr id="52" name="Google Shape;270;p3">
              <a:extLst>
                <a:ext uri="{FF2B5EF4-FFF2-40B4-BE49-F238E27FC236}">
                  <a16:creationId xmlns:a16="http://schemas.microsoft.com/office/drawing/2014/main" id="{949FD14D-F923-471C-AECA-529B478ED741}"/>
                </a:ext>
              </a:extLst>
            </p:cNvPr>
            <p:cNvSpPr/>
            <p:nvPr/>
          </p:nvSpPr>
          <p:spPr>
            <a:xfrm rot="10800000">
              <a:off x="4956963" y="3183442"/>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3" name="Google Shape;271;p3">
              <a:extLst>
                <a:ext uri="{FF2B5EF4-FFF2-40B4-BE49-F238E27FC236}">
                  <a16:creationId xmlns:a16="http://schemas.microsoft.com/office/drawing/2014/main" id="{34C2C2D9-A57F-4573-8B8E-BA81A45D5504}"/>
                </a:ext>
              </a:extLst>
            </p:cNvPr>
            <p:cNvSpPr txBox="1"/>
            <p:nvPr/>
          </p:nvSpPr>
          <p:spPr>
            <a:xfrm>
              <a:off x="5027137" y="324273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54" name="Google Shape;272;p3">
              <a:extLst>
                <a:ext uri="{FF2B5EF4-FFF2-40B4-BE49-F238E27FC236}">
                  <a16:creationId xmlns:a16="http://schemas.microsoft.com/office/drawing/2014/main" id="{DC5A789C-5EE1-4D70-81CA-8D8A9F51FABE}"/>
                </a:ext>
              </a:extLst>
            </p:cNvPr>
            <p:cNvSpPr/>
            <p:nvPr/>
          </p:nvSpPr>
          <p:spPr>
            <a:xfrm>
              <a:off x="3968262" y="2892483"/>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5" name="Google Shape;273;p3">
              <a:extLst>
                <a:ext uri="{FF2B5EF4-FFF2-40B4-BE49-F238E27FC236}">
                  <a16:creationId xmlns:a16="http://schemas.microsoft.com/office/drawing/2014/main" id="{6B79F4D4-D5BA-4940-80D4-439722E8EA3D}"/>
                </a:ext>
              </a:extLst>
            </p:cNvPr>
            <p:cNvSpPr txBox="1"/>
            <p:nvPr/>
          </p:nvSpPr>
          <p:spPr>
            <a:xfrm>
              <a:off x="4000160" y="3014942"/>
              <a:ext cx="813127"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PRESERVE</a:t>
              </a:r>
              <a:endParaRPr sz="600" b="1" dirty="0">
                <a:latin typeface="Arial" panose="020B0604020202020204" pitchFamily="34" charset="0"/>
                <a:cs typeface="Arial" panose="020B0604020202020204" pitchFamily="34" charset="0"/>
              </a:endParaRPr>
            </a:p>
          </p:txBody>
        </p:sp>
        <p:sp>
          <p:nvSpPr>
            <p:cNvPr id="56" name="Google Shape;274;p3">
              <a:extLst>
                <a:ext uri="{FF2B5EF4-FFF2-40B4-BE49-F238E27FC236}">
                  <a16:creationId xmlns:a16="http://schemas.microsoft.com/office/drawing/2014/main" id="{AFEED64C-3469-4C08-A7A0-E36F447B2939}"/>
                </a:ext>
              </a:extLst>
            </p:cNvPr>
            <p:cNvSpPr/>
            <p:nvPr/>
          </p:nvSpPr>
          <p:spPr>
            <a:xfrm rot="-7714286">
              <a:off x="3883204" y="267272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7" name="Google Shape;275;p3">
              <a:extLst>
                <a:ext uri="{FF2B5EF4-FFF2-40B4-BE49-F238E27FC236}">
                  <a16:creationId xmlns:a16="http://schemas.microsoft.com/office/drawing/2014/main" id="{A9B5BDA1-E84A-46D5-BCD7-37CD6780F461}"/>
                </a:ext>
              </a:extLst>
            </p:cNvPr>
            <p:cNvSpPr txBox="1"/>
            <p:nvPr/>
          </p:nvSpPr>
          <p:spPr>
            <a:xfrm rot="3085714">
              <a:off x="3940167" y="2759445"/>
              <a:ext cx="163738" cy="177868"/>
            </a:xfrm>
            <a:prstGeom prst="rect">
              <a:avLst/>
            </a:prstGeom>
            <a:solidFill>
              <a:srgbClr val="F99D1C"/>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dirty="0">
                <a:solidFill>
                  <a:schemeClr val="lt1"/>
                </a:solidFill>
                <a:latin typeface="Arial" panose="020B0604020202020204" pitchFamily="34" charset="0"/>
                <a:ea typeface="Calibri"/>
                <a:cs typeface="Arial" panose="020B0604020202020204" pitchFamily="34" charset="0"/>
                <a:sym typeface="Calibri"/>
              </a:endParaRPr>
            </a:p>
          </p:txBody>
        </p:sp>
        <p:sp>
          <p:nvSpPr>
            <p:cNvPr id="58" name="Google Shape;276;p3">
              <a:extLst>
                <a:ext uri="{FF2B5EF4-FFF2-40B4-BE49-F238E27FC236}">
                  <a16:creationId xmlns:a16="http://schemas.microsoft.com/office/drawing/2014/main" id="{095D95C4-BD05-46E6-989E-5D636CD504CE}"/>
                </a:ext>
              </a:extLst>
            </p:cNvPr>
            <p:cNvSpPr/>
            <p:nvPr/>
          </p:nvSpPr>
          <p:spPr>
            <a:xfrm>
              <a:off x="3145437" y="1860693"/>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9" name="Google Shape;277;p3">
              <a:extLst>
                <a:ext uri="{FF2B5EF4-FFF2-40B4-BE49-F238E27FC236}">
                  <a16:creationId xmlns:a16="http://schemas.microsoft.com/office/drawing/2014/main" id="{00214725-0346-4DE3-9843-DEF2AAC2689F}"/>
                </a:ext>
              </a:extLst>
            </p:cNvPr>
            <p:cNvSpPr txBox="1"/>
            <p:nvPr/>
          </p:nvSpPr>
          <p:spPr>
            <a:xfrm>
              <a:off x="3237522" y="1975641"/>
              <a:ext cx="694193" cy="6484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SHARE</a:t>
              </a:r>
              <a:endParaRPr sz="600" b="1" dirty="0">
                <a:latin typeface="Arial" panose="020B0604020202020204" pitchFamily="34" charset="0"/>
                <a:cs typeface="Arial" panose="020B0604020202020204" pitchFamily="34" charset="0"/>
              </a:endParaRPr>
            </a:p>
          </p:txBody>
        </p:sp>
        <p:sp>
          <p:nvSpPr>
            <p:cNvPr id="60" name="Google Shape;278;p3">
              <a:extLst>
                <a:ext uri="{FF2B5EF4-FFF2-40B4-BE49-F238E27FC236}">
                  <a16:creationId xmlns:a16="http://schemas.microsoft.com/office/drawing/2014/main" id="{1CBE8E9B-A0D1-43FD-8C81-16398D6829F1}"/>
                </a:ext>
              </a:extLst>
            </p:cNvPr>
            <p:cNvSpPr/>
            <p:nvPr/>
          </p:nvSpPr>
          <p:spPr>
            <a:xfrm rot="-4628571">
              <a:off x="3613022" y="1514795"/>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61" name="Google Shape;279;p3">
              <a:extLst>
                <a:ext uri="{FF2B5EF4-FFF2-40B4-BE49-F238E27FC236}">
                  <a16:creationId xmlns:a16="http://schemas.microsoft.com/office/drawing/2014/main" id="{316B2E97-DD16-4698-904B-58F96ED2B212}"/>
                </a:ext>
              </a:extLst>
            </p:cNvPr>
            <p:cNvSpPr txBox="1"/>
            <p:nvPr/>
          </p:nvSpPr>
          <p:spPr>
            <a:xfrm rot="-4628571">
              <a:off x="3640301" y="160829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62" name="Google Shape;280;p3">
              <a:extLst>
                <a:ext uri="{FF2B5EF4-FFF2-40B4-BE49-F238E27FC236}">
                  <a16:creationId xmlns:a16="http://schemas.microsoft.com/office/drawing/2014/main" id="{D263D2F2-5098-4919-9632-420C4F15E777}"/>
                </a:ext>
              </a:extLst>
            </p:cNvPr>
            <p:cNvSpPr/>
            <p:nvPr/>
          </p:nvSpPr>
          <p:spPr>
            <a:xfrm>
              <a:off x="3439100" y="574072"/>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63" name="Google Shape;281;p3">
              <a:extLst>
                <a:ext uri="{FF2B5EF4-FFF2-40B4-BE49-F238E27FC236}">
                  <a16:creationId xmlns:a16="http://schemas.microsoft.com/office/drawing/2014/main" id="{50E1A963-EF20-43C7-BA7A-460BB01C2A45}"/>
                </a:ext>
              </a:extLst>
            </p:cNvPr>
            <p:cNvSpPr txBox="1"/>
            <p:nvPr/>
          </p:nvSpPr>
          <p:spPr>
            <a:xfrm>
              <a:off x="3511877" y="656879"/>
              <a:ext cx="749732" cy="660130"/>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REUSE</a:t>
              </a:r>
              <a:endParaRPr sz="600" b="1" dirty="0">
                <a:latin typeface="Arial" panose="020B0604020202020204" pitchFamily="34" charset="0"/>
                <a:cs typeface="Arial" panose="020B0604020202020204" pitchFamily="34" charset="0"/>
              </a:endParaRPr>
            </a:p>
          </p:txBody>
        </p:sp>
        <p:sp>
          <p:nvSpPr>
            <p:cNvPr id="64" name="Google Shape;282;p3">
              <a:extLst>
                <a:ext uri="{FF2B5EF4-FFF2-40B4-BE49-F238E27FC236}">
                  <a16:creationId xmlns:a16="http://schemas.microsoft.com/office/drawing/2014/main" id="{A86DF045-F7C4-4E12-AFAD-C1A78C9157A5}"/>
                </a:ext>
              </a:extLst>
            </p:cNvPr>
            <p:cNvSpPr/>
            <p:nvPr/>
          </p:nvSpPr>
          <p:spPr>
            <a:xfrm rot="-1542857">
              <a:off x="4349870" y="58160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65" name="Google Shape;283;p3">
              <a:extLst>
                <a:ext uri="{FF2B5EF4-FFF2-40B4-BE49-F238E27FC236}">
                  <a16:creationId xmlns:a16="http://schemas.microsoft.com/office/drawing/2014/main" id="{4B4EB4C1-D29E-459D-B6F4-0D21DFF02A63}"/>
                </a:ext>
              </a:extLst>
            </p:cNvPr>
            <p:cNvSpPr txBox="1"/>
            <p:nvPr/>
          </p:nvSpPr>
          <p:spPr>
            <a:xfrm rot="-1542857">
              <a:off x="4353345" y="656117"/>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grpSp>
      <p:sp>
        <p:nvSpPr>
          <p:cNvPr id="66" name="Rectangle 65">
            <a:extLst>
              <a:ext uri="{FF2B5EF4-FFF2-40B4-BE49-F238E27FC236}">
                <a16:creationId xmlns:a16="http://schemas.microsoft.com/office/drawing/2014/main" id="{D4D2BD46-EB68-4F1E-A209-73F045E505DE}"/>
              </a:ext>
            </a:extLst>
          </p:cNvPr>
          <p:cNvSpPr/>
          <p:nvPr/>
        </p:nvSpPr>
        <p:spPr>
          <a:xfrm>
            <a:off x="4336600" y="3419177"/>
            <a:ext cx="1836114" cy="11519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000" b="1" dirty="0">
                <a:solidFill>
                  <a:schemeClr val="tx1">
                    <a:lumMod val="75000"/>
                    <a:lumOff val="25000"/>
                  </a:schemeClr>
                </a:solidFill>
                <a:latin typeface="Arial" panose="020B0604020202020204" pitchFamily="34" charset="0"/>
                <a:cs typeface="Arial" panose="020B0604020202020204" pitchFamily="34" charset="0"/>
              </a:rPr>
              <a:t>500</a:t>
            </a:r>
            <a:r>
              <a:rPr lang="en-GB" sz="1000" b="1" dirty="0">
                <a:solidFill>
                  <a:schemeClr val="tx1">
                    <a:lumMod val="75000"/>
                    <a:lumOff val="25000"/>
                  </a:schemeClr>
                </a:solidFill>
                <a:latin typeface="Arial" panose="020B0604020202020204" pitchFamily="34" charset="0"/>
                <a:cs typeface="Arial" panose="020B0604020202020204" pitchFamily="34" charset="0"/>
              </a:rPr>
              <a:t> peer reviewed scientific publications </a:t>
            </a:r>
            <a:endParaRPr lang="hr-HR" sz="10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en-GB" sz="1000" dirty="0">
                <a:solidFill>
                  <a:schemeClr val="tx1">
                    <a:lumMod val="75000"/>
                    <a:lumOff val="25000"/>
                  </a:schemeClr>
                </a:solidFill>
                <a:latin typeface="Arial" panose="020B0604020202020204" pitchFamily="34" charset="0"/>
                <a:cs typeface="Arial" panose="020B0604020202020204" pitchFamily="34" charset="0"/>
              </a:rPr>
              <a:t>were produced by research communities from Croatia and supported by the EGI Federation</a:t>
            </a:r>
            <a:endParaRPr lang="hr-HR"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CD124805-2307-45E3-9CF7-DB090C9B8550}"/>
              </a:ext>
            </a:extLst>
          </p:cNvPr>
          <p:cNvSpPr/>
          <p:nvPr/>
        </p:nvSpPr>
        <p:spPr>
          <a:xfrm>
            <a:off x="2500486" y="3419177"/>
            <a:ext cx="1836114" cy="11519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r-HR" sz="10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hr-HR" sz="1000" b="1" dirty="0">
                <a:solidFill>
                  <a:schemeClr val="tx1">
                    <a:lumMod val="75000"/>
                    <a:lumOff val="25000"/>
                  </a:schemeClr>
                </a:solidFill>
                <a:latin typeface="Arial" panose="020B0604020202020204" pitchFamily="34" charset="0"/>
                <a:cs typeface="Arial" panose="020B0604020202020204" pitchFamily="34" charset="0"/>
              </a:rPr>
              <a:t>88 </a:t>
            </a:r>
            <a:r>
              <a:rPr lang="hr-HR" sz="1000" b="1" dirty="0" err="1">
                <a:solidFill>
                  <a:schemeClr val="tx1">
                    <a:lumMod val="75000"/>
                    <a:lumOff val="25000"/>
                  </a:schemeClr>
                </a:solidFill>
                <a:latin typeface="Arial" panose="020B0604020202020204" pitchFamily="34" charset="0"/>
                <a:cs typeface="Arial" panose="020B0604020202020204" pitchFamily="34" charset="0"/>
              </a:rPr>
              <a:t>researchers</a:t>
            </a:r>
            <a:r>
              <a:rPr lang="hr-HR" sz="1000" b="1" dirty="0">
                <a:solidFill>
                  <a:schemeClr val="tx1">
                    <a:lumMod val="75000"/>
                    <a:lumOff val="25000"/>
                  </a:schemeClr>
                </a:solidFill>
                <a:latin typeface="Arial" panose="020B0604020202020204" pitchFamily="34" charset="0"/>
                <a:cs typeface="Arial" panose="020B0604020202020204" pitchFamily="34" charset="0"/>
              </a:rPr>
              <a:t> </a:t>
            </a:r>
            <a:r>
              <a:rPr lang="hr-HR" sz="1000" b="1" dirty="0" err="1">
                <a:solidFill>
                  <a:schemeClr val="tx1">
                    <a:lumMod val="75000"/>
                    <a:lumOff val="25000"/>
                  </a:schemeClr>
                </a:solidFill>
                <a:latin typeface="Arial" panose="020B0604020202020204" pitchFamily="34" charset="0"/>
                <a:cs typeface="Arial" panose="020B0604020202020204" pitchFamily="34" charset="0"/>
              </a:rPr>
              <a:t>from</a:t>
            </a:r>
            <a:r>
              <a:rPr lang="hr-HR" sz="1000" b="1" dirty="0">
                <a:solidFill>
                  <a:schemeClr val="tx1">
                    <a:lumMod val="75000"/>
                    <a:lumOff val="25000"/>
                  </a:schemeClr>
                </a:solidFill>
                <a:latin typeface="Arial" panose="020B0604020202020204" pitchFamily="34" charset="0"/>
                <a:cs typeface="Arial" panose="020B0604020202020204" pitchFamily="34" charset="0"/>
              </a:rPr>
              <a:t> Croatia </a:t>
            </a:r>
            <a:r>
              <a:rPr lang="hr-HR" sz="1000" dirty="0" err="1">
                <a:solidFill>
                  <a:schemeClr val="tx1">
                    <a:lumMod val="75000"/>
                    <a:lumOff val="25000"/>
                  </a:schemeClr>
                </a:solidFill>
                <a:latin typeface="Arial" panose="020B0604020202020204" pitchFamily="34" charset="0"/>
                <a:cs typeface="Arial" panose="020B0604020202020204" pitchFamily="34" charset="0"/>
              </a:rPr>
              <a:t>used</a:t>
            </a:r>
            <a:endParaRPr lang="hr-HR" sz="1000" dirty="0">
              <a:solidFill>
                <a:schemeClr val="tx1">
                  <a:lumMod val="75000"/>
                  <a:lumOff val="25000"/>
                </a:schemeClr>
              </a:solidFill>
              <a:latin typeface="Arial" panose="020B0604020202020204" pitchFamily="34" charset="0"/>
              <a:cs typeface="Arial" panose="020B0604020202020204" pitchFamily="34" charset="0"/>
            </a:endParaRPr>
          </a:p>
          <a:p>
            <a:pPr algn="ctr"/>
            <a:r>
              <a:rPr lang="en-GB" sz="1000" dirty="0">
                <a:solidFill>
                  <a:schemeClr val="tx1">
                    <a:lumMod val="75000"/>
                    <a:lumOff val="25000"/>
                  </a:schemeClr>
                </a:solidFill>
                <a:latin typeface="Arial" panose="020B0604020202020204" pitchFamily="34" charset="0"/>
                <a:cs typeface="Arial" panose="020B0604020202020204" pitchFamily="34" charset="0"/>
              </a:rPr>
              <a:t>the services of the </a:t>
            </a:r>
            <a:endParaRPr lang="hr-HR" sz="1000" dirty="0">
              <a:solidFill>
                <a:schemeClr val="tx1">
                  <a:lumMod val="75000"/>
                  <a:lumOff val="25000"/>
                </a:schemeClr>
              </a:solidFill>
              <a:latin typeface="Arial" panose="020B0604020202020204" pitchFamily="34" charset="0"/>
              <a:cs typeface="Arial" panose="020B0604020202020204" pitchFamily="34" charset="0"/>
            </a:endParaRPr>
          </a:p>
          <a:p>
            <a:pPr algn="ctr"/>
            <a:r>
              <a:rPr lang="en-GB" sz="1000" dirty="0">
                <a:solidFill>
                  <a:schemeClr val="tx1">
                    <a:lumMod val="75000"/>
                    <a:lumOff val="25000"/>
                  </a:schemeClr>
                </a:solidFill>
                <a:latin typeface="Arial" panose="020B0604020202020204" pitchFamily="34" charset="0"/>
                <a:cs typeface="Arial" panose="020B0604020202020204" pitchFamily="34" charset="0"/>
              </a:rPr>
              <a:t>EGI federation</a:t>
            </a:r>
            <a:endParaRPr lang="hr-HR" sz="1000" b="1" dirty="0">
              <a:solidFill>
                <a:schemeClr val="tx1">
                  <a:lumMod val="75000"/>
                  <a:lumOff val="25000"/>
                </a:schemeClr>
              </a:solidFill>
              <a:latin typeface="Arial" panose="020B0604020202020204" pitchFamily="34" charset="0"/>
              <a:cs typeface="Arial" panose="020B0604020202020204" pitchFamily="34" charset="0"/>
            </a:endParaRPr>
          </a:p>
          <a:p>
            <a:pPr algn="ctr"/>
            <a:endParaRPr lang="hr-HR" sz="1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B9876B40-0AE8-4A32-BBEE-E2D11294E336}"/>
              </a:ext>
            </a:extLst>
          </p:cNvPr>
          <p:cNvSpPr/>
          <p:nvPr/>
        </p:nvSpPr>
        <p:spPr>
          <a:xfrm>
            <a:off x="664372" y="3418757"/>
            <a:ext cx="1836114" cy="11516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hr-HR" sz="1000" b="1" dirty="0">
              <a:solidFill>
                <a:schemeClr val="tx1">
                  <a:lumMod val="75000"/>
                  <a:lumOff val="25000"/>
                </a:schemeClr>
              </a:solidFill>
              <a:latin typeface="Arial" panose="020B0604020202020204" pitchFamily="34" charset="0"/>
              <a:cs typeface="Arial" panose="020B0604020202020204" pitchFamily="34" charset="0"/>
            </a:endParaRPr>
          </a:p>
          <a:p>
            <a:pPr algn="ctr">
              <a:spcAft>
                <a:spcPts val="600"/>
              </a:spcAft>
            </a:pPr>
            <a:r>
              <a:rPr lang="hr-HR" sz="1000" b="1" dirty="0">
                <a:solidFill>
                  <a:schemeClr val="tx1">
                    <a:lumMod val="75000"/>
                    <a:lumOff val="25000"/>
                  </a:schemeClr>
                </a:solidFill>
                <a:latin typeface="Arial" panose="020B0604020202020204" pitchFamily="34" charset="0"/>
                <a:cs typeface="Arial" panose="020B0604020202020204" pitchFamily="34" charset="0"/>
              </a:rPr>
              <a:t>EGI </a:t>
            </a:r>
            <a:r>
              <a:rPr lang="hr-HR" sz="1000" b="1" dirty="0" err="1">
                <a:solidFill>
                  <a:schemeClr val="tx1">
                    <a:lumMod val="75000"/>
                    <a:lumOff val="25000"/>
                  </a:schemeClr>
                </a:solidFill>
                <a:latin typeface="Arial" panose="020B0604020202020204" pitchFamily="34" charset="0"/>
                <a:cs typeface="Arial" panose="020B0604020202020204" pitchFamily="34" charset="0"/>
              </a:rPr>
              <a:t>Impact</a:t>
            </a:r>
            <a:r>
              <a:rPr lang="hr-HR" sz="1000" b="1" dirty="0">
                <a:solidFill>
                  <a:schemeClr val="tx1">
                    <a:lumMod val="75000"/>
                    <a:lumOff val="25000"/>
                  </a:schemeClr>
                </a:solidFill>
                <a:latin typeface="Arial" panose="020B0604020202020204" pitchFamily="34" charset="0"/>
                <a:cs typeface="Arial" panose="020B0604020202020204" pitchFamily="34" charset="0"/>
              </a:rPr>
              <a:t> </a:t>
            </a:r>
            <a:r>
              <a:rPr lang="hr-HR" sz="1000" b="1" dirty="0" err="1">
                <a:solidFill>
                  <a:schemeClr val="tx1">
                    <a:lumMod val="75000"/>
                    <a:lumOff val="25000"/>
                  </a:schemeClr>
                </a:solidFill>
                <a:latin typeface="Arial" panose="020B0604020202020204" pitchFamily="34" charset="0"/>
                <a:cs typeface="Arial" panose="020B0604020202020204" pitchFamily="34" charset="0"/>
              </a:rPr>
              <a:t>report</a:t>
            </a:r>
            <a:endParaRPr lang="hr-HR" sz="1000" b="1" dirty="0">
              <a:solidFill>
                <a:schemeClr val="tx1">
                  <a:lumMod val="75000"/>
                  <a:lumOff val="25000"/>
                </a:schemeClr>
              </a:solidFill>
              <a:latin typeface="Arial" panose="020B0604020202020204" pitchFamily="34" charset="0"/>
              <a:cs typeface="Arial" panose="020B0604020202020204" pitchFamily="34" charset="0"/>
            </a:endParaRPr>
          </a:p>
          <a:p>
            <a:pPr algn="ctr"/>
            <a:r>
              <a:rPr lang="hr-HR" sz="1000" b="1" dirty="0">
                <a:solidFill>
                  <a:schemeClr val="tx1">
                    <a:lumMod val="75000"/>
                    <a:lumOff val="25000"/>
                  </a:schemeClr>
                </a:solidFill>
                <a:latin typeface="Arial" panose="020B0604020202020204" pitchFamily="34" charset="0"/>
                <a:cs typeface="Arial" panose="020B0604020202020204" pitchFamily="34" charset="0"/>
              </a:rPr>
              <a:t>for 2022</a:t>
            </a:r>
          </a:p>
          <a:p>
            <a:pPr algn="ctr"/>
            <a:endParaRPr lang="en-GB" sz="1000" dirty="0">
              <a:solidFill>
                <a:schemeClr val="tx1">
                  <a:lumMod val="75000"/>
                  <a:lumOff val="25000"/>
                </a:schemeClr>
              </a:solidFill>
              <a:latin typeface="Arial" panose="020B0604020202020204" pitchFamily="34" charset="0"/>
              <a:cs typeface="Arial" panose="020B0604020202020204" pitchFamily="34" charset="0"/>
            </a:endParaRPr>
          </a:p>
          <a:p>
            <a:endParaRPr lang="hr-HR" sz="1000"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47DDE456-A31D-4A89-A033-ADD7F4E1119A}"/>
              </a:ext>
            </a:extLst>
          </p:cNvPr>
          <p:cNvGrpSpPr>
            <a:grpSpLocks noChangeAspect="1"/>
          </p:cNvGrpSpPr>
          <p:nvPr/>
        </p:nvGrpSpPr>
        <p:grpSpPr>
          <a:xfrm>
            <a:off x="6560099" y="3833234"/>
            <a:ext cx="2212754" cy="737860"/>
            <a:chOff x="2940844" y="3198034"/>
            <a:chExt cx="4134211" cy="1378584"/>
          </a:xfrm>
        </p:grpSpPr>
        <p:pic>
          <p:nvPicPr>
            <p:cNvPr id="72" name="Content Placeholder 3">
              <a:extLst>
                <a:ext uri="{FF2B5EF4-FFF2-40B4-BE49-F238E27FC236}">
                  <a16:creationId xmlns:a16="http://schemas.microsoft.com/office/drawing/2014/main" id="{0D2EA558-C25B-475E-AB9F-233EBAC25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0844" y="3203431"/>
              <a:ext cx="1373187" cy="1373187"/>
            </a:xfrm>
            <a:prstGeom prst="rect">
              <a:avLst/>
            </a:prstGeom>
            <a:ln>
              <a:noFill/>
            </a:ln>
            <a:effectLst>
              <a:outerShdw blurRad="292100" dist="139700" dir="2700000" algn="tl" rotWithShape="0">
                <a:srgbClr val="333333">
                  <a:alpha val="65000"/>
                </a:srgbClr>
              </a:outerShdw>
            </a:effectLst>
          </p:spPr>
        </p:pic>
        <p:pic>
          <p:nvPicPr>
            <p:cNvPr id="73" name="Picture 72">
              <a:extLst>
                <a:ext uri="{FF2B5EF4-FFF2-40B4-BE49-F238E27FC236}">
                  <a16:creationId xmlns:a16="http://schemas.microsoft.com/office/drawing/2014/main" id="{DA797821-5EB9-4AE4-905D-548B4F609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031" y="3203431"/>
              <a:ext cx="1373187" cy="1373187"/>
            </a:xfrm>
            <a:prstGeom prst="rect">
              <a:avLst/>
            </a:prstGeom>
            <a:ln>
              <a:noFill/>
            </a:ln>
            <a:effectLst>
              <a:outerShdw blurRad="292100" dist="139700" dir="2700000" algn="tl" rotWithShape="0">
                <a:srgbClr val="333333">
                  <a:alpha val="65000"/>
                </a:srgbClr>
              </a:outerShdw>
            </a:effectLst>
          </p:spPr>
        </p:pic>
        <p:pic>
          <p:nvPicPr>
            <p:cNvPr id="74" name="Picture 73">
              <a:extLst>
                <a:ext uri="{FF2B5EF4-FFF2-40B4-BE49-F238E27FC236}">
                  <a16:creationId xmlns:a16="http://schemas.microsoft.com/office/drawing/2014/main" id="{8630F49C-9058-47CD-913A-2BD277CD1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7218" y="3198034"/>
              <a:ext cx="1387837" cy="1378584"/>
            </a:xfrm>
            <a:prstGeom prst="rect">
              <a:avLst/>
            </a:prstGeom>
            <a:ln>
              <a:noFill/>
            </a:ln>
            <a:effectLst>
              <a:outerShdw blurRad="292100" dist="139700" dir="2700000" algn="tl" rotWithShape="0">
                <a:srgbClr val="333333">
                  <a:alpha val="65000"/>
                </a:srgbClr>
              </a:outerShdw>
            </a:effectLst>
          </p:spPr>
        </p:pic>
      </p:grpSp>
      <p:grpSp>
        <p:nvGrpSpPr>
          <p:cNvPr id="75" name="Group 74">
            <a:extLst>
              <a:ext uri="{FF2B5EF4-FFF2-40B4-BE49-F238E27FC236}">
                <a16:creationId xmlns:a16="http://schemas.microsoft.com/office/drawing/2014/main" id="{BEFE6461-3F8B-44CE-9946-9F23CB1563FB}"/>
              </a:ext>
            </a:extLst>
          </p:cNvPr>
          <p:cNvGrpSpPr/>
          <p:nvPr/>
        </p:nvGrpSpPr>
        <p:grpSpPr>
          <a:xfrm rot="17519230">
            <a:off x="491757" y="993759"/>
            <a:ext cx="340659" cy="340659"/>
            <a:chOff x="3609787" y="1688350"/>
            <a:chExt cx="340659" cy="340659"/>
          </a:xfrm>
          <a:solidFill>
            <a:srgbClr val="D71634"/>
          </a:solidFill>
        </p:grpSpPr>
        <p:sp>
          <p:nvSpPr>
            <p:cNvPr id="76" name="Block Arc 75">
              <a:extLst>
                <a:ext uri="{FF2B5EF4-FFF2-40B4-BE49-F238E27FC236}">
                  <a16:creationId xmlns:a16="http://schemas.microsoft.com/office/drawing/2014/main" id="{68E3DBE8-C4A5-4003-A651-C0E969C1C651}"/>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7" name="Oval 76">
              <a:extLst>
                <a:ext uri="{FF2B5EF4-FFF2-40B4-BE49-F238E27FC236}">
                  <a16:creationId xmlns:a16="http://schemas.microsoft.com/office/drawing/2014/main" id="{771EA382-8883-4158-8AAC-9FDDE5BB5684}"/>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2E89B753-5AD3-4464-AB48-2438CFC462EB}"/>
              </a:ext>
            </a:extLst>
          </p:cNvPr>
          <p:cNvGrpSpPr/>
          <p:nvPr/>
        </p:nvGrpSpPr>
        <p:grpSpPr>
          <a:xfrm rot="17519230">
            <a:off x="508396" y="3255987"/>
            <a:ext cx="340659" cy="340659"/>
            <a:chOff x="3609787" y="1688350"/>
            <a:chExt cx="340659" cy="340659"/>
          </a:xfrm>
          <a:solidFill>
            <a:srgbClr val="F9A61A"/>
          </a:solidFill>
        </p:grpSpPr>
        <p:sp>
          <p:nvSpPr>
            <p:cNvPr id="79" name="Block Arc 78">
              <a:extLst>
                <a:ext uri="{FF2B5EF4-FFF2-40B4-BE49-F238E27FC236}">
                  <a16:creationId xmlns:a16="http://schemas.microsoft.com/office/drawing/2014/main" id="{F4B2E7DA-02D8-4BE0-B0D0-B9C33E6EF578}"/>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0" name="Oval 79">
              <a:extLst>
                <a:ext uri="{FF2B5EF4-FFF2-40B4-BE49-F238E27FC236}">
                  <a16:creationId xmlns:a16="http://schemas.microsoft.com/office/drawing/2014/main" id="{2D1A6C7B-2C41-4738-9813-A45B9ABB79EC}"/>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1" name="Picture 80">
            <a:extLst>
              <a:ext uri="{FF2B5EF4-FFF2-40B4-BE49-F238E27FC236}">
                <a16:creationId xmlns:a16="http://schemas.microsoft.com/office/drawing/2014/main" id="{9F2104F4-ED08-40E7-8E7D-8BF90D962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4503" y="4040704"/>
            <a:ext cx="542304" cy="521900"/>
          </a:xfrm>
          <a:prstGeom prst="rect">
            <a:avLst/>
          </a:prstGeom>
        </p:spPr>
      </p:pic>
      <p:sp>
        <p:nvSpPr>
          <p:cNvPr id="82" name="Date Placeholder 3">
            <a:extLst>
              <a:ext uri="{FF2B5EF4-FFF2-40B4-BE49-F238E27FC236}">
                <a16:creationId xmlns:a16="http://schemas.microsoft.com/office/drawing/2014/main" id="{304BDBD5-DB3F-46DD-ACF3-DAEF39669214}"/>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
        <p:nvSpPr>
          <p:cNvPr id="83" name="Footer Placeholder 4">
            <a:extLst>
              <a:ext uri="{FF2B5EF4-FFF2-40B4-BE49-F238E27FC236}">
                <a16:creationId xmlns:a16="http://schemas.microsoft.com/office/drawing/2014/main" id="{EE499037-8323-4938-812F-E95BDE15279C}"/>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Tree>
    <p:extLst>
      <p:ext uri="{BB962C8B-B14F-4D97-AF65-F5344CB8AC3E}">
        <p14:creationId xmlns:p14="http://schemas.microsoft.com/office/powerpoint/2010/main" val="1402790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85E3DD6-AABC-4580-83AA-80B8993E8985}"/>
              </a:ext>
            </a:extLst>
          </p:cNvPr>
          <p:cNvSpPr/>
          <p:nvPr/>
        </p:nvSpPr>
        <p:spPr>
          <a:xfrm>
            <a:off x="544555" y="2706135"/>
            <a:ext cx="3778671" cy="17700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en-GB" sz="1200" dirty="0">
                <a:solidFill>
                  <a:schemeClr val="tx1">
                    <a:lumMod val="75000"/>
                    <a:lumOff val="25000"/>
                  </a:schemeClr>
                </a:solidFill>
                <a:latin typeface="Arial" panose="020B0604020202020204" pitchFamily="34" charset="0"/>
                <a:cs typeface="Arial" panose="020B0604020202020204" pitchFamily="34" charset="0"/>
              </a:rPr>
              <a:t>HR HPC CC established within the project </a:t>
            </a:r>
            <a:r>
              <a:rPr lang="en-GB" sz="1200" dirty="0" err="1">
                <a:solidFill>
                  <a:schemeClr val="tx1">
                    <a:lumMod val="75000"/>
                    <a:lumOff val="25000"/>
                  </a:schemeClr>
                </a:solidFill>
                <a:latin typeface="Arial" panose="020B0604020202020204" pitchFamily="34" charset="0"/>
                <a:cs typeface="Arial" panose="020B0604020202020204" pitchFamily="34" charset="0"/>
              </a:rPr>
              <a:t>EuroCC</a:t>
            </a:r>
            <a:r>
              <a:rPr lang="en-GB" sz="1200" dirty="0">
                <a:solidFill>
                  <a:schemeClr val="tx1">
                    <a:lumMod val="75000"/>
                    <a:lumOff val="25000"/>
                  </a:schemeClr>
                </a:solidFill>
                <a:latin typeface="Arial" panose="020B0604020202020204" pitchFamily="34" charset="0"/>
                <a:cs typeface="Arial" panose="020B0604020202020204" pitchFamily="34" charset="0"/>
              </a:rPr>
              <a:t> as part of a network of national competence centres for HPC. Project </a:t>
            </a:r>
            <a:r>
              <a:rPr lang="en-GB" sz="1200" dirty="0" err="1">
                <a:solidFill>
                  <a:schemeClr val="tx1">
                    <a:lumMod val="75000"/>
                    <a:lumOff val="25000"/>
                  </a:schemeClr>
                </a:solidFill>
                <a:latin typeface="Arial" panose="020B0604020202020204" pitchFamily="34" charset="0"/>
                <a:cs typeface="Arial" panose="020B0604020202020204" pitchFamily="34" charset="0"/>
              </a:rPr>
              <a:t>EuroCC</a:t>
            </a:r>
            <a:r>
              <a:rPr lang="en-GB" sz="1200" dirty="0">
                <a:solidFill>
                  <a:schemeClr val="tx1">
                    <a:lumMod val="75000"/>
                    <a:lumOff val="25000"/>
                  </a:schemeClr>
                </a:solidFill>
                <a:latin typeface="Arial" panose="020B0604020202020204" pitchFamily="34" charset="0"/>
                <a:cs typeface="Arial" panose="020B0604020202020204" pitchFamily="34" charset="0"/>
              </a:rPr>
              <a:t> 2 is currently underway and will further improve the centre's services and competencies</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algn="ctr" defTabSz="685783">
              <a:spcAft>
                <a:spcPts val="600"/>
              </a:spcAft>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0BEF58B-C535-4C39-82DE-D519CD693C1F}"/>
              </a:ext>
            </a:extLst>
          </p:cNvPr>
          <p:cNvSpPr>
            <a:spLocks noGrp="1"/>
          </p:cNvSpPr>
          <p:nvPr>
            <p:ph type="title"/>
          </p:nvPr>
        </p:nvSpPr>
        <p:spPr>
          <a:xfrm>
            <a:off x="628650" y="80594"/>
            <a:ext cx="7886700" cy="864637"/>
          </a:xfrm>
        </p:spPr>
        <p:txBody>
          <a:bodyPr/>
          <a:lstStyle/>
          <a:p>
            <a:pPr algn="l"/>
            <a:r>
              <a:rPr lang="en-GB" dirty="0"/>
              <a:t>Croatian Competence Centre for HPC (HR HPC CC)</a:t>
            </a:r>
          </a:p>
        </p:txBody>
      </p:sp>
      <p:grpSp>
        <p:nvGrpSpPr>
          <p:cNvPr id="6" name="Group 5">
            <a:extLst>
              <a:ext uri="{FF2B5EF4-FFF2-40B4-BE49-F238E27FC236}">
                <a16:creationId xmlns:a16="http://schemas.microsoft.com/office/drawing/2014/main" id="{57032394-5050-4DEE-912F-433048DD0D35}"/>
              </a:ext>
            </a:extLst>
          </p:cNvPr>
          <p:cNvGrpSpPr>
            <a:grpSpLocks noChangeAspect="1"/>
          </p:cNvGrpSpPr>
          <p:nvPr/>
        </p:nvGrpSpPr>
        <p:grpSpPr>
          <a:xfrm>
            <a:off x="4770086" y="598215"/>
            <a:ext cx="4235304" cy="4246199"/>
            <a:chOff x="4557932" y="651231"/>
            <a:chExt cx="4089010" cy="4044593"/>
          </a:xfrm>
        </p:grpSpPr>
        <p:sp>
          <p:nvSpPr>
            <p:cNvPr id="7" name="Oval 6">
              <a:extLst>
                <a:ext uri="{FF2B5EF4-FFF2-40B4-BE49-F238E27FC236}">
                  <a16:creationId xmlns:a16="http://schemas.microsoft.com/office/drawing/2014/main" id="{BAC0CF33-62B5-4D58-80EA-AD6BC100DA3C}"/>
                </a:ext>
              </a:extLst>
            </p:cNvPr>
            <p:cNvSpPr/>
            <p:nvPr/>
          </p:nvSpPr>
          <p:spPr>
            <a:xfrm>
              <a:off x="4557932" y="651231"/>
              <a:ext cx="4089010" cy="4044593"/>
            </a:xfrm>
            <a:prstGeom prst="ellipse">
              <a:avLst/>
            </a:prstGeom>
            <a:solidFill>
              <a:schemeClr val="bg1"/>
            </a:solidFill>
            <a:ln w="19050">
              <a:solidFill>
                <a:srgbClr val="C313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a:p>
          </p:txBody>
        </p:sp>
        <p:graphicFrame>
          <p:nvGraphicFramePr>
            <p:cNvPr id="8" name="Content Placeholder 3">
              <a:extLst>
                <a:ext uri="{FF2B5EF4-FFF2-40B4-BE49-F238E27FC236}">
                  <a16:creationId xmlns:a16="http://schemas.microsoft.com/office/drawing/2014/main" id="{B6221262-5D5A-4934-8CB2-893B687DA918}"/>
                </a:ext>
              </a:extLst>
            </p:cNvPr>
            <p:cNvGraphicFramePr>
              <a:graphicFrameLocks/>
            </p:cNvGraphicFramePr>
            <p:nvPr/>
          </p:nvGraphicFramePr>
          <p:xfrm>
            <a:off x="4984972" y="2021058"/>
            <a:ext cx="3214840" cy="2424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82816DCA-2006-4F4A-9FD3-4B7A2972E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7016" y="802322"/>
              <a:ext cx="1401371" cy="441057"/>
            </a:xfrm>
            <a:prstGeom prst="rect">
              <a:avLst/>
            </a:prstGeom>
          </p:spPr>
        </p:pic>
        <p:pic>
          <p:nvPicPr>
            <p:cNvPr id="10" name="Picture 9">
              <a:extLst>
                <a:ext uri="{FF2B5EF4-FFF2-40B4-BE49-F238E27FC236}">
                  <a16:creationId xmlns:a16="http://schemas.microsoft.com/office/drawing/2014/main" id="{FC930D84-2CA0-468E-8E85-5F381F8C6EC4}"/>
                </a:ext>
              </a:extLst>
            </p:cNvPr>
            <p:cNvPicPr>
              <a:picLocks noChangeAspect="1"/>
            </p:cNvPicPr>
            <p:nvPr/>
          </p:nvPicPr>
          <p:blipFill>
            <a:blip r:embed="rId8"/>
            <a:stretch>
              <a:fillRect/>
            </a:stretch>
          </p:blipFill>
          <p:spPr>
            <a:xfrm>
              <a:off x="6271766" y="2969060"/>
              <a:ext cx="641252" cy="619194"/>
            </a:xfrm>
            <a:prstGeom prst="rect">
              <a:avLst/>
            </a:prstGeom>
          </p:spPr>
        </p:pic>
        <p:sp>
          <p:nvSpPr>
            <p:cNvPr id="11" name="Oval 10">
              <a:extLst>
                <a:ext uri="{FF2B5EF4-FFF2-40B4-BE49-F238E27FC236}">
                  <a16:creationId xmlns:a16="http://schemas.microsoft.com/office/drawing/2014/main" id="{3978C434-66E5-461F-9871-ECF5E7BD537C}"/>
                </a:ext>
              </a:extLst>
            </p:cNvPr>
            <p:cNvSpPr/>
            <p:nvPr/>
          </p:nvSpPr>
          <p:spPr>
            <a:xfrm>
              <a:off x="6210000" y="2911112"/>
              <a:ext cx="747729" cy="735090"/>
            </a:xfrm>
            <a:prstGeom prst="ellipse">
              <a:avLst/>
            </a:prstGeom>
            <a:noFill/>
            <a:ln w="38100">
              <a:solidFill>
                <a:srgbClr val="C0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a:p>
          </p:txBody>
        </p:sp>
        <p:sp>
          <p:nvSpPr>
            <p:cNvPr id="12" name="Oval 11">
              <a:extLst>
                <a:ext uri="{FF2B5EF4-FFF2-40B4-BE49-F238E27FC236}">
                  <a16:creationId xmlns:a16="http://schemas.microsoft.com/office/drawing/2014/main" id="{F94B10FF-587B-46CB-A835-F88A01E64FA6}"/>
                </a:ext>
              </a:extLst>
            </p:cNvPr>
            <p:cNvSpPr/>
            <p:nvPr/>
          </p:nvSpPr>
          <p:spPr>
            <a:xfrm>
              <a:off x="5237871" y="1890540"/>
              <a:ext cx="2733821" cy="2797118"/>
            </a:xfrm>
            <a:prstGeom prst="ellipse">
              <a:avLst/>
            </a:prstGeom>
            <a:noFill/>
            <a:ln w="19050">
              <a:solidFill>
                <a:srgbClr val="DD3F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a:p>
          </p:txBody>
        </p:sp>
        <p:sp>
          <p:nvSpPr>
            <p:cNvPr id="13" name="Oval 12">
              <a:extLst>
                <a:ext uri="{FF2B5EF4-FFF2-40B4-BE49-F238E27FC236}">
                  <a16:creationId xmlns:a16="http://schemas.microsoft.com/office/drawing/2014/main" id="{CDCCCDB9-2A21-4F5C-AE2B-ED326A7F5F21}"/>
                </a:ext>
              </a:extLst>
            </p:cNvPr>
            <p:cNvSpPr/>
            <p:nvPr/>
          </p:nvSpPr>
          <p:spPr>
            <a:xfrm>
              <a:off x="4919003" y="1240522"/>
              <a:ext cx="3427828" cy="3439039"/>
            </a:xfrm>
            <a:prstGeom prst="ellipse">
              <a:avLst/>
            </a:prstGeom>
            <a:noFill/>
            <a:ln w="19050">
              <a:solidFill>
                <a:srgbClr val="D92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300"/>
            </a:p>
          </p:txBody>
        </p:sp>
      </p:grpSp>
      <p:sp>
        <p:nvSpPr>
          <p:cNvPr id="14" name="Rectangle 13">
            <a:extLst>
              <a:ext uri="{FF2B5EF4-FFF2-40B4-BE49-F238E27FC236}">
                <a16:creationId xmlns:a16="http://schemas.microsoft.com/office/drawing/2014/main" id="{D586A815-2893-4934-A232-4CAF9DD9D3E9}"/>
              </a:ext>
            </a:extLst>
          </p:cNvPr>
          <p:cNvSpPr/>
          <p:nvPr/>
        </p:nvSpPr>
        <p:spPr>
          <a:xfrm>
            <a:off x="544556" y="899004"/>
            <a:ext cx="3778671" cy="17700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en-GB" sz="1200" dirty="0">
                <a:solidFill>
                  <a:schemeClr val="tx1">
                    <a:lumMod val="75000"/>
                    <a:lumOff val="25000"/>
                  </a:schemeClr>
                </a:solidFill>
                <a:latin typeface="Arial" panose="020B0604020202020204" pitchFamily="34" charset="0"/>
                <a:cs typeface="Arial" panose="020B0604020202020204" pitchFamily="34" charset="0"/>
              </a:rPr>
              <a:t>ONE-STOP-SHOP FOR HPC</a:t>
            </a:r>
          </a:p>
          <a:p>
            <a:pPr algn="ctr" defTabSz="685783">
              <a:spcAft>
                <a:spcPts val="600"/>
              </a:spcAft>
              <a:defRPr/>
            </a:pPr>
            <a:r>
              <a:rPr lang="en-GB" sz="1200" dirty="0">
                <a:solidFill>
                  <a:schemeClr val="tx1">
                    <a:lumMod val="75000"/>
                    <a:lumOff val="25000"/>
                  </a:schemeClr>
                </a:solidFill>
                <a:latin typeface="Arial" panose="020B0604020202020204" pitchFamily="34" charset="0"/>
                <a:cs typeface="Arial" panose="020B0604020202020204" pitchFamily="34" charset="0"/>
              </a:rPr>
              <a:t>The Croatian Competence Centre for HPC is a place where users from the academic and scientific community, industry, and public administration get support in the application of the national and European infrastructure of High Performance Computing (HPC) in their work.</a:t>
            </a:r>
          </a:p>
        </p:txBody>
      </p:sp>
      <p:grpSp>
        <p:nvGrpSpPr>
          <p:cNvPr id="15" name="Group 14">
            <a:extLst>
              <a:ext uri="{FF2B5EF4-FFF2-40B4-BE49-F238E27FC236}">
                <a16:creationId xmlns:a16="http://schemas.microsoft.com/office/drawing/2014/main" id="{DE4D21FD-A6E1-4101-BEA3-DC8956604A1A}"/>
              </a:ext>
            </a:extLst>
          </p:cNvPr>
          <p:cNvGrpSpPr/>
          <p:nvPr/>
        </p:nvGrpSpPr>
        <p:grpSpPr>
          <a:xfrm rot="17519230">
            <a:off x="595939" y="950385"/>
            <a:ext cx="340659" cy="340659"/>
            <a:chOff x="3609787" y="1688350"/>
            <a:chExt cx="340659" cy="340659"/>
          </a:xfrm>
        </p:grpSpPr>
        <p:sp>
          <p:nvSpPr>
            <p:cNvPr id="16" name="Block Arc 15">
              <a:extLst>
                <a:ext uri="{FF2B5EF4-FFF2-40B4-BE49-F238E27FC236}">
                  <a16:creationId xmlns:a16="http://schemas.microsoft.com/office/drawing/2014/main" id="{EA7BD7C6-1E99-4325-B7AA-4A403157E3D1}"/>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a:extLst>
                <a:ext uri="{FF2B5EF4-FFF2-40B4-BE49-F238E27FC236}">
                  <a16:creationId xmlns:a16="http://schemas.microsoft.com/office/drawing/2014/main" id="{CAECC3FC-9C85-4F49-BA72-97C6C9148A6E}"/>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a:extLst>
              <a:ext uri="{FF2B5EF4-FFF2-40B4-BE49-F238E27FC236}">
                <a16:creationId xmlns:a16="http://schemas.microsoft.com/office/drawing/2014/main" id="{50757A5C-D4DA-492E-BD3F-4F49EE2219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136" y="3823143"/>
            <a:ext cx="1412475" cy="511678"/>
          </a:xfrm>
          <a:prstGeom prst="rect">
            <a:avLst/>
          </a:prstGeom>
        </p:spPr>
      </p:pic>
      <p:pic>
        <p:nvPicPr>
          <p:cNvPr id="23" name="Picture 22">
            <a:extLst>
              <a:ext uri="{FF2B5EF4-FFF2-40B4-BE49-F238E27FC236}">
                <a16:creationId xmlns:a16="http://schemas.microsoft.com/office/drawing/2014/main" id="{42E690F5-F992-4C2A-A772-D2D0498D7C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2817" y="4318289"/>
            <a:ext cx="1422145" cy="298650"/>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5A5B0721-6051-4B79-A9AD-BD7C99630666}"/>
              </a:ext>
            </a:extLst>
          </p:cNvPr>
          <p:cNvSpPr txBox="1"/>
          <p:nvPr/>
        </p:nvSpPr>
        <p:spPr>
          <a:xfrm>
            <a:off x="2173731" y="3823143"/>
            <a:ext cx="2200185" cy="276999"/>
          </a:xfrm>
          <a:prstGeom prst="rect">
            <a:avLst/>
          </a:prstGeom>
          <a:noFill/>
        </p:spPr>
        <p:txBody>
          <a:bodyPr wrap="square">
            <a:spAutoFit/>
          </a:bodyPr>
          <a:lstStyle/>
          <a:p>
            <a:pPr marL="108000" indent="0">
              <a:buNone/>
            </a:pPr>
            <a:r>
              <a:rPr lang="hr-HR" sz="1200" dirty="0">
                <a:solidFill>
                  <a:prstClr val="black"/>
                </a:solidFill>
                <a:latin typeface="Arial" panose="020B0604020202020204" pitchFamily="34" charset="0"/>
                <a:cs typeface="Arial" panose="020B0604020202020204" pitchFamily="34" charset="0"/>
                <a:hlinkClick r:id="rId11"/>
              </a:rPr>
              <a:t>https://ww</a:t>
            </a:r>
            <a:r>
              <a:rPr lang="hr-HR" sz="1200" dirty="0">
                <a:solidFill>
                  <a:prstClr val="black"/>
                </a:solidFill>
                <a:latin typeface="Arial" panose="020B0604020202020204" pitchFamily="34" charset="0"/>
                <a:cs typeface="Arial" panose="020B0604020202020204" pitchFamily="34" charset="0"/>
                <a:hlinkClick r:id="rId12"/>
              </a:rPr>
              <a:t>w.hpc-cc.hr/</a:t>
            </a:r>
            <a:r>
              <a:rPr lang="hr-HR" sz="1200" dirty="0">
                <a:solidFill>
                  <a:prstClr val="black"/>
                </a:solidFill>
                <a:latin typeface="Arial" panose="020B0604020202020204" pitchFamily="34" charset="0"/>
                <a:cs typeface="Arial" panose="020B0604020202020204" pitchFamily="34" charset="0"/>
              </a:rPr>
              <a:t> </a:t>
            </a:r>
            <a:endParaRPr lang="hr-HR" sz="12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E9FAD68B-EF52-4806-A337-4133B80438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43025" y="1317052"/>
            <a:ext cx="530154" cy="531696"/>
          </a:xfrm>
          <a:prstGeom prst="rect">
            <a:avLst/>
          </a:prstGeom>
        </p:spPr>
      </p:pic>
      <p:grpSp>
        <p:nvGrpSpPr>
          <p:cNvPr id="26" name="Group 25">
            <a:extLst>
              <a:ext uri="{FF2B5EF4-FFF2-40B4-BE49-F238E27FC236}">
                <a16:creationId xmlns:a16="http://schemas.microsoft.com/office/drawing/2014/main" id="{3AC9CA95-2DBE-4A36-8621-4F35B71BA66E}"/>
              </a:ext>
            </a:extLst>
          </p:cNvPr>
          <p:cNvGrpSpPr/>
          <p:nvPr/>
        </p:nvGrpSpPr>
        <p:grpSpPr>
          <a:xfrm rot="17519230" flipH="1" flipV="1">
            <a:off x="3915586" y="4081688"/>
            <a:ext cx="340659" cy="340659"/>
            <a:chOff x="3609787" y="1688350"/>
            <a:chExt cx="340659" cy="340659"/>
          </a:xfrm>
          <a:solidFill>
            <a:srgbClr val="D71634"/>
          </a:solidFill>
        </p:grpSpPr>
        <p:sp>
          <p:nvSpPr>
            <p:cNvPr id="27" name="Block Arc 26">
              <a:extLst>
                <a:ext uri="{FF2B5EF4-FFF2-40B4-BE49-F238E27FC236}">
                  <a16:creationId xmlns:a16="http://schemas.microsoft.com/office/drawing/2014/main" id="{75C1C21E-5CC0-4642-8115-C18B25B9F148}"/>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Oval 27">
              <a:extLst>
                <a:ext uri="{FF2B5EF4-FFF2-40B4-BE49-F238E27FC236}">
                  <a16:creationId xmlns:a16="http://schemas.microsoft.com/office/drawing/2014/main" id="{8DC9DE38-B734-459F-B855-163CBB9B5748}"/>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Footer Placeholder 4">
            <a:extLst>
              <a:ext uri="{FF2B5EF4-FFF2-40B4-BE49-F238E27FC236}">
                <a16:creationId xmlns:a16="http://schemas.microsoft.com/office/drawing/2014/main" id="{D5DF22BB-91AA-4CA4-BA9B-57DE7FEF0131}"/>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31" name="Date Placeholder 3">
            <a:extLst>
              <a:ext uri="{FF2B5EF4-FFF2-40B4-BE49-F238E27FC236}">
                <a16:creationId xmlns:a16="http://schemas.microsoft.com/office/drawing/2014/main" id="{3845FC62-756E-4A58-8989-CF2DE79339DC}"/>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3230802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687" y="1346549"/>
            <a:ext cx="2019163" cy="189364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D09B9E0-73ED-0141-8500-7B181E005345}"/>
              </a:ext>
            </a:extLst>
          </p:cNvPr>
          <p:cNvSpPr/>
          <p:nvPr/>
        </p:nvSpPr>
        <p:spPr>
          <a:xfrm>
            <a:off x="5452850" y="1346549"/>
            <a:ext cx="2593928" cy="1895742"/>
          </a:xfrm>
          <a:prstGeom prst="rect">
            <a:avLst/>
          </a:prstGeom>
          <a:solidFill>
            <a:srgbClr val="46C1A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i="1" dirty="0">
              <a:solidFill>
                <a:schemeClr val="bg1"/>
              </a:solidFill>
              <a:latin typeface="Arial" panose="020B0604020202020204" pitchFamily="34" charset="0"/>
              <a:cs typeface="Arial" panose="020B0604020202020204" pitchFamily="34" charset="0"/>
            </a:endParaRPr>
          </a:p>
          <a:p>
            <a:pPr algn="ctr"/>
            <a:endParaRPr lang="hr-HR" sz="1400" i="1" dirty="0">
              <a:solidFill>
                <a:schemeClr val="bg1"/>
              </a:solidFill>
              <a:latin typeface="Arial" panose="020B0604020202020204" pitchFamily="34" charset="0"/>
              <a:cs typeface="Arial" panose="020B0604020202020204" pitchFamily="34" charset="0"/>
            </a:endParaRPr>
          </a:p>
          <a:p>
            <a:pPr algn="ctr"/>
            <a:r>
              <a:rPr lang="en-GB" sz="1600" b="1" i="1" dirty="0" err="1">
                <a:solidFill>
                  <a:schemeClr val="bg1"/>
                </a:solidFill>
                <a:latin typeface="Arial" panose="020B0604020202020204" pitchFamily="34" charset="0"/>
                <a:cs typeface="Arial" panose="020B0604020202020204" pitchFamily="34" charset="0"/>
              </a:rPr>
              <a:t>eduroam</a:t>
            </a:r>
            <a:r>
              <a:rPr lang="en-GB" sz="1600" dirty="0">
                <a:solidFill>
                  <a:schemeClr val="bg1"/>
                </a:solidFill>
                <a:latin typeface="Arial" panose="020B0604020202020204" pitchFamily="34" charset="0"/>
                <a:cs typeface="Arial" panose="020B0604020202020204" pitchFamily="34" charset="0"/>
              </a:rPr>
              <a:t> </a:t>
            </a:r>
          </a:p>
          <a:p>
            <a:pPr algn="ctr"/>
            <a:endParaRPr lang="en-GB" sz="1400" dirty="0">
              <a:solidFill>
                <a:schemeClr val="bg1"/>
              </a:solidFill>
              <a:latin typeface="Arial" panose="020B0604020202020204" pitchFamily="34" charset="0"/>
              <a:cs typeface="Arial" panose="020B0604020202020204" pitchFamily="34" charset="0"/>
            </a:endParaRPr>
          </a:p>
          <a:p>
            <a:pPr algn="ctr"/>
            <a:r>
              <a:rPr lang="en-GB" sz="1200" dirty="0">
                <a:solidFill>
                  <a:schemeClr val="bg1"/>
                </a:solidFill>
                <a:latin typeface="Arial" panose="020B0604020202020204" pitchFamily="34" charset="0"/>
                <a:cs typeface="Arial" panose="020B0604020202020204" pitchFamily="34" charset="0"/>
              </a:rPr>
              <a:t>safe, easy to use and, </a:t>
            </a:r>
          </a:p>
          <a:p>
            <a:pPr algn="ctr"/>
            <a:r>
              <a:rPr lang="en-GB" sz="1200" dirty="0">
                <a:solidFill>
                  <a:schemeClr val="bg1"/>
                </a:solidFill>
                <a:latin typeface="Arial" panose="020B0604020202020204" pitchFamily="34" charset="0"/>
                <a:cs typeface="Arial" panose="020B0604020202020204" pitchFamily="34" charset="0"/>
              </a:rPr>
              <a:t>for the end user, completely free Internet access service in Croatia</a:t>
            </a:r>
            <a:endParaRPr lang="hr-HR" sz="1200" dirty="0">
              <a:solidFill>
                <a:schemeClr val="bg1"/>
              </a:solidFill>
              <a:latin typeface="Arial" panose="020B0604020202020204" pitchFamily="34" charset="0"/>
              <a:cs typeface="Arial" panose="020B0604020202020204" pitchFamily="34" charset="0"/>
            </a:endParaRPr>
          </a:p>
          <a:p>
            <a:pPr algn="ctr"/>
            <a:endParaRPr lang="hr-HR" sz="14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E56476D-1241-C74F-8469-E04C0CC00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623" y="1092972"/>
            <a:ext cx="1228201" cy="532221"/>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EAC048BB-8DD6-46EE-8F27-6508298EEFD2}"/>
              </a:ext>
            </a:extLst>
          </p:cNvPr>
          <p:cNvGrpSpPr/>
          <p:nvPr/>
        </p:nvGrpSpPr>
        <p:grpSpPr>
          <a:xfrm>
            <a:off x="833999" y="3241959"/>
            <a:ext cx="7212779" cy="1188501"/>
            <a:chOff x="833999" y="3241959"/>
            <a:chExt cx="7212779" cy="1188501"/>
          </a:xfrm>
        </p:grpSpPr>
        <p:sp>
          <p:nvSpPr>
            <p:cNvPr id="20" name="Rectangle 19"/>
            <p:cNvSpPr/>
            <p:nvPr/>
          </p:nvSpPr>
          <p:spPr>
            <a:xfrm>
              <a:off x="6746284" y="3243731"/>
              <a:ext cx="1300494" cy="11847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hr-HR" sz="1200" b="1" dirty="0">
                  <a:solidFill>
                    <a:schemeClr val="tx1">
                      <a:lumMod val="75000"/>
                      <a:lumOff val="25000"/>
                    </a:schemeClr>
                  </a:solidFill>
                  <a:latin typeface="Arial" panose="020B0604020202020204" pitchFamily="34" charset="0"/>
                  <a:cs typeface="Arial" panose="020B0604020202020204" pitchFamily="34" charset="0"/>
                </a:rPr>
                <a:t>Croatia</a:t>
              </a: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1 1</a:t>
              </a:r>
              <a:r>
                <a:rPr lang="hr-HR" sz="1200" b="1" dirty="0">
                  <a:solidFill>
                    <a:schemeClr val="tx1">
                      <a:lumMod val="75000"/>
                      <a:lumOff val="25000"/>
                    </a:schemeClr>
                  </a:solidFill>
                  <a:latin typeface="Arial" panose="020B0604020202020204" pitchFamily="34" charset="0"/>
                  <a:cs typeface="Arial" panose="020B0604020202020204" pitchFamily="34" charset="0"/>
                </a:rPr>
                <a:t>52</a:t>
              </a:r>
              <a:r>
                <a:rPr lang="en-GB" sz="1200" b="1" dirty="0">
                  <a:solidFill>
                    <a:schemeClr val="tx1">
                      <a:lumMod val="75000"/>
                      <a:lumOff val="25000"/>
                    </a:schemeClr>
                  </a:solidFill>
                  <a:latin typeface="Arial" panose="020B0604020202020204" pitchFamily="34" charset="0"/>
                  <a:cs typeface="Arial" panose="020B0604020202020204" pitchFamily="34" charset="0"/>
                </a:rPr>
                <a:t> locations</a:t>
              </a:r>
            </a:p>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407 cities</a:t>
              </a:r>
              <a:r>
                <a:rPr lang="hr-HR" sz="1200" b="1" dirty="0">
                  <a:solidFill>
                    <a:schemeClr val="tx1">
                      <a:lumMod val="75000"/>
                      <a:lumOff val="25000"/>
                    </a:schemeClr>
                  </a:solidFill>
                  <a:latin typeface="Arial" panose="020B0604020202020204" pitchFamily="34" charset="0"/>
                  <a:cs typeface="Arial" panose="020B0604020202020204" pitchFamily="34" charset="0"/>
                </a:rPr>
                <a:t> </a:t>
              </a:r>
              <a:r>
                <a:rPr lang="en-GB" sz="1200" b="1" dirty="0">
                  <a:solidFill>
                    <a:schemeClr val="tx1">
                      <a:lumMod val="75000"/>
                      <a:lumOff val="25000"/>
                    </a:schemeClr>
                  </a:solidFill>
                  <a:latin typeface="Arial" panose="020B0604020202020204" pitchFamily="34" charset="0"/>
                  <a:cs typeface="Arial" panose="020B0604020202020204" pitchFamily="34" charset="0"/>
                </a:rPr>
                <a:t>/</a:t>
              </a:r>
              <a:r>
                <a:rPr lang="hr-HR" sz="1200" b="1" dirty="0">
                  <a:solidFill>
                    <a:schemeClr val="tx1">
                      <a:lumMod val="75000"/>
                      <a:lumOff val="25000"/>
                    </a:schemeClr>
                  </a:solidFill>
                  <a:latin typeface="Arial" panose="020B0604020202020204" pitchFamily="34" charset="0"/>
                  <a:cs typeface="Arial" panose="020B0604020202020204" pitchFamily="34" charset="0"/>
                </a:rPr>
                <a:t> </a:t>
              </a:r>
              <a:r>
                <a:rPr lang="en-GB" sz="1200" b="1" dirty="0">
                  <a:solidFill>
                    <a:schemeClr val="tx1">
                      <a:lumMod val="75000"/>
                      <a:lumOff val="25000"/>
                    </a:schemeClr>
                  </a:solidFill>
                  <a:latin typeface="Arial" panose="020B0604020202020204" pitchFamily="34" charset="0"/>
                  <a:cs typeface="Arial" panose="020B0604020202020204" pitchFamily="34" charset="0"/>
                </a:rPr>
                <a:t>places</a:t>
              </a:r>
            </a:p>
          </p:txBody>
        </p:sp>
        <p:sp>
          <p:nvSpPr>
            <p:cNvPr id="19" name="Rectangle 18"/>
            <p:cNvSpPr/>
            <p:nvPr/>
          </p:nvSpPr>
          <p:spPr>
            <a:xfrm>
              <a:off x="5456052" y="3243731"/>
              <a:ext cx="1300494" cy="11847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worldwide</a:t>
              </a:r>
            </a:p>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32 000+ locations</a:t>
              </a:r>
            </a:p>
            <a:p>
              <a:pPr lvl="0" algn="ct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106 countries </a:t>
              </a:r>
            </a:p>
          </p:txBody>
        </p:sp>
        <p:sp>
          <p:nvSpPr>
            <p:cNvPr id="17" name="Rectangle 16"/>
            <p:cNvSpPr/>
            <p:nvPr/>
          </p:nvSpPr>
          <p:spPr>
            <a:xfrm>
              <a:off x="3419357" y="3241959"/>
              <a:ext cx="2032296" cy="1188293"/>
            </a:xfrm>
            <a:prstGeom prst="rect">
              <a:avLst/>
            </a:prstGeom>
            <a:solidFill>
              <a:srgbClr val="F9A61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hr-HR" sz="1600" b="1" dirty="0" err="1">
                  <a:solidFill>
                    <a:schemeClr val="bg1"/>
                  </a:solidFill>
                  <a:latin typeface="Arial" panose="020B0604020202020204" pitchFamily="34" charset="0"/>
                  <a:cs typeface="Arial" panose="020B0604020202020204" pitchFamily="34" charset="0"/>
                </a:rPr>
                <a:t>Security</a:t>
              </a:r>
              <a:endParaRPr lang="hr-HR" sz="1600" b="1" dirty="0">
                <a:solidFill>
                  <a:schemeClr val="bg1"/>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Trust</a:t>
              </a:r>
            </a:p>
            <a:p>
              <a:pPr marL="0" marR="0" lvl="0" indent="0" algn="ctr" defTabSz="685800" rtl="0" eaLnBrk="1" fontAlgn="auto" latinLnBrk="0" hangingPunct="1">
                <a:lnSpc>
                  <a:spcPct val="100000"/>
                </a:lnSpc>
                <a:spcBef>
                  <a:spcPts val="0"/>
                </a:spcBef>
                <a:spcAft>
                  <a:spcPts val="0"/>
                </a:spcAft>
                <a:buClrTx/>
                <a:buSzTx/>
                <a:buFontTx/>
                <a:buNone/>
                <a:tabLst/>
                <a:defRPr/>
              </a:pPr>
              <a:r>
                <a:rPr lang="hr-HR" sz="1600" b="1" dirty="0" err="1">
                  <a:solidFill>
                    <a:schemeClr val="bg1"/>
                  </a:solidFill>
                  <a:latin typeface="Arial" panose="020B0604020202020204" pitchFamily="34" charset="0"/>
                  <a:cs typeface="Arial" panose="020B0604020202020204" pitchFamily="34" charset="0"/>
                </a:rPr>
                <a:t>Reliability</a:t>
              </a:r>
              <a:endParaRPr kumimoji="0" lang="hr-HR"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2121893" y="3245710"/>
              <a:ext cx="1300494" cy="118475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23</a:t>
              </a:r>
              <a:r>
                <a:rPr kumimoji="0" lang="hr-HR" sz="1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5</a:t>
              </a:r>
              <a:r>
                <a:rPr kumimoji="0" lang="it-IT" sz="1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institutions</a:t>
              </a:r>
              <a: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br>
                <a:rPr kumimoji="0" lang="it-IT"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br>
              <a:r>
                <a:rPr kumimoji="0" lang="it-IT"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identity</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providers</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t>
              </a:r>
              <a:r>
                <a:rPr kumimoji="0" lang="it-IT"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p>
          </p:txBody>
        </p:sp>
        <p:sp>
          <p:nvSpPr>
            <p:cNvPr id="18" name="Rectangle 17"/>
            <p:cNvSpPr/>
            <p:nvPr/>
          </p:nvSpPr>
          <p:spPr>
            <a:xfrm>
              <a:off x="833999" y="3245201"/>
              <a:ext cx="1300494" cy="11832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954 195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e-</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identity</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users</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t>
              </a:r>
            </a:p>
          </p:txBody>
        </p:sp>
      </p:grpSp>
      <p:sp>
        <p:nvSpPr>
          <p:cNvPr id="10" name="Rectangle 9">
            <a:extLst>
              <a:ext uri="{FF2B5EF4-FFF2-40B4-BE49-F238E27FC236}">
                <a16:creationId xmlns:a16="http://schemas.microsoft.com/office/drawing/2014/main" id="{1A2A8E36-98F8-8C46-B9C8-BDC0D29C92EE}"/>
              </a:ext>
            </a:extLst>
          </p:cNvPr>
          <p:cNvSpPr/>
          <p:nvPr/>
        </p:nvSpPr>
        <p:spPr>
          <a:xfrm>
            <a:off x="826298" y="1342345"/>
            <a:ext cx="2600988" cy="1902856"/>
          </a:xfrm>
          <a:prstGeom prst="rect">
            <a:avLst/>
          </a:prstGeom>
          <a:solidFill>
            <a:srgbClr val="D924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dirty="0">
              <a:solidFill>
                <a:schemeClr val="bg1"/>
              </a:solidFill>
              <a:latin typeface="Arial" panose="020B0604020202020204" pitchFamily="34" charset="0"/>
              <a:cs typeface="Arial" panose="020B0604020202020204" pitchFamily="34" charset="0"/>
            </a:endParaRPr>
          </a:p>
          <a:p>
            <a:pPr algn="ctr"/>
            <a:endParaRPr lang="hr-HR" sz="1600" b="1" dirty="0">
              <a:solidFill>
                <a:schemeClr val="bg1"/>
              </a:solidFill>
              <a:latin typeface="Arial" panose="020B0604020202020204" pitchFamily="34" charset="0"/>
              <a:cs typeface="Arial" panose="020B0604020202020204" pitchFamily="34" charset="0"/>
            </a:endParaRPr>
          </a:p>
          <a:p>
            <a:pPr algn="ctr"/>
            <a:r>
              <a:rPr lang="en-GB" sz="1600" b="1" dirty="0" err="1">
                <a:solidFill>
                  <a:schemeClr val="bg1"/>
                </a:solidFill>
                <a:latin typeface="Arial" panose="020B0604020202020204" pitchFamily="34" charset="0"/>
                <a:cs typeface="Arial" panose="020B0604020202020204" pitchFamily="34" charset="0"/>
              </a:rPr>
              <a:t>AAI@EduHr</a:t>
            </a:r>
            <a:endParaRPr lang="hr-HR" sz="1600" b="1" dirty="0">
              <a:solidFill>
                <a:schemeClr val="bg1"/>
              </a:solidFill>
              <a:latin typeface="Arial" panose="020B0604020202020204" pitchFamily="34" charset="0"/>
              <a:cs typeface="Arial" panose="020B0604020202020204" pitchFamily="34" charset="0"/>
            </a:endParaRPr>
          </a:p>
          <a:p>
            <a:pPr algn="ctr"/>
            <a:endParaRPr lang="hr-HR" sz="1400" dirty="0">
              <a:solidFill>
                <a:schemeClr val="bg1"/>
              </a:solidFill>
              <a:latin typeface="Arial" panose="020B0604020202020204" pitchFamily="34" charset="0"/>
              <a:cs typeface="Arial" panose="020B0604020202020204" pitchFamily="34" charset="0"/>
            </a:endParaRPr>
          </a:p>
          <a:p>
            <a:pPr algn="ctr"/>
            <a:r>
              <a:rPr lang="en-GB" sz="1400" dirty="0">
                <a:solidFill>
                  <a:schemeClr val="bg1"/>
                </a:solidFill>
                <a:latin typeface="Arial" panose="020B0604020202020204" pitchFamily="34" charset="0"/>
                <a:cs typeface="Arial" panose="020B0604020202020204" pitchFamily="34" charset="0"/>
              </a:rPr>
              <a:t> </a:t>
            </a:r>
            <a:r>
              <a:rPr lang="en-GB" sz="1200" dirty="0">
                <a:solidFill>
                  <a:schemeClr val="bg1"/>
                </a:solidFill>
                <a:latin typeface="Arial" panose="020B0604020202020204" pitchFamily="34" charset="0"/>
                <a:cs typeface="Arial" panose="020B0604020202020204" pitchFamily="34" charset="0"/>
              </a:rPr>
              <a:t>Authentication and Authorisation Infrastructure of science and higher education in Croatia</a:t>
            </a:r>
            <a:endParaRPr lang="hr-HR" sz="1200" dirty="0">
              <a:solidFill>
                <a:schemeClr val="bg1"/>
              </a:solidFill>
              <a:latin typeface="Arial" panose="020B0604020202020204" pitchFamily="34" charset="0"/>
              <a:cs typeface="Arial" panose="020B0604020202020204" pitchFamily="34" charset="0"/>
            </a:endParaRPr>
          </a:p>
          <a:p>
            <a:pPr algn="ctr"/>
            <a:endParaRPr lang="hr-HR" sz="12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7A7460F-CA0F-F44B-AAC6-98BC55FE9ABD}"/>
              </a:ext>
            </a:extLst>
          </p:cNvPr>
          <p:cNvPicPr>
            <a:picLocks noChangeAspect="1"/>
          </p:cNvPicPr>
          <p:nvPr/>
        </p:nvPicPr>
        <p:blipFill>
          <a:blip r:embed="rId5"/>
          <a:stretch>
            <a:fillRect/>
          </a:stretch>
        </p:blipFill>
        <p:spPr>
          <a:xfrm>
            <a:off x="1499643" y="1103193"/>
            <a:ext cx="1353184" cy="522000"/>
          </a:xfrm>
          <a:prstGeom prst="rect">
            <a:avLst/>
          </a:prstGeom>
          <a:ln>
            <a:noFill/>
          </a:ln>
          <a:effectLst>
            <a:outerShdw blurRad="292100" dist="139700" dir="2700000" algn="tl" rotWithShape="0">
              <a:srgbClr val="333333">
                <a:alpha val="65000"/>
              </a:srgbClr>
            </a:outerShdw>
          </a:effectLst>
        </p:spPr>
      </p:pic>
      <p:sp>
        <p:nvSpPr>
          <p:cNvPr id="13" name="Title 1">
            <a:extLst>
              <a:ext uri="{FF2B5EF4-FFF2-40B4-BE49-F238E27FC236}">
                <a16:creationId xmlns:a16="http://schemas.microsoft.com/office/drawing/2014/main" id="{E8F9392E-4A7B-471A-B166-351B8C378E57}"/>
              </a:ext>
            </a:extLst>
          </p:cNvPr>
          <p:cNvSpPr txBox="1">
            <a:spLocks/>
          </p:cNvSpPr>
          <p:nvPr/>
        </p:nvSpPr>
        <p:spPr>
          <a:xfrm>
            <a:off x="628651" y="14254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hr-HR" dirty="0"/>
          </a:p>
          <a:p>
            <a:r>
              <a:rPr lang="hr-HR" dirty="0"/>
              <a:t>T&amp;I… </a:t>
            </a:r>
            <a:r>
              <a:rPr lang="en-GB" dirty="0" err="1"/>
              <a:t>enabeling</a:t>
            </a:r>
            <a:r>
              <a:rPr lang="en-GB" dirty="0"/>
              <a:t> mobility</a:t>
            </a:r>
          </a:p>
        </p:txBody>
      </p:sp>
      <p:grpSp>
        <p:nvGrpSpPr>
          <p:cNvPr id="14" name="Group 13">
            <a:extLst>
              <a:ext uri="{FF2B5EF4-FFF2-40B4-BE49-F238E27FC236}">
                <a16:creationId xmlns:a16="http://schemas.microsoft.com/office/drawing/2014/main" id="{1083177C-B42F-4FC4-A56E-A4F3E795D74F}"/>
              </a:ext>
            </a:extLst>
          </p:cNvPr>
          <p:cNvGrpSpPr/>
          <p:nvPr/>
        </p:nvGrpSpPr>
        <p:grpSpPr>
          <a:xfrm rot="4080770" flipH="1">
            <a:off x="2682498" y="932864"/>
            <a:ext cx="340659" cy="340659"/>
            <a:chOff x="3609787" y="1688350"/>
            <a:chExt cx="340659" cy="340659"/>
          </a:xfrm>
          <a:solidFill>
            <a:srgbClr val="D71634"/>
          </a:solidFill>
        </p:grpSpPr>
        <p:sp>
          <p:nvSpPr>
            <p:cNvPr id="16" name="Block Arc 15">
              <a:extLst>
                <a:ext uri="{FF2B5EF4-FFF2-40B4-BE49-F238E27FC236}">
                  <a16:creationId xmlns:a16="http://schemas.microsoft.com/office/drawing/2014/main" id="{53D8ECD5-B28D-4F39-8124-6F952B781881}"/>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a:extLst>
                <a:ext uri="{FF2B5EF4-FFF2-40B4-BE49-F238E27FC236}">
                  <a16:creationId xmlns:a16="http://schemas.microsoft.com/office/drawing/2014/main" id="{A960D116-C5C0-47ED-8916-EC80F1CA9D2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E11C7534-7861-406C-9CDA-F94FACBA3BDB}"/>
              </a:ext>
            </a:extLst>
          </p:cNvPr>
          <p:cNvGrpSpPr/>
          <p:nvPr/>
        </p:nvGrpSpPr>
        <p:grpSpPr>
          <a:xfrm rot="4080770" flipH="1">
            <a:off x="7252316" y="921923"/>
            <a:ext cx="340659" cy="340659"/>
            <a:chOff x="3609787" y="1688350"/>
            <a:chExt cx="340659" cy="340659"/>
          </a:xfrm>
          <a:solidFill>
            <a:srgbClr val="46C1AD"/>
          </a:solidFill>
        </p:grpSpPr>
        <p:sp>
          <p:nvSpPr>
            <p:cNvPr id="23" name="Block Arc 22">
              <a:extLst>
                <a:ext uri="{FF2B5EF4-FFF2-40B4-BE49-F238E27FC236}">
                  <a16:creationId xmlns:a16="http://schemas.microsoft.com/office/drawing/2014/main" id="{37EC3165-DD02-496B-88D2-55A150F7724E}"/>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Oval 23">
              <a:extLst>
                <a:ext uri="{FF2B5EF4-FFF2-40B4-BE49-F238E27FC236}">
                  <a16:creationId xmlns:a16="http://schemas.microsoft.com/office/drawing/2014/main" id="{5ADDC18C-3828-4153-9D56-9CDB4CF084F6}"/>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Footer Placeholder 4">
            <a:extLst>
              <a:ext uri="{FF2B5EF4-FFF2-40B4-BE49-F238E27FC236}">
                <a16:creationId xmlns:a16="http://schemas.microsoft.com/office/drawing/2014/main" id="{69D92CDB-14BA-48C6-A6BF-85FB38F3E897}"/>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27" name="Date Placeholder 3">
            <a:extLst>
              <a:ext uri="{FF2B5EF4-FFF2-40B4-BE49-F238E27FC236}">
                <a16:creationId xmlns:a16="http://schemas.microsoft.com/office/drawing/2014/main" id="{0F822A76-B644-42BD-B4D7-52D397A93804}"/>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3152267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FEB5F2-B2AC-4A1E-9387-97AB9DEAEAD0}"/>
              </a:ext>
            </a:extLst>
          </p:cNvPr>
          <p:cNvSpPr>
            <a:spLocks noGrp="1"/>
          </p:cNvSpPr>
          <p:nvPr>
            <p:ph type="ctrTitle"/>
          </p:nvPr>
        </p:nvSpPr>
        <p:spPr/>
        <p:txBody>
          <a:bodyPr/>
          <a:lstStyle/>
          <a:p>
            <a:r>
              <a:rPr lang="hr-HR" dirty="0"/>
              <a:t>Data </a:t>
            </a:r>
            <a:r>
              <a:rPr lang="hr-HR" dirty="0" err="1"/>
              <a:t>infrastructure</a:t>
            </a:r>
            <a:r>
              <a:rPr lang="hr-HR" dirty="0"/>
              <a:t> &amp; </a:t>
            </a:r>
            <a:r>
              <a:rPr lang="hr-HR" dirty="0" err="1"/>
              <a:t>services</a:t>
            </a:r>
            <a:endParaRPr lang="en-GB" dirty="0"/>
          </a:p>
        </p:txBody>
      </p:sp>
      <p:sp>
        <p:nvSpPr>
          <p:cNvPr id="9" name="Subtitle 8">
            <a:extLst>
              <a:ext uri="{FF2B5EF4-FFF2-40B4-BE49-F238E27FC236}">
                <a16:creationId xmlns:a16="http://schemas.microsoft.com/office/drawing/2014/main" id="{7992AEFA-E19F-4F2B-A859-B86437E7A9A2}"/>
              </a:ext>
            </a:extLst>
          </p:cNvPr>
          <p:cNvSpPr>
            <a:spLocks noGrp="1"/>
          </p:cNvSpPr>
          <p:nvPr>
            <p:ph type="subTitle" idx="1"/>
          </p:nvPr>
        </p:nvSpPr>
        <p:spPr/>
        <p:txBody>
          <a:bodyPr/>
          <a:lstStyle/>
          <a:p>
            <a:r>
              <a:rPr lang="hr-HR" dirty="0"/>
              <a:t>Draženko </a:t>
            </a:r>
            <a:r>
              <a:rPr lang="hr-HR" dirty="0" err="1"/>
              <a:t>Celjak</a:t>
            </a:r>
            <a:endParaRPr lang="en-GB" dirty="0"/>
          </a:p>
        </p:txBody>
      </p:sp>
      <p:sp>
        <p:nvSpPr>
          <p:cNvPr id="7" name="Footer Placeholder 4">
            <a:extLst>
              <a:ext uri="{FF2B5EF4-FFF2-40B4-BE49-F238E27FC236}">
                <a16:creationId xmlns:a16="http://schemas.microsoft.com/office/drawing/2014/main" id="{73156D01-2B28-4A3A-81D6-08276E52B4C9}"/>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0" name="Date Placeholder 3">
            <a:extLst>
              <a:ext uri="{FF2B5EF4-FFF2-40B4-BE49-F238E27FC236}">
                <a16:creationId xmlns:a16="http://schemas.microsoft.com/office/drawing/2014/main" id="{9E2CD7F0-EDEE-470D-B8B9-FE456A9C94E0}"/>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217278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D3875E0-3520-4563-99ED-496DB32D39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4335" y="1157040"/>
            <a:ext cx="3222142" cy="1741698"/>
          </a:xfrm>
          <a:prstGeom prst="rect">
            <a:avLst/>
          </a:prstGeom>
        </p:spPr>
      </p:pic>
      <p:pic>
        <p:nvPicPr>
          <p:cNvPr id="18" name="Picture 17">
            <a:extLst>
              <a:ext uri="{FF2B5EF4-FFF2-40B4-BE49-F238E27FC236}">
                <a16:creationId xmlns:a16="http://schemas.microsoft.com/office/drawing/2014/main" id="{F0ABADC6-794F-4587-B237-A4BBAEE7F5F6}"/>
              </a:ext>
            </a:extLst>
          </p:cNvPr>
          <p:cNvPicPr>
            <a:picLocks noChangeAspect="1"/>
          </p:cNvPicPr>
          <p:nvPr/>
        </p:nvPicPr>
        <p:blipFill>
          <a:blip r:embed="rId3"/>
          <a:stretch>
            <a:fillRect/>
          </a:stretch>
        </p:blipFill>
        <p:spPr>
          <a:xfrm>
            <a:off x="5868985" y="2828344"/>
            <a:ext cx="2417619" cy="1667835"/>
          </a:xfrm>
          <a:prstGeom prst="rect">
            <a:avLst/>
          </a:prstGeom>
          <a:ln>
            <a:noFill/>
          </a:ln>
          <a:effectLst/>
        </p:spPr>
      </p:pic>
      <p:sp>
        <p:nvSpPr>
          <p:cNvPr id="6" name="Title 5">
            <a:extLst>
              <a:ext uri="{FF2B5EF4-FFF2-40B4-BE49-F238E27FC236}">
                <a16:creationId xmlns:a16="http://schemas.microsoft.com/office/drawing/2014/main" id="{F6F5004D-2991-4E31-866F-DAC413DE2A65}"/>
              </a:ext>
            </a:extLst>
          </p:cNvPr>
          <p:cNvSpPr>
            <a:spLocks noGrp="1"/>
          </p:cNvSpPr>
          <p:nvPr>
            <p:ph type="title"/>
          </p:nvPr>
        </p:nvSpPr>
        <p:spPr/>
        <p:txBody>
          <a:bodyPr/>
          <a:lstStyle/>
          <a:p>
            <a:r>
              <a:rPr lang="hr-HR" dirty="0"/>
              <a:t>University </a:t>
            </a:r>
            <a:r>
              <a:rPr lang="hr-HR" dirty="0" err="1"/>
              <a:t>computing</a:t>
            </a:r>
            <a:r>
              <a:rPr lang="hr-HR" dirty="0"/>
              <a:t> centre - SRCE</a:t>
            </a:r>
            <a:endParaRPr lang="en-GB" dirty="0"/>
          </a:p>
        </p:txBody>
      </p:sp>
      <p:pic>
        <p:nvPicPr>
          <p:cNvPr id="5" name="Slika 3">
            <a:extLst>
              <a:ext uri="{FF2B5EF4-FFF2-40B4-BE49-F238E27FC236}">
                <a16:creationId xmlns:a16="http://schemas.microsoft.com/office/drawing/2014/main" id="{F041B947-8C62-4AE5-967F-DD8559958E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28" y="2885440"/>
            <a:ext cx="2417620" cy="1610739"/>
          </a:xfrm>
          <a:prstGeom prst="rect">
            <a:avLst/>
          </a:prstGeom>
          <a:ln>
            <a:noFill/>
          </a:ln>
          <a:effectLst/>
        </p:spPr>
      </p:pic>
      <p:sp>
        <p:nvSpPr>
          <p:cNvPr id="9" name="Rectangle 8">
            <a:extLst>
              <a:ext uri="{FF2B5EF4-FFF2-40B4-BE49-F238E27FC236}">
                <a16:creationId xmlns:a16="http://schemas.microsoft.com/office/drawing/2014/main" id="{B850A944-68D3-4AA9-84D1-45F11E9586DE}"/>
              </a:ext>
            </a:extLst>
          </p:cNvPr>
          <p:cNvSpPr/>
          <p:nvPr/>
        </p:nvSpPr>
        <p:spPr>
          <a:xfrm>
            <a:off x="947528" y="1157041"/>
            <a:ext cx="2417620" cy="17283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hr-HR" sz="1200" b="1" dirty="0" err="1">
                <a:solidFill>
                  <a:schemeClr val="tx1">
                    <a:lumMod val="75000"/>
                    <a:lumOff val="25000"/>
                  </a:schemeClr>
                </a:solidFill>
                <a:latin typeface="Arial" panose="020B0604020202020204" pitchFamily="34" charset="0"/>
                <a:cs typeface="Arial" panose="020B0604020202020204" pitchFamily="34" charset="0"/>
              </a:rPr>
              <a:t>Organisation</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 170 employees</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11 organizational units</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3 locations</a:t>
            </a:r>
          </a:p>
        </p:txBody>
      </p:sp>
      <p:grpSp>
        <p:nvGrpSpPr>
          <p:cNvPr id="10" name="Group 9">
            <a:extLst>
              <a:ext uri="{FF2B5EF4-FFF2-40B4-BE49-F238E27FC236}">
                <a16:creationId xmlns:a16="http://schemas.microsoft.com/office/drawing/2014/main" id="{62C4143A-CC43-478A-8FDD-04B5E696B7FC}"/>
              </a:ext>
            </a:extLst>
          </p:cNvPr>
          <p:cNvGrpSpPr/>
          <p:nvPr/>
        </p:nvGrpSpPr>
        <p:grpSpPr>
          <a:xfrm rot="17519230">
            <a:off x="1012978" y="1208425"/>
            <a:ext cx="340659" cy="340659"/>
            <a:chOff x="3609787" y="1688350"/>
            <a:chExt cx="340659" cy="340659"/>
          </a:xfrm>
          <a:solidFill>
            <a:srgbClr val="DD3F34"/>
          </a:solidFill>
        </p:grpSpPr>
        <p:sp>
          <p:nvSpPr>
            <p:cNvPr id="11" name="Block Arc 10">
              <a:extLst>
                <a:ext uri="{FF2B5EF4-FFF2-40B4-BE49-F238E27FC236}">
                  <a16:creationId xmlns:a16="http://schemas.microsoft.com/office/drawing/2014/main" id="{4666ACC1-978F-4C83-851E-C67C12CCFD01}"/>
                </a:ext>
              </a:extLst>
            </p:cNvPr>
            <p:cNvSpPr/>
            <p:nvPr/>
          </p:nvSpPr>
          <p:spPr>
            <a:xfrm>
              <a:off x="3609787" y="1688350"/>
              <a:ext cx="340659" cy="340659"/>
            </a:xfrm>
            <a:prstGeom prst="blockArc">
              <a:avLst>
                <a:gd name="adj1" fmla="val 14967242"/>
                <a:gd name="adj2" fmla="val 20443918"/>
                <a:gd name="adj3" fmla="val 267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Oval 11">
              <a:extLst>
                <a:ext uri="{FF2B5EF4-FFF2-40B4-BE49-F238E27FC236}">
                  <a16:creationId xmlns:a16="http://schemas.microsoft.com/office/drawing/2014/main" id="{438729BC-0748-4048-961D-8CC6878FAC62}"/>
                </a:ext>
              </a:extLst>
            </p:cNvPr>
            <p:cNvSpPr/>
            <p:nvPr/>
          </p:nvSpPr>
          <p:spPr>
            <a:xfrm>
              <a:off x="3645930" y="1775011"/>
              <a:ext cx="214871"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484DC42E-D239-46C3-AAE5-E478E4F56813}"/>
              </a:ext>
            </a:extLst>
          </p:cNvPr>
          <p:cNvSpPr/>
          <p:nvPr/>
        </p:nvSpPr>
        <p:spPr>
          <a:xfrm>
            <a:off x="5868985" y="1170339"/>
            <a:ext cx="2417620" cy="17283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en-GB" sz="1200" b="1" dirty="0">
                <a:solidFill>
                  <a:schemeClr val="tx1">
                    <a:lumMod val="75000"/>
                    <a:lumOff val="25000"/>
                  </a:schemeClr>
                </a:solidFill>
                <a:latin typeface="Arial" panose="020B0604020202020204" pitchFamily="34" charset="0"/>
                <a:cs typeface="Arial" panose="020B0604020202020204" pitchFamily="34" charset="0"/>
              </a:rPr>
              <a:t>supporting digital transformation of education, research and business in the academic and science.</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promoting Open Science and Open Education.</a:t>
            </a:r>
          </a:p>
        </p:txBody>
      </p:sp>
      <p:grpSp>
        <p:nvGrpSpPr>
          <p:cNvPr id="15" name="Group 14">
            <a:extLst>
              <a:ext uri="{FF2B5EF4-FFF2-40B4-BE49-F238E27FC236}">
                <a16:creationId xmlns:a16="http://schemas.microsoft.com/office/drawing/2014/main" id="{1D9B1B22-34EB-441C-87B9-9CCA1D24793B}"/>
              </a:ext>
            </a:extLst>
          </p:cNvPr>
          <p:cNvGrpSpPr/>
          <p:nvPr/>
        </p:nvGrpSpPr>
        <p:grpSpPr>
          <a:xfrm rot="17519230">
            <a:off x="5934435" y="1221723"/>
            <a:ext cx="340659" cy="340659"/>
            <a:chOff x="3609787" y="1688350"/>
            <a:chExt cx="340659" cy="340659"/>
          </a:xfrm>
          <a:solidFill>
            <a:srgbClr val="45C0AC"/>
          </a:solidFill>
        </p:grpSpPr>
        <p:sp>
          <p:nvSpPr>
            <p:cNvPr id="16" name="Block Arc 15">
              <a:extLst>
                <a:ext uri="{FF2B5EF4-FFF2-40B4-BE49-F238E27FC236}">
                  <a16:creationId xmlns:a16="http://schemas.microsoft.com/office/drawing/2014/main" id="{DF64A7E5-2A34-4C8E-92CA-FDC1885EAE5D}"/>
                </a:ext>
              </a:extLst>
            </p:cNvPr>
            <p:cNvSpPr/>
            <p:nvPr/>
          </p:nvSpPr>
          <p:spPr>
            <a:xfrm>
              <a:off x="3609787" y="1688350"/>
              <a:ext cx="340659" cy="340659"/>
            </a:xfrm>
            <a:prstGeom prst="blockArc">
              <a:avLst>
                <a:gd name="adj1" fmla="val 14967242"/>
                <a:gd name="adj2" fmla="val 20443918"/>
                <a:gd name="adj3" fmla="val 267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a:extLst>
                <a:ext uri="{FF2B5EF4-FFF2-40B4-BE49-F238E27FC236}">
                  <a16:creationId xmlns:a16="http://schemas.microsoft.com/office/drawing/2014/main" id="{6AF8CC83-1F2F-4E9F-B3B2-7C3297904409}"/>
                </a:ext>
              </a:extLst>
            </p:cNvPr>
            <p:cNvSpPr/>
            <p:nvPr/>
          </p:nvSpPr>
          <p:spPr>
            <a:xfrm>
              <a:off x="3645930" y="1775011"/>
              <a:ext cx="214871"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a:extLst>
              <a:ext uri="{FF2B5EF4-FFF2-40B4-BE49-F238E27FC236}">
                <a16:creationId xmlns:a16="http://schemas.microsoft.com/office/drawing/2014/main" id="{DB7EB3C3-8B69-4F31-914B-CBB6A9238AEE}"/>
              </a:ext>
            </a:extLst>
          </p:cNvPr>
          <p:cNvSpPr/>
          <p:nvPr/>
        </p:nvSpPr>
        <p:spPr>
          <a:xfrm>
            <a:off x="3365148" y="2882918"/>
            <a:ext cx="2503836" cy="16107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en-GB" sz="1200" b="1" dirty="0">
                <a:solidFill>
                  <a:srgbClr val="333333"/>
                </a:solidFill>
                <a:latin typeface="+mj-lt"/>
              </a:rPr>
              <a:t>    t</a:t>
            </a:r>
            <a:r>
              <a:rPr lang="en-GB" sz="1200" b="1" i="0" dirty="0">
                <a:solidFill>
                  <a:srgbClr val="333333"/>
                </a:solidFill>
                <a:effectLst/>
                <a:latin typeface="+mj-lt"/>
              </a:rPr>
              <a:t>hat builds and operate national e-infrastructure and digital services</a:t>
            </a:r>
            <a:r>
              <a:rPr lang="en-GB" sz="1200" b="0" i="0" dirty="0">
                <a:solidFill>
                  <a:srgbClr val="333333"/>
                </a:solidFill>
                <a:effectLst/>
                <a:latin typeface="+mj-lt"/>
              </a:rPr>
              <a:t> </a:t>
            </a:r>
          </a:p>
          <a:p>
            <a:pPr algn="ctr" defTabSz="685783">
              <a:spcAft>
                <a:spcPts val="600"/>
              </a:spcAft>
              <a:defRPr/>
            </a:pPr>
            <a:r>
              <a:rPr lang="en-GB" sz="1200" b="0" i="0" dirty="0">
                <a:solidFill>
                  <a:srgbClr val="333333"/>
                </a:solidFill>
                <a:effectLst/>
                <a:latin typeface="+mj-lt"/>
              </a:rPr>
              <a:t>30 public services for the needs of the academic and scientific community in Croatia</a:t>
            </a:r>
            <a:endParaRPr lang="en-GB" sz="1200" dirty="0">
              <a:solidFill>
                <a:schemeClr val="tx1">
                  <a:lumMod val="75000"/>
                  <a:lumOff val="25000"/>
                </a:schemeClr>
              </a:solidFill>
              <a:latin typeface="+mj-lt"/>
              <a:cs typeface="Arial" panose="020B0604020202020204" pitchFamily="34" charset="0"/>
            </a:endParaRPr>
          </a:p>
        </p:txBody>
      </p:sp>
      <p:grpSp>
        <p:nvGrpSpPr>
          <p:cNvPr id="22" name="Group 21">
            <a:extLst>
              <a:ext uri="{FF2B5EF4-FFF2-40B4-BE49-F238E27FC236}">
                <a16:creationId xmlns:a16="http://schemas.microsoft.com/office/drawing/2014/main" id="{BF6561E4-A362-4E33-93C1-2AA69ED99286}"/>
              </a:ext>
            </a:extLst>
          </p:cNvPr>
          <p:cNvGrpSpPr/>
          <p:nvPr/>
        </p:nvGrpSpPr>
        <p:grpSpPr>
          <a:xfrm rot="17519230">
            <a:off x="3416529" y="2939198"/>
            <a:ext cx="340659" cy="340659"/>
            <a:chOff x="3609787" y="1688350"/>
            <a:chExt cx="340659" cy="340659"/>
          </a:xfrm>
        </p:grpSpPr>
        <p:sp>
          <p:nvSpPr>
            <p:cNvPr id="23" name="Block Arc 22">
              <a:extLst>
                <a:ext uri="{FF2B5EF4-FFF2-40B4-BE49-F238E27FC236}">
                  <a16:creationId xmlns:a16="http://schemas.microsoft.com/office/drawing/2014/main" id="{F3FDB73C-3F6F-4460-97BF-34D0134E038F}"/>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Oval 23">
              <a:extLst>
                <a:ext uri="{FF2B5EF4-FFF2-40B4-BE49-F238E27FC236}">
                  <a16:creationId xmlns:a16="http://schemas.microsoft.com/office/drawing/2014/main" id="{D62B68CF-F044-48F2-8F82-F6AF568390F3}"/>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Footer Placeholder 4">
            <a:extLst>
              <a:ext uri="{FF2B5EF4-FFF2-40B4-BE49-F238E27FC236}">
                <a16:creationId xmlns:a16="http://schemas.microsoft.com/office/drawing/2014/main" id="{7D7BBAC5-793F-43CE-9A45-E12FF42ABC64}"/>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26" name="Date Placeholder 3">
            <a:extLst>
              <a:ext uri="{FF2B5EF4-FFF2-40B4-BE49-F238E27FC236}">
                <a16:creationId xmlns:a16="http://schemas.microsoft.com/office/drawing/2014/main" id="{6F597D6B-5BD2-4DBA-8188-D68F1742E8B5}"/>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547379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7003" y="1230367"/>
            <a:ext cx="1896302" cy="3335355"/>
            <a:chOff x="1463183" y="1038418"/>
            <a:chExt cx="1896302" cy="3335355"/>
          </a:xfrm>
        </p:grpSpPr>
        <p:sp>
          <p:nvSpPr>
            <p:cNvPr id="16" name="Rectangle 15">
              <a:extLst>
                <a:ext uri="{FF2B5EF4-FFF2-40B4-BE49-F238E27FC236}">
                  <a16:creationId xmlns:a16="http://schemas.microsoft.com/office/drawing/2014/main" id="{53F6A3B3-B6CB-1944-8A73-A093521FB25F}"/>
                </a:ext>
              </a:extLst>
            </p:cNvPr>
            <p:cNvSpPr/>
            <p:nvPr/>
          </p:nvSpPr>
          <p:spPr>
            <a:xfrm>
              <a:off x="1463183" y="1668780"/>
              <a:ext cx="1896302" cy="27049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5" indent="-128585" algn="ctr" defTabSz="514337">
                <a:lnSpc>
                  <a:spcPct val="90000"/>
                </a:lnSpc>
                <a:spcBef>
                  <a:spcPts val="563"/>
                </a:spcBef>
                <a:buClr>
                  <a:srgbClr val="C00000"/>
                </a:buClr>
                <a:defRPr/>
              </a:pPr>
              <a:endParaRPr lang="hr-HR" sz="1400" b="1" dirty="0">
                <a:solidFill>
                  <a:schemeClr val="tx1">
                    <a:lumMod val="75000"/>
                    <a:lumOff val="25000"/>
                  </a:schemeClr>
                </a:solidFill>
                <a:latin typeface="Arial" panose="020B0604020202020204" pitchFamily="34" charset="0"/>
                <a:cs typeface="Arial" panose="020B0604020202020204" pitchFamily="34" charset="0"/>
              </a:endParaRPr>
            </a:p>
            <a:p>
              <a:pPr marL="128585" indent="-128585" algn="ctr" defTabSz="514337">
                <a:lnSpc>
                  <a:spcPct val="90000"/>
                </a:lnSpc>
                <a:spcBef>
                  <a:spcPts val="1200"/>
                </a:spcBef>
                <a:spcAft>
                  <a:spcPts val="1200"/>
                </a:spcAft>
                <a:buClr>
                  <a:srgbClr val="C00000"/>
                </a:buClr>
                <a:defRPr/>
              </a:pPr>
              <a:r>
                <a:rPr lang="hr-HR" sz="1600" b="1" dirty="0">
                  <a:solidFill>
                    <a:schemeClr val="tx1">
                      <a:lumMod val="75000"/>
                      <a:lumOff val="25000"/>
                    </a:schemeClr>
                  </a:solidFill>
                  <a:latin typeface="Arial" panose="020B0604020202020204" pitchFamily="34" charset="0"/>
                  <a:cs typeface="Arial" panose="020B0604020202020204" pitchFamily="34" charset="0"/>
                </a:rPr>
                <a:t>CROATIAN OA </a:t>
              </a:r>
              <a:r>
                <a:rPr lang="en-GB" sz="1600" b="1" dirty="0">
                  <a:solidFill>
                    <a:schemeClr val="tx1">
                      <a:lumMod val="75000"/>
                      <a:lumOff val="25000"/>
                    </a:schemeClr>
                  </a:solidFill>
                  <a:latin typeface="Arial" panose="020B0604020202020204" pitchFamily="34" charset="0"/>
                  <a:cs typeface="Arial" panose="020B0604020202020204" pitchFamily="34" charset="0"/>
                </a:rPr>
                <a:t>JOURNALS</a:t>
              </a:r>
            </a:p>
            <a:p>
              <a:pPr marL="171450" indent="-171450" defTabSz="514337">
                <a:lnSpc>
                  <a:spcPct val="90000"/>
                </a:lnSpc>
                <a:spcBef>
                  <a:spcPts val="563"/>
                </a:spcBef>
                <a:buClr>
                  <a:schemeClr val="bg1"/>
                </a:buClr>
                <a:buFont typeface="Wingdings" panose="05000000000000000000" pitchFamily="2" charset="2"/>
                <a:buChar char="ü"/>
                <a:defRPr/>
              </a:pPr>
              <a:r>
                <a:rPr lang="en-GB" sz="1200" dirty="0">
                  <a:solidFill>
                    <a:schemeClr val="tx1">
                      <a:lumMod val="75000"/>
                      <a:lumOff val="25000"/>
                    </a:schemeClr>
                  </a:solidFill>
                  <a:latin typeface="Arial" panose="020B0604020202020204" pitchFamily="34" charset="0"/>
                  <a:cs typeface="Arial" panose="020B0604020202020204" pitchFamily="34" charset="0"/>
                </a:rPr>
                <a:t>Since February 2006</a:t>
              </a:r>
            </a:p>
            <a:p>
              <a:pPr marL="171450" indent="-171450" defTabSz="514337">
                <a:lnSpc>
                  <a:spcPct val="90000"/>
                </a:lnSpc>
                <a:spcBef>
                  <a:spcPts val="563"/>
                </a:spcBef>
                <a:buClr>
                  <a:schemeClr val="bg1"/>
                </a:buClr>
                <a:buFont typeface="Wingdings" panose="05000000000000000000" pitchFamily="2" charset="2"/>
                <a:buChar char="ü"/>
                <a:defRPr/>
              </a:pPr>
              <a:r>
                <a:rPr lang="en-GB" sz="1200" dirty="0">
                  <a:solidFill>
                    <a:schemeClr val="tx1">
                      <a:lumMod val="75000"/>
                      <a:lumOff val="25000"/>
                    </a:schemeClr>
                  </a:solidFill>
                  <a:latin typeface="Arial" panose="020B0604020202020204" pitchFamily="34" charset="0"/>
                  <a:cs typeface="Arial" panose="020B0604020202020204" pitchFamily="34" charset="0"/>
                </a:rPr>
                <a:t>5</a:t>
              </a:r>
              <a:r>
                <a:rPr lang="hr-HR" sz="1200" dirty="0">
                  <a:solidFill>
                    <a:schemeClr val="tx1">
                      <a:lumMod val="75000"/>
                      <a:lumOff val="25000"/>
                    </a:schemeClr>
                  </a:solidFill>
                  <a:latin typeface="Arial" panose="020B0604020202020204" pitchFamily="34" charset="0"/>
                  <a:cs typeface="Arial" panose="020B0604020202020204" pitchFamily="34" charset="0"/>
                </a:rPr>
                <a:t>36</a:t>
              </a:r>
              <a:r>
                <a:rPr lang="en-GB" sz="1200" dirty="0">
                  <a:solidFill>
                    <a:schemeClr val="tx1">
                      <a:lumMod val="75000"/>
                      <a:lumOff val="25000"/>
                    </a:schemeClr>
                  </a:solidFill>
                  <a:latin typeface="Arial" panose="020B0604020202020204" pitchFamily="34" charset="0"/>
                  <a:cs typeface="Arial" panose="020B0604020202020204" pitchFamily="34" charset="0"/>
                </a:rPr>
                <a:t> scientific &amp; professional journals (</a:t>
              </a:r>
              <a:r>
                <a:rPr lang="hr-HR" sz="1200" dirty="0">
                  <a:solidFill>
                    <a:schemeClr val="tx1">
                      <a:lumMod val="75000"/>
                      <a:lumOff val="25000"/>
                    </a:schemeClr>
                  </a:solidFill>
                  <a:latin typeface="Arial" panose="020B0604020202020204" pitchFamily="34" charset="0"/>
                  <a:cs typeface="Arial" panose="020B0604020202020204" pitchFamily="34" charset="0"/>
                </a:rPr>
                <a:t>406</a:t>
              </a:r>
              <a:r>
                <a:rPr lang="en-GB" sz="1200" dirty="0">
                  <a:solidFill>
                    <a:schemeClr val="tx1">
                      <a:lumMod val="75000"/>
                      <a:lumOff val="25000"/>
                    </a:schemeClr>
                  </a:solidFill>
                  <a:latin typeface="Arial" panose="020B0604020202020204" pitchFamily="34" charset="0"/>
                  <a:cs typeface="Arial" panose="020B0604020202020204" pitchFamily="34" charset="0"/>
                </a:rPr>
                <a:t> active)</a:t>
              </a:r>
            </a:p>
            <a:p>
              <a:pPr marL="171450" indent="-171450" defTabSz="514337">
                <a:lnSpc>
                  <a:spcPct val="90000"/>
                </a:lnSpc>
                <a:spcBef>
                  <a:spcPts val="563"/>
                </a:spcBef>
                <a:buClr>
                  <a:schemeClr val="bg1"/>
                </a:buClr>
                <a:buFont typeface="Wingdings" panose="05000000000000000000" pitchFamily="2" charset="2"/>
                <a:buChar char="ü"/>
                <a:defRPr/>
              </a:pPr>
              <a:r>
                <a:rPr lang="en-GB" sz="1200" dirty="0">
                  <a:solidFill>
                    <a:schemeClr val="tx1">
                      <a:lumMod val="75000"/>
                      <a:lumOff val="25000"/>
                    </a:schemeClr>
                  </a:solidFill>
                  <a:latin typeface="Arial" panose="020B0604020202020204" pitchFamily="34" charset="0"/>
                  <a:cs typeface="Arial" panose="020B0604020202020204" pitchFamily="34" charset="0"/>
                </a:rPr>
                <a:t>2</a:t>
              </a:r>
              <a:r>
                <a:rPr lang="hr-HR" sz="1200" dirty="0">
                  <a:solidFill>
                    <a:schemeClr val="tx1">
                      <a:lumMod val="75000"/>
                      <a:lumOff val="25000"/>
                    </a:schemeClr>
                  </a:solidFill>
                  <a:latin typeface="Arial" panose="020B0604020202020204" pitchFamily="34" charset="0"/>
                  <a:cs typeface="Arial" panose="020B0604020202020204" pitchFamily="34" charset="0"/>
                </a:rPr>
                <a:t>85.000 </a:t>
              </a:r>
              <a:r>
                <a:rPr lang="en-GB" sz="1200" dirty="0">
                  <a:solidFill>
                    <a:schemeClr val="tx1">
                      <a:lumMod val="75000"/>
                      <a:lumOff val="25000"/>
                    </a:schemeClr>
                  </a:solidFill>
                  <a:latin typeface="Arial" panose="020B0604020202020204" pitchFamily="34" charset="0"/>
                  <a:cs typeface="Arial" panose="020B0604020202020204" pitchFamily="34" charset="0"/>
                </a:rPr>
                <a:t>+ OA articles </a:t>
              </a:r>
            </a:p>
            <a:p>
              <a:pPr marL="171450" indent="-171450" defTabSz="514337">
                <a:lnSpc>
                  <a:spcPct val="90000"/>
                </a:lnSpc>
                <a:spcBef>
                  <a:spcPts val="563"/>
                </a:spcBef>
                <a:buClr>
                  <a:schemeClr val="bg1"/>
                </a:buClr>
                <a:buFont typeface="Wingdings" panose="05000000000000000000" pitchFamily="2" charset="2"/>
                <a:buChar char="ü"/>
                <a:defRPr/>
              </a:pPr>
              <a:r>
                <a:rPr lang="en-GB" sz="1200" dirty="0">
                  <a:solidFill>
                    <a:schemeClr val="tx1">
                      <a:lumMod val="75000"/>
                      <a:lumOff val="25000"/>
                    </a:schemeClr>
                  </a:solidFill>
                  <a:latin typeface="Arial" panose="020B0604020202020204" pitchFamily="34" charset="0"/>
                  <a:cs typeface="Arial" panose="020B0604020202020204" pitchFamily="34" charset="0"/>
                </a:rPr>
                <a:t>65.000+ visits daily</a:t>
              </a:r>
            </a:p>
            <a:p>
              <a:pPr algn="ctr" defTabSz="514337">
                <a:lnSpc>
                  <a:spcPct val="90000"/>
                </a:lnSpc>
                <a:spcBef>
                  <a:spcPts val="563"/>
                </a:spcBef>
                <a:buClr>
                  <a:schemeClr val="bg1"/>
                </a:buCl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514337">
                <a:lnSpc>
                  <a:spcPct val="90000"/>
                </a:lnSpc>
                <a:spcBef>
                  <a:spcPts val="563"/>
                </a:spcBef>
                <a:buClr>
                  <a:schemeClr val="bg1"/>
                </a:buCl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lgn="ctr">
                <a:buFont typeface="Wingdings" panose="05000000000000000000" pitchFamily="2" charset="2"/>
                <a:buChar char="ü"/>
              </a:pPr>
              <a:endParaRPr lang="hr-HR"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226CC7C1-31B2-EE44-8362-04C7A690A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372" y="1038418"/>
              <a:ext cx="1337418" cy="445187"/>
            </a:xfrm>
            <a:prstGeom prst="rect">
              <a:avLst/>
            </a:prstGeom>
          </p:spPr>
        </p:pic>
      </p:grpSp>
      <p:grpSp>
        <p:nvGrpSpPr>
          <p:cNvPr id="8" name="Group 7"/>
          <p:cNvGrpSpPr/>
          <p:nvPr/>
        </p:nvGrpSpPr>
        <p:grpSpPr>
          <a:xfrm>
            <a:off x="2524792" y="1072066"/>
            <a:ext cx="1907138" cy="3493656"/>
            <a:chOff x="3643176" y="880117"/>
            <a:chExt cx="1907138" cy="3493656"/>
          </a:xfrm>
        </p:grpSpPr>
        <p:sp>
          <p:nvSpPr>
            <p:cNvPr id="24" name="Rectangle 23">
              <a:extLst>
                <a:ext uri="{FF2B5EF4-FFF2-40B4-BE49-F238E27FC236}">
                  <a16:creationId xmlns:a16="http://schemas.microsoft.com/office/drawing/2014/main" id="{9C51756A-0D4D-5D41-A418-2B264B97CBEC}"/>
                </a:ext>
              </a:extLst>
            </p:cNvPr>
            <p:cNvSpPr/>
            <p:nvPr/>
          </p:nvSpPr>
          <p:spPr>
            <a:xfrm>
              <a:off x="3643176" y="1668780"/>
              <a:ext cx="1907138" cy="27049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75000"/>
                      <a:lumOff val="25000"/>
                    </a:schemeClr>
                  </a:solidFill>
                  <a:latin typeface="Arial" panose="020B0604020202020204" pitchFamily="34" charset="0"/>
                  <a:cs typeface="Arial" panose="020B0604020202020204" pitchFamily="34" charset="0"/>
                </a:rPr>
                <a:t>PRESERVATION  &amp; DISEMINATION</a:t>
              </a:r>
            </a:p>
            <a:p>
              <a:pPr algn="ctr"/>
              <a:endParaRPr lang="en-GB" sz="1100" dirty="0">
                <a:solidFill>
                  <a:schemeClr val="tx1">
                    <a:lumMod val="75000"/>
                    <a:lumOff val="25000"/>
                  </a:schemeClr>
                </a:solidFill>
                <a:latin typeface="Arial" panose="020B0604020202020204" pitchFamily="34" charset="0"/>
                <a:cs typeface="Arial" panose="020B0604020202020204" pitchFamily="34" charset="0"/>
              </a:endParaRPr>
            </a:p>
            <a:p>
              <a:pPr algn="ctr">
                <a:spcAft>
                  <a:spcPts val="600"/>
                </a:spcAft>
              </a:pPr>
              <a:r>
                <a:rPr lang="hr-HR" sz="1200" b="1" dirty="0">
                  <a:solidFill>
                    <a:schemeClr val="tx1">
                      <a:lumMod val="75000"/>
                      <a:lumOff val="25000"/>
                    </a:schemeClr>
                  </a:solidFill>
                  <a:latin typeface="Arial" panose="020B0604020202020204" pitchFamily="34" charset="0"/>
                  <a:cs typeface="Arial" panose="020B0604020202020204" pitchFamily="34" charset="0"/>
                </a:rPr>
                <a:t>Digital </a:t>
              </a:r>
              <a:r>
                <a:rPr lang="hr-HR" sz="1200" b="1" dirty="0" err="1">
                  <a:solidFill>
                    <a:schemeClr val="tx1">
                      <a:lumMod val="75000"/>
                      <a:lumOff val="25000"/>
                    </a:schemeClr>
                  </a:solidFill>
                  <a:latin typeface="Arial" panose="020B0604020202020204" pitchFamily="34" charset="0"/>
                  <a:cs typeface="Arial" panose="020B0604020202020204" pitchFamily="34" charset="0"/>
                </a:rPr>
                <a:t>archives</a:t>
              </a:r>
              <a:r>
                <a:rPr lang="hr-HR" sz="1200" b="1" dirty="0">
                  <a:solidFill>
                    <a:schemeClr val="tx1">
                      <a:lumMod val="75000"/>
                      <a:lumOff val="25000"/>
                    </a:schemeClr>
                  </a:solidFill>
                  <a:latin typeface="Arial" panose="020B0604020202020204" pitchFamily="34" charset="0"/>
                  <a:cs typeface="Arial" panose="020B0604020202020204" pitchFamily="34" charset="0"/>
                </a:rPr>
                <a:t> and </a:t>
              </a:r>
              <a:r>
                <a:rPr lang="hr-HR" sz="1200" b="1" dirty="0" err="1">
                  <a:solidFill>
                    <a:schemeClr val="tx1">
                      <a:lumMod val="75000"/>
                      <a:lumOff val="25000"/>
                    </a:schemeClr>
                  </a:solidFill>
                  <a:latin typeface="Arial" panose="020B0604020202020204" pitchFamily="34" charset="0"/>
                  <a:cs typeface="Arial" panose="020B0604020202020204" pitchFamily="34" charset="0"/>
                </a:rPr>
                <a:t>repositories</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en-GB" sz="1200" dirty="0">
                  <a:solidFill>
                    <a:schemeClr val="tx1">
                      <a:lumMod val="75000"/>
                      <a:lumOff val="25000"/>
                    </a:schemeClr>
                  </a:solidFill>
                  <a:latin typeface="Arial" panose="020B0604020202020204" pitchFamily="34" charset="0"/>
                  <a:cs typeface="Arial" panose="020B0604020202020204" pitchFamily="34" charset="0"/>
                </a:rPr>
                <a:t>16 types of digital objects</a:t>
              </a:r>
            </a:p>
            <a:p>
              <a:pPr marL="171450" indent="-171450">
                <a:buFont typeface="Wingdings" panose="05000000000000000000" pitchFamily="2" charset="2"/>
                <a:buChar char="ü"/>
              </a:pPr>
              <a:r>
                <a:rPr lang="hr-HR" sz="1200" dirty="0">
                  <a:solidFill>
                    <a:schemeClr val="tx1">
                      <a:lumMod val="75000"/>
                      <a:lumOff val="25000"/>
                    </a:schemeClr>
                  </a:solidFill>
                  <a:latin typeface="Arial" panose="020B0604020202020204" pitchFamily="34" charset="0"/>
                  <a:cs typeface="Arial" panose="020B0604020202020204" pitchFamily="34" charset="0"/>
                </a:rPr>
                <a:t>171</a:t>
              </a:r>
              <a:r>
                <a:rPr lang="en-GB" sz="1200" dirty="0">
                  <a:solidFill>
                    <a:schemeClr val="tx1">
                      <a:lumMod val="75000"/>
                      <a:lumOff val="25000"/>
                    </a:schemeClr>
                  </a:solidFill>
                  <a:latin typeface="Arial" panose="020B0604020202020204" pitchFamily="34" charset="0"/>
                  <a:cs typeface="Arial" panose="020B0604020202020204" pitchFamily="34" charset="0"/>
                </a:rPr>
                <a:t> digital repositories of research &amp; HE</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institutions </a:t>
              </a:r>
            </a:p>
            <a:p>
              <a:pPr marL="171450" indent="-171450">
                <a:buFont typeface="Wingdings" panose="05000000000000000000" pitchFamily="2" charset="2"/>
                <a:buChar char="ü"/>
              </a:pPr>
              <a:r>
                <a:rPr lang="hr-HR" sz="1200" dirty="0">
                  <a:solidFill>
                    <a:schemeClr val="tx1">
                      <a:lumMod val="75000"/>
                      <a:lumOff val="25000"/>
                    </a:schemeClr>
                  </a:solidFill>
                  <a:latin typeface="Arial" panose="020B0604020202020204" pitchFamily="34" charset="0"/>
                  <a:cs typeface="Arial" panose="020B0604020202020204" pitchFamily="34" charset="0"/>
                </a:rPr>
                <a:t>224.000</a:t>
              </a:r>
              <a:r>
                <a:rPr lang="en-GB" sz="1200" dirty="0">
                  <a:solidFill>
                    <a:schemeClr val="tx1">
                      <a:lumMod val="75000"/>
                      <a:lumOff val="25000"/>
                    </a:schemeClr>
                  </a:solidFill>
                  <a:latin typeface="Arial" panose="020B0604020202020204" pitchFamily="34" charset="0"/>
                  <a:cs typeface="Arial" panose="020B0604020202020204" pitchFamily="34" charset="0"/>
                </a:rPr>
                <a:t> digital objects</a:t>
              </a:r>
            </a:p>
          </p:txBody>
        </p:sp>
        <p:pic>
          <p:nvPicPr>
            <p:cNvPr id="26" name="Picture 25">
              <a:extLst>
                <a:ext uri="{FF2B5EF4-FFF2-40B4-BE49-F238E27FC236}">
                  <a16:creationId xmlns:a16="http://schemas.microsoft.com/office/drawing/2014/main" id="{4325B164-101E-6845-87B0-D3DF8ED2A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237" y="880117"/>
              <a:ext cx="1093937" cy="608599"/>
            </a:xfrm>
            <a:prstGeom prst="rect">
              <a:avLst/>
            </a:prstGeom>
          </p:spPr>
        </p:pic>
      </p:grpSp>
      <p:grpSp>
        <p:nvGrpSpPr>
          <p:cNvPr id="9" name="Group 8"/>
          <p:cNvGrpSpPr/>
          <p:nvPr/>
        </p:nvGrpSpPr>
        <p:grpSpPr>
          <a:xfrm>
            <a:off x="4704785" y="1207507"/>
            <a:ext cx="1893922" cy="3358215"/>
            <a:chOff x="5823169" y="1015558"/>
            <a:chExt cx="1893922" cy="3358215"/>
          </a:xfrm>
        </p:grpSpPr>
        <p:sp>
          <p:nvSpPr>
            <p:cNvPr id="20" name="Rectangle 19">
              <a:extLst>
                <a:ext uri="{FF2B5EF4-FFF2-40B4-BE49-F238E27FC236}">
                  <a16:creationId xmlns:a16="http://schemas.microsoft.com/office/drawing/2014/main" id="{4EC32D8F-D555-4945-B3B8-00C4E32F1082}"/>
                </a:ext>
              </a:extLst>
            </p:cNvPr>
            <p:cNvSpPr/>
            <p:nvPr/>
          </p:nvSpPr>
          <p:spPr>
            <a:xfrm>
              <a:off x="5823169" y="1668780"/>
              <a:ext cx="1893922" cy="27049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lumMod val="75000"/>
                      <a:lumOff val="25000"/>
                    </a:schemeClr>
                  </a:solidFill>
                  <a:latin typeface="Arial" panose="020B0604020202020204" pitchFamily="34" charset="0"/>
                  <a:cs typeface="Arial" panose="020B0604020202020204" pitchFamily="34" charset="0"/>
                </a:rPr>
                <a:t>(TEMPORARY) </a:t>
              </a:r>
            </a:p>
            <a:p>
              <a:pPr algn="ctr"/>
              <a:r>
                <a:rPr lang="en-GB" sz="1600" b="1" dirty="0">
                  <a:solidFill>
                    <a:schemeClr val="tx1">
                      <a:lumMod val="75000"/>
                      <a:lumOff val="25000"/>
                    </a:schemeClr>
                  </a:solidFill>
                  <a:latin typeface="Arial" panose="020B0604020202020204" pitchFamily="34" charset="0"/>
                  <a:cs typeface="Arial" panose="020B0604020202020204" pitchFamily="34" charset="0"/>
                </a:rPr>
                <a:t>STORAGE &amp; SHARING SERVICE</a:t>
              </a:r>
            </a:p>
            <a:p>
              <a:pPr algn="ctr"/>
              <a:endParaRPr lang="hr-HR" sz="1100" dirty="0">
                <a:solidFill>
                  <a:schemeClr val="tx1">
                    <a:lumMod val="75000"/>
                    <a:lumOff val="25000"/>
                  </a:schemeClr>
                </a:solidFill>
                <a:latin typeface="Arial" panose="020B0604020202020204" pitchFamily="34" charset="0"/>
                <a:cs typeface="Arial" panose="020B0604020202020204" pitchFamily="34" charset="0"/>
              </a:endParaRPr>
            </a:p>
            <a:p>
              <a:pPr algn="ctr"/>
              <a:endParaRPr lang="en-GB" sz="11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r>
                <a:rPr lang="hr-HR" sz="1200" dirty="0">
                  <a:solidFill>
                    <a:schemeClr val="tx1">
                      <a:lumMod val="75000"/>
                      <a:lumOff val="25000"/>
                    </a:schemeClr>
                  </a:solidFill>
                  <a:latin typeface="Arial" panose="020B0604020202020204" pitchFamily="34" charset="0"/>
                  <a:cs typeface="Arial" panose="020B0604020202020204" pitchFamily="34" charset="0"/>
                </a:rPr>
                <a:t>570</a:t>
              </a:r>
              <a:r>
                <a:rPr lang="en-GB" sz="1200" dirty="0">
                  <a:solidFill>
                    <a:schemeClr val="tx1">
                      <a:lumMod val="75000"/>
                      <a:lumOff val="25000"/>
                    </a:schemeClr>
                  </a:solidFill>
                  <a:latin typeface="Arial" panose="020B0604020202020204" pitchFamily="34" charset="0"/>
                  <a:cs typeface="Arial" panose="020B0604020202020204" pitchFamily="34" charset="0"/>
                </a:rPr>
                <a:t>+ researchers </a:t>
              </a:r>
              <a:r>
                <a:rPr lang="hr-HR" sz="1200" dirty="0">
                  <a:solidFill>
                    <a:schemeClr val="tx1">
                      <a:lumMod val="75000"/>
                      <a:lumOff val="25000"/>
                    </a:schemeClr>
                  </a:solidFill>
                  <a:latin typeface="Arial" panose="020B0604020202020204" pitchFamily="34" charset="0"/>
                  <a:cs typeface="Arial" panose="020B0604020202020204" pitchFamily="34" charset="0"/>
                </a:rPr>
                <a:t>and </a:t>
              </a:r>
              <a:r>
                <a:rPr lang="en-GB" sz="1200" dirty="0">
                  <a:solidFill>
                    <a:schemeClr val="tx1">
                      <a:lumMod val="75000"/>
                      <a:lumOff val="25000"/>
                    </a:schemeClr>
                  </a:solidFill>
                  <a:latin typeface="Arial" panose="020B0604020202020204" pitchFamily="34" charset="0"/>
                  <a:cs typeface="Arial" panose="020B0604020202020204" pitchFamily="34" charset="0"/>
                </a:rPr>
                <a:t>lecturers</a:t>
              </a:r>
            </a:p>
            <a:p>
              <a:pPr marL="171450" indent="-171450">
                <a:buFont typeface="Wingdings" panose="05000000000000000000" pitchFamily="2" charset="2"/>
                <a:buChar char="ü"/>
              </a:pPr>
              <a:r>
                <a:rPr lang="en-GB" sz="1200" dirty="0">
                  <a:solidFill>
                    <a:schemeClr val="tx1">
                      <a:lumMod val="75000"/>
                      <a:lumOff val="25000"/>
                    </a:schemeClr>
                  </a:solidFill>
                  <a:latin typeface="Arial" panose="020B0604020202020204" pitchFamily="34" charset="0"/>
                  <a:cs typeface="Arial" panose="020B0604020202020204" pitchFamily="34" charset="0"/>
                </a:rPr>
                <a:t>200 GB (default) </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ü"/>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7" name="Picture 26" descr="puh_logo_zavrsni_regular.png">
              <a:extLst>
                <a:ext uri="{FF2B5EF4-FFF2-40B4-BE49-F238E27FC236}">
                  <a16:creationId xmlns:a16="http://schemas.microsoft.com/office/drawing/2014/main" id="{1D003A33-4E7D-3248-9AA5-433C4FA059B4}"/>
                </a:ext>
              </a:extLst>
            </p:cNvPr>
            <p:cNvPicPr>
              <a:picLocks noChangeAspect="1"/>
            </p:cNvPicPr>
            <p:nvPr/>
          </p:nvPicPr>
          <p:blipFill>
            <a:blip r:embed="rId5" cstate="print"/>
            <a:stretch>
              <a:fillRect/>
            </a:stretch>
          </p:blipFill>
          <p:spPr>
            <a:xfrm>
              <a:off x="6247226" y="1015558"/>
              <a:ext cx="1131886" cy="470647"/>
            </a:xfrm>
            <a:prstGeom prst="rect">
              <a:avLst/>
            </a:prstGeom>
          </p:spPr>
        </p:pic>
      </p:grpSp>
      <p:sp>
        <p:nvSpPr>
          <p:cNvPr id="17" name="Title 1">
            <a:extLst>
              <a:ext uri="{FF2B5EF4-FFF2-40B4-BE49-F238E27FC236}">
                <a16:creationId xmlns:a16="http://schemas.microsoft.com/office/drawing/2014/main" id="{A165AFFF-1F9A-4540-BF3C-1002C539C001}"/>
              </a:ext>
            </a:extLst>
          </p:cNvPr>
          <p:cNvSpPr txBox="1">
            <a:spLocks/>
          </p:cNvSpPr>
          <p:nvPr/>
        </p:nvSpPr>
        <p:spPr>
          <a:xfrm>
            <a:off x="628651" y="20350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hr-HR" dirty="0"/>
          </a:p>
          <a:p>
            <a:r>
              <a:rPr lang="en-GB" dirty="0"/>
              <a:t>Data </a:t>
            </a:r>
            <a:r>
              <a:rPr lang="hr-HR" dirty="0" err="1"/>
              <a:t>infrastructure</a:t>
            </a:r>
            <a:r>
              <a:rPr lang="hr-HR" dirty="0"/>
              <a:t> &amp; </a:t>
            </a:r>
            <a:r>
              <a:rPr lang="en-GB" dirty="0"/>
              <a:t>services </a:t>
            </a:r>
            <a:r>
              <a:rPr lang="hr-HR" dirty="0"/>
              <a:t>for </a:t>
            </a:r>
            <a:r>
              <a:rPr lang="en-GB" dirty="0"/>
              <a:t>Open Science</a:t>
            </a:r>
          </a:p>
        </p:txBody>
      </p:sp>
      <p:grpSp>
        <p:nvGrpSpPr>
          <p:cNvPr id="12" name="Group 11">
            <a:extLst>
              <a:ext uri="{FF2B5EF4-FFF2-40B4-BE49-F238E27FC236}">
                <a16:creationId xmlns:a16="http://schemas.microsoft.com/office/drawing/2014/main" id="{F3AC5BF1-BE66-4F1A-A3B3-D1DC8C7AB2B4}"/>
              </a:ext>
            </a:extLst>
          </p:cNvPr>
          <p:cNvGrpSpPr/>
          <p:nvPr/>
        </p:nvGrpSpPr>
        <p:grpSpPr>
          <a:xfrm rot="17519230">
            <a:off x="216255" y="1690399"/>
            <a:ext cx="340659" cy="340659"/>
            <a:chOff x="3609787" y="1688350"/>
            <a:chExt cx="340659" cy="340659"/>
          </a:xfrm>
          <a:solidFill>
            <a:srgbClr val="D71634"/>
          </a:solidFill>
        </p:grpSpPr>
        <p:sp>
          <p:nvSpPr>
            <p:cNvPr id="13" name="Block Arc 12">
              <a:extLst>
                <a:ext uri="{FF2B5EF4-FFF2-40B4-BE49-F238E27FC236}">
                  <a16:creationId xmlns:a16="http://schemas.microsoft.com/office/drawing/2014/main" id="{C56820D0-9152-4DAE-8204-10CFA85DBAC2}"/>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a:extLst>
                <a:ext uri="{FF2B5EF4-FFF2-40B4-BE49-F238E27FC236}">
                  <a16:creationId xmlns:a16="http://schemas.microsoft.com/office/drawing/2014/main" id="{F6C50F78-FD6B-4AF9-A684-2BECA7EB04CB}"/>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C8D2E7E2-985B-49B4-8280-DE18AA49D134}"/>
              </a:ext>
            </a:extLst>
          </p:cNvPr>
          <p:cNvGrpSpPr/>
          <p:nvPr/>
        </p:nvGrpSpPr>
        <p:grpSpPr>
          <a:xfrm rot="17519230">
            <a:off x="2354462" y="1690399"/>
            <a:ext cx="340659" cy="340659"/>
            <a:chOff x="3609787" y="1688350"/>
            <a:chExt cx="340659" cy="340659"/>
          </a:xfrm>
          <a:solidFill>
            <a:srgbClr val="F9A61A"/>
          </a:solidFill>
        </p:grpSpPr>
        <p:sp>
          <p:nvSpPr>
            <p:cNvPr id="18" name="Block Arc 17">
              <a:extLst>
                <a:ext uri="{FF2B5EF4-FFF2-40B4-BE49-F238E27FC236}">
                  <a16:creationId xmlns:a16="http://schemas.microsoft.com/office/drawing/2014/main" id="{EE0753D7-3945-4941-AA02-BDFE0207ADFB}"/>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a:extLst>
                <a:ext uri="{FF2B5EF4-FFF2-40B4-BE49-F238E27FC236}">
                  <a16:creationId xmlns:a16="http://schemas.microsoft.com/office/drawing/2014/main" id="{F4385AD4-231F-4AC1-953B-9ECE0637B256}"/>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648DF724-7975-4403-86BF-30E54F0AC2E7}"/>
              </a:ext>
            </a:extLst>
          </p:cNvPr>
          <p:cNvGrpSpPr/>
          <p:nvPr/>
        </p:nvGrpSpPr>
        <p:grpSpPr>
          <a:xfrm rot="17519230">
            <a:off x="4528136" y="1690010"/>
            <a:ext cx="340659" cy="340659"/>
            <a:chOff x="3609787" y="1688350"/>
            <a:chExt cx="340659" cy="340659"/>
          </a:xfrm>
          <a:solidFill>
            <a:srgbClr val="45C0AC"/>
          </a:solidFill>
        </p:grpSpPr>
        <p:sp>
          <p:nvSpPr>
            <p:cNvPr id="22" name="Block Arc 21">
              <a:extLst>
                <a:ext uri="{FF2B5EF4-FFF2-40B4-BE49-F238E27FC236}">
                  <a16:creationId xmlns:a16="http://schemas.microsoft.com/office/drawing/2014/main" id="{AD3D2FCF-6652-4EB8-B01A-1E8790271A1C}"/>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Oval 22">
              <a:extLst>
                <a:ext uri="{FF2B5EF4-FFF2-40B4-BE49-F238E27FC236}">
                  <a16:creationId xmlns:a16="http://schemas.microsoft.com/office/drawing/2014/main" id="{59EE35C7-5639-4A19-BE11-C7F09CFFD9A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Footer Placeholder 4">
            <a:extLst>
              <a:ext uri="{FF2B5EF4-FFF2-40B4-BE49-F238E27FC236}">
                <a16:creationId xmlns:a16="http://schemas.microsoft.com/office/drawing/2014/main" id="{866D8D87-4335-4E26-95F9-7A28ED09098E}"/>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30" name="Date Placeholder 3">
            <a:extLst>
              <a:ext uri="{FF2B5EF4-FFF2-40B4-BE49-F238E27FC236}">
                <a16:creationId xmlns:a16="http://schemas.microsoft.com/office/drawing/2014/main" id="{AFF13335-C5D1-4AFD-86E2-4D8B538EFF7A}"/>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grpSp>
        <p:nvGrpSpPr>
          <p:cNvPr id="28" name="Google Shape;255;p3">
            <a:extLst>
              <a:ext uri="{FF2B5EF4-FFF2-40B4-BE49-F238E27FC236}">
                <a16:creationId xmlns:a16="http://schemas.microsoft.com/office/drawing/2014/main" id="{36647256-6351-4C66-B361-1D33EB4EB780}"/>
              </a:ext>
            </a:extLst>
          </p:cNvPr>
          <p:cNvGrpSpPr>
            <a:grpSpLocks noChangeAspect="1"/>
          </p:cNvGrpSpPr>
          <p:nvPr/>
        </p:nvGrpSpPr>
        <p:grpSpPr>
          <a:xfrm>
            <a:off x="6731457" y="1860729"/>
            <a:ext cx="2301428" cy="2181991"/>
            <a:chOff x="3145437" y="1472"/>
            <a:chExt cx="3843724" cy="3769375"/>
          </a:xfrm>
          <a:effectLst>
            <a:outerShdw blurRad="50800" dist="38100" dir="2700000" algn="tl" rotWithShape="0">
              <a:prstClr val="black">
                <a:alpha val="40000"/>
              </a:prstClr>
            </a:outerShdw>
          </a:effectLst>
        </p:grpSpPr>
        <p:sp>
          <p:nvSpPr>
            <p:cNvPr id="31" name="Google Shape;256;p3">
              <a:extLst>
                <a:ext uri="{FF2B5EF4-FFF2-40B4-BE49-F238E27FC236}">
                  <a16:creationId xmlns:a16="http://schemas.microsoft.com/office/drawing/2014/main" id="{5040CC4D-6DD2-4EBF-957A-CC3CFB5FA6AF}"/>
                </a:ext>
              </a:extLst>
            </p:cNvPr>
            <p:cNvSpPr/>
            <p:nvPr/>
          </p:nvSpPr>
          <p:spPr>
            <a:xfrm>
              <a:off x="4628117" y="1472"/>
              <a:ext cx="878364" cy="878364"/>
            </a:xfrm>
            <a:prstGeom prst="ellipse">
              <a:avLst/>
            </a:prstGeom>
            <a:solidFill>
              <a:srgbClr val="D71635"/>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2" name="Google Shape;257;p3">
              <a:extLst>
                <a:ext uri="{FF2B5EF4-FFF2-40B4-BE49-F238E27FC236}">
                  <a16:creationId xmlns:a16="http://schemas.microsoft.com/office/drawing/2014/main" id="{222DE9DE-7CFA-471D-9F0F-6B187C1756F7}"/>
                </a:ext>
              </a:extLst>
            </p:cNvPr>
            <p:cNvSpPr txBox="1"/>
            <p:nvPr/>
          </p:nvSpPr>
          <p:spPr>
            <a:xfrm>
              <a:off x="4723194" y="128339"/>
              <a:ext cx="693412" cy="595744"/>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PLAN</a:t>
              </a:r>
              <a:endParaRPr sz="600" b="1" dirty="0">
                <a:latin typeface="Arial" panose="020B0604020202020204" pitchFamily="34" charset="0"/>
                <a:cs typeface="Arial" panose="020B0604020202020204" pitchFamily="34" charset="0"/>
              </a:endParaRPr>
            </a:p>
          </p:txBody>
        </p:sp>
        <p:sp>
          <p:nvSpPr>
            <p:cNvPr id="33" name="Google Shape;258;p3">
              <a:extLst>
                <a:ext uri="{FF2B5EF4-FFF2-40B4-BE49-F238E27FC236}">
                  <a16:creationId xmlns:a16="http://schemas.microsoft.com/office/drawing/2014/main" id="{FFF3D9B7-239E-4D8C-97E8-7E6AD734C9E5}"/>
                </a:ext>
              </a:extLst>
            </p:cNvPr>
            <p:cNvSpPr/>
            <p:nvPr/>
          </p:nvSpPr>
          <p:spPr>
            <a:xfrm rot="1542857">
              <a:off x="5538887" y="575858"/>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4" name="Google Shape;259;p3">
              <a:extLst>
                <a:ext uri="{FF2B5EF4-FFF2-40B4-BE49-F238E27FC236}">
                  <a16:creationId xmlns:a16="http://schemas.microsoft.com/office/drawing/2014/main" id="{6DD351A7-79D8-4A5B-A5C1-3140BFFB0A5E}"/>
                </a:ext>
              </a:extLst>
            </p:cNvPr>
            <p:cNvSpPr txBox="1"/>
            <p:nvPr/>
          </p:nvSpPr>
          <p:spPr>
            <a:xfrm rot="1542857">
              <a:off x="5542362" y="619924"/>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35" name="Google Shape;260;p3">
              <a:extLst>
                <a:ext uri="{FF2B5EF4-FFF2-40B4-BE49-F238E27FC236}">
                  <a16:creationId xmlns:a16="http://schemas.microsoft.com/office/drawing/2014/main" id="{584AAE4F-417E-4555-B463-E15E57978A93}"/>
                </a:ext>
              </a:extLst>
            </p:cNvPr>
            <p:cNvSpPr/>
            <p:nvPr/>
          </p:nvSpPr>
          <p:spPr>
            <a:xfrm>
              <a:off x="5817134" y="574072"/>
              <a:ext cx="878364" cy="878364"/>
            </a:xfrm>
            <a:prstGeom prst="ellipse">
              <a:avLst/>
            </a:prstGeom>
            <a:solidFill>
              <a:srgbClr val="D71635"/>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6" name="Google Shape;261;p3">
              <a:extLst>
                <a:ext uri="{FF2B5EF4-FFF2-40B4-BE49-F238E27FC236}">
                  <a16:creationId xmlns:a16="http://schemas.microsoft.com/office/drawing/2014/main" id="{637338C4-EE16-48B0-AE89-28FFEB90E6E1}"/>
                </a:ext>
              </a:extLst>
            </p:cNvPr>
            <p:cNvSpPr txBox="1"/>
            <p:nvPr/>
          </p:nvSpPr>
          <p:spPr>
            <a:xfrm>
              <a:off x="5855701" y="643867"/>
              <a:ext cx="810115" cy="7269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COLLECT</a:t>
              </a:r>
              <a:endParaRPr sz="600" b="1" dirty="0">
                <a:latin typeface="Arial" panose="020B0604020202020204" pitchFamily="34" charset="0"/>
                <a:cs typeface="Arial" panose="020B0604020202020204" pitchFamily="34" charset="0"/>
              </a:endParaRPr>
            </a:p>
          </p:txBody>
        </p:sp>
        <p:sp>
          <p:nvSpPr>
            <p:cNvPr id="37" name="Google Shape;262;p3">
              <a:extLst>
                <a:ext uri="{FF2B5EF4-FFF2-40B4-BE49-F238E27FC236}">
                  <a16:creationId xmlns:a16="http://schemas.microsoft.com/office/drawing/2014/main" id="{F626C349-F55A-4BA9-AA4F-EE9115AA746B}"/>
                </a:ext>
              </a:extLst>
            </p:cNvPr>
            <p:cNvSpPr/>
            <p:nvPr/>
          </p:nvSpPr>
          <p:spPr>
            <a:xfrm rot="4628571">
              <a:off x="6284718" y="1501887"/>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38" name="Google Shape;263;p3">
              <a:extLst>
                <a:ext uri="{FF2B5EF4-FFF2-40B4-BE49-F238E27FC236}">
                  <a16:creationId xmlns:a16="http://schemas.microsoft.com/office/drawing/2014/main" id="{F3C796AC-E294-4096-882E-8A1678F7E505}"/>
                </a:ext>
              </a:extLst>
            </p:cNvPr>
            <p:cNvSpPr txBox="1"/>
            <p:nvPr/>
          </p:nvSpPr>
          <p:spPr>
            <a:xfrm rot="4628571">
              <a:off x="6311997" y="1526970"/>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39" name="Google Shape;264;p3">
              <a:extLst>
                <a:ext uri="{FF2B5EF4-FFF2-40B4-BE49-F238E27FC236}">
                  <a16:creationId xmlns:a16="http://schemas.microsoft.com/office/drawing/2014/main" id="{D41DE8DB-F0B1-4C34-B7C8-67924E7B30A0}"/>
                </a:ext>
              </a:extLst>
            </p:cNvPr>
            <p:cNvSpPr/>
            <p:nvPr/>
          </p:nvSpPr>
          <p:spPr>
            <a:xfrm>
              <a:off x="6110797" y="1860693"/>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0" name="Google Shape;265;p3">
              <a:extLst>
                <a:ext uri="{FF2B5EF4-FFF2-40B4-BE49-F238E27FC236}">
                  <a16:creationId xmlns:a16="http://schemas.microsoft.com/office/drawing/2014/main" id="{539EACC5-C74B-4AE4-8929-A1EC04446EDF}"/>
                </a:ext>
              </a:extLst>
            </p:cNvPr>
            <p:cNvSpPr txBox="1"/>
            <p:nvPr/>
          </p:nvSpPr>
          <p:spPr>
            <a:xfrm>
              <a:off x="6164569" y="2009481"/>
              <a:ext cx="74973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PROCESS</a:t>
              </a:r>
              <a:endParaRPr sz="600" b="1" dirty="0">
                <a:latin typeface="Arial" panose="020B0604020202020204" pitchFamily="34" charset="0"/>
                <a:cs typeface="Arial" panose="020B0604020202020204" pitchFamily="34" charset="0"/>
              </a:endParaRPr>
            </a:p>
          </p:txBody>
        </p:sp>
        <p:sp>
          <p:nvSpPr>
            <p:cNvPr id="41" name="Google Shape;266;p3">
              <a:extLst>
                <a:ext uri="{FF2B5EF4-FFF2-40B4-BE49-F238E27FC236}">
                  <a16:creationId xmlns:a16="http://schemas.microsoft.com/office/drawing/2014/main" id="{B80FEA13-7064-4651-AB55-943E8910AA42}"/>
                </a:ext>
              </a:extLst>
            </p:cNvPr>
            <p:cNvSpPr/>
            <p:nvPr/>
          </p:nvSpPr>
          <p:spPr>
            <a:xfrm rot="7714286">
              <a:off x="6025738" y="2662371"/>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2" name="Google Shape;267;p3">
              <a:extLst>
                <a:ext uri="{FF2B5EF4-FFF2-40B4-BE49-F238E27FC236}">
                  <a16:creationId xmlns:a16="http://schemas.microsoft.com/office/drawing/2014/main" id="{B14CDF3E-F3A8-4B2A-8E4F-F4C7F69C3FED}"/>
                </a:ext>
              </a:extLst>
            </p:cNvPr>
            <p:cNvSpPr txBox="1"/>
            <p:nvPr/>
          </p:nvSpPr>
          <p:spPr>
            <a:xfrm rot="-3085714">
              <a:off x="6082701" y="2694229"/>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43" name="Google Shape;268;p3">
              <a:extLst>
                <a:ext uri="{FF2B5EF4-FFF2-40B4-BE49-F238E27FC236}">
                  <a16:creationId xmlns:a16="http://schemas.microsoft.com/office/drawing/2014/main" id="{3A5EC240-0639-4BA2-AF80-860B40CE3FC5}"/>
                </a:ext>
              </a:extLst>
            </p:cNvPr>
            <p:cNvSpPr/>
            <p:nvPr/>
          </p:nvSpPr>
          <p:spPr>
            <a:xfrm>
              <a:off x="5287972" y="2892483"/>
              <a:ext cx="878364" cy="878364"/>
            </a:xfrm>
            <a:prstGeom prst="ellipse">
              <a:avLst/>
            </a:pr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4" name="Google Shape;269;p3">
              <a:extLst>
                <a:ext uri="{FF2B5EF4-FFF2-40B4-BE49-F238E27FC236}">
                  <a16:creationId xmlns:a16="http://schemas.microsoft.com/office/drawing/2014/main" id="{55BB01B9-E288-4B27-812F-6D6BD0565C1C}"/>
                </a:ext>
              </a:extLst>
            </p:cNvPr>
            <p:cNvSpPr txBox="1"/>
            <p:nvPr/>
          </p:nvSpPr>
          <p:spPr>
            <a:xfrm>
              <a:off x="5380058" y="3021116"/>
              <a:ext cx="69419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ANALYZE</a:t>
              </a:r>
              <a:endParaRPr sz="600" b="1" dirty="0">
                <a:latin typeface="Arial" panose="020B0604020202020204" pitchFamily="34" charset="0"/>
                <a:cs typeface="Arial" panose="020B0604020202020204" pitchFamily="34" charset="0"/>
              </a:endParaRPr>
            </a:p>
          </p:txBody>
        </p:sp>
        <p:sp>
          <p:nvSpPr>
            <p:cNvPr id="45" name="Google Shape;270;p3">
              <a:extLst>
                <a:ext uri="{FF2B5EF4-FFF2-40B4-BE49-F238E27FC236}">
                  <a16:creationId xmlns:a16="http://schemas.microsoft.com/office/drawing/2014/main" id="{4C50CA3B-8D74-497D-A7BB-09F60C22A07A}"/>
                </a:ext>
              </a:extLst>
            </p:cNvPr>
            <p:cNvSpPr/>
            <p:nvPr/>
          </p:nvSpPr>
          <p:spPr>
            <a:xfrm rot="10800000">
              <a:off x="4956963" y="3183442"/>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6" name="Google Shape;271;p3">
              <a:extLst>
                <a:ext uri="{FF2B5EF4-FFF2-40B4-BE49-F238E27FC236}">
                  <a16:creationId xmlns:a16="http://schemas.microsoft.com/office/drawing/2014/main" id="{34BF79C7-A7E2-46AE-BAAC-81BD56D8EE60}"/>
                </a:ext>
              </a:extLst>
            </p:cNvPr>
            <p:cNvSpPr txBox="1"/>
            <p:nvPr/>
          </p:nvSpPr>
          <p:spPr>
            <a:xfrm>
              <a:off x="5027137" y="324273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47" name="Google Shape;272;p3">
              <a:extLst>
                <a:ext uri="{FF2B5EF4-FFF2-40B4-BE49-F238E27FC236}">
                  <a16:creationId xmlns:a16="http://schemas.microsoft.com/office/drawing/2014/main" id="{8D86A12D-487F-485F-A904-AD1E30B1D4A7}"/>
                </a:ext>
              </a:extLst>
            </p:cNvPr>
            <p:cNvSpPr/>
            <p:nvPr/>
          </p:nvSpPr>
          <p:spPr>
            <a:xfrm>
              <a:off x="3968262" y="289248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48" name="Google Shape;273;p3">
              <a:extLst>
                <a:ext uri="{FF2B5EF4-FFF2-40B4-BE49-F238E27FC236}">
                  <a16:creationId xmlns:a16="http://schemas.microsoft.com/office/drawing/2014/main" id="{F50CF9C2-AD1C-47BB-8034-2DFA23296DCE}"/>
                </a:ext>
              </a:extLst>
            </p:cNvPr>
            <p:cNvSpPr txBox="1"/>
            <p:nvPr/>
          </p:nvSpPr>
          <p:spPr>
            <a:xfrm>
              <a:off x="4000160" y="3014942"/>
              <a:ext cx="813127"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PRESERVE</a:t>
              </a:r>
              <a:endParaRPr sz="600" b="1" dirty="0">
                <a:latin typeface="Arial" panose="020B0604020202020204" pitchFamily="34" charset="0"/>
                <a:cs typeface="Arial" panose="020B0604020202020204" pitchFamily="34" charset="0"/>
              </a:endParaRPr>
            </a:p>
          </p:txBody>
        </p:sp>
        <p:sp>
          <p:nvSpPr>
            <p:cNvPr id="49" name="Google Shape;274;p3">
              <a:extLst>
                <a:ext uri="{FF2B5EF4-FFF2-40B4-BE49-F238E27FC236}">
                  <a16:creationId xmlns:a16="http://schemas.microsoft.com/office/drawing/2014/main" id="{EBC269DB-7F4A-4203-BDA2-3BA23F8D2807}"/>
                </a:ext>
              </a:extLst>
            </p:cNvPr>
            <p:cNvSpPr/>
            <p:nvPr/>
          </p:nvSpPr>
          <p:spPr>
            <a:xfrm rot="-7714286">
              <a:off x="3883204" y="267272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0" name="Google Shape;275;p3">
              <a:extLst>
                <a:ext uri="{FF2B5EF4-FFF2-40B4-BE49-F238E27FC236}">
                  <a16:creationId xmlns:a16="http://schemas.microsoft.com/office/drawing/2014/main" id="{55EFC59F-5B78-4E13-A3FC-5DF7FFA6EC59}"/>
                </a:ext>
              </a:extLst>
            </p:cNvPr>
            <p:cNvSpPr txBox="1"/>
            <p:nvPr/>
          </p:nvSpPr>
          <p:spPr>
            <a:xfrm rot="3085714">
              <a:off x="3940167" y="2759445"/>
              <a:ext cx="163738" cy="177868"/>
            </a:xfrm>
            <a:prstGeom prst="rect">
              <a:avLst/>
            </a:prstGeom>
            <a:solidFill>
              <a:srgbClr val="F99D1C"/>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dirty="0">
                <a:solidFill>
                  <a:schemeClr val="lt1"/>
                </a:solidFill>
                <a:latin typeface="Arial" panose="020B0604020202020204" pitchFamily="34" charset="0"/>
                <a:ea typeface="Calibri"/>
                <a:cs typeface="Arial" panose="020B0604020202020204" pitchFamily="34" charset="0"/>
                <a:sym typeface="Calibri"/>
              </a:endParaRPr>
            </a:p>
          </p:txBody>
        </p:sp>
        <p:sp>
          <p:nvSpPr>
            <p:cNvPr id="51" name="Google Shape;276;p3">
              <a:extLst>
                <a:ext uri="{FF2B5EF4-FFF2-40B4-BE49-F238E27FC236}">
                  <a16:creationId xmlns:a16="http://schemas.microsoft.com/office/drawing/2014/main" id="{77865A4F-C356-498C-BDE2-DCB1D278AE03}"/>
                </a:ext>
              </a:extLst>
            </p:cNvPr>
            <p:cNvSpPr/>
            <p:nvPr/>
          </p:nvSpPr>
          <p:spPr>
            <a:xfrm>
              <a:off x="3145437" y="186069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2" name="Google Shape;277;p3">
              <a:extLst>
                <a:ext uri="{FF2B5EF4-FFF2-40B4-BE49-F238E27FC236}">
                  <a16:creationId xmlns:a16="http://schemas.microsoft.com/office/drawing/2014/main" id="{7E768E80-D17D-47AF-95AD-082556DA800C}"/>
                </a:ext>
              </a:extLst>
            </p:cNvPr>
            <p:cNvSpPr txBox="1"/>
            <p:nvPr/>
          </p:nvSpPr>
          <p:spPr>
            <a:xfrm>
              <a:off x="3237522" y="1975641"/>
              <a:ext cx="694193" cy="6484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SHARE</a:t>
              </a:r>
              <a:endParaRPr sz="600" b="1" dirty="0">
                <a:latin typeface="Arial" panose="020B0604020202020204" pitchFamily="34" charset="0"/>
                <a:cs typeface="Arial" panose="020B0604020202020204" pitchFamily="34" charset="0"/>
              </a:endParaRPr>
            </a:p>
          </p:txBody>
        </p:sp>
        <p:sp>
          <p:nvSpPr>
            <p:cNvPr id="53" name="Google Shape;278;p3">
              <a:extLst>
                <a:ext uri="{FF2B5EF4-FFF2-40B4-BE49-F238E27FC236}">
                  <a16:creationId xmlns:a16="http://schemas.microsoft.com/office/drawing/2014/main" id="{997D96A6-F8A2-4F4A-B0C5-5B28A8F42CE6}"/>
                </a:ext>
              </a:extLst>
            </p:cNvPr>
            <p:cNvSpPr/>
            <p:nvPr/>
          </p:nvSpPr>
          <p:spPr>
            <a:xfrm rot="-4628571">
              <a:off x="3613022" y="1514795"/>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4" name="Google Shape;279;p3">
              <a:extLst>
                <a:ext uri="{FF2B5EF4-FFF2-40B4-BE49-F238E27FC236}">
                  <a16:creationId xmlns:a16="http://schemas.microsoft.com/office/drawing/2014/main" id="{ED100487-F7E4-4E60-9116-FD08E208A235}"/>
                </a:ext>
              </a:extLst>
            </p:cNvPr>
            <p:cNvSpPr txBox="1"/>
            <p:nvPr/>
          </p:nvSpPr>
          <p:spPr>
            <a:xfrm rot="-4628571">
              <a:off x="3640301" y="160829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sp>
          <p:nvSpPr>
            <p:cNvPr id="55" name="Google Shape;280;p3">
              <a:extLst>
                <a:ext uri="{FF2B5EF4-FFF2-40B4-BE49-F238E27FC236}">
                  <a16:creationId xmlns:a16="http://schemas.microsoft.com/office/drawing/2014/main" id="{3BE2AEA3-2EA1-4E2A-A5E2-34FB36B116A7}"/>
                </a:ext>
              </a:extLst>
            </p:cNvPr>
            <p:cNvSpPr/>
            <p:nvPr/>
          </p:nvSpPr>
          <p:spPr>
            <a:xfrm>
              <a:off x="3439100" y="574072"/>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6" name="Google Shape;281;p3">
              <a:extLst>
                <a:ext uri="{FF2B5EF4-FFF2-40B4-BE49-F238E27FC236}">
                  <a16:creationId xmlns:a16="http://schemas.microsoft.com/office/drawing/2014/main" id="{A0C8C954-7753-45EB-9DB7-3DB0959E7D53}"/>
                </a:ext>
              </a:extLst>
            </p:cNvPr>
            <p:cNvSpPr txBox="1"/>
            <p:nvPr/>
          </p:nvSpPr>
          <p:spPr>
            <a:xfrm>
              <a:off x="3511877" y="656879"/>
              <a:ext cx="749732" cy="660130"/>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600" b="1" dirty="0">
                  <a:solidFill>
                    <a:schemeClr val="lt1"/>
                  </a:solidFill>
                  <a:latin typeface="Arial" panose="020B0604020202020204" pitchFamily="34" charset="0"/>
                  <a:ea typeface="Calibri"/>
                  <a:cs typeface="Arial" panose="020B0604020202020204" pitchFamily="34" charset="0"/>
                  <a:sym typeface="Calibri"/>
                </a:rPr>
                <a:t>REUSE</a:t>
              </a:r>
              <a:endParaRPr sz="600" b="1" dirty="0">
                <a:latin typeface="Arial" panose="020B0604020202020204" pitchFamily="34" charset="0"/>
                <a:cs typeface="Arial" panose="020B0604020202020204" pitchFamily="34" charset="0"/>
              </a:endParaRPr>
            </a:p>
          </p:txBody>
        </p:sp>
        <p:sp>
          <p:nvSpPr>
            <p:cNvPr id="57" name="Google Shape;282;p3">
              <a:extLst>
                <a:ext uri="{FF2B5EF4-FFF2-40B4-BE49-F238E27FC236}">
                  <a16:creationId xmlns:a16="http://schemas.microsoft.com/office/drawing/2014/main" id="{414FEC8E-5D74-42A3-A97D-4FD5274F7F0F}"/>
                </a:ext>
              </a:extLst>
            </p:cNvPr>
            <p:cNvSpPr/>
            <p:nvPr/>
          </p:nvSpPr>
          <p:spPr>
            <a:xfrm rot="-1542857">
              <a:off x="4349870" y="58160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600" b="1">
                <a:latin typeface="Arial" panose="020B0604020202020204" pitchFamily="34" charset="0"/>
                <a:cs typeface="Arial" panose="020B0604020202020204" pitchFamily="34" charset="0"/>
              </a:endParaRPr>
            </a:p>
          </p:txBody>
        </p:sp>
        <p:sp>
          <p:nvSpPr>
            <p:cNvPr id="58" name="Google Shape;283;p3">
              <a:extLst>
                <a:ext uri="{FF2B5EF4-FFF2-40B4-BE49-F238E27FC236}">
                  <a16:creationId xmlns:a16="http://schemas.microsoft.com/office/drawing/2014/main" id="{42F03924-0B95-48E3-B9D0-62CBE0A7409B}"/>
                </a:ext>
              </a:extLst>
            </p:cNvPr>
            <p:cNvSpPr txBox="1"/>
            <p:nvPr/>
          </p:nvSpPr>
          <p:spPr>
            <a:xfrm rot="-1542857">
              <a:off x="4353345" y="656117"/>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600" b="1">
                <a:solidFill>
                  <a:schemeClr val="lt1"/>
                </a:solidFill>
                <a:latin typeface="Arial" panose="020B0604020202020204" pitchFamily="34" charset="0"/>
                <a:ea typeface="Calibri"/>
                <a:cs typeface="Arial" panose="020B0604020202020204" pitchFamily="34" charset="0"/>
                <a:sym typeface="Calibri"/>
              </a:endParaRPr>
            </a:p>
          </p:txBody>
        </p:sp>
      </p:grpSp>
    </p:spTree>
    <p:extLst>
      <p:ext uri="{BB962C8B-B14F-4D97-AF65-F5344CB8AC3E}">
        <p14:creationId xmlns:p14="http://schemas.microsoft.com/office/powerpoint/2010/main" val="152276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5DC8-115E-4102-BCAA-36682FCA0847}"/>
              </a:ext>
            </a:extLst>
          </p:cNvPr>
          <p:cNvSpPr>
            <a:spLocks noGrp="1"/>
          </p:cNvSpPr>
          <p:nvPr>
            <p:ph type="title"/>
          </p:nvPr>
        </p:nvSpPr>
        <p:spPr/>
        <p:txBody>
          <a:bodyPr/>
          <a:lstStyle/>
          <a:p>
            <a:r>
              <a:rPr lang="en-GB" dirty="0"/>
              <a:t>DABAR and Humanities</a:t>
            </a:r>
          </a:p>
        </p:txBody>
      </p:sp>
      <p:graphicFrame>
        <p:nvGraphicFramePr>
          <p:cNvPr id="7" name="Chart 6">
            <a:extLst>
              <a:ext uri="{FF2B5EF4-FFF2-40B4-BE49-F238E27FC236}">
                <a16:creationId xmlns:a16="http://schemas.microsoft.com/office/drawing/2014/main" id="{6481BD87-F7E0-4A67-A803-9F88489B8340}"/>
              </a:ext>
            </a:extLst>
          </p:cNvPr>
          <p:cNvGraphicFramePr>
            <a:graphicFrameLocks/>
          </p:cNvGraphicFramePr>
          <p:nvPr>
            <p:extLst>
              <p:ext uri="{D42A27DB-BD31-4B8C-83A1-F6EECF244321}">
                <p14:modId xmlns:p14="http://schemas.microsoft.com/office/powerpoint/2010/main" val="3533006370"/>
              </p:ext>
            </p:extLst>
          </p:nvPr>
        </p:nvGraphicFramePr>
        <p:xfrm>
          <a:off x="72189" y="2307246"/>
          <a:ext cx="2516094" cy="1958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32884BA0-EC22-45C9-821D-FB977BDE6385}"/>
              </a:ext>
            </a:extLst>
          </p:cNvPr>
          <p:cNvGraphicFramePr>
            <a:graphicFrameLocks/>
          </p:cNvGraphicFramePr>
          <p:nvPr>
            <p:extLst>
              <p:ext uri="{D42A27DB-BD31-4B8C-83A1-F6EECF244321}">
                <p14:modId xmlns:p14="http://schemas.microsoft.com/office/powerpoint/2010/main" val="1660922416"/>
              </p:ext>
            </p:extLst>
          </p:nvPr>
        </p:nvGraphicFramePr>
        <p:xfrm>
          <a:off x="2312896" y="2307246"/>
          <a:ext cx="2460988" cy="219738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941051BB-28C7-4919-B512-419125B9F069}"/>
              </a:ext>
            </a:extLst>
          </p:cNvPr>
          <p:cNvSpPr txBox="1"/>
          <p:nvPr/>
        </p:nvSpPr>
        <p:spPr>
          <a:xfrm>
            <a:off x="342464" y="1968761"/>
            <a:ext cx="1980000" cy="272415"/>
          </a:xfrm>
          <a:prstGeom prst="round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1000" b="1" dirty="0">
                <a:solidFill>
                  <a:schemeClr val="tx1">
                    <a:lumMod val="75000"/>
                    <a:lumOff val="25000"/>
                  </a:schemeClr>
                </a:solidFill>
              </a:rPr>
              <a:t>Representation by field</a:t>
            </a:r>
          </a:p>
        </p:txBody>
      </p:sp>
      <p:sp>
        <p:nvSpPr>
          <p:cNvPr id="10" name="TextBox 9">
            <a:extLst>
              <a:ext uri="{FF2B5EF4-FFF2-40B4-BE49-F238E27FC236}">
                <a16:creationId xmlns:a16="http://schemas.microsoft.com/office/drawing/2014/main" id="{7E34D622-7FD2-472F-A8F4-2BA646189009}"/>
              </a:ext>
            </a:extLst>
          </p:cNvPr>
          <p:cNvSpPr txBox="1"/>
          <p:nvPr/>
        </p:nvSpPr>
        <p:spPr>
          <a:xfrm>
            <a:off x="2540249" y="1968761"/>
            <a:ext cx="1980000" cy="272415"/>
          </a:xfrm>
          <a:prstGeom prst="round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hr-HR" sz="1000" b="1" dirty="0">
                <a:solidFill>
                  <a:schemeClr val="tx1">
                    <a:lumMod val="75000"/>
                    <a:lumOff val="25000"/>
                  </a:schemeClr>
                </a:solidFill>
              </a:rPr>
              <a:t>  </a:t>
            </a:r>
            <a:r>
              <a:rPr lang="en-GB" sz="1000" b="1" dirty="0">
                <a:solidFill>
                  <a:schemeClr val="tx1">
                    <a:lumMod val="75000"/>
                    <a:lumOff val="25000"/>
                  </a:schemeClr>
                </a:solidFill>
              </a:rPr>
              <a:t>Representation by </a:t>
            </a:r>
            <a:r>
              <a:rPr lang="hr-HR" sz="1000" b="1" dirty="0">
                <a:solidFill>
                  <a:schemeClr val="tx1">
                    <a:lumMod val="75000"/>
                    <a:lumOff val="25000"/>
                  </a:schemeClr>
                </a:solidFill>
              </a:rPr>
              <a:t>data </a:t>
            </a:r>
            <a:r>
              <a:rPr lang="hr-HR" sz="1000" b="1" dirty="0" err="1">
                <a:solidFill>
                  <a:schemeClr val="tx1">
                    <a:lumMod val="75000"/>
                    <a:lumOff val="25000"/>
                  </a:schemeClr>
                </a:solidFill>
              </a:rPr>
              <a:t>type</a:t>
            </a:r>
            <a:endParaRPr lang="en-GB" sz="1000" b="1" dirty="0">
              <a:solidFill>
                <a:schemeClr val="tx1">
                  <a:lumMod val="75000"/>
                  <a:lumOff val="25000"/>
                </a:schemeClr>
              </a:solidFill>
            </a:endParaRPr>
          </a:p>
        </p:txBody>
      </p:sp>
      <p:graphicFrame>
        <p:nvGraphicFramePr>
          <p:cNvPr id="11" name="Chart 10">
            <a:extLst>
              <a:ext uri="{FF2B5EF4-FFF2-40B4-BE49-F238E27FC236}">
                <a16:creationId xmlns:a16="http://schemas.microsoft.com/office/drawing/2014/main" id="{6779067C-FC1C-4260-B3C2-6AC831D0ECD2}"/>
              </a:ext>
            </a:extLst>
          </p:cNvPr>
          <p:cNvGraphicFramePr>
            <a:graphicFrameLocks/>
          </p:cNvGraphicFramePr>
          <p:nvPr>
            <p:extLst>
              <p:ext uri="{D42A27DB-BD31-4B8C-83A1-F6EECF244321}">
                <p14:modId xmlns:p14="http://schemas.microsoft.com/office/powerpoint/2010/main" val="2453610636"/>
              </p:ext>
            </p:extLst>
          </p:nvPr>
        </p:nvGraphicFramePr>
        <p:xfrm>
          <a:off x="4688674" y="2122896"/>
          <a:ext cx="1980000" cy="19896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743AE052-7D13-4103-950E-6CAEF4402F84}"/>
              </a:ext>
            </a:extLst>
          </p:cNvPr>
          <p:cNvGraphicFramePr>
            <a:graphicFrameLocks/>
          </p:cNvGraphicFramePr>
          <p:nvPr>
            <p:extLst>
              <p:ext uri="{D42A27DB-BD31-4B8C-83A1-F6EECF244321}">
                <p14:modId xmlns:p14="http://schemas.microsoft.com/office/powerpoint/2010/main" val="3834059270"/>
              </p:ext>
            </p:extLst>
          </p:nvPr>
        </p:nvGraphicFramePr>
        <p:xfrm>
          <a:off x="6488476" y="2307245"/>
          <a:ext cx="2528047" cy="2197381"/>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291AFA0B-0B2F-462B-BF65-46CA8DF22C60}"/>
              </a:ext>
            </a:extLst>
          </p:cNvPr>
          <p:cNvSpPr txBox="1"/>
          <p:nvPr/>
        </p:nvSpPr>
        <p:spPr>
          <a:xfrm>
            <a:off x="4683513" y="1968760"/>
            <a:ext cx="1980000" cy="272415"/>
          </a:xfrm>
          <a:prstGeom prst="round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hr-HR" sz="1000" b="1" dirty="0" err="1">
                <a:solidFill>
                  <a:schemeClr val="tx1">
                    <a:lumMod val="75000"/>
                    <a:lumOff val="25000"/>
                  </a:schemeClr>
                </a:solidFill>
              </a:rPr>
              <a:t>Openness</a:t>
            </a:r>
            <a:endParaRPr lang="en-GB" sz="10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FFD1F3F9-BABB-4CBB-9B08-7DAF87F5AC15}"/>
              </a:ext>
            </a:extLst>
          </p:cNvPr>
          <p:cNvSpPr txBox="1"/>
          <p:nvPr/>
        </p:nvSpPr>
        <p:spPr>
          <a:xfrm>
            <a:off x="6826777" y="1956460"/>
            <a:ext cx="1980000" cy="272415"/>
          </a:xfrm>
          <a:prstGeom prst="round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1000" b="1" dirty="0">
                <a:solidFill>
                  <a:schemeClr val="tx1">
                    <a:lumMod val="75000"/>
                    <a:lumOff val="25000"/>
                  </a:schemeClr>
                </a:solidFill>
              </a:rPr>
              <a:t>Representation by licenses</a:t>
            </a:r>
          </a:p>
        </p:txBody>
      </p:sp>
      <p:grpSp>
        <p:nvGrpSpPr>
          <p:cNvPr id="15" name="Group 14">
            <a:extLst>
              <a:ext uri="{FF2B5EF4-FFF2-40B4-BE49-F238E27FC236}">
                <a16:creationId xmlns:a16="http://schemas.microsoft.com/office/drawing/2014/main" id="{B31BCB6F-4BB5-44AF-9599-4546F630C733}"/>
              </a:ext>
            </a:extLst>
          </p:cNvPr>
          <p:cNvGrpSpPr/>
          <p:nvPr/>
        </p:nvGrpSpPr>
        <p:grpSpPr>
          <a:xfrm rot="17519230">
            <a:off x="236611" y="1864242"/>
            <a:ext cx="340659" cy="340659"/>
            <a:chOff x="3609787" y="1688350"/>
            <a:chExt cx="340659" cy="340659"/>
          </a:xfrm>
          <a:solidFill>
            <a:srgbClr val="D71635"/>
          </a:solidFill>
        </p:grpSpPr>
        <p:sp>
          <p:nvSpPr>
            <p:cNvPr id="16" name="Block Arc 15">
              <a:extLst>
                <a:ext uri="{FF2B5EF4-FFF2-40B4-BE49-F238E27FC236}">
                  <a16:creationId xmlns:a16="http://schemas.microsoft.com/office/drawing/2014/main" id="{9E6B587F-A449-46BB-9777-A765AFF08B42}"/>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Oval 16">
              <a:extLst>
                <a:ext uri="{FF2B5EF4-FFF2-40B4-BE49-F238E27FC236}">
                  <a16:creationId xmlns:a16="http://schemas.microsoft.com/office/drawing/2014/main" id="{F1E859A3-2FA2-455A-A2FE-003D2887BFB1}"/>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D8B207E-238F-41C7-9945-24A983BAD1A1}"/>
              </a:ext>
            </a:extLst>
          </p:cNvPr>
          <p:cNvGrpSpPr/>
          <p:nvPr/>
        </p:nvGrpSpPr>
        <p:grpSpPr>
          <a:xfrm rot="17519230">
            <a:off x="2427553" y="1864242"/>
            <a:ext cx="340659" cy="340659"/>
            <a:chOff x="3609787" y="1688350"/>
            <a:chExt cx="340659" cy="340659"/>
          </a:xfrm>
          <a:solidFill>
            <a:srgbClr val="0095DA"/>
          </a:solidFill>
        </p:grpSpPr>
        <p:sp>
          <p:nvSpPr>
            <p:cNvPr id="19" name="Block Arc 18">
              <a:extLst>
                <a:ext uri="{FF2B5EF4-FFF2-40B4-BE49-F238E27FC236}">
                  <a16:creationId xmlns:a16="http://schemas.microsoft.com/office/drawing/2014/main" id="{6ECB8468-C375-4883-9DC3-06B10441642F}"/>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Oval 19">
              <a:extLst>
                <a:ext uri="{FF2B5EF4-FFF2-40B4-BE49-F238E27FC236}">
                  <a16:creationId xmlns:a16="http://schemas.microsoft.com/office/drawing/2014/main" id="{588B2068-853D-443D-8D2D-ECB8C41171D4}"/>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F356B604-2D2D-429E-B139-9E1061CCAC74}"/>
              </a:ext>
            </a:extLst>
          </p:cNvPr>
          <p:cNvGrpSpPr/>
          <p:nvPr/>
        </p:nvGrpSpPr>
        <p:grpSpPr>
          <a:xfrm rot="17519230">
            <a:off x="4585090" y="1864243"/>
            <a:ext cx="340659" cy="340659"/>
            <a:chOff x="3609787" y="1688350"/>
            <a:chExt cx="340659" cy="340659"/>
          </a:xfrm>
          <a:solidFill>
            <a:srgbClr val="D71635"/>
          </a:solidFill>
        </p:grpSpPr>
        <p:sp>
          <p:nvSpPr>
            <p:cNvPr id="22" name="Block Arc 21">
              <a:extLst>
                <a:ext uri="{FF2B5EF4-FFF2-40B4-BE49-F238E27FC236}">
                  <a16:creationId xmlns:a16="http://schemas.microsoft.com/office/drawing/2014/main" id="{8324E194-A777-45F1-9C7A-6701D1A3B2F3}"/>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Oval 22">
              <a:extLst>
                <a:ext uri="{FF2B5EF4-FFF2-40B4-BE49-F238E27FC236}">
                  <a16:creationId xmlns:a16="http://schemas.microsoft.com/office/drawing/2014/main" id="{2999C23E-0AA4-47D9-8D5C-69C5E5229FAA}"/>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5B8096D7-4847-4134-8AB1-80654F2B9093}"/>
              </a:ext>
            </a:extLst>
          </p:cNvPr>
          <p:cNvGrpSpPr/>
          <p:nvPr/>
        </p:nvGrpSpPr>
        <p:grpSpPr>
          <a:xfrm rot="17519230">
            <a:off x="6709760" y="1869784"/>
            <a:ext cx="340659" cy="340659"/>
            <a:chOff x="3609787" y="1688350"/>
            <a:chExt cx="340659" cy="340659"/>
          </a:xfrm>
          <a:solidFill>
            <a:srgbClr val="0095DA"/>
          </a:solidFill>
        </p:grpSpPr>
        <p:sp>
          <p:nvSpPr>
            <p:cNvPr id="25" name="Block Arc 24">
              <a:extLst>
                <a:ext uri="{FF2B5EF4-FFF2-40B4-BE49-F238E27FC236}">
                  <a16:creationId xmlns:a16="http://schemas.microsoft.com/office/drawing/2014/main" id="{7A28FCB5-B1BD-40C7-ADA6-B6EE2F8D4AE4}"/>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Oval 25">
              <a:extLst>
                <a:ext uri="{FF2B5EF4-FFF2-40B4-BE49-F238E27FC236}">
                  <a16:creationId xmlns:a16="http://schemas.microsoft.com/office/drawing/2014/main" id="{2404695F-B984-43AE-A01F-0F84FD94DCD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Content Placeholder 2">
            <a:extLst>
              <a:ext uri="{FF2B5EF4-FFF2-40B4-BE49-F238E27FC236}">
                <a16:creationId xmlns:a16="http://schemas.microsoft.com/office/drawing/2014/main" id="{5A7768F1-C708-47B3-90BF-658AA250BCCD}"/>
              </a:ext>
            </a:extLst>
          </p:cNvPr>
          <p:cNvSpPr>
            <a:spLocks noGrp="1"/>
          </p:cNvSpPr>
          <p:nvPr>
            <p:ph idx="1"/>
          </p:nvPr>
        </p:nvSpPr>
        <p:spPr>
          <a:xfrm>
            <a:off x="377060" y="1242289"/>
            <a:ext cx="5656815" cy="359732"/>
          </a:xfrm>
        </p:spPr>
        <p:txBody>
          <a:bodyPr>
            <a:normAutofit/>
          </a:bodyPr>
          <a:lstStyle/>
          <a:p>
            <a:pPr>
              <a:buFont typeface="Wingdings" panose="05000000000000000000" pitchFamily="2" charset="2"/>
              <a:buChar char="§"/>
            </a:pPr>
            <a:r>
              <a:rPr lang="en-GB"/>
              <a:t>In DABAR’s repositories there are </a:t>
            </a:r>
            <a:r>
              <a:rPr lang="en-GB" b="1"/>
              <a:t>13 datasets </a:t>
            </a:r>
            <a:r>
              <a:rPr lang="en-GB"/>
              <a:t>from the humanities </a:t>
            </a:r>
          </a:p>
        </p:txBody>
      </p:sp>
      <p:pic>
        <p:nvPicPr>
          <p:cNvPr id="28" name="Picture 35">
            <a:extLst>
              <a:ext uri="{FF2B5EF4-FFF2-40B4-BE49-F238E27FC236}">
                <a16:creationId xmlns:a16="http://schemas.microsoft.com/office/drawing/2014/main" id="{E887EBA4-4F74-4F49-AD4F-9CEFB693CF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1739" y="987213"/>
            <a:ext cx="1090316" cy="606584"/>
          </a:xfrm>
          <a:prstGeom prst="rect">
            <a:avLst/>
          </a:prstGeom>
          <a:ln>
            <a:noFill/>
          </a:ln>
          <a:effectLst/>
        </p:spPr>
      </p:pic>
      <p:sp>
        <p:nvSpPr>
          <p:cNvPr id="29" name="Footer Placeholder 4">
            <a:extLst>
              <a:ext uri="{FF2B5EF4-FFF2-40B4-BE49-F238E27FC236}">
                <a16:creationId xmlns:a16="http://schemas.microsoft.com/office/drawing/2014/main" id="{0C272812-D861-4838-9CC0-9C9CE34D46FD}"/>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30" name="Date Placeholder 3">
            <a:extLst>
              <a:ext uri="{FF2B5EF4-FFF2-40B4-BE49-F238E27FC236}">
                <a16:creationId xmlns:a16="http://schemas.microsoft.com/office/drawing/2014/main" id="{5E3DEAEE-F907-4D98-BDD5-DC4D3A22E43D}"/>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882535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0C83-B5CB-4C56-A37D-B1796D6F9C19}"/>
              </a:ext>
            </a:extLst>
          </p:cNvPr>
          <p:cNvSpPr>
            <a:spLocks noGrp="1"/>
          </p:cNvSpPr>
          <p:nvPr>
            <p:ph type="title"/>
          </p:nvPr>
        </p:nvSpPr>
        <p:spPr/>
        <p:txBody>
          <a:bodyPr/>
          <a:lstStyle/>
          <a:p>
            <a:r>
              <a:rPr lang="en-GB" dirty="0"/>
              <a:t>SRCE provide education for open science practices</a:t>
            </a:r>
          </a:p>
        </p:txBody>
      </p:sp>
      <p:grpSp>
        <p:nvGrpSpPr>
          <p:cNvPr id="6" name="Group 5">
            <a:extLst>
              <a:ext uri="{FF2B5EF4-FFF2-40B4-BE49-F238E27FC236}">
                <a16:creationId xmlns:a16="http://schemas.microsoft.com/office/drawing/2014/main" id="{CB3242A7-B45D-402D-B3C4-629EB1E53406}"/>
              </a:ext>
            </a:extLst>
          </p:cNvPr>
          <p:cNvGrpSpPr/>
          <p:nvPr/>
        </p:nvGrpSpPr>
        <p:grpSpPr>
          <a:xfrm>
            <a:off x="628649" y="1160653"/>
            <a:ext cx="1992600" cy="2561841"/>
            <a:chOff x="628651" y="1331324"/>
            <a:chExt cx="1992600" cy="2561841"/>
          </a:xfrm>
        </p:grpSpPr>
        <p:sp>
          <p:nvSpPr>
            <p:cNvPr id="7" name="Rectangle 6">
              <a:extLst>
                <a:ext uri="{FF2B5EF4-FFF2-40B4-BE49-F238E27FC236}">
                  <a16:creationId xmlns:a16="http://schemas.microsoft.com/office/drawing/2014/main" id="{A805B53C-5338-4C1F-A219-C44BCCC4C34A}"/>
                </a:ext>
              </a:extLst>
            </p:cNvPr>
            <p:cNvSpPr/>
            <p:nvPr/>
          </p:nvSpPr>
          <p:spPr>
            <a:xfrm>
              <a:off x="628651" y="1331324"/>
              <a:ext cx="1992600" cy="25618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b="1" dirty="0">
                  <a:solidFill>
                    <a:schemeClr val="tx1">
                      <a:lumMod val="75000"/>
                      <a:lumOff val="25000"/>
                    </a:schemeClr>
                  </a:solidFill>
                  <a:latin typeface="Arial" panose="020B0604020202020204" pitchFamily="34" charset="0"/>
                  <a:cs typeface="Arial" panose="020B0604020202020204" pitchFamily="34" charset="0"/>
                </a:rPr>
                <a:t>Providing education </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en-GB" sz="1200" b="1" dirty="0">
                  <a:solidFill>
                    <a:schemeClr val="tx1">
                      <a:lumMod val="75000"/>
                      <a:lumOff val="25000"/>
                    </a:schemeClr>
                  </a:solidFill>
                  <a:latin typeface="Arial" panose="020B0604020202020204" pitchFamily="34" charset="0"/>
                  <a:cs typeface="Arial" panose="020B0604020202020204" pitchFamily="34" charset="0"/>
                </a:rPr>
                <a:t>for researchers</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the competences and skills to apply open science practices</a:t>
              </a:r>
            </a:p>
            <a:p>
              <a:pPr algn="ctr" defTabSz="685783">
                <a:defRPr/>
              </a:pPr>
              <a:r>
                <a:rPr lang="hr-HR" sz="1200" dirty="0">
                  <a:solidFill>
                    <a:schemeClr val="tx1">
                      <a:lumMod val="75000"/>
                      <a:lumOff val="25000"/>
                    </a:schemeClr>
                  </a:solidFill>
                  <a:latin typeface="Arial" panose="020B0604020202020204" pitchFamily="34" charset="0"/>
                  <a:cs typeface="Arial" panose="020B0604020202020204" pitchFamily="34" charset="0"/>
                </a:rPr>
                <a:t>(</a:t>
              </a:r>
              <a:r>
                <a:rPr lang="en-GB" sz="1200" dirty="0">
                  <a:solidFill>
                    <a:schemeClr val="tx1">
                      <a:lumMod val="75000"/>
                      <a:lumOff val="25000"/>
                    </a:schemeClr>
                  </a:solidFill>
                  <a:latin typeface="Arial" panose="020B0604020202020204" pitchFamily="34" charset="0"/>
                  <a:cs typeface="Arial" panose="020B0604020202020204" pitchFamily="34" charset="0"/>
                </a:rPr>
                <a:t>educational materials, handbooks &amp; courses</a:t>
              </a:r>
              <a:r>
                <a:rPr lang="hr-HR" sz="1200" dirty="0">
                  <a:solidFill>
                    <a:schemeClr val="tx1">
                      <a:lumMod val="75000"/>
                      <a:lumOff val="25000"/>
                    </a:schemeClr>
                  </a:solidFill>
                  <a:latin typeface="Arial" panose="020B0604020202020204" pitchFamily="34" charset="0"/>
                  <a:cs typeface="Arial" panose="020B0604020202020204" pitchFamily="34" charset="0"/>
                </a:rPr>
                <a:t>)</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hr-HR" sz="1200" dirty="0">
                  <a:solidFill>
                    <a:schemeClr val="tx1">
                      <a:lumMod val="75000"/>
                      <a:lumOff val="25000"/>
                    </a:schemeClr>
                  </a:solidFill>
                  <a:latin typeface="Arial" panose="020B0604020202020204" pitchFamily="34" charset="0"/>
                  <a:cs typeface="Arial" panose="020B0604020202020204" pitchFamily="34" charset="0"/>
                </a:rPr>
                <a:t>D</a:t>
              </a:r>
              <a:r>
                <a:rPr lang="en-GB" sz="1200" dirty="0" err="1">
                  <a:solidFill>
                    <a:schemeClr val="tx1">
                      <a:lumMod val="75000"/>
                      <a:lumOff val="25000"/>
                    </a:schemeClr>
                  </a:solidFill>
                  <a:latin typeface="Arial" panose="020B0604020202020204" pitchFamily="34" charset="0"/>
                  <a:cs typeface="Arial" panose="020B0604020202020204" pitchFamily="34" charset="0"/>
                </a:rPr>
                <a:t>ata</a:t>
              </a:r>
              <a:r>
                <a:rPr lang="en-GB" sz="1200" dirty="0">
                  <a:solidFill>
                    <a:schemeClr val="tx1">
                      <a:lumMod val="75000"/>
                      <a:lumOff val="25000"/>
                    </a:schemeClr>
                  </a:solidFill>
                  <a:latin typeface="Arial" panose="020B0604020202020204" pitchFamily="34" charset="0"/>
                  <a:cs typeface="Arial" panose="020B0604020202020204" pitchFamily="34" charset="0"/>
                </a:rPr>
                <a:t> steward </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Data curator</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F2273CD-C17F-49D9-94CA-D9DDDE2170E6}"/>
                </a:ext>
              </a:extLst>
            </p:cNvPr>
            <p:cNvGrpSpPr/>
            <p:nvPr/>
          </p:nvGrpSpPr>
          <p:grpSpPr>
            <a:xfrm rot="17519230">
              <a:off x="694101" y="1382708"/>
              <a:ext cx="340659" cy="340659"/>
              <a:chOff x="3609787" y="1688350"/>
              <a:chExt cx="340659" cy="340659"/>
            </a:xfrm>
          </p:grpSpPr>
          <p:sp>
            <p:nvSpPr>
              <p:cNvPr id="9" name="Block Arc 8">
                <a:extLst>
                  <a:ext uri="{FF2B5EF4-FFF2-40B4-BE49-F238E27FC236}">
                    <a16:creationId xmlns:a16="http://schemas.microsoft.com/office/drawing/2014/main" id="{BAD54552-CACF-4E2F-9AFA-59BF56CB1B91}"/>
                  </a:ext>
                </a:extLst>
              </p:cNvPr>
              <p:cNvSpPr/>
              <p:nvPr/>
            </p:nvSpPr>
            <p:spPr>
              <a:xfrm>
                <a:off x="3609787" y="1688350"/>
                <a:ext cx="340659" cy="340659"/>
              </a:xfrm>
              <a:prstGeom prst="blockArc">
                <a:avLst>
                  <a:gd name="adj1" fmla="val 14967242"/>
                  <a:gd name="adj2" fmla="val 20443918"/>
                  <a:gd name="adj3" fmla="val 26792"/>
                </a:avLst>
              </a:prstGeom>
              <a:solidFill>
                <a:srgbClr val="D92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Oval 9">
                <a:extLst>
                  <a:ext uri="{FF2B5EF4-FFF2-40B4-BE49-F238E27FC236}">
                    <a16:creationId xmlns:a16="http://schemas.microsoft.com/office/drawing/2014/main" id="{55C6A853-FE90-4512-A23E-4E03109F5DD2}"/>
                  </a:ext>
                </a:extLst>
              </p:cNvPr>
              <p:cNvSpPr/>
              <p:nvPr/>
            </p:nvSpPr>
            <p:spPr>
              <a:xfrm>
                <a:off x="3645930" y="1775011"/>
                <a:ext cx="214871" cy="216000"/>
              </a:xfrm>
              <a:prstGeom prst="ellipse">
                <a:avLst/>
              </a:prstGeom>
              <a:solidFill>
                <a:srgbClr val="D924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Rectangle 11">
            <a:extLst>
              <a:ext uri="{FF2B5EF4-FFF2-40B4-BE49-F238E27FC236}">
                <a16:creationId xmlns:a16="http://schemas.microsoft.com/office/drawing/2014/main" id="{4AB30295-74D3-499D-AD1A-6ED00AB2FC5E}"/>
              </a:ext>
            </a:extLst>
          </p:cNvPr>
          <p:cNvSpPr/>
          <p:nvPr/>
        </p:nvSpPr>
        <p:spPr>
          <a:xfrm>
            <a:off x="2715138" y="1160653"/>
            <a:ext cx="5944768" cy="25618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The handbook: </a:t>
            </a:r>
            <a:r>
              <a:rPr lang="en-GB" sz="1200">
                <a:solidFill>
                  <a:schemeClr val="tx1">
                    <a:lumMod val="75000"/>
                    <a:lumOff val="25000"/>
                  </a:schemeClr>
                </a:solidFill>
                <a:latin typeface="Arial" panose="020B0604020202020204" pitchFamily="34" charset="0"/>
                <a:cs typeface="Arial" panose="020B0604020202020204" pitchFamily="34" charset="0"/>
                <a:hlinkClick r:id="rId2"/>
              </a:rPr>
              <a:t>How to manage research data</a:t>
            </a:r>
            <a:endParaRPr lang="en-GB" sz="120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Webinar </a:t>
            </a:r>
            <a:r>
              <a:rPr lang="en-GB" sz="1200">
                <a:solidFill>
                  <a:schemeClr val="tx1">
                    <a:lumMod val="75000"/>
                    <a:lumOff val="25000"/>
                  </a:schemeClr>
                </a:solidFill>
                <a:latin typeface="Arial" panose="020B0604020202020204" pitchFamily="34" charset="0"/>
                <a:cs typeface="Arial" panose="020B0604020202020204" pitchFamily="34" charset="0"/>
                <a:hlinkClick r:id="rId3"/>
              </a:rPr>
              <a:t>How to organize and manage research data in a high-quality way</a:t>
            </a:r>
            <a:endParaRPr lang="en-GB" sz="120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Video tutorial for </a:t>
            </a:r>
            <a:r>
              <a:rPr lang="en-GB" sz="1200">
                <a:solidFill>
                  <a:schemeClr val="tx1">
                    <a:lumMod val="75000"/>
                    <a:lumOff val="25000"/>
                  </a:schemeClr>
                </a:solidFill>
                <a:latin typeface="Arial" panose="020B0604020202020204" pitchFamily="34" charset="0"/>
                <a:cs typeface="Arial" panose="020B0604020202020204" pitchFamily="34" charset="0"/>
                <a:hlinkClick r:id="rId4"/>
              </a:rPr>
              <a:t>publishing data sets into repositories of DABAR system</a:t>
            </a:r>
            <a:r>
              <a:rPr lang="en-GB" sz="1200">
                <a:solidFill>
                  <a:schemeClr val="tx1">
                    <a:lumMod val="75000"/>
                    <a:lumOff val="25000"/>
                  </a:schemeClr>
                </a:solidFill>
                <a:latin typeface="Arial" panose="020B0604020202020204" pitchFamily="34" charset="0"/>
                <a:cs typeface="Arial" panose="020B0604020202020204" pitchFamily="34" charset="0"/>
              </a:rPr>
              <a:t> </a:t>
            </a:r>
          </a:p>
          <a:p>
            <a:pPr marL="171450"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Guidelines for </a:t>
            </a:r>
            <a:r>
              <a:rPr lang="en-GB" sz="1200">
                <a:solidFill>
                  <a:schemeClr val="tx1">
                    <a:lumMod val="75000"/>
                    <a:lumOff val="25000"/>
                  </a:schemeClr>
                </a:solidFill>
                <a:latin typeface="Arial" panose="020B0604020202020204" pitchFamily="34" charset="0"/>
                <a:cs typeface="Arial" panose="020B0604020202020204" pitchFamily="34" charset="0"/>
                <a:hlinkClick r:id="rId5"/>
              </a:rPr>
              <a:t>storing the Research Data Management Plan </a:t>
            </a:r>
            <a:r>
              <a:rPr lang="en-GB" sz="1200">
                <a:solidFill>
                  <a:schemeClr val="tx1">
                    <a:lumMod val="75000"/>
                    <a:lumOff val="25000"/>
                  </a:schemeClr>
                </a:solidFill>
                <a:latin typeface="Arial" panose="020B0604020202020204" pitchFamily="34" charset="0"/>
                <a:cs typeface="Arial" panose="020B0604020202020204" pitchFamily="34" charset="0"/>
              </a:rPr>
              <a:t>in a institutional repositories</a:t>
            </a:r>
          </a:p>
          <a:p>
            <a:pPr marL="171450"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hlinkClick r:id="rId6"/>
              </a:rPr>
              <a:t>Online courses Platforms, tools and good practices in the research life cycle</a:t>
            </a:r>
            <a:r>
              <a:rPr lang="en-GB" sz="1200">
                <a:solidFill>
                  <a:schemeClr val="tx1">
                    <a:lumMod val="75000"/>
                    <a:lumOff val="25000"/>
                  </a:schemeClr>
                </a:solidFill>
                <a:latin typeface="Arial" panose="020B0604020202020204" pitchFamily="34" charset="0"/>
                <a:cs typeface="Arial" panose="020B0604020202020204" pitchFamily="34" charset="0"/>
              </a:rPr>
              <a:t>:</a:t>
            </a:r>
          </a:p>
          <a:p>
            <a:pPr marL="514350" lvl="1"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Documentation and anonymization of research data</a:t>
            </a:r>
          </a:p>
          <a:p>
            <a:pPr marL="514350" lvl="1"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Research data management</a:t>
            </a:r>
          </a:p>
          <a:p>
            <a:pPr marL="171450"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Continuously hosting and participating in webinars and workshops devoted to the management of research data and open science</a:t>
            </a:r>
          </a:p>
          <a:p>
            <a:pPr marL="171450" indent="-171450" defTabSz="685783">
              <a:buClr>
                <a:srgbClr val="C00000"/>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More about </a:t>
            </a:r>
            <a:r>
              <a:rPr lang="en-GB" sz="1200">
                <a:solidFill>
                  <a:schemeClr val="tx1">
                    <a:lumMod val="75000"/>
                    <a:lumOff val="25000"/>
                  </a:schemeClr>
                </a:solidFill>
                <a:latin typeface="Arial" panose="020B0604020202020204" pitchFamily="34" charset="0"/>
                <a:cs typeface="Arial" panose="020B0604020202020204" pitchFamily="34" charset="0"/>
                <a:hlinkClick r:id="rId7"/>
              </a:rPr>
              <a:t>SRCE open science support services</a:t>
            </a:r>
            <a:endParaRPr lang="en-GB" sz="12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A721177-5155-4C41-A17B-00F86995FCAD}"/>
              </a:ext>
            </a:extLst>
          </p:cNvPr>
          <p:cNvGrpSpPr/>
          <p:nvPr/>
        </p:nvGrpSpPr>
        <p:grpSpPr>
          <a:xfrm rot="4080770" flipH="1">
            <a:off x="8267864" y="1212037"/>
            <a:ext cx="340659" cy="340659"/>
            <a:chOff x="3609787" y="1688350"/>
            <a:chExt cx="340659" cy="340659"/>
          </a:xfrm>
          <a:solidFill>
            <a:srgbClr val="F9A61A"/>
          </a:solidFill>
        </p:grpSpPr>
        <p:sp>
          <p:nvSpPr>
            <p:cNvPr id="17" name="Block Arc 16">
              <a:extLst>
                <a:ext uri="{FF2B5EF4-FFF2-40B4-BE49-F238E27FC236}">
                  <a16:creationId xmlns:a16="http://schemas.microsoft.com/office/drawing/2014/main" id="{FCEBAFF8-C13F-4051-9272-04DFDCA6E7D7}"/>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363F02F6-0E6A-44C2-8E53-32191D1E4257}"/>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984E8E51-69DF-49B3-AE1D-9BD31EF644BE}"/>
              </a:ext>
            </a:extLst>
          </p:cNvPr>
          <p:cNvGrpSpPr/>
          <p:nvPr/>
        </p:nvGrpSpPr>
        <p:grpSpPr>
          <a:xfrm>
            <a:off x="916510" y="3983359"/>
            <a:ext cx="3271802" cy="548362"/>
            <a:chOff x="864428" y="4045428"/>
            <a:chExt cx="3271802" cy="548362"/>
          </a:xfrm>
        </p:grpSpPr>
        <p:sp>
          <p:nvSpPr>
            <p:cNvPr id="23" name="Oval 22">
              <a:extLst>
                <a:ext uri="{FF2B5EF4-FFF2-40B4-BE49-F238E27FC236}">
                  <a16:creationId xmlns:a16="http://schemas.microsoft.com/office/drawing/2014/main" id="{6A3B6E7F-2E22-4873-AD3F-C2C69727CD8F}"/>
                </a:ext>
              </a:extLst>
            </p:cNvPr>
            <p:cNvSpPr>
              <a:spLocks noChangeAspect="1"/>
            </p:cNvSpPr>
            <p:nvPr/>
          </p:nvSpPr>
          <p:spPr>
            <a:xfrm>
              <a:off x="1143064" y="4066092"/>
              <a:ext cx="265358" cy="252000"/>
            </a:xfrm>
            <a:prstGeom prst="ellipse">
              <a:avLst/>
            </a:prstGeom>
            <a:solidFill>
              <a:srgbClr val="46C1A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F</a:t>
              </a:r>
            </a:p>
          </p:txBody>
        </p:sp>
        <p:sp>
          <p:nvSpPr>
            <p:cNvPr id="24" name="Oval 23">
              <a:extLst>
                <a:ext uri="{FF2B5EF4-FFF2-40B4-BE49-F238E27FC236}">
                  <a16:creationId xmlns:a16="http://schemas.microsoft.com/office/drawing/2014/main" id="{A9964786-97CB-44C3-8CBD-9CE1FD02B5F6}"/>
                </a:ext>
              </a:extLst>
            </p:cNvPr>
            <p:cNvSpPr>
              <a:spLocks noChangeAspect="1"/>
            </p:cNvSpPr>
            <p:nvPr/>
          </p:nvSpPr>
          <p:spPr>
            <a:xfrm>
              <a:off x="1969014" y="4053927"/>
              <a:ext cx="265358" cy="252000"/>
            </a:xfrm>
            <a:prstGeom prst="ellipse">
              <a:avLst/>
            </a:prstGeom>
            <a:solidFill>
              <a:srgbClr val="DF1F2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A</a:t>
              </a:r>
            </a:p>
          </p:txBody>
        </p:sp>
        <p:sp>
          <p:nvSpPr>
            <p:cNvPr id="25" name="Oval 24">
              <a:extLst>
                <a:ext uri="{FF2B5EF4-FFF2-40B4-BE49-F238E27FC236}">
                  <a16:creationId xmlns:a16="http://schemas.microsoft.com/office/drawing/2014/main" id="{FE24A85C-5988-4BCB-834D-767F57BE3172}"/>
                </a:ext>
              </a:extLst>
            </p:cNvPr>
            <p:cNvSpPr>
              <a:spLocks noChangeAspect="1"/>
            </p:cNvSpPr>
            <p:nvPr/>
          </p:nvSpPr>
          <p:spPr>
            <a:xfrm>
              <a:off x="2800476" y="4045428"/>
              <a:ext cx="265358" cy="252000"/>
            </a:xfrm>
            <a:prstGeom prst="ellipse">
              <a:avLst/>
            </a:prstGeom>
            <a:solidFill>
              <a:srgbClr val="E0636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I</a:t>
              </a:r>
            </a:p>
          </p:txBody>
        </p:sp>
        <p:sp>
          <p:nvSpPr>
            <p:cNvPr id="26" name="Oval 25">
              <a:extLst>
                <a:ext uri="{FF2B5EF4-FFF2-40B4-BE49-F238E27FC236}">
                  <a16:creationId xmlns:a16="http://schemas.microsoft.com/office/drawing/2014/main" id="{857CDF6F-0A0E-490D-A6DC-7B9BFB2A03F9}"/>
                </a:ext>
              </a:extLst>
            </p:cNvPr>
            <p:cNvSpPr>
              <a:spLocks noChangeAspect="1"/>
            </p:cNvSpPr>
            <p:nvPr/>
          </p:nvSpPr>
          <p:spPr>
            <a:xfrm>
              <a:off x="3631938" y="4057775"/>
              <a:ext cx="265358" cy="252000"/>
            </a:xfrm>
            <a:prstGeom prst="ellipse">
              <a:avLst/>
            </a:prstGeom>
            <a:solidFill>
              <a:srgbClr val="F7912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R</a:t>
              </a:r>
            </a:p>
          </p:txBody>
        </p:sp>
        <p:sp>
          <p:nvSpPr>
            <p:cNvPr id="31" name="Pravokutnik 11">
              <a:extLst>
                <a:ext uri="{FF2B5EF4-FFF2-40B4-BE49-F238E27FC236}">
                  <a16:creationId xmlns:a16="http://schemas.microsoft.com/office/drawing/2014/main" id="{6949F778-5087-401E-A550-0DCBC0B6DA7B}"/>
                </a:ext>
              </a:extLst>
            </p:cNvPr>
            <p:cNvSpPr>
              <a:spLocks/>
            </p:cNvSpPr>
            <p:nvPr/>
          </p:nvSpPr>
          <p:spPr>
            <a:xfrm>
              <a:off x="864428" y="4337508"/>
              <a:ext cx="794059" cy="252000"/>
            </a:xfrm>
            <a:prstGeom prst="rect">
              <a:avLst/>
            </a:prstGeom>
            <a:solidFill>
              <a:srgbClr val="46C1AD"/>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spcAft>
                  <a:spcPts val="1600"/>
                </a:spcAft>
              </a:pPr>
              <a:r>
                <a:rPr lang="hr-HR" sz="700" b="1" dirty="0">
                  <a:solidFill>
                    <a:prstClr val="white"/>
                  </a:solidFill>
                  <a:latin typeface="Calibri" panose="020F0502020204030204"/>
                </a:rPr>
                <a:t>FINDABLE</a:t>
              </a:r>
            </a:p>
          </p:txBody>
        </p:sp>
        <p:sp>
          <p:nvSpPr>
            <p:cNvPr id="32" name="Pravokutnik 11">
              <a:extLst>
                <a:ext uri="{FF2B5EF4-FFF2-40B4-BE49-F238E27FC236}">
                  <a16:creationId xmlns:a16="http://schemas.microsoft.com/office/drawing/2014/main" id="{E78B21C0-2E7B-4BA6-9422-C038516C52EC}"/>
                </a:ext>
              </a:extLst>
            </p:cNvPr>
            <p:cNvSpPr>
              <a:spLocks/>
            </p:cNvSpPr>
            <p:nvPr/>
          </p:nvSpPr>
          <p:spPr>
            <a:xfrm>
              <a:off x="1689517" y="4341790"/>
              <a:ext cx="794059" cy="252000"/>
            </a:xfrm>
            <a:prstGeom prst="rect">
              <a:avLst/>
            </a:prstGeom>
            <a:solidFill>
              <a:srgbClr val="D71634"/>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spcAft>
                  <a:spcPts val="1600"/>
                </a:spcAft>
              </a:pPr>
              <a:r>
                <a:rPr lang="hr-HR" sz="700" b="1" dirty="0">
                  <a:solidFill>
                    <a:prstClr val="white"/>
                  </a:solidFill>
                  <a:latin typeface="Calibri" panose="020F0502020204030204"/>
                </a:rPr>
                <a:t>ACCESSIBLE</a:t>
              </a:r>
            </a:p>
          </p:txBody>
        </p:sp>
        <p:sp>
          <p:nvSpPr>
            <p:cNvPr id="33" name="Pravokutnik 11">
              <a:extLst>
                <a:ext uri="{FF2B5EF4-FFF2-40B4-BE49-F238E27FC236}">
                  <a16:creationId xmlns:a16="http://schemas.microsoft.com/office/drawing/2014/main" id="{43D6C4F0-ADB7-4A8B-8551-7D86FFA09EE5}"/>
                </a:ext>
              </a:extLst>
            </p:cNvPr>
            <p:cNvSpPr>
              <a:spLocks/>
            </p:cNvSpPr>
            <p:nvPr/>
          </p:nvSpPr>
          <p:spPr>
            <a:xfrm>
              <a:off x="2518945" y="4337508"/>
              <a:ext cx="794059" cy="252000"/>
            </a:xfrm>
            <a:prstGeom prst="rect">
              <a:avLst/>
            </a:prstGeom>
            <a:solidFill>
              <a:srgbClr val="E0636E"/>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spcAft>
                  <a:spcPts val="1600"/>
                </a:spcAft>
              </a:pPr>
              <a:r>
                <a:rPr lang="hr-HR" sz="700" b="1" dirty="0">
                  <a:solidFill>
                    <a:prstClr val="white"/>
                  </a:solidFill>
                  <a:latin typeface="Calibri" panose="020F0502020204030204"/>
                </a:rPr>
                <a:t>INTER-OPERABLE</a:t>
              </a:r>
            </a:p>
          </p:txBody>
        </p:sp>
        <p:sp>
          <p:nvSpPr>
            <p:cNvPr id="34" name="Pravokutnik 11">
              <a:extLst>
                <a:ext uri="{FF2B5EF4-FFF2-40B4-BE49-F238E27FC236}">
                  <a16:creationId xmlns:a16="http://schemas.microsoft.com/office/drawing/2014/main" id="{F4A70EF1-4EF6-48AD-8CBA-D6952F9481C6}"/>
                </a:ext>
              </a:extLst>
            </p:cNvPr>
            <p:cNvSpPr>
              <a:spLocks/>
            </p:cNvSpPr>
            <p:nvPr/>
          </p:nvSpPr>
          <p:spPr>
            <a:xfrm>
              <a:off x="3342171" y="4337508"/>
              <a:ext cx="794059" cy="252000"/>
            </a:xfrm>
            <a:prstGeom prst="rect">
              <a:avLst/>
            </a:prstGeom>
            <a:solidFill>
              <a:srgbClr val="F9A61A"/>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spcAft>
                  <a:spcPts val="1600"/>
                </a:spcAft>
              </a:pPr>
              <a:r>
                <a:rPr lang="hr-HR" sz="700" b="1" dirty="0">
                  <a:solidFill>
                    <a:prstClr val="white"/>
                  </a:solidFill>
                  <a:latin typeface="Calibri" panose="020F0502020204030204"/>
                </a:rPr>
                <a:t>REUSABLE</a:t>
              </a:r>
            </a:p>
          </p:txBody>
        </p:sp>
      </p:grpSp>
      <p:grpSp>
        <p:nvGrpSpPr>
          <p:cNvPr id="40" name="Group 39">
            <a:extLst>
              <a:ext uri="{FF2B5EF4-FFF2-40B4-BE49-F238E27FC236}">
                <a16:creationId xmlns:a16="http://schemas.microsoft.com/office/drawing/2014/main" id="{35B7F0FD-84D3-48C4-A52C-CCA75514ED2B}"/>
              </a:ext>
            </a:extLst>
          </p:cNvPr>
          <p:cNvGrpSpPr/>
          <p:nvPr/>
        </p:nvGrpSpPr>
        <p:grpSpPr>
          <a:xfrm>
            <a:off x="5298087" y="3983359"/>
            <a:ext cx="3271802" cy="536868"/>
            <a:chOff x="5166391" y="4016842"/>
            <a:chExt cx="3271802" cy="536868"/>
          </a:xfrm>
        </p:grpSpPr>
        <p:sp>
          <p:nvSpPr>
            <p:cNvPr id="27" name="Oval 26">
              <a:extLst>
                <a:ext uri="{FF2B5EF4-FFF2-40B4-BE49-F238E27FC236}">
                  <a16:creationId xmlns:a16="http://schemas.microsoft.com/office/drawing/2014/main" id="{417C827C-85D4-4B8A-B517-721C6DEA3021}"/>
                </a:ext>
              </a:extLst>
            </p:cNvPr>
            <p:cNvSpPr>
              <a:spLocks noChangeAspect="1"/>
            </p:cNvSpPr>
            <p:nvPr/>
          </p:nvSpPr>
          <p:spPr>
            <a:xfrm>
              <a:off x="5418867" y="4025197"/>
              <a:ext cx="265358" cy="252000"/>
            </a:xfrm>
            <a:prstGeom prst="ellipse">
              <a:avLst/>
            </a:prstGeom>
            <a:solidFill>
              <a:srgbClr val="46C1AD"/>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C</a:t>
              </a:r>
            </a:p>
          </p:txBody>
        </p:sp>
        <p:sp>
          <p:nvSpPr>
            <p:cNvPr id="28" name="Oval 27">
              <a:extLst>
                <a:ext uri="{FF2B5EF4-FFF2-40B4-BE49-F238E27FC236}">
                  <a16:creationId xmlns:a16="http://schemas.microsoft.com/office/drawing/2014/main" id="{ECE3715B-2197-4C0A-ACFB-553D2ED315BB}"/>
                </a:ext>
              </a:extLst>
            </p:cNvPr>
            <p:cNvSpPr>
              <a:spLocks noChangeAspect="1"/>
            </p:cNvSpPr>
            <p:nvPr/>
          </p:nvSpPr>
          <p:spPr>
            <a:xfrm>
              <a:off x="6226268" y="4031532"/>
              <a:ext cx="265358" cy="252000"/>
            </a:xfrm>
            <a:prstGeom prst="ellipse">
              <a:avLst/>
            </a:prstGeom>
            <a:solidFill>
              <a:srgbClr val="DF1F2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A</a:t>
              </a:r>
            </a:p>
          </p:txBody>
        </p:sp>
        <p:sp>
          <p:nvSpPr>
            <p:cNvPr id="29" name="Oval 28">
              <a:extLst>
                <a:ext uri="{FF2B5EF4-FFF2-40B4-BE49-F238E27FC236}">
                  <a16:creationId xmlns:a16="http://schemas.microsoft.com/office/drawing/2014/main" id="{057969B1-EF9A-4C3B-AAE8-21993A5DDC9E}"/>
                </a:ext>
              </a:extLst>
            </p:cNvPr>
            <p:cNvSpPr>
              <a:spLocks noChangeAspect="1"/>
            </p:cNvSpPr>
            <p:nvPr/>
          </p:nvSpPr>
          <p:spPr>
            <a:xfrm>
              <a:off x="7040549" y="4019413"/>
              <a:ext cx="265358" cy="252000"/>
            </a:xfrm>
            <a:prstGeom prst="ellipse">
              <a:avLst/>
            </a:prstGeom>
            <a:solidFill>
              <a:srgbClr val="E0636E"/>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R</a:t>
              </a:r>
            </a:p>
          </p:txBody>
        </p:sp>
        <p:sp>
          <p:nvSpPr>
            <p:cNvPr id="30" name="Oval 29">
              <a:extLst>
                <a:ext uri="{FF2B5EF4-FFF2-40B4-BE49-F238E27FC236}">
                  <a16:creationId xmlns:a16="http://schemas.microsoft.com/office/drawing/2014/main" id="{964CE4F0-F305-4622-99A6-2217C36ABB9E}"/>
                </a:ext>
              </a:extLst>
            </p:cNvPr>
            <p:cNvSpPr>
              <a:spLocks noChangeAspect="1"/>
            </p:cNvSpPr>
            <p:nvPr/>
          </p:nvSpPr>
          <p:spPr>
            <a:xfrm>
              <a:off x="7887079" y="4016842"/>
              <a:ext cx="265358" cy="252000"/>
            </a:xfrm>
            <a:prstGeom prst="ellipse">
              <a:avLst/>
            </a:prstGeom>
            <a:solidFill>
              <a:srgbClr val="F7912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E</a:t>
              </a:r>
            </a:p>
          </p:txBody>
        </p:sp>
        <p:sp>
          <p:nvSpPr>
            <p:cNvPr id="35" name="Pravokutnik 11">
              <a:extLst>
                <a:ext uri="{FF2B5EF4-FFF2-40B4-BE49-F238E27FC236}">
                  <a16:creationId xmlns:a16="http://schemas.microsoft.com/office/drawing/2014/main" id="{4687C38D-5507-4EE6-A5C7-CA00D3A56F23}"/>
                </a:ext>
              </a:extLst>
            </p:cNvPr>
            <p:cNvSpPr>
              <a:spLocks/>
            </p:cNvSpPr>
            <p:nvPr/>
          </p:nvSpPr>
          <p:spPr>
            <a:xfrm>
              <a:off x="5166391" y="4297428"/>
              <a:ext cx="794059" cy="252000"/>
            </a:xfrm>
            <a:prstGeom prst="rect">
              <a:avLst/>
            </a:prstGeom>
            <a:solidFill>
              <a:srgbClr val="46C1AD"/>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spcAft>
                  <a:spcPts val="1600"/>
                </a:spcAft>
              </a:pPr>
              <a:r>
                <a:rPr lang="hr-HR" sz="700" b="1" dirty="0">
                  <a:solidFill>
                    <a:prstClr val="white"/>
                  </a:solidFill>
                  <a:latin typeface="Calibri" panose="020F0502020204030204"/>
                </a:rPr>
                <a:t>COLLECTIVE (BENEFIT) </a:t>
              </a:r>
            </a:p>
          </p:txBody>
        </p:sp>
        <p:sp>
          <p:nvSpPr>
            <p:cNvPr id="36" name="Pravokutnik 11">
              <a:extLst>
                <a:ext uri="{FF2B5EF4-FFF2-40B4-BE49-F238E27FC236}">
                  <a16:creationId xmlns:a16="http://schemas.microsoft.com/office/drawing/2014/main" id="{23A43899-2731-46F8-9645-5F5C7EB5C2DC}"/>
                </a:ext>
              </a:extLst>
            </p:cNvPr>
            <p:cNvSpPr>
              <a:spLocks/>
            </p:cNvSpPr>
            <p:nvPr/>
          </p:nvSpPr>
          <p:spPr>
            <a:xfrm>
              <a:off x="5991480" y="4301710"/>
              <a:ext cx="794059" cy="252000"/>
            </a:xfrm>
            <a:prstGeom prst="rect">
              <a:avLst/>
            </a:prstGeom>
            <a:solidFill>
              <a:srgbClr val="D71634"/>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spcAft>
                  <a:spcPts val="1600"/>
                </a:spcAft>
              </a:pPr>
              <a:r>
                <a:rPr lang="hr-HR" sz="700" b="1" dirty="0">
                  <a:solidFill>
                    <a:prstClr val="white"/>
                  </a:solidFill>
                  <a:latin typeface="Calibri" panose="020F0502020204030204"/>
                </a:rPr>
                <a:t>AUTHORITY TO CONTROL </a:t>
              </a:r>
            </a:p>
          </p:txBody>
        </p:sp>
        <p:sp>
          <p:nvSpPr>
            <p:cNvPr id="37" name="Pravokutnik 11">
              <a:extLst>
                <a:ext uri="{FF2B5EF4-FFF2-40B4-BE49-F238E27FC236}">
                  <a16:creationId xmlns:a16="http://schemas.microsoft.com/office/drawing/2014/main" id="{60F8E18A-2B1D-4E50-ADE8-E64DA5E8962C}"/>
                </a:ext>
              </a:extLst>
            </p:cNvPr>
            <p:cNvSpPr>
              <a:spLocks/>
            </p:cNvSpPr>
            <p:nvPr/>
          </p:nvSpPr>
          <p:spPr>
            <a:xfrm>
              <a:off x="6820908" y="4297428"/>
              <a:ext cx="794059" cy="252000"/>
            </a:xfrm>
            <a:prstGeom prst="rect">
              <a:avLst/>
            </a:prstGeom>
            <a:solidFill>
              <a:srgbClr val="E0636E"/>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spcAft>
                  <a:spcPts val="1600"/>
                </a:spcAft>
              </a:pPr>
              <a:r>
                <a:rPr lang="hr-HR" sz="700" b="1" dirty="0">
                  <a:solidFill>
                    <a:prstClr val="white"/>
                  </a:solidFill>
                  <a:latin typeface="Calibri" panose="020F0502020204030204"/>
                </a:rPr>
                <a:t>RESPONSIBILITY</a:t>
              </a:r>
            </a:p>
          </p:txBody>
        </p:sp>
        <p:sp>
          <p:nvSpPr>
            <p:cNvPr id="38" name="Pravokutnik 11">
              <a:extLst>
                <a:ext uri="{FF2B5EF4-FFF2-40B4-BE49-F238E27FC236}">
                  <a16:creationId xmlns:a16="http://schemas.microsoft.com/office/drawing/2014/main" id="{6841ECFE-FB08-4371-BF48-800151484CB4}"/>
                </a:ext>
              </a:extLst>
            </p:cNvPr>
            <p:cNvSpPr>
              <a:spLocks/>
            </p:cNvSpPr>
            <p:nvPr/>
          </p:nvSpPr>
          <p:spPr>
            <a:xfrm>
              <a:off x="7644134" y="4297428"/>
              <a:ext cx="794059" cy="252000"/>
            </a:xfrm>
            <a:prstGeom prst="rect">
              <a:avLst/>
            </a:prstGeom>
            <a:solidFill>
              <a:srgbClr val="F9A61A"/>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914377">
                <a:spcAft>
                  <a:spcPts val="1600"/>
                </a:spcAft>
              </a:pPr>
              <a:r>
                <a:rPr lang="hr-HR" sz="700" b="1" dirty="0">
                  <a:solidFill>
                    <a:prstClr val="white"/>
                  </a:solidFill>
                  <a:latin typeface="Calibri" panose="020F0502020204030204"/>
                </a:rPr>
                <a:t>ETHICS</a:t>
              </a:r>
            </a:p>
          </p:txBody>
        </p:sp>
      </p:grpSp>
      <p:sp>
        <p:nvSpPr>
          <p:cNvPr id="42" name="TextBox 41">
            <a:extLst>
              <a:ext uri="{FF2B5EF4-FFF2-40B4-BE49-F238E27FC236}">
                <a16:creationId xmlns:a16="http://schemas.microsoft.com/office/drawing/2014/main" id="{7C103D09-35DB-4D72-9A54-939F69EA2A1C}"/>
              </a:ext>
            </a:extLst>
          </p:cNvPr>
          <p:cNvSpPr txBox="1"/>
          <p:nvPr/>
        </p:nvSpPr>
        <p:spPr>
          <a:xfrm>
            <a:off x="433253" y="3952976"/>
            <a:ext cx="496139" cy="338554"/>
          </a:xfrm>
          <a:prstGeom prst="rect">
            <a:avLst/>
          </a:prstGeom>
          <a:noFill/>
        </p:spPr>
        <p:txBody>
          <a:bodyPr wrap="square" rtlCol="0">
            <a:spAutoFit/>
          </a:bodyPr>
          <a:lstStyle/>
          <a:p>
            <a:r>
              <a:rPr lang="hr-HR" sz="1600" b="1" i="1" dirty="0">
                <a:solidFill>
                  <a:srgbClr val="DF1F2B"/>
                </a:solidFill>
              </a:rPr>
              <a:t>Be</a:t>
            </a:r>
            <a:endParaRPr lang="en-GB" sz="1600" b="1" i="1" dirty="0">
              <a:solidFill>
                <a:srgbClr val="DF1F2B"/>
              </a:solidFill>
            </a:endParaRPr>
          </a:p>
        </p:txBody>
      </p:sp>
      <p:sp>
        <p:nvSpPr>
          <p:cNvPr id="43" name="TextBox 42">
            <a:extLst>
              <a:ext uri="{FF2B5EF4-FFF2-40B4-BE49-F238E27FC236}">
                <a16:creationId xmlns:a16="http://schemas.microsoft.com/office/drawing/2014/main" id="{6977720A-779D-4003-80BD-5A39D8F67DB3}"/>
              </a:ext>
            </a:extLst>
          </p:cNvPr>
          <p:cNvSpPr txBox="1"/>
          <p:nvPr/>
        </p:nvSpPr>
        <p:spPr>
          <a:xfrm>
            <a:off x="4473204" y="3960746"/>
            <a:ext cx="610275" cy="338554"/>
          </a:xfrm>
          <a:prstGeom prst="rect">
            <a:avLst/>
          </a:prstGeom>
          <a:noFill/>
        </p:spPr>
        <p:txBody>
          <a:bodyPr wrap="square" rtlCol="0">
            <a:spAutoFit/>
          </a:bodyPr>
          <a:lstStyle/>
          <a:p>
            <a:r>
              <a:rPr lang="hr-HR" sz="1600" b="1" i="1" dirty="0">
                <a:solidFill>
                  <a:srgbClr val="DF1F2B"/>
                </a:solidFill>
              </a:rPr>
              <a:t>and</a:t>
            </a:r>
            <a:endParaRPr lang="en-GB" sz="1600" b="1" i="1" dirty="0">
              <a:solidFill>
                <a:srgbClr val="DF1F2B"/>
              </a:solidFill>
            </a:endParaRPr>
          </a:p>
        </p:txBody>
      </p:sp>
      <p:sp>
        <p:nvSpPr>
          <p:cNvPr id="39" name="Date Placeholder 3">
            <a:extLst>
              <a:ext uri="{FF2B5EF4-FFF2-40B4-BE49-F238E27FC236}">
                <a16:creationId xmlns:a16="http://schemas.microsoft.com/office/drawing/2014/main" id="{EE7F40E9-CB0D-46D2-80E0-70C5A5B36CCB}"/>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
        <p:nvSpPr>
          <p:cNvPr id="44" name="Footer Placeholder 4">
            <a:extLst>
              <a:ext uri="{FF2B5EF4-FFF2-40B4-BE49-F238E27FC236}">
                <a16:creationId xmlns:a16="http://schemas.microsoft.com/office/drawing/2014/main" id="{26798C3B-B86A-45BD-8DEC-EE0E4A17458B}"/>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Tree>
    <p:extLst>
      <p:ext uri="{BB962C8B-B14F-4D97-AF65-F5344CB8AC3E}">
        <p14:creationId xmlns:p14="http://schemas.microsoft.com/office/powerpoint/2010/main" val="259615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FF3F640B-496B-40A9-8E38-43243AAE5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340" y="850589"/>
            <a:ext cx="2141830" cy="1204779"/>
          </a:xfrm>
          <a:prstGeom prst="rect">
            <a:avLst/>
          </a:prstGeom>
        </p:spPr>
      </p:pic>
      <p:sp>
        <p:nvSpPr>
          <p:cNvPr id="3" name="Title 2">
            <a:extLst>
              <a:ext uri="{FF2B5EF4-FFF2-40B4-BE49-F238E27FC236}">
                <a16:creationId xmlns:a16="http://schemas.microsoft.com/office/drawing/2014/main" id="{C88677B4-A6B8-408E-A41F-016EF35A938D}"/>
              </a:ext>
            </a:extLst>
          </p:cNvPr>
          <p:cNvSpPr>
            <a:spLocks noGrp="1"/>
          </p:cNvSpPr>
          <p:nvPr>
            <p:ph type="title"/>
          </p:nvPr>
        </p:nvSpPr>
        <p:spPr>
          <a:xfrm>
            <a:off x="628650" y="124064"/>
            <a:ext cx="7886700" cy="994172"/>
          </a:xfrm>
        </p:spPr>
        <p:txBody>
          <a:bodyPr/>
          <a:lstStyle/>
          <a:p>
            <a:r>
              <a:rPr lang="hr-HR" dirty="0"/>
              <a:t>Croatian Web </a:t>
            </a:r>
            <a:r>
              <a:rPr lang="hr-HR" dirty="0" err="1"/>
              <a:t>Archive</a:t>
            </a:r>
            <a:r>
              <a:rPr lang="hr-HR" dirty="0"/>
              <a:t> (HAW)</a:t>
            </a:r>
            <a:endParaRPr lang="en-GB" dirty="0"/>
          </a:p>
        </p:txBody>
      </p:sp>
      <p:sp>
        <p:nvSpPr>
          <p:cNvPr id="6" name="Content Placeholder 5">
            <a:extLst>
              <a:ext uri="{FF2B5EF4-FFF2-40B4-BE49-F238E27FC236}">
                <a16:creationId xmlns:a16="http://schemas.microsoft.com/office/drawing/2014/main" id="{8C4A30AD-55BF-495A-B3EE-4D004445857C}"/>
              </a:ext>
            </a:extLst>
          </p:cNvPr>
          <p:cNvSpPr>
            <a:spLocks noGrp="1"/>
          </p:cNvSpPr>
          <p:nvPr>
            <p:ph idx="1"/>
          </p:nvPr>
        </p:nvSpPr>
        <p:spPr>
          <a:xfrm>
            <a:off x="572377" y="1018949"/>
            <a:ext cx="6858685" cy="1362028"/>
          </a:xfrm>
        </p:spPr>
        <p:txBody>
          <a:bodyPr>
            <a:normAutofit/>
          </a:bodyPr>
          <a:lstStyle/>
          <a:p>
            <a:pPr>
              <a:buFont typeface="Wingdings" panose="05000000000000000000" pitchFamily="2" charset="2"/>
              <a:buChar char="§"/>
            </a:pPr>
            <a:r>
              <a:rPr lang="hr-HR" sz="1200" dirty="0"/>
              <a:t>A</a:t>
            </a:r>
            <a:r>
              <a:rPr lang="en-GB" sz="1200" dirty="0"/>
              <a:t>n integral part of the Digital Collections of the National and University Library in Zagreb </a:t>
            </a:r>
            <a:endParaRPr lang="hr-HR" sz="1200" dirty="0"/>
          </a:p>
          <a:p>
            <a:pPr>
              <a:buFont typeface="Wingdings" panose="05000000000000000000" pitchFamily="2" charset="2"/>
              <a:buChar char="§"/>
            </a:pPr>
            <a:r>
              <a:rPr lang="hr-HR" sz="1200" dirty="0"/>
              <a:t>A</a:t>
            </a:r>
            <a:r>
              <a:rPr lang="en-GB" sz="1200" dirty="0"/>
              <a:t> collection of web content, created with the purpose of downloading and permanently storing </a:t>
            </a:r>
            <a:endParaRPr lang="hr-HR" sz="1200" dirty="0"/>
          </a:p>
          <a:p>
            <a:pPr>
              <a:buFont typeface="Wingdings" panose="05000000000000000000" pitchFamily="2" charset="2"/>
              <a:buChar char="§"/>
            </a:pPr>
            <a:r>
              <a:rPr lang="en-GB" sz="1200" dirty="0"/>
              <a:t>The content on the web represents a significant part of contemporary Croatian cultural and scientific heritage</a:t>
            </a:r>
          </a:p>
        </p:txBody>
      </p:sp>
      <p:cxnSp>
        <p:nvCxnSpPr>
          <p:cNvPr id="26" name="Straight Connector 25">
            <a:extLst>
              <a:ext uri="{FF2B5EF4-FFF2-40B4-BE49-F238E27FC236}">
                <a16:creationId xmlns:a16="http://schemas.microsoft.com/office/drawing/2014/main" id="{B8055FCB-5765-4FDD-8546-CD47FD854696}"/>
              </a:ext>
            </a:extLst>
          </p:cNvPr>
          <p:cNvCxnSpPr/>
          <p:nvPr/>
        </p:nvCxnSpPr>
        <p:spPr>
          <a:xfrm>
            <a:off x="7487337" y="4811912"/>
            <a:ext cx="0" cy="256088"/>
          </a:xfrm>
          <a:prstGeom prst="line">
            <a:avLst/>
          </a:prstGeom>
        </p:spPr>
        <p:style>
          <a:lnRef idx="1">
            <a:schemeClr val="dk1"/>
          </a:lnRef>
          <a:fillRef idx="0">
            <a:schemeClr val="dk1"/>
          </a:fillRef>
          <a:effectRef idx="0">
            <a:schemeClr val="dk1"/>
          </a:effectRef>
          <a:fontRef idx="minor">
            <a:schemeClr val="tx1"/>
          </a:fontRef>
        </p:style>
      </p:cxnSp>
      <p:sp>
        <p:nvSpPr>
          <p:cNvPr id="46" name="Footer Placeholder 4">
            <a:extLst>
              <a:ext uri="{FF2B5EF4-FFF2-40B4-BE49-F238E27FC236}">
                <a16:creationId xmlns:a16="http://schemas.microsoft.com/office/drawing/2014/main" id="{71D5231F-7F83-43E4-B2CF-4DCD2BB2038B}"/>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47" name="Date Placeholder 3">
            <a:extLst>
              <a:ext uri="{FF2B5EF4-FFF2-40B4-BE49-F238E27FC236}">
                <a16:creationId xmlns:a16="http://schemas.microsoft.com/office/drawing/2014/main" id="{0082E67E-4B7B-40A2-971A-60EDD0D7FD51}"/>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
        <p:nvSpPr>
          <p:cNvPr id="70" name="TextBox 69">
            <a:extLst>
              <a:ext uri="{FF2B5EF4-FFF2-40B4-BE49-F238E27FC236}">
                <a16:creationId xmlns:a16="http://schemas.microsoft.com/office/drawing/2014/main" id="{1BEA8F9F-34CA-4401-A1DD-3FD8B9529F31}"/>
              </a:ext>
            </a:extLst>
          </p:cNvPr>
          <p:cNvSpPr txBox="1"/>
          <p:nvPr/>
        </p:nvSpPr>
        <p:spPr>
          <a:xfrm>
            <a:off x="7300494" y="1842965"/>
            <a:ext cx="1780200" cy="300082"/>
          </a:xfrm>
          <a:prstGeom prst="rect">
            <a:avLst/>
          </a:prstGeom>
          <a:noFill/>
        </p:spPr>
        <p:txBody>
          <a:bodyPr wrap="square">
            <a:spAutoFit/>
          </a:bodyPr>
          <a:lstStyle/>
          <a:p>
            <a:r>
              <a:rPr lang="en-GB" dirty="0">
                <a:hlinkClick r:id="rId3"/>
              </a:rPr>
              <a:t>https://haw.nsk.hr/</a:t>
            </a:r>
            <a:r>
              <a:rPr lang="hr-HR" dirty="0"/>
              <a:t> </a:t>
            </a:r>
            <a:endParaRPr lang="en-GB" dirty="0"/>
          </a:p>
        </p:txBody>
      </p:sp>
      <p:pic>
        <p:nvPicPr>
          <p:cNvPr id="9" name="Slika 2">
            <a:extLst>
              <a:ext uri="{FF2B5EF4-FFF2-40B4-BE49-F238E27FC236}">
                <a16:creationId xmlns:a16="http://schemas.microsoft.com/office/drawing/2014/main" id="{9138809F-8BC8-442C-AF34-743FFEB83D67}"/>
              </a:ext>
            </a:extLst>
          </p:cNvPr>
          <p:cNvPicPr>
            <a:picLocks noChangeAspect="1"/>
          </p:cNvPicPr>
          <p:nvPr/>
        </p:nvPicPr>
        <p:blipFill>
          <a:blip r:embed="rId4"/>
          <a:stretch>
            <a:fillRect/>
          </a:stretch>
        </p:blipFill>
        <p:spPr>
          <a:xfrm>
            <a:off x="182967" y="2221730"/>
            <a:ext cx="2849982" cy="1688889"/>
          </a:xfrm>
          <a:prstGeom prst="rect">
            <a:avLst/>
          </a:prstGeom>
          <a:ln>
            <a:noFill/>
          </a:ln>
          <a:effectLst>
            <a:outerShdw blurRad="57785" dist="33020" dir="3180000" algn="ctr">
              <a:srgbClr val="000000">
                <a:alpha val="30000"/>
              </a:srgbClr>
            </a:outerShdw>
          </a:effectLst>
        </p:spPr>
      </p:pic>
      <p:pic>
        <p:nvPicPr>
          <p:cNvPr id="10" name="Slika 14">
            <a:extLst>
              <a:ext uri="{FF2B5EF4-FFF2-40B4-BE49-F238E27FC236}">
                <a16:creationId xmlns:a16="http://schemas.microsoft.com/office/drawing/2014/main" id="{4BFEE5A4-B605-4F98-9AC7-F7FC0BE0DE29}"/>
              </a:ext>
            </a:extLst>
          </p:cNvPr>
          <p:cNvPicPr>
            <a:picLocks noChangeAspect="1"/>
          </p:cNvPicPr>
          <p:nvPr/>
        </p:nvPicPr>
        <p:blipFill rotWithShape="1">
          <a:blip r:embed="rId5"/>
          <a:srcRect l="15377" r="13303" b="5329"/>
          <a:stretch/>
        </p:blipFill>
        <p:spPr>
          <a:xfrm>
            <a:off x="1175640" y="2954012"/>
            <a:ext cx="2103757" cy="1570805"/>
          </a:xfrm>
          <a:prstGeom prst="rect">
            <a:avLst/>
          </a:prstGeom>
          <a:effectLst>
            <a:outerShdw blurRad="50800" dist="38100" dir="2700000" algn="tl" rotWithShape="0">
              <a:prstClr val="black">
                <a:alpha val="40000"/>
              </a:prstClr>
            </a:outerShdw>
          </a:effectLst>
        </p:spPr>
      </p:pic>
      <p:pic>
        <p:nvPicPr>
          <p:cNvPr id="11" name="Slika 15">
            <a:extLst>
              <a:ext uri="{FF2B5EF4-FFF2-40B4-BE49-F238E27FC236}">
                <a16:creationId xmlns:a16="http://schemas.microsoft.com/office/drawing/2014/main" id="{C69B813A-649C-4796-A063-8570B3579BB4}"/>
              </a:ext>
            </a:extLst>
          </p:cNvPr>
          <p:cNvPicPr>
            <a:picLocks noChangeAspect="1"/>
          </p:cNvPicPr>
          <p:nvPr/>
        </p:nvPicPr>
        <p:blipFill>
          <a:blip r:embed="rId6"/>
          <a:stretch>
            <a:fillRect/>
          </a:stretch>
        </p:blipFill>
        <p:spPr>
          <a:xfrm>
            <a:off x="3328696" y="2215415"/>
            <a:ext cx="2168003" cy="2078026"/>
          </a:xfrm>
          <a:prstGeom prst="rect">
            <a:avLst/>
          </a:prstGeom>
        </p:spPr>
      </p:pic>
      <p:pic>
        <p:nvPicPr>
          <p:cNvPr id="12" name="Slika 16">
            <a:extLst>
              <a:ext uri="{FF2B5EF4-FFF2-40B4-BE49-F238E27FC236}">
                <a16:creationId xmlns:a16="http://schemas.microsoft.com/office/drawing/2014/main" id="{960E9979-2EA3-465D-BA01-F038B3A79887}"/>
              </a:ext>
            </a:extLst>
          </p:cNvPr>
          <p:cNvPicPr>
            <a:picLocks noChangeAspect="1"/>
          </p:cNvPicPr>
          <p:nvPr/>
        </p:nvPicPr>
        <p:blipFill>
          <a:blip r:embed="rId7"/>
          <a:stretch>
            <a:fillRect/>
          </a:stretch>
        </p:blipFill>
        <p:spPr>
          <a:xfrm>
            <a:off x="4272070" y="2578375"/>
            <a:ext cx="1843290" cy="1925127"/>
          </a:xfrm>
          <a:prstGeom prst="rect">
            <a:avLst/>
          </a:prstGeom>
        </p:spPr>
      </p:pic>
      <p:pic>
        <p:nvPicPr>
          <p:cNvPr id="14" name="Slika 29">
            <a:extLst>
              <a:ext uri="{FF2B5EF4-FFF2-40B4-BE49-F238E27FC236}">
                <a16:creationId xmlns:a16="http://schemas.microsoft.com/office/drawing/2014/main" id="{4640469E-98E8-4CB5-9EE2-D10715D58440}"/>
              </a:ext>
            </a:extLst>
          </p:cNvPr>
          <p:cNvPicPr>
            <a:picLocks noChangeAspect="1"/>
          </p:cNvPicPr>
          <p:nvPr/>
        </p:nvPicPr>
        <p:blipFill>
          <a:blip r:embed="rId8"/>
          <a:stretch>
            <a:fillRect/>
          </a:stretch>
        </p:blipFill>
        <p:spPr>
          <a:xfrm>
            <a:off x="6159936" y="2212951"/>
            <a:ext cx="1938373" cy="1907667"/>
          </a:xfrm>
          <a:prstGeom prst="rect">
            <a:avLst/>
          </a:prstGeom>
        </p:spPr>
      </p:pic>
      <p:pic>
        <p:nvPicPr>
          <p:cNvPr id="15" name="Slika 32">
            <a:extLst>
              <a:ext uri="{FF2B5EF4-FFF2-40B4-BE49-F238E27FC236}">
                <a16:creationId xmlns:a16="http://schemas.microsoft.com/office/drawing/2014/main" id="{50CB4E77-D889-416D-B6EE-41B13FDBF7C2}"/>
              </a:ext>
            </a:extLst>
          </p:cNvPr>
          <p:cNvPicPr>
            <a:picLocks noChangeAspect="1"/>
          </p:cNvPicPr>
          <p:nvPr/>
        </p:nvPicPr>
        <p:blipFill rotWithShape="1">
          <a:blip r:embed="rId9"/>
          <a:srcRect l="24204" r="25302" b="-154"/>
          <a:stretch/>
        </p:blipFill>
        <p:spPr>
          <a:xfrm>
            <a:off x="7035262" y="2600922"/>
            <a:ext cx="1649817" cy="1840732"/>
          </a:xfrm>
          <a:prstGeom prst="rect">
            <a:avLst/>
          </a:prstGeom>
          <a:effectLst>
            <a:outerShdw blurRad="50800" dist="38100" dir="2700000" algn="tl" rotWithShape="0">
              <a:prstClr val="black">
                <a:alpha val="40000"/>
              </a:prstClr>
            </a:outerShdw>
          </a:effectLst>
        </p:spPr>
      </p:pic>
      <p:sp>
        <p:nvSpPr>
          <p:cNvPr id="24" name="Rectangle 23">
            <a:extLst>
              <a:ext uri="{FF2B5EF4-FFF2-40B4-BE49-F238E27FC236}">
                <a16:creationId xmlns:a16="http://schemas.microsoft.com/office/drawing/2014/main" id="{F680C2A0-4FC5-4D79-8802-BD57BC5DFF94}"/>
              </a:ext>
            </a:extLst>
          </p:cNvPr>
          <p:cNvSpPr/>
          <p:nvPr/>
        </p:nvSpPr>
        <p:spPr>
          <a:xfrm>
            <a:off x="2008409" y="2049820"/>
            <a:ext cx="1265729" cy="720000"/>
          </a:xfrm>
          <a:prstGeom prst="rect">
            <a:avLst/>
          </a:prstGeom>
          <a:solidFill>
            <a:srgbClr val="F9A61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145 TB</a:t>
            </a:r>
            <a:endParaRPr kumimoji="0" lang="hr-HR"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03945CE3-65C1-4905-9472-8F7589E25328}"/>
              </a:ext>
            </a:extLst>
          </p:cNvPr>
          <p:cNvGrpSpPr/>
          <p:nvPr/>
        </p:nvGrpSpPr>
        <p:grpSpPr>
          <a:xfrm rot="17519230">
            <a:off x="1832820" y="1858757"/>
            <a:ext cx="340659" cy="340659"/>
            <a:chOff x="3609787" y="1688350"/>
            <a:chExt cx="340659" cy="340659"/>
          </a:xfrm>
          <a:solidFill>
            <a:srgbClr val="D71635"/>
          </a:solidFill>
        </p:grpSpPr>
        <p:sp>
          <p:nvSpPr>
            <p:cNvPr id="18" name="Block Arc 17">
              <a:extLst>
                <a:ext uri="{FF2B5EF4-FFF2-40B4-BE49-F238E27FC236}">
                  <a16:creationId xmlns:a16="http://schemas.microsoft.com/office/drawing/2014/main" id="{55BD6BDC-AA39-430C-A279-27978B174121}"/>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a:extLst>
                <a:ext uri="{FF2B5EF4-FFF2-40B4-BE49-F238E27FC236}">
                  <a16:creationId xmlns:a16="http://schemas.microsoft.com/office/drawing/2014/main" id="{2B5A5AD7-FCDF-49CB-9E48-35DB43B2E24B}"/>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a:extLst>
              <a:ext uri="{FF2B5EF4-FFF2-40B4-BE49-F238E27FC236}">
                <a16:creationId xmlns:a16="http://schemas.microsoft.com/office/drawing/2014/main" id="{FEE5FFC6-4006-4A79-9561-65A23CE8A9AC}"/>
              </a:ext>
            </a:extLst>
          </p:cNvPr>
          <p:cNvSpPr/>
          <p:nvPr/>
        </p:nvSpPr>
        <p:spPr>
          <a:xfrm>
            <a:off x="5783736" y="3840479"/>
            <a:ext cx="1265729" cy="720000"/>
          </a:xfrm>
          <a:prstGeom prst="rect">
            <a:avLst/>
          </a:prstGeom>
          <a:solidFill>
            <a:srgbClr val="D716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hr-HR" sz="1400" b="1" dirty="0" err="1">
                <a:solidFill>
                  <a:schemeClr val="bg1"/>
                </a:solidFill>
                <a:latin typeface="Arial" panose="020B0604020202020204" pitchFamily="34" charset="0"/>
                <a:cs typeface="Arial" panose="020B0604020202020204" pitchFamily="34" charset="0"/>
              </a:rPr>
              <a:t>since</a:t>
            </a:r>
            <a:r>
              <a:rPr lang="hr-HR" sz="1800" b="1" dirty="0">
                <a:solidFill>
                  <a:schemeClr val="bg1"/>
                </a:solidFill>
                <a:latin typeface="Arial" panose="020B0604020202020204" pitchFamily="34" charset="0"/>
                <a:cs typeface="Arial" panose="020B0604020202020204" pitchFamily="34" charset="0"/>
              </a:rPr>
              <a:t> 2004</a:t>
            </a:r>
            <a:endParaRPr kumimoji="0" lang="hr-HR"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FF9B200C-E521-4085-AC17-29A449C07C4F}"/>
              </a:ext>
            </a:extLst>
          </p:cNvPr>
          <p:cNvGrpSpPr/>
          <p:nvPr/>
        </p:nvGrpSpPr>
        <p:grpSpPr>
          <a:xfrm rot="17519230" flipH="1" flipV="1">
            <a:off x="6879136" y="4412507"/>
            <a:ext cx="340659" cy="340659"/>
            <a:chOff x="3609787" y="1688350"/>
            <a:chExt cx="340659" cy="340659"/>
          </a:xfrm>
          <a:solidFill>
            <a:srgbClr val="F9A61A"/>
          </a:solidFill>
        </p:grpSpPr>
        <p:sp>
          <p:nvSpPr>
            <p:cNvPr id="22" name="Block Arc 21">
              <a:extLst>
                <a:ext uri="{FF2B5EF4-FFF2-40B4-BE49-F238E27FC236}">
                  <a16:creationId xmlns:a16="http://schemas.microsoft.com/office/drawing/2014/main" id="{CCD2C458-DEED-4AA3-870A-BAE59567DF3C}"/>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Oval 22">
              <a:extLst>
                <a:ext uri="{FF2B5EF4-FFF2-40B4-BE49-F238E27FC236}">
                  <a16:creationId xmlns:a16="http://schemas.microsoft.com/office/drawing/2014/main" id="{C5A8AB00-AE3B-47B4-8C53-829ABF9F7984}"/>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5088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29A1D9-7A29-48A0-8675-E1AEFC19D42B}"/>
              </a:ext>
            </a:extLst>
          </p:cNvPr>
          <p:cNvSpPr>
            <a:spLocks noGrp="1"/>
          </p:cNvSpPr>
          <p:nvPr>
            <p:ph type="ctrTitle"/>
          </p:nvPr>
        </p:nvSpPr>
        <p:spPr>
          <a:xfrm>
            <a:off x="1355334" y="1940185"/>
            <a:ext cx="6433332" cy="542415"/>
          </a:xfrm>
        </p:spPr>
        <p:txBody>
          <a:bodyPr>
            <a:normAutofit fontScale="90000"/>
          </a:bodyPr>
          <a:lstStyle/>
          <a:p>
            <a:r>
              <a:rPr lang="en-GB" dirty="0"/>
              <a:t>Croatian Open Science Cloud (HR-OOZ) Initiative</a:t>
            </a:r>
          </a:p>
        </p:txBody>
      </p:sp>
      <p:sp>
        <p:nvSpPr>
          <p:cNvPr id="7" name="Subtitle 6">
            <a:extLst>
              <a:ext uri="{FF2B5EF4-FFF2-40B4-BE49-F238E27FC236}">
                <a16:creationId xmlns:a16="http://schemas.microsoft.com/office/drawing/2014/main" id="{A9ED1132-1F3C-41D9-9A07-D4BADDCC49ED}"/>
              </a:ext>
            </a:extLst>
          </p:cNvPr>
          <p:cNvSpPr>
            <a:spLocks noGrp="1"/>
          </p:cNvSpPr>
          <p:nvPr>
            <p:ph type="subTitle" idx="1"/>
          </p:nvPr>
        </p:nvSpPr>
        <p:spPr/>
        <p:txBody>
          <a:bodyPr/>
          <a:lstStyle/>
          <a:p>
            <a:r>
              <a:rPr lang="hr-HR" dirty="0"/>
              <a:t>Ivan Marić</a:t>
            </a:r>
            <a:endParaRPr lang="en-GB" dirty="0"/>
          </a:p>
        </p:txBody>
      </p:sp>
      <p:sp>
        <p:nvSpPr>
          <p:cNvPr id="9" name="Footer Placeholder 4">
            <a:extLst>
              <a:ext uri="{FF2B5EF4-FFF2-40B4-BE49-F238E27FC236}">
                <a16:creationId xmlns:a16="http://schemas.microsoft.com/office/drawing/2014/main" id="{003A967A-F580-479A-B822-20522B2A5B0B}"/>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0" name="Date Placeholder 3">
            <a:extLst>
              <a:ext uri="{FF2B5EF4-FFF2-40B4-BE49-F238E27FC236}">
                <a16:creationId xmlns:a16="http://schemas.microsoft.com/office/drawing/2014/main" id="{09195933-C37A-4B3C-B212-2117B3F44DC4}"/>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800805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8651" y="96040"/>
            <a:ext cx="7886700" cy="994172"/>
          </a:xfrm>
        </p:spPr>
        <p:txBody>
          <a:bodyPr/>
          <a:lstStyle/>
          <a:p>
            <a:r>
              <a:rPr lang="hr-HR" dirty="0" err="1"/>
              <a:t>Chronology</a:t>
            </a:r>
            <a:endParaRPr lang="hr-HR" dirty="0"/>
          </a:p>
        </p:txBody>
      </p:sp>
      <p:grpSp>
        <p:nvGrpSpPr>
          <p:cNvPr id="2" name="Group 1">
            <a:extLst>
              <a:ext uri="{FF2B5EF4-FFF2-40B4-BE49-F238E27FC236}">
                <a16:creationId xmlns:a16="http://schemas.microsoft.com/office/drawing/2014/main" id="{F59EE37A-A3A7-40BC-A4BC-2B7185160E1B}"/>
              </a:ext>
            </a:extLst>
          </p:cNvPr>
          <p:cNvGrpSpPr/>
          <p:nvPr/>
        </p:nvGrpSpPr>
        <p:grpSpPr>
          <a:xfrm>
            <a:off x="195489" y="643946"/>
            <a:ext cx="8515711" cy="3832899"/>
            <a:chOff x="195489" y="643946"/>
            <a:chExt cx="8515711" cy="3832899"/>
          </a:xfrm>
        </p:grpSpPr>
        <p:cxnSp>
          <p:nvCxnSpPr>
            <p:cNvPr id="154" name="Straight Connector 153">
              <a:extLst>
                <a:ext uri="{FF2B5EF4-FFF2-40B4-BE49-F238E27FC236}">
                  <a16:creationId xmlns:a16="http://schemas.microsoft.com/office/drawing/2014/main" id="{768C2AE3-657B-410E-8EEE-9A13B60A8509}"/>
                </a:ext>
              </a:extLst>
            </p:cNvPr>
            <p:cNvCxnSpPr>
              <a:cxnSpLocks/>
            </p:cNvCxnSpPr>
            <p:nvPr/>
          </p:nvCxnSpPr>
          <p:spPr>
            <a:xfrm flipH="1" flipV="1">
              <a:off x="7958985" y="1585376"/>
              <a:ext cx="987" cy="226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C7F7C4C-EE3A-4260-AABE-A1D6A98A50D4}"/>
                </a:ext>
              </a:extLst>
            </p:cNvPr>
            <p:cNvCxnSpPr>
              <a:cxnSpLocks/>
            </p:cNvCxnSpPr>
            <p:nvPr/>
          </p:nvCxnSpPr>
          <p:spPr>
            <a:xfrm flipV="1">
              <a:off x="4618756" y="2703653"/>
              <a:ext cx="0" cy="11566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4B11481-82EA-478C-8E82-D1C2628B2B0F}"/>
                </a:ext>
              </a:extLst>
            </p:cNvPr>
            <p:cNvCxnSpPr>
              <a:cxnSpLocks/>
            </p:cNvCxnSpPr>
            <p:nvPr/>
          </p:nvCxnSpPr>
          <p:spPr>
            <a:xfrm flipV="1">
              <a:off x="5057430" y="1397218"/>
              <a:ext cx="5450" cy="24538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Rectangle: Diagonal Corners Rounded 142">
              <a:extLst>
                <a:ext uri="{FF2B5EF4-FFF2-40B4-BE49-F238E27FC236}">
                  <a16:creationId xmlns:a16="http://schemas.microsoft.com/office/drawing/2014/main" id="{F3EBF7AF-4BD4-4954-8340-8507137B415E}"/>
                </a:ext>
              </a:extLst>
            </p:cNvPr>
            <p:cNvSpPr/>
            <p:nvPr/>
          </p:nvSpPr>
          <p:spPr>
            <a:xfrm>
              <a:off x="5062880" y="1397218"/>
              <a:ext cx="1174328" cy="471923"/>
            </a:xfrm>
            <a:prstGeom prst="round2Diag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Oval 143">
              <a:extLst>
                <a:ext uri="{FF2B5EF4-FFF2-40B4-BE49-F238E27FC236}">
                  <a16:creationId xmlns:a16="http://schemas.microsoft.com/office/drawing/2014/main" id="{F913A9C5-2DBA-463D-8E69-6CA8F1848990}"/>
                </a:ext>
              </a:extLst>
            </p:cNvPr>
            <p:cNvSpPr/>
            <p:nvPr/>
          </p:nvSpPr>
          <p:spPr>
            <a:xfrm>
              <a:off x="4569846" y="3797836"/>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TextBox 140">
              <a:extLst>
                <a:ext uri="{FF2B5EF4-FFF2-40B4-BE49-F238E27FC236}">
                  <a16:creationId xmlns:a16="http://schemas.microsoft.com/office/drawing/2014/main" id="{3E60DFDE-B61C-4B87-A786-2816CD51110D}"/>
                </a:ext>
              </a:extLst>
            </p:cNvPr>
            <p:cNvSpPr txBox="1"/>
            <p:nvPr/>
          </p:nvSpPr>
          <p:spPr>
            <a:xfrm>
              <a:off x="5003450" y="1393408"/>
              <a:ext cx="1315532" cy="461665"/>
            </a:xfrm>
            <a:prstGeom prst="rect">
              <a:avLst/>
            </a:prstGeom>
            <a:noFill/>
          </p:spPr>
          <p:txBody>
            <a:bodyPr wrap="square" rtlCol="0">
              <a:spAutoFit/>
            </a:bodyPr>
            <a:lstStyle/>
            <a:p>
              <a:r>
                <a:rPr lang="en-GB" sz="800" b="1" dirty="0"/>
                <a:t>Research</a:t>
              </a:r>
              <a:r>
                <a:rPr lang="hr-HR" sz="800" b="1" dirty="0"/>
                <a:t> &amp; I</a:t>
              </a:r>
              <a:r>
                <a:rPr lang="en-GB" sz="800" b="1" dirty="0" err="1"/>
                <a:t>nnovation</a:t>
              </a:r>
              <a:r>
                <a:rPr lang="en-GB" sz="800" b="1" dirty="0"/>
                <a:t> </a:t>
              </a:r>
              <a:br>
                <a:rPr lang="hr-HR" sz="800" b="1" dirty="0"/>
              </a:br>
              <a:r>
                <a:rPr lang="hr-HR" sz="800" b="1" dirty="0"/>
                <a:t>I</a:t>
              </a:r>
              <a:r>
                <a:rPr lang="en-GB" sz="800" b="1" dirty="0" err="1"/>
                <a:t>nfrastructure</a:t>
              </a:r>
              <a:r>
                <a:rPr lang="en-GB" sz="800" b="1" dirty="0"/>
                <a:t> </a:t>
              </a:r>
              <a:br>
                <a:rPr lang="hr-HR" sz="800" b="1" dirty="0"/>
              </a:br>
              <a:r>
                <a:rPr lang="hr-HR" sz="800" b="1" dirty="0"/>
                <a:t>D</a:t>
              </a:r>
              <a:r>
                <a:rPr lang="en-GB" sz="800" b="1" dirty="0" err="1"/>
                <a:t>evelopment</a:t>
              </a:r>
              <a:r>
                <a:rPr lang="hr-HR" sz="800" b="1" dirty="0"/>
                <a:t> P</a:t>
              </a:r>
              <a:r>
                <a:rPr lang="en-GB" sz="800" b="1" dirty="0" err="1"/>
                <a:t>lan</a:t>
              </a:r>
              <a:endParaRPr lang="en-GB" sz="800" b="1" dirty="0"/>
            </a:p>
          </p:txBody>
        </p:sp>
        <p:cxnSp>
          <p:nvCxnSpPr>
            <p:cNvPr id="136" name="Straight Connector 135">
              <a:extLst>
                <a:ext uri="{FF2B5EF4-FFF2-40B4-BE49-F238E27FC236}">
                  <a16:creationId xmlns:a16="http://schemas.microsoft.com/office/drawing/2014/main" id="{2FC1FC50-CCC9-4504-9CAF-3501AE93FB6B}"/>
                </a:ext>
              </a:extLst>
            </p:cNvPr>
            <p:cNvCxnSpPr>
              <a:cxnSpLocks/>
            </p:cNvCxnSpPr>
            <p:nvPr/>
          </p:nvCxnSpPr>
          <p:spPr>
            <a:xfrm flipV="1">
              <a:off x="4160114" y="903455"/>
              <a:ext cx="5448" cy="292356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Rectangle: Diagonal Corners Rounded 136">
              <a:extLst>
                <a:ext uri="{FF2B5EF4-FFF2-40B4-BE49-F238E27FC236}">
                  <a16:creationId xmlns:a16="http://schemas.microsoft.com/office/drawing/2014/main" id="{0B9593DD-BE85-421F-B9B2-DABB990D4A8A}"/>
                </a:ext>
              </a:extLst>
            </p:cNvPr>
            <p:cNvSpPr/>
            <p:nvPr/>
          </p:nvSpPr>
          <p:spPr>
            <a:xfrm>
              <a:off x="4165562" y="917102"/>
              <a:ext cx="1273394" cy="346926"/>
            </a:xfrm>
            <a:prstGeom prst="round2DiagRect">
              <a:avLst/>
            </a:prstGeom>
            <a:no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a:extLst>
                <a:ext uri="{FF2B5EF4-FFF2-40B4-BE49-F238E27FC236}">
                  <a16:creationId xmlns:a16="http://schemas.microsoft.com/office/drawing/2014/main" id="{401B35D2-BEDA-4E78-9ED7-07A83C69A12D}"/>
                </a:ext>
              </a:extLst>
            </p:cNvPr>
            <p:cNvSpPr/>
            <p:nvPr/>
          </p:nvSpPr>
          <p:spPr>
            <a:xfrm>
              <a:off x="4114782" y="3789806"/>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TextBox 134">
              <a:extLst>
                <a:ext uri="{FF2B5EF4-FFF2-40B4-BE49-F238E27FC236}">
                  <a16:creationId xmlns:a16="http://schemas.microsoft.com/office/drawing/2014/main" id="{240F60D5-699E-421D-B3AE-06EA4C334254}"/>
                </a:ext>
              </a:extLst>
            </p:cNvPr>
            <p:cNvSpPr txBox="1"/>
            <p:nvPr/>
          </p:nvSpPr>
          <p:spPr>
            <a:xfrm>
              <a:off x="4112116" y="915407"/>
              <a:ext cx="1273394" cy="338554"/>
            </a:xfrm>
            <a:prstGeom prst="rect">
              <a:avLst/>
            </a:prstGeom>
            <a:noFill/>
          </p:spPr>
          <p:txBody>
            <a:bodyPr wrap="square" rtlCol="0">
              <a:spAutoFit/>
            </a:bodyPr>
            <a:lstStyle/>
            <a:p>
              <a:r>
                <a:rPr lang="en-GB" sz="800" b="1" dirty="0"/>
                <a:t>Strategy of Education, </a:t>
              </a:r>
              <a:br>
                <a:rPr lang="hr-HR" sz="800" b="1" dirty="0"/>
              </a:br>
              <a:r>
                <a:rPr lang="en-GB" sz="800" b="1" dirty="0"/>
                <a:t>Science </a:t>
              </a:r>
              <a:r>
                <a:rPr lang="hr-HR" sz="800" b="1" dirty="0"/>
                <a:t>&amp;</a:t>
              </a:r>
              <a:r>
                <a:rPr lang="en-GB" sz="800" b="1" dirty="0"/>
                <a:t>Technology </a:t>
              </a:r>
            </a:p>
          </p:txBody>
        </p:sp>
        <p:cxnSp>
          <p:nvCxnSpPr>
            <p:cNvPr id="130" name="Straight Connector 129">
              <a:extLst>
                <a:ext uri="{FF2B5EF4-FFF2-40B4-BE49-F238E27FC236}">
                  <a16:creationId xmlns:a16="http://schemas.microsoft.com/office/drawing/2014/main" id="{C4852CD9-AE2B-4C5F-A3DC-D81F7A6FBF31}"/>
                </a:ext>
              </a:extLst>
            </p:cNvPr>
            <p:cNvCxnSpPr>
              <a:cxnSpLocks/>
            </p:cNvCxnSpPr>
            <p:nvPr/>
          </p:nvCxnSpPr>
          <p:spPr>
            <a:xfrm flipV="1">
              <a:off x="3219134" y="1397218"/>
              <a:ext cx="1974" cy="246271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Rectangle: Diagonal Corners Rounded 130">
              <a:extLst>
                <a:ext uri="{FF2B5EF4-FFF2-40B4-BE49-F238E27FC236}">
                  <a16:creationId xmlns:a16="http://schemas.microsoft.com/office/drawing/2014/main" id="{A0090519-FA69-4BD4-8C92-F2BD6C2F5DBA}"/>
                </a:ext>
              </a:extLst>
            </p:cNvPr>
            <p:cNvSpPr/>
            <p:nvPr/>
          </p:nvSpPr>
          <p:spPr>
            <a:xfrm>
              <a:off x="3224583" y="1406061"/>
              <a:ext cx="1053970" cy="369332"/>
            </a:xfrm>
            <a:prstGeom prst="round2Diag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a16="http://schemas.microsoft.com/office/drawing/2014/main" id="{43B05810-2AE1-45A9-BE89-36AAA4F6543A}"/>
                </a:ext>
              </a:extLst>
            </p:cNvPr>
            <p:cNvSpPr/>
            <p:nvPr/>
          </p:nvSpPr>
          <p:spPr>
            <a:xfrm>
              <a:off x="3173802" y="3799644"/>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TextBox 128">
              <a:extLst>
                <a:ext uri="{FF2B5EF4-FFF2-40B4-BE49-F238E27FC236}">
                  <a16:creationId xmlns:a16="http://schemas.microsoft.com/office/drawing/2014/main" id="{1F203CEE-09B4-4256-A82E-BE1E12F06E61}"/>
                </a:ext>
              </a:extLst>
            </p:cNvPr>
            <p:cNvSpPr txBox="1"/>
            <p:nvPr/>
          </p:nvSpPr>
          <p:spPr>
            <a:xfrm>
              <a:off x="3171135" y="1422294"/>
              <a:ext cx="1136850" cy="338554"/>
            </a:xfrm>
            <a:prstGeom prst="rect">
              <a:avLst/>
            </a:prstGeom>
            <a:noFill/>
          </p:spPr>
          <p:txBody>
            <a:bodyPr wrap="none" rtlCol="0">
              <a:spAutoFit/>
            </a:bodyPr>
            <a:lstStyle/>
            <a:p>
              <a:r>
                <a:rPr lang="hr-HR" sz="800" b="1" dirty="0"/>
                <a:t>Croatian Open </a:t>
              </a:r>
              <a:br>
                <a:rPr lang="hr-HR" sz="800" b="1" dirty="0"/>
              </a:br>
              <a:r>
                <a:rPr lang="hr-HR" sz="800" b="1" dirty="0"/>
                <a:t>Access </a:t>
              </a:r>
              <a:r>
                <a:rPr lang="hr-HR" sz="800" b="1" dirty="0" err="1"/>
                <a:t>Declaration</a:t>
              </a:r>
              <a:endParaRPr lang="en-GB" sz="800" b="1" dirty="0"/>
            </a:p>
          </p:txBody>
        </p:sp>
        <p:sp>
          <p:nvSpPr>
            <p:cNvPr id="105" name="Rectangle: Diagonal Corners Rounded 104">
              <a:extLst>
                <a:ext uri="{FF2B5EF4-FFF2-40B4-BE49-F238E27FC236}">
                  <a16:creationId xmlns:a16="http://schemas.microsoft.com/office/drawing/2014/main" id="{896619B5-1168-44B9-B325-DBCAF6BE0393}"/>
                </a:ext>
              </a:extLst>
            </p:cNvPr>
            <p:cNvSpPr/>
            <p:nvPr/>
          </p:nvSpPr>
          <p:spPr>
            <a:xfrm>
              <a:off x="4157669" y="2152211"/>
              <a:ext cx="619869" cy="401720"/>
            </a:xfrm>
            <a:prstGeom prst="round2DiagRect">
              <a:avLst/>
            </a:prstGeom>
            <a:solidFill>
              <a:schemeClr val="bg1"/>
            </a:solid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F127B723-4C2C-475F-85CC-5C4CD184E4B7}"/>
                </a:ext>
              </a:extLst>
            </p:cNvPr>
            <p:cNvSpPr txBox="1"/>
            <p:nvPr/>
          </p:nvSpPr>
          <p:spPr>
            <a:xfrm>
              <a:off x="4104222" y="2192348"/>
              <a:ext cx="665567" cy="369332"/>
            </a:xfrm>
            <a:prstGeom prst="rect">
              <a:avLst/>
            </a:prstGeom>
            <a:noFill/>
          </p:spPr>
          <p:txBody>
            <a:bodyPr wrap="none" rtlCol="0">
              <a:spAutoFit/>
            </a:bodyPr>
            <a:lstStyle/>
            <a:p>
              <a:r>
                <a:rPr lang="hr-HR" sz="900" b="1" dirty="0"/>
                <a:t>DARIAH </a:t>
              </a:r>
            </a:p>
            <a:p>
              <a:r>
                <a:rPr lang="hr-HR" sz="900" b="1" dirty="0"/>
                <a:t>ERIC</a:t>
              </a:r>
              <a:endParaRPr lang="en-GB" sz="900" b="1" dirty="0"/>
            </a:p>
          </p:txBody>
        </p:sp>
        <p:sp>
          <p:nvSpPr>
            <p:cNvPr id="125" name="Rectangle: Diagonal Corners Rounded 124">
              <a:extLst>
                <a:ext uri="{FF2B5EF4-FFF2-40B4-BE49-F238E27FC236}">
                  <a16:creationId xmlns:a16="http://schemas.microsoft.com/office/drawing/2014/main" id="{2728D445-5DB7-405B-8322-519D29D10E62}"/>
                </a:ext>
              </a:extLst>
            </p:cNvPr>
            <p:cNvSpPr/>
            <p:nvPr/>
          </p:nvSpPr>
          <p:spPr>
            <a:xfrm>
              <a:off x="7958254" y="2170030"/>
              <a:ext cx="586472" cy="401720"/>
            </a:xfrm>
            <a:prstGeom prst="round2DiagRect">
              <a:avLst/>
            </a:prstGeom>
            <a:solidFill>
              <a:schemeClr val="bg1"/>
            </a:solid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Box 122">
              <a:extLst>
                <a:ext uri="{FF2B5EF4-FFF2-40B4-BE49-F238E27FC236}">
                  <a16:creationId xmlns:a16="http://schemas.microsoft.com/office/drawing/2014/main" id="{8E15C3D2-ABDC-4DE4-AC4B-42BBF6A09E31}"/>
                </a:ext>
              </a:extLst>
            </p:cNvPr>
            <p:cNvSpPr txBox="1"/>
            <p:nvPr/>
          </p:nvSpPr>
          <p:spPr>
            <a:xfrm>
              <a:off x="7904806" y="2210167"/>
              <a:ext cx="639919" cy="369332"/>
            </a:xfrm>
            <a:prstGeom prst="rect">
              <a:avLst/>
            </a:prstGeom>
            <a:noFill/>
          </p:spPr>
          <p:txBody>
            <a:bodyPr wrap="none" rtlCol="0">
              <a:spAutoFit/>
            </a:bodyPr>
            <a:lstStyle/>
            <a:p>
              <a:r>
                <a:rPr lang="hr-HR" sz="900" b="1" dirty="0"/>
                <a:t>EATRIS </a:t>
              </a:r>
            </a:p>
            <a:p>
              <a:r>
                <a:rPr lang="hr-HR" sz="900" b="1" dirty="0"/>
                <a:t>ERIC</a:t>
              </a:r>
              <a:endParaRPr lang="en-GB" sz="900" b="1" dirty="0"/>
            </a:p>
          </p:txBody>
        </p:sp>
        <p:cxnSp>
          <p:nvCxnSpPr>
            <p:cNvPr id="116" name="Straight Connector 115">
              <a:extLst>
                <a:ext uri="{FF2B5EF4-FFF2-40B4-BE49-F238E27FC236}">
                  <a16:creationId xmlns:a16="http://schemas.microsoft.com/office/drawing/2014/main" id="{88A0F251-A620-419B-A361-062EB6574DB2}"/>
                </a:ext>
              </a:extLst>
            </p:cNvPr>
            <p:cNvCxnSpPr>
              <a:cxnSpLocks/>
            </p:cNvCxnSpPr>
            <p:nvPr/>
          </p:nvCxnSpPr>
          <p:spPr>
            <a:xfrm flipV="1">
              <a:off x="6727960" y="2152211"/>
              <a:ext cx="0" cy="172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Rectangle: Diagonal Corners Rounded 116">
              <a:extLst>
                <a:ext uri="{FF2B5EF4-FFF2-40B4-BE49-F238E27FC236}">
                  <a16:creationId xmlns:a16="http://schemas.microsoft.com/office/drawing/2014/main" id="{DC884414-DFCE-409A-8991-732DA41A92E0}"/>
                </a:ext>
              </a:extLst>
            </p:cNvPr>
            <p:cNvSpPr/>
            <p:nvPr/>
          </p:nvSpPr>
          <p:spPr>
            <a:xfrm>
              <a:off x="6733408" y="2163773"/>
              <a:ext cx="664572" cy="401720"/>
            </a:xfrm>
            <a:prstGeom prst="round2DiagRect">
              <a:avLst/>
            </a:prstGeom>
            <a:no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Oval 117">
              <a:extLst>
                <a:ext uri="{FF2B5EF4-FFF2-40B4-BE49-F238E27FC236}">
                  <a16:creationId xmlns:a16="http://schemas.microsoft.com/office/drawing/2014/main" id="{0BEB17A2-A281-4996-BB75-51DC55D0EF2D}"/>
                </a:ext>
              </a:extLst>
            </p:cNvPr>
            <p:cNvSpPr/>
            <p:nvPr/>
          </p:nvSpPr>
          <p:spPr>
            <a:xfrm>
              <a:off x="6682628" y="3807305"/>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a:extLst>
                <a:ext uri="{FF2B5EF4-FFF2-40B4-BE49-F238E27FC236}">
                  <a16:creationId xmlns:a16="http://schemas.microsoft.com/office/drawing/2014/main" id="{7CE81282-F7C1-4AE2-B341-EB02C224C238}"/>
                </a:ext>
              </a:extLst>
            </p:cNvPr>
            <p:cNvSpPr txBox="1"/>
            <p:nvPr/>
          </p:nvSpPr>
          <p:spPr>
            <a:xfrm>
              <a:off x="6679961" y="2203910"/>
              <a:ext cx="761747" cy="369332"/>
            </a:xfrm>
            <a:prstGeom prst="rect">
              <a:avLst/>
            </a:prstGeom>
            <a:noFill/>
          </p:spPr>
          <p:txBody>
            <a:bodyPr wrap="none" rtlCol="0">
              <a:spAutoFit/>
            </a:bodyPr>
            <a:lstStyle/>
            <a:p>
              <a:r>
                <a:rPr lang="hr-HR" sz="900" b="1" dirty="0"/>
                <a:t>CESSDA /</a:t>
              </a:r>
            </a:p>
            <a:p>
              <a:r>
                <a:rPr lang="hr-HR" sz="900" b="1" dirty="0"/>
                <a:t>CROSSDA</a:t>
              </a:r>
              <a:endParaRPr lang="en-GB" sz="900" b="1" dirty="0"/>
            </a:p>
          </p:txBody>
        </p:sp>
        <p:cxnSp>
          <p:nvCxnSpPr>
            <p:cNvPr id="91" name="Straight Connector 90">
              <a:extLst>
                <a:ext uri="{FF2B5EF4-FFF2-40B4-BE49-F238E27FC236}">
                  <a16:creationId xmlns:a16="http://schemas.microsoft.com/office/drawing/2014/main" id="{9279BFA1-3FBC-476E-97AC-EDBFF4B54DC9}"/>
                </a:ext>
              </a:extLst>
            </p:cNvPr>
            <p:cNvCxnSpPr>
              <a:cxnSpLocks/>
            </p:cNvCxnSpPr>
            <p:nvPr/>
          </p:nvCxnSpPr>
          <p:spPr>
            <a:xfrm flipV="1">
              <a:off x="6286520" y="643946"/>
              <a:ext cx="0" cy="321669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Rectangle: Diagonal Corners Rounded 91">
              <a:extLst>
                <a:ext uri="{FF2B5EF4-FFF2-40B4-BE49-F238E27FC236}">
                  <a16:creationId xmlns:a16="http://schemas.microsoft.com/office/drawing/2014/main" id="{B23F91DE-E821-4B1E-B3C5-A34FB07BC94C}"/>
                </a:ext>
              </a:extLst>
            </p:cNvPr>
            <p:cNvSpPr/>
            <p:nvPr/>
          </p:nvSpPr>
          <p:spPr>
            <a:xfrm>
              <a:off x="6284219" y="2726468"/>
              <a:ext cx="702437" cy="274637"/>
            </a:xfrm>
            <a:prstGeom prst="round2DiagRect">
              <a:avLst/>
            </a:prstGeom>
            <a:solidFill>
              <a:schemeClr val="bg1"/>
            </a:solid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A1D7A204-126C-4698-ADD8-01CA9C385786}"/>
                </a:ext>
              </a:extLst>
            </p:cNvPr>
            <p:cNvSpPr/>
            <p:nvPr/>
          </p:nvSpPr>
          <p:spPr>
            <a:xfrm>
              <a:off x="6241188" y="3803934"/>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56BFFD76-B1A6-41C7-B5ED-7EC1D971819E}"/>
                </a:ext>
              </a:extLst>
            </p:cNvPr>
            <p:cNvSpPr txBox="1"/>
            <p:nvPr/>
          </p:nvSpPr>
          <p:spPr>
            <a:xfrm>
              <a:off x="6238521" y="2758856"/>
              <a:ext cx="800219" cy="230832"/>
            </a:xfrm>
            <a:prstGeom prst="rect">
              <a:avLst/>
            </a:prstGeom>
            <a:noFill/>
          </p:spPr>
          <p:txBody>
            <a:bodyPr wrap="none" rtlCol="0">
              <a:spAutoFit/>
            </a:bodyPr>
            <a:lstStyle/>
            <a:p>
              <a:r>
                <a:rPr lang="hr-HR" sz="900" b="1" dirty="0"/>
                <a:t>RDA NODE</a:t>
              </a:r>
              <a:endParaRPr lang="en-GB" sz="900" b="1" dirty="0"/>
            </a:p>
          </p:txBody>
        </p:sp>
        <p:cxnSp>
          <p:nvCxnSpPr>
            <p:cNvPr id="79" name="Straight Connector 78">
              <a:extLst>
                <a:ext uri="{FF2B5EF4-FFF2-40B4-BE49-F238E27FC236}">
                  <a16:creationId xmlns:a16="http://schemas.microsoft.com/office/drawing/2014/main" id="{14BCBD97-74E2-4325-A832-E3522E03DDA1}"/>
                </a:ext>
              </a:extLst>
            </p:cNvPr>
            <p:cNvCxnSpPr>
              <a:cxnSpLocks/>
            </p:cNvCxnSpPr>
            <p:nvPr/>
          </p:nvCxnSpPr>
          <p:spPr>
            <a:xfrm flipV="1">
              <a:off x="3704400" y="2675013"/>
              <a:ext cx="0" cy="118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Rectangle: Diagonal Corners Rounded 79">
              <a:extLst>
                <a:ext uri="{FF2B5EF4-FFF2-40B4-BE49-F238E27FC236}">
                  <a16:creationId xmlns:a16="http://schemas.microsoft.com/office/drawing/2014/main" id="{1265229C-AB9E-4249-A3F5-46CE4A53B305}"/>
                </a:ext>
              </a:extLst>
            </p:cNvPr>
            <p:cNvSpPr/>
            <p:nvPr/>
          </p:nvSpPr>
          <p:spPr>
            <a:xfrm>
              <a:off x="3702100" y="2703653"/>
              <a:ext cx="593594" cy="274637"/>
            </a:xfrm>
            <a:prstGeom prst="round2DiagRect">
              <a:avLst/>
            </a:prstGeom>
            <a:solidFill>
              <a:schemeClr val="bg1"/>
            </a:solid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512AACA9-E454-4DBD-B9BE-1369206302C5}"/>
                </a:ext>
              </a:extLst>
            </p:cNvPr>
            <p:cNvSpPr/>
            <p:nvPr/>
          </p:nvSpPr>
          <p:spPr>
            <a:xfrm>
              <a:off x="3659068" y="3795187"/>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9A5FB0AC-2C1E-4E54-A7BC-A91064FED6F0}"/>
                </a:ext>
              </a:extLst>
            </p:cNvPr>
            <p:cNvSpPr txBox="1"/>
            <p:nvPr/>
          </p:nvSpPr>
          <p:spPr>
            <a:xfrm>
              <a:off x="3656401" y="2736041"/>
              <a:ext cx="434734" cy="230832"/>
            </a:xfrm>
            <a:prstGeom prst="rect">
              <a:avLst/>
            </a:prstGeom>
            <a:noFill/>
          </p:spPr>
          <p:txBody>
            <a:bodyPr wrap="none" rtlCol="0">
              <a:spAutoFit/>
            </a:bodyPr>
            <a:lstStyle/>
            <a:p>
              <a:r>
                <a:rPr lang="hr-HR" sz="900" b="1" dirty="0"/>
                <a:t>ARA</a:t>
              </a:r>
              <a:endParaRPr lang="en-GB" sz="900" b="1" dirty="0"/>
            </a:p>
          </p:txBody>
        </p:sp>
        <p:cxnSp>
          <p:nvCxnSpPr>
            <p:cNvPr id="49" name="Straight Connector 48">
              <a:extLst>
                <a:ext uri="{FF2B5EF4-FFF2-40B4-BE49-F238E27FC236}">
                  <a16:creationId xmlns:a16="http://schemas.microsoft.com/office/drawing/2014/main" id="{3E2EFFF7-0555-4A5C-9933-6FECF9036562}"/>
                </a:ext>
              </a:extLst>
            </p:cNvPr>
            <p:cNvCxnSpPr>
              <a:cxnSpLocks/>
            </p:cNvCxnSpPr>
            <p:nvPr/>
          </p:nvCxnSpPr>
          <p:spPr>
            <a:xfrm flipH="1" flipV="1">
              <a:off x="1893789" y="2317808"/>
              <a:ext cx="2301" cy="157002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Diagonal Corners Rounded 49">
              <a:extLst>
                <a:ext uri="{FF2B5EF4-FFF2-40B4-BE49-F238E27FC236}">
                  <a16:creationId xmlns:a16="http://schemas.microsoft.com/office/drawing/2014/main" id="{4EFC3C42-4795-4469-9201-3AB5DCA25F3B}"/>
                </a:ext>
              </a:extLst>
            </p:cNvPr>
            <p:cNvSpPr/>
            <p:nvPr/>
          </p:nvSpPr>
          <p:spPr>
            <a:xfrm>
              <a:off x="1893789" y="2335736"/>
              <a:ext cx="702437" cy="274637"/>
            </a:xfrm>
            <a:prstGeom prst="round2DiagRect">
              <a:avLst/>
            </a:prstGeom>
            <a:no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198EB9D7-7F81-4BAD-A26F-D796C6044DD2}"/>
                </a:ext>
              </a:extLst>
            </p:cNvPr>
            <p:cNvSpPr/>
            <p:nvPr/>
          </p:nvSpPr>
          <p:spPr>
            <a:xfrm>
              <a:off x="1850758" y="3800658"/>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4C4874DD-513D-4CFD-BFD1-6BAF3C0BE5DF}"/>
                </a:ext>
              </a:extLst>
            </p:cNvPr>
            <p:cNvSpPr txBox="1"/>
            <p:nvPr/>
          </p:nvSpPr>
          <p:spPr>
            <a:xfrm>
              <a:off x="1848091" y="2368124"/>
              <a:ext cx="761747" cy="230832"/>
            </a:xfrm>
            <a:prstGeom prst="rect">
              <a:avLst/>
            </a:prstGeom>
            <a:noFill/>
          </p:spPr>
          <p:txBody>
            <a:bodyPr wrap="none" rtlCol="0">
              <a:spAutoFit/>
            </a:bodyPr>
            <a:lstStyle/>
            <a:p>
              <a:r>
                <a:rPr lang="hr-HR" sz="900" b="1" dirty="0"/>
                <a:t>CRO GRID</a:t>
              </a:r>
              <a:endParaRPr lang="en-GB" sz="900" b="1" dirty="0"/>
            </a:p>
          </p:txBody>
        </p:sp>
        <p:sp>
          <p:nvSpPr>
            <p:cNvPr id="9" name="TextBox 8">
              <a:extLst>
                <a:ext uri="{FF2B5EF4-FFF2-40B4-BE49-F238E27FC236}">
                  <a16:creationId xmlns:a16="http://schemas.microsoft.com/office/drawing/2014/main" id="{5DF9678A-55C3-48EB-9265-818EB1AA4C9C}"/>
                </a:ext>
              </a:extLst>
            </p:cNvPr>
            <p:cNvSpPr txBox="1"/>
            <p:nvPr/>
          </p:nvSpPr>
          <p:spPr>
            <a:xfrm>
              <a:off x="276716" y="3243689"/>
              <a:ext cx="659155" cy="230832"/>
            </a:xfrm>
            <a:prstGeom prst="rect">
              <a:avLst/>
            </a:prstGeom>
            <a:noFill/>
          </p:spPr>
          <p:txBody>
            <a:bodyPr wrap="none" rtlCol="0">
              <a:spAutoFit/>
            </a:bodyPr>
            <a:lstStyle/>
            <a:p>
              <a:r>
                <a:rPr lang="hr-HR" sz="900" b="1" dirty="0"/>
                <a:t>CARNET</a:t>
              </a:r>
              <a:endParaRPr lang="en-GB" sz="900" b="1" dirty="0"/>
            </a:p>
          </p:txBody>
        </p:sp>
        <p:cxnSp>
          <p:nvCxnSpPr>
            <p:cNvPr id="10" name="Straight Connector 9">
              <a:extLst>
                <a:ext uri="{FF2B5EF4-FFF2-40B4-BE49-F238E27FC236}">
                  <a16:creationId xmlns:a16="http://schemas.microsoft.com/office/drawing/2014/main" id="{5B33BB5B-E9AC-48BB-9F64-9885994980CA}"/>
                </a:ext>
              </a:extLst>
            </p:cNvPr>
            <p:cNvCxnSpPr>
              <a:cxnSpLocks/>
            </p:cNvCxnSpPr>
            <p:nvPr/>
          </p:nvCxnSpPr>
          <p:spPr>
            <a:xfrm flipV="1">
              <a:off x="320071" y="3210293"/>
              <a:ext cx="0" cy="64784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Diagonal Corners Rounded 3">
              <a:extLst>
                <a:ext uri="{FF2B5EF4-FFF2-40B4-BE49-F238E27FC236}">
                  <a16:creationId xmlns:a16="http://schemas.microsoft.com/office/drawing/2014/main" id="{8A95E96E-7327-43F6-8F73-42F38A85A71A}"/>
                </a:ext>
              </a:extLst>
            </p:cNvPr>
            <p:cNvSpPr/>
            <p:nvPr/>
          </p:nvSpPr>
          <p:spPr>
            <a:xfrm>
              <a:off x="325653" y="3218176"/>
              <a:ext cx="567761" cy="274637"/>
            </a:xfrm>
            <a:prstGeom prst="round2DiagRect">
              <a:avLst/>
            </a:prstGeom>
            <a:no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5F71CB65-F477-4B51-991B-3F97A51F4777}"/>
                </a:ext>
              </a:extLst>
            </p:cNvPr>
            <p:cNvSpPr/>
            <p:nvPr/>
          </p:nvSpPr>
          <p:spPr>
            <a:xfrm>
              <a:off x="274739" y="3799018"/>
              <a:ext cx="90000" cy="900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D13E3FDD-098E-4B92-B92D-123CEDB61825}"/>
                </a:ext>
              </a:extLst>
            </p:cNvPr>
            <p:cNvCxnSpPr>
              <a:cxnSpLocks/>
            </p:cNvCxnSpPr>
            <p:nvPr/>
          </p:nvCxnSpPr>
          <p:spPr>
            <a:xfrm flipH="1" flipV="1">
              <a:off x="1694855" y="3200943"/>
              <a:ext cx="2301" cy="65719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Diagonal Corners Rounded 34">
              <a:extLst>
                <a:ext uri="{FF2B5EF4-FFF2-40B4-BE49-F238E27FC236}">
                  <a16:creationId xmlns:a16="http://schemas.microsoft.com/office/drawing/2014/main" id="{3D1453DE-8158-4E16-996D-03EC51D2ACD4}"/>
                </a:ext>
              </a:extLst>
            </p:cNvPr>
            <p:cNvSpPr/>
            <p:nvPr/>
          </p:nvSpPr>
          <p:spPr>
            <a:xfrm>
              <a:off x="1694855" y="3210293"/>
              <a:ext cx="567761" cy="274637"/>
            </a:xfrm>
            <a:prstGeom prst="round2DiagRect">
              <a:avLst/>
            </a:prstGeom>
            <a:solidFill>
              <a:schemeClr val="bg1"/>
            </a:solid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B62618F-8037-4275-93A8-53A6C78E311A}"/>
                </a:ext>
              </a:extLst>
            </p:cNvPr>
            <p:cNvSpPr/>
            <p:nvPr/>
          </p:nvSpPr>
          <p:spPr>
            <a:xfrm>
              <a:off x="1651824" y="3799018"/>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F26EE402-BEC7-47B0-8AC5-7B228C008830}"/>
                </a:ext>
              </a:extLst>
            </p:cNvPr>
            <p:cNvCxnSpPr>
              <a:cxnSpLocks/>
            </p:cNvCxnSpPr>
            <p:nvPr/>
          </p:nvCxnSpPr>
          <p:spPr>
            <a:xfrm flipH="1" flipV="1">
              <a:off x="2451864" y="3200943"/>
              <a:ext cx="2301" cy="65719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Rectangle: Diagonal Corners Rounded 38">
              <a:extLst>
                <a:ext uri="{FF2B5EF4-FFF2-40B4-BE49-F238E27FC236}">
                  <a16:creationId xmlns:a16="http://schemas.microsoft.com/office/drawing/2014/main" id="{A91FB254-27F2-402B-B16A-AD11C985266C}"/>
                </a:ext>
              </a:extLst>
            </p:cNvPr>
            <p:cNvSpPr/>
            <p:nvPr/>
          </p:nvSpPr>
          <p:spPr>
            <a:xfrm>
              <a:off x="2451864" y="3210293"/>
              <a:ext cx="567761" cy="274637"/>
            </a:xfrm>
            <a:prstGeom prst="round2DiagRect">
              <a:avLst/>
            </a:prstGeom>
            <a:no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7BBD383E-BA2C-4E0F-AC8B-329FB04EB65D}"/>
                </a:ext>
              </a:extLst>
            </p:cNvPr>
            <p:cNvSpPr/>
            <p:nvPr/>
          </p:nvSpPr>
          <p:spPr>
            <a:xfrm>
              <a:off x="2408833" y="3799018"/>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C1D2C0AB-6D58-4B2B-95AD-C1072AE128CD}"/>
                </a:ext>
              </a:extLst>
            </p:cNvPr>
            <p:cNvSpPr txBox="1"/>
            <p:nvPr/>
          </p:nvSpPr>
          <p:spPr>
            <a:xfrm>
              <a:off x="2398283" y="3242681"/>
              <a:ext cx="678391" cy="230832"/>
            </a:xfrm>
            <a:prstGeom prst="rect">
              <a:avLst/>
            </a:prstGeom>
            <a:noFill/>
          </p:spPr>
          <p:txBody>
            <a:bodyPr wrap="none" rtlCol="0">
              <a:spAutoFit/>
            </a:bodyPr>
            <a:lstStyle/>
            <a:p>
              <a:r>
                <a:rPr lang="hr-HR" sz="900" b="1" dirty="0"/>
                <a:t>CRO NGI</a:t>
              </a:r>
              <a:endParaRPr lang="en-GB" sz="900" b="1" dirty="0"/>
            </a:p>
          </p:txBody>
        </p:sp>
        <p:sp>
          <p:nvSpPr>
            <p:cNvPr id="56" name="Rectangle: Diagonal Corners Rounded 55">
              <a:extLst>
                <a:ext uri="{FF2B5EF4-FFF2-40B4-BE49-F238E27FC236}">
                  <a16:creationId xmlns:a16="http://schemas.microsoft.com/office/drawing/2014/main" id="{E93C5CFF-58B4-4E38-A933-EF8E6E65815D}"/>
                </a:ext>
              </a:extLst>
            </p:cNvPr>
            <p:cNvSpPr/>
            <p:nvPr/>
          </p:nvSpPr>
          <p:spPr>
            <a:xfrm>
              <a:off x="3221109" y="3200943"/>
              <a:ext cx="542670" cy="328952"/>
            </a:xfrm>
            <a:prstGeom prst="round2DiagRect">
              <a:avLst/>
            </a:prstGeom>
            <a:solidFill>
              <a:schemeClr val="bg1"/>
            </a:solid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85DF3398-F67F-48B5-B954-5084498219C8}"/>
                </a:ext>
              </a:extLst>
            </p:cNvPr>
            <p:cNvSpPr txBox="1"/>
            <p:nvPr/>
          </p:nvSpPr>
          <p:spPr>
            <a:xfrm>
              <a:off x="3175410" y="3198161"/>
              <a:ext cx="511679" cy="369332"/>
            </a:xfrm>
            <a:prstGeom prst="rect">
              <a:avLst/>
            </a:prstGeom>
            <a:noFill/>
          </p:spPr>
          <p:txBody>
            <a:bodyPr wrap="none" rtlCol="0">
              <a:spAutoFit/>
            </a:bodyPr>
            <a:lstStyle/>
            <a:p>
              <a:r>
                <a:rPr lang="hr-HR" sz="900" b="1" dirty="0"/>
                <a:t>SRCE</a:t>
              </a:r>
              <a:br>
                <a:rPr lang="hr-HR" sz="900" b="1" dirty="0"/>
              </a:br>
              <a:r>
                <a:rPr lang="hr-HR" sz="900" b="1" dirty="0"/>
                <a:t>Cloud</a:t>
              </a:r>
              <a:endParaRPr lang="en-GB" sz="900" b="1" dirty="0"/>
            </a:p>
          </p:txBody>
        </p:sp>
        <p:sp>
          <p:nvSpPr>
            <p:cNvPr id="62" name="Rectangle: Diagonal Corners Rounded 61">
              <a:extLst>
                <a:ext uri="{FF2B5EF4-FFF2-40B4-BE49-F238E27FC236}">
                  <a16:creationId xmlns:a16="http://schemas.microsoft.com/office/drawing/2014/main" id="{7E623CA0-5C16-4C5A-8EE9-F71B939CC766}"/>
                </a:ext>
              </a:extLst>
            </p:cNvPr>
            <p:cNvSpPr/>
            <p:nvPr/>
          </p:nvSpPr>
          <p:spPr>
            <a:xfrm>
              <a:off x="6288207" y="3210293"/>
              <a:ext cx="537429" cy="319602"/>
            </a:xfrm>
            <a:prstGeom prst="round2DiagRect">
              <a:avLst/>
            </a:prstGeom>
            <a:solidFill>
              <a:schemeClr val="bg1"/>
            </a:solidFill>
            <a:ln w="28575">
              <a:solidFill>
                <a:srgbClr val="EE95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F78AA353-8ADB-4B9F-8784-FE96F9D98249}"/>
                </a:ext>
              </a:extLst>
            </p:cNvPr>
            <p:cNvSpPr txBox="1"/>
            <p:nvPr/>
          </p:nvSpPr>
          <p:spPr>
            <a:xfrm>
              <a:off x="6256577" y="3193443"/>
              <a:ext cx="511679" cy="369332"/>
            </a:xfrm>
            <a:prstGeom prst="rect">
              <a:avLst/>
            </a:prstGeom>
            <a:noFill/>
          </p:spPr>
          <p:txBody>
            <a:bodyPr wrap="none" rtlCol="0">
              <a:spAutoFit/>
            </a:bodyPr>
            <a:lstStyle/>
            <a:p>
              <a:r>
                <a:rPr lang="hr-HR" sz="900" b="1" dirty="0"/>
                <a:t>HTC</a:t>
              </a:r>
              <a:br>
                <a:rPr lang="hr-HR" sz="900" b="1" dirty="0"/>
              </a:br>
              <a:r>
                <a:rPr lang="hr-HR" sz="900" b="1" dirty="0"/>
                <a:t>Cloud</a:t>
              </a:r>
              <a:endParaRPr lang="en-GB" sz="900" b="1" dirty="0"/>
            </a:p>
          </p:txBody>
        </p:sp>
        <p:cxnSp>
          <p:nvCxnSpPr>
            <p:cNvPr id="67" name="Straight Connector 66">
              <a:extLst>
                <a:ext uri="{FF2B5EF4-FFF2-40B4-BE49-F238E27FC236}">
                  <a16:creationId xmlns:a16="http://schemas.microsoft.com/office/drawing/2014/main" id="{DF451681-909F-430D-ACDD-0BB6693B5835}"/>
                </a:ext>
              </a:extLst>
            </p:cNvPr>
            <p:cNvCxnSpPr>
              <a:cxnSpLocks/>
            </p:cNvCxnSpPr>
            <p:nvPr/>
          </p:nvCxnSpPr>
          <p:spPr>
            <a:xfrm flipH="1" flipV="1">
              <a:off x="1037263" y="2703653"/>
              <a:ext cx="2301" cy="118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Rectangle: Diagonal Corners Rounded 67">
              <a:extLst>
                <a:ext uri="{FF2B5EF4-FFF2-40B4-BE49-F238E27FC236}">
                  <a16:creationId xmlns:a16="http://schemas.microsoft.com/office/drawing/2014/main" id="{349A5220-6277-4620-AB85-6280694D4188}"/>
                </a:ext>
              </a:extLst>
            </p:cNvPr>
            <p:cNvSpPr/>
            <p:nvPr/>
          </p:nvSpPr>
          <p:spPr>
            <a:xfrm>
              <a:off x="1037263" y="2712202"/>
              <a:ext cx="702437" cy="274637"/>
            </a:xfrm>
            <a:prstGeom prst="round2DiagRect">
              <a:avLst/>
            </a:prstGeom>
            <a:no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B88687A-A527-4F5F-81B7-280D0D5378A0}"/>
                </a:ext>
              </a:extLst>
            </p:cNvPr>
            <p:cNvSpPr/>
            <p:nvPr/>
          </p:nvSpPr>
          <p:spPr>
            <a:xfrm>
              <a:off x="994232" y="3803736"/>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58A7CDE6-E864-4F25-A268-E3518C18B69F}"/>
                </a:ext>
              </a:extLst>
            </p:cNvPr>
            <p:cNvSpPr txBox="1"/>
            <p:nvPr/>
          </p:nvSpPr>
          <p:spPr>
            <a:xfrm>
              <a:off x="991565" y="2744590"/>
              <a:ext cx="633507" cy="230832"/>
            </a:xfrm>
            <a:prstGeom prst="rect">
              <a:avLst/>
            </a:prstGeom>
            <a:noFill/>
          </p:spPr>
          <p:txBody>
            <a:bodyPr wrap="none" rtlCol="0">
              <a:spAutoFit/>
            </a:bodyPr>
            <a:lstStyle/>
            <a:p>
              <a:r>
                <a:rPr lang="hr-HR" sz="900" b="1" dirty="0"/>
                <a:t>CROSBI</a:t>
              </a:r>
              <a:endParaRPr lang="en-GB" sz="900" b="1" dirty="0"/>
            </a:p>
          </p:txBody>
        </p:sp>
        <p:cxnSp>
          <p:nvCxnSpPr>
            <p:cNvPr id="73" name="Straight Connector 72">
              <a:extLst>
                <a:ext uri="{FF2B5EF4-FFF2-40B4-BE49-F238E27FC236}">
                  <a16:creationId xmlns:a16="http://schemas.microsoft.com/office/drawing/2014/main" id="{0B114495-9865-419A-B8A8-A5C27DA3E4D6}"/>
                </a:ext>
              </a:extLst>
            </p:cNvPr>
            <p:cNvCxnSpPr>
              <a:cxnSpLocks/>
            </p:cNvCxnSpPr>
            <p:nvPr/>
          </p:nvCxnSpPr>
          <p:spPr>
            <a:xfrm flipH="1" flipV="1">
              <a:off x="2341594" y="2703653"/>
              <a:ext cx="2301" cy="1188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4" name="Rectangle: Diagonal Corners Rounded 73">
              <a:extLst>
                <a:ext uri="{FF2B5EF4-FFF2-40B4-BE49-F238E27FC236}">
                  <a16:creationId xmlns:a16="http://schemas.microsoft.com/office/drawing/2014/main" id="{C48B77E4-A653-43E4-A23E-33AEB6D5D0E5}"/>
                </a:ext>
              </a:extLst>
            </p:cNvPr>
            <p:cNvSpPr/>
            <p:nvPr/>
          </p:nvSpPr>
          <p:spPr>
            <a:xfrm>
              <a:off x="2341595" y="2720389"/>
              <a:ext cx="582732" cy="274637"/>
            </a:xfrm>
            <a:prstGeom prst="round2DiagRect">
              <a:avLst/>
            </a:prstGeom>
            <a:no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38515EB1-9BF9-496A-BEAF-29C581B99263}"/>
                </a:ext>
              </a:extLst>
            </p:cNvPr>
            <p:cNvSpPr/>
            <p:nvPr/>
          </p:nvSpPr>
          <p:spPr>
            <a:xfrm>
              <a:off x="2298563" y="3797855"/>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B6142ECC-DB45-4D3C-BEDE-EFA075203C0C}"/>
                </a:ext>
              </a:extLst>
            </p:cNvPr>
            <p:cNvSpPr txBox="1"/>
            <p:nvPr/>
          </p:nvSpPr>
          <p:spPr>
            <a:xfrm>
              <a:off x="2295896" y="2752777"/>
              <a:ext cx="601447" cy="230832"/>
            </a:xfrm>
            <a:prstGeom prst="rect">
              <a:avLst/>
            </a:prstGeom>
            <a:noFill/>
          </p:spPr>
          <p:txBody>
            <a:bodyPr wrap="none" rtlCol="0">
              <a:spAutoFit/>
            </a:bodyPr>
            <a:lstStyle/>
            <a:p>
              <a:r>
                <a:rPr lang="hr-HR" sz="900" b="1" dirty="0"/>
                <a:t>HRČAK</a:t>
              </a:r>
              <a:endParaRPr lang="en-GB" sz="900" b="1" dirty="0"/>
            </a:p>
          </p:txBody>
        </p:sp>
        <p:sp>
          <p:nvSpPr>
            <p:cNvPr id="86" name="Rectangle: Diagonal Corners Rounded 85">
              <a:extLst>
                <a:ext uri="{FF2B5EF4-FFF2-40B4-BE49-F238E27FC236}">
                  <a16:creationId xmlns:a16="http://schemas.microsoft.com/office/drawing/2014/main" id="{3A787E1D-9485-43F1-8925-AFF13A961CAF}"/>
                </a:ext>
              </a:extLst>
            </p:cNvPr>
            <p:cNvSpPr/>
            <p:nvPr/>
          </p:nvSpPr>
          <p:spPr>
            <a:xfrm>
              <a:off x="4618757" y="2708596"/>
              <a:ext cx="618726" cy="274637"/>
            </a:xfrm>
            <a:prstGeom prst="round2DiagRect">
              <a:avLst/>
            </a:prstGeom>
            <a:solidFill>
              <a:schemeClr val="bg1"/>
            </a:solid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2EA7E711-3B6E-4034-9B3B-C17803ACC340}"/>
                </a:ext>
              </a:extLst>
            </p:cNvPr>
            <p:cNvSpPr txBox="1"/>
            <p:nvPr/>
          </p:nvSpPr>
          <p:spPr>
            <a:xfrm>
              <a:off x="4573058" y="2740984"/>
              <a:ext cx="601447" cy="230832"/>
            </a:xfrm>
            <a:prstGeom prst="rect">
              <a:avLst/>
            </a:prstGeom>
            <a:noFill/>
          </p:spPr>
          <p:txBody>
            <a:bodyPr wrap="none" rtlCol="0">
              <a:spAutoFit/>
            </a:bodyPr>
            <a:lstStyle/>
            <a:p>
              <a:r>
                <a:rPr lang="hr-HR" sz="900" b="1" dirty="0"/>
                <a:t>DABAR</a:t>
              </a:r>
              <a:endParaRPr lang="en-GB" sz="900" b="1" dirty="0"/>
            </a:p>
          </p:txBody>
        </p:sp>
        <p:sp>
          <p:nvSpPr>
            <p:cNvPr id="98" name="Rectangle: Diagonal Corners Rounded 97">
              <a:extLst>
                <a:ext uri="{FF2B5EF4-FFF2-40B4-BE49-F238E27FC236}">
                  <a16:creationId xmlns:a16="http://schemas.microsoft.com/office/drawing/2014/main" id="{BED64429-FEED-4F59-B322-E62AECF52E5F}"/>
                </a:ext>
              </a:extLst>
            </p:cNvPr>
            <p:cNvSpPr/>
            <p:nvPr/>
          </p:nvSpPr>
          <p:spPr>
            <a:xfrm>
              <a:off x="7964891" y="2712202"/>
              <a:ext cx="587480" cy="274637"/>
            </a:xfrm>
            <a:prstGeom prst="round2DiagRect">
              <a:avLst/>
            </a:prstGeom>
            <a:solidFill>
              <a:schemeClr val="bg1"/>
            </a:solidFill>
            <a:ln w="28575">
              <a:solidFill>
                <a:srgbClr val="45C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Box 95">
              <a:extLst>
                <a:ext uri="{FF2B5EF4-FFF2-40B4-BE49-F238E27FC236}">
                  <a16:creationId xmlns:a16="http://schemas.microsoft.com/office/drawing/2014/main" id="{788FA90F-FB9C-4C63-A15C-6574CD411B8D}"/>
                </a:ext>
              </a:extLst>
            </p:cNvPr>
            <p:cNvSpPr txBox="1"/>
            <p:nvPr/>
          </p:nvSpPr>
          <p:spPr>
            <a:xfrm>
              <a:off x="7919192" y="2744590"/>
              <a:ext cx="575799" cy="230832"/>
            </a:xfrm>
            <a:prstGeom prst="rect">
              <a:avLst/>
            </a:prstGeom>
            <a:noFill/>
          </p:spPr>
          <p:txBody>
            <a:bodyPr wrap="none" rtlCol="0">
              <a:spAutoFit/>
            </a:bodyPr>
            <a:lstStyle/>
            <a:p>
              <a:r>
                <a:rPr lang="hr-HR" sz="900" b="1" dirty="0" err="1"/>
                <a:t>CroRIS</a:t>
              </a:r>
              <a:endParaRPr lang="en-GB" sz="900" b="1" dirty="0"/>
            </a:p>
          </p:txBody>
        </p:sp>
        <p:cxnSp>
          <p:nvCxnSpPr>
            <p:cNvPr id="110" name="Straight Connector 109">
              <a:extLst>
                <a:ext uri="{FF2B5EF4-FFF2-40B4-BE49-F238E27FC236}">
                  <a16:creationId xmlns:a16="http://schemas.microsoft.com/office/drawing/2014/main" id="{1E6A0B48-9212-4834-997C-C8D9637511A2}"/>
                </a:ext>
              </a:extLst>
            </p:cNvPr>
            <p:cNvCxnSpPr>
              <a:cxnSpLocks/>
            </p:cNvCxnSpPr>
            <p:nvPr/>
          </p:nvCxnSpPr>
          <p:spPr>
            <a:xfrm flipV="1">
              <a:off x="5835269" y="2096543"/>
              <a:ext cx="0" cy="18000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Rectangle: Diagonal Corners Rounded 110">
              <a:extLst>
                <a:ext uri="{FF2B5EF4-FFF2-40B4-BE49-F238E27FC236}">
                  <a16:creationId xmlns:a16="http://schemas.microsoft.com/office/drawing/2014/main" id="{7D0F5D17-9786-4FD2-9245-4FBC8CA6571C}"/>
                </a:ext>
              </a:extLst>
            </p:cNvPr>
            <p:cNvSpPr/>
            <p:nvPr/>
          </p:nvSpPr>
          <p:spPr>
            <a:xfrm>
              <a:off x="5828760" y="1948279"/>
              <a:ext cx="619869" cy="325246"/>
            </a:xfrm>
            <a:prstGeom prst="round2DiagRect">
              <a:avLst/>
            </a:prstGeom>
            <a:solidFill>
              <a:schemeClr val="bg1"/>
            </a:solid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a:extLst>
                <a:ext uri="{FF2B5EF4-FFF2-40B4-BE49-F238E27FC236}">
                  <a16:creationId xmlns:a16="http://schemas.microsoft.com/office/drawing/2014/main" id="{6FEC3BEF-1CE0-4CFF-BDE6-4A3DB9ACAFC0}"/>
                </a:ext>
              </a:extLst>
            </p:cNvPr>
            <p:cNvSpPr/>
            <p:nvPr/>
          </p:nvSpPr>
          <p:spPr>
            <a:xfrm>
              <a:off x="5799082" y="3808317"/>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a:extLst>
                <a:ext uri="{FF2B5EF4-FFF2-40B4-BE49-F238E27FC236}">
                  <a16:creationId xmlns:a16="http://schemas.microsoft.com/office/drawing/2014/main" id="{66289D22-D9CF-4C4D-A43F-58CF58751DC2}"/>
                </a:ext>
              </a:extLst>
            </p:cNvPr>
            <p:cNvSpPr txBox="1"/>
            <p:nvPr/>
          </p:nvSpPr>
          <p:spPr>
            <a:xfrm>
              <a:off x="5824617" y="1936170"/>
              <a:ext cx="652743" cy="369332"/>
            </a:xfrm>
            <a:prstGeom prst="rect">
              <a:avLst/>
            </a:prstGeom>
            <a:noFill/>
          </p:spPr>
          <p:txBody>
            <a:bodyPr wrap="none" rtlCol="0">
              <a:spAutoFit/>
            </a:bodyPr>
            <a:lstStyle/>
            <a:p>
              <a:r>
                <a:rPr lang="hr-HR" sz="900" b="1" dirty="0"/>
                <a:t>CLARIN </a:t>
              </a:r>
            </a:p>
            <a:p>
              <a:r>
                <a:rPr lang="hr-HR" sz="900" b="1" dirty="0"/>
                <a:t>ERIC</a:t>
              </a:r>
              <a:endParaRPr lang="en-GB" sz="900" b="1" dirty="0"/>
            </a:p>
          </p:txBody>
        </p:sp>
        <p:sp>
          <p:nvSpPr>
            <p:cNvPr id="149" name="Rectangle: Diagonal Corners Rounded 148">
              <a:extLst>
                <a:ext uri="{FF2B5EF4-FFF2-40B4-BE49-F238E27FC236}">
                  <a16:creationId xmlns:a16="http://schemas.microsoft.com/office/drawing/2014/main" id="{00A4158E-AD78-4628-966C-449E619ACE58}"/>
                </a:ext>
              </a:extLst>
            </p:cNvPr>
            <p:cNvSpPr/>
            <p:nvPr/>
          </p:nvSpPr>
          <p:spPr>
            <a:xfrm>
              <a:off x="6288406" y="658819"/>
              <a:ext cx="1310754" cy="353194"/>
            </a:xfrm>
            <a:prstGeom prst="round2Diag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TextBox 146">
              <a:extLst>
                <a:ext uri="{FF2B5EF4-FFF2-40B4-BE49-F238E27FC236}">
                  <a16:creationId xmlns:a16="http://schemas.microsoft.com/office/drawing/2014/main" id="{201FE7EC-B561-431E-8574-86B9E4AABC8D}"/>
                </a:ext>
              </a:extLst>
            </p:cNvPr>
            <p:cNvSpPr txBox="1"/>
            <p:nvPr/>
          </p:nvSpPr>
          <p:spPr>
            <a:xfrm>
              <a:off x="6257050" y="643946"/>
              <a:ext cx="1354858" cy="338554"/>
            </a:xfrm>
            <a:prstGeom prst="rect">
              <a:avLst/>
            </a:prstGeom>
            <a:noFill/>
          </p:spPr>
          <p:txBody>
            <a:bodyPr wrap="none" rtlCol="0">
              <a:spAutoFit/>
            </a:bodyPr>
            <a:lstStyle/>
            <a:p>
              <a:r>
                <a:rPr lang="en-GB" sz="800" b="1" dirty="0"/>
                <a:t>Open Science Policy of </a:t>
              </a:r>
              <a:br>
                <a:rPr lang="hr-HR" sz="800" b="1" dirty="0"/>
              </a:br>
              <a:r>
                <a:rPr lang="en-GB" sz="800" b="1" dirty="0"/>
                <a:t>the University of Rijeka</a:t>
              </a:r>
            </a:p>
          </p:txBody>
        </p:sp>
        <p:sp>
          <p:nvSpPr>
            <p:cNvPr id="151" name="Rectangle: Diagonal Corners Rounded 150">
              <a:extLst>
                <a:ext uri="{FF2B5EF4-FFF2-40B4-BE49-F238E27FC236}">
                  <a16:creationId xmlns:a16="http://schemas.microsoft.com/office/drawing/2014/main" id="{DAF25B92-6250-45E1-B6B6-319A3914C976}"/>
                </a:ext>
              </a:extLst>
            </p:cNvPr>
            <p:cNvSpPr/>
            <p:nvPr/>
          </p:nvSpPr>
          <p:spPr>
            <a:xfrm>
              <a:off x="6291039" y="1165239"/>
              <a:ext cx="1572665" cy="464978"/>
            </a:xfrm>
            <a:prstGeom prst="round2DiagRect">
              <a:avLst/>
            </a:prstGeom>
            <a:solidFill>
              <a:schemeClr val="bg1"/>
            </a:solid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TextBox 151">
              <a:extLst>
                <a:ext uri="{FF2B5EF4-FFF2-40B4-BE49-F238E27FC236}">
                  <a16:creationId xmlns:a16="http://schemas.microsoft.com/office/drawing/2014/main" id="{35947923-CFD1-4E9C-BE71-82434DBFF052}"/>
                </a:ext>
              </a:extLst>
            </p:cNvPr>
            <p:cNvSpPr txBox="1"/>
            <p:nvPr/>
          </p:nvSpPr>
          <p:spPr>
            <a:xfrm>
              <a:off x="6243790" y="1179306"/>
              <a:ext cx="1699504" cy="461665"/>
            </a:xfrm>
            <a:prstGeom prst="rect">
              <a:avLst/>
            </a:prstGeom>
            <a:noFill/>
          </p:spPr>
          <p:txBody>
            <a:bodyPr wrap="none" rtlCol="0">
              <a:spAutoFit/>
            </a:bodyPr>
            <a:lstStyle/>
            <a:p>
              <a:r>
                <a:rPr lang="en-GB" sz="800" b="1" dirty="0"/>
                <a:t>Declaration on the Application </a:t>
              </a:r>
              <a:br>
                <a:rPr lang="hr-HR" sz="800" b="1" dirty="0"/>
              </a:br>
              <a:r>
                <a:rPr lang="en-GB" sz="800" b="1" dirty="0"/>
                <a:t>of Open Science Principles </a:t>
              </a:r>
              <a:br>
                <a:rPr lang="hr-HR" sz="800" b="1" dirty="0"/>
              </a:br>
              <a:r>
                <a:rPr lang="hr-HR" sz="800" b="1" dirty="0"/>
                <a:t>at</a:t>
              </a:r>
              <a:r>
                <a:rPr lang="en-GB" sz="800" b="1" dirty="0"/>
                <a:t> the University of Zadar</a:t>
              </a:r>
            </a:p>
          </p:txBody>
        </p:sp>
        <p:sp>
          <p:nvSpPr>
            <p:cNvPr id="120" name="Rectangle: Diagonal Corners Rounded 119">
              <a:extLst>
                <a:ext uri="{FF2B5EF4-FFF2-40B4-BE49-F238E27FC236}">
                  <a16:creationId xmlns:a16="http://schemas.microsoft.com/office/drawing/2014/main" id="{1A159C93-1CBD-4C36-AC22-7F3C73CCE140}"/>
                </a:ext>
              </a:extLst>
            </p:cNvPr>
            <p:cNvSpPr/>
            <p:nvPr/>
          </p:nvSpPr>
          <p:spPr>
            <a:xfrm>
              <a:off x="5829754" y="2321101"/>
              <a:ext cx="619869" cy="319152"/>
            </a:xfrm>
            <a:prstGeom prst="round2DiagRect">
              <a:avLst/>
            </a:prstGeom>
            <a:solidFill>
              <a:schemeClr val="bg1"/>
            </a:solidFill>
            <a:ln w="28575">
              <a:solidFill>
                <a:srgbClr val="DE4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F7483A9D-B713-4CDB-9D91-ED5869EE1FA3}"/>
                </a:ext>
              </a:extLst>
            </p:cNvPr>
            <p:cNvSpPr txBox="1"/>
            <p:nvPr/>
          </p:nvSpPr>
          <p:spPr>
            <a:xfrm>
              <a:off x="5794955" y="2306287"/>
              <a:ext cx="671979" cy="369332"/>
            </a:xfrm>
            <a:prstGeom prst="rect">
              <a:avLst/>
            </a:prstGeom>
            <a:noFill/>
          </p:spPr>
          <p:txBody>
            <a:bodyPr wrap="none" rtlCol="0">
              <a:spAutoFit/>
            </a:bodyPr>
            <a:lstStyle/>
            <a:p>
              <a:r>
                <a:rPr lang="hr-HR" sz="900" b="1" dirty="0"/>
                <a:t> C-ERIC</a:t>
              </a:r>
              <a:br>
                <a:rPr lang="hr-HR" sz="900" b="1" dirty="0"/>
              </a:br>
              <a:r>
                <a:rPr lang="hr-HR" sz="900" b="1" dirty="0"/>
                <a:t>(DONES)</a:t>
              </a:r>
              <a:endParaRPr lang="en-GB" sz="900" b="1" dirty="0"/>
            </a:p>
          </p:txBody>
        </p:sp>
        <p:sp>
          <p:nvSpPr>
            <p:cNvPr id="41" name="TextBox 40">
              <a:extLst>
                <a:ext uri="{FF2B5EF4-FFF2-40B4-BE49-F238E27FC236}">
                  <a16:creationId xmlns:a16="http://schemas.microsoft.com/office/drawing/2014/main" id="{766D962F-5347-4143-9951-729501AA7FB3}"/>
                </a:ext>
              </a:extLst>
            </p:cNvPr>
            <p:cNvSpPr txBox="1"/>
            <p:nvPr/>
          </p:nvSpPr>
          <p:spPr>
            <a:xfrm>
              <a:off x="1673130" y="3236705"/>
              <a:ext cx="607859" cy="230832"/>
            </a:xfrm>
            <a:prstGeom prst="rect">
              <a:avLst/>
            </a:prstGeom>
            <a:noFill/>
          </p:spPr>
          <p:txBody>
            <a:bodyPr wrap="none" rtlCol="0">
              <a:spAutoFit/>
            </a:bodyPr>
            <a:lstStyle/>
            <a:p>
              <a:r>
                <a:rPr lang="hr-HR" sz="900" b="1" dirty="0"/>
                <a:t>Isabella</a:t>
              </a:r>
              <a:endParaRPr lang="en-GB" sz="900" b="1" dirty="0"/>
            </a:p>
          </p:txBody>
        </p:sp>
        <p:sp>
          <p:nvSpPr>
            <p:cNvPr id="155" name="Oval 154">
              <a:extLst>
                <a:ext uri="{FF2B5EF4-FFF2-40B4-BE49-F238E27FC236}">
                  <a16:creationId xmlns:a16="http://schemas.microsoft.com/office/drawing/2014/main" id="{39D91942-6C5D-4A0C-B94E-424C68E1C3B5}"/>
                </a:ext>
              </a:extLst>
            </p:cNvPr>
            <p:cNvSpPr/>
            <p:nvPr/>
          </p:nvSpPr>
          <p:spPr>
            <a:xfrm>
              <a:off x="5008661" y="3797681"/>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Oval 155">
              <a:extLst>
                <a:ext uri="{FF2B5EF4-FFF2-40B4-BE49-F238E27FC236}">
                  <a16:creationId xmlns:a16="http://schemas.microsoft.com/office/drawing/2014/main" id="{2EDAD324-EDE3-46F9-8A21-1744AA286FE5}"/>
                </a:ext>
              </a:extLst>
            </p:cNvPr>
            <p:cNvSpPr/>
            <p:nvPr/>
          </p:nvSpPr>
          <p:spPr>
            <a:xfrm>
              <a:off x="8427362" y="3803933"/>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6" name="Group 145">
              <a:extLst>
                <a:ext uri="{FF2B5EF4-FFF2-40B4-BE49-F238E27FC236}">
                  <a16:creationId xmlns:a16="http://schemas.microsoft.com/office/drawing/2014/main" id="{A5D40052-6647-4277-BAB0-EB5A0F2611B6}"/>
                </a:ext>
              </a:extLst>
            </p:cNvPr>
            <p:cNvGrpSpPr>
              <a:grpSpLocks noChangeAspect="1"/>
            </p:cNvGrpSpPr>
            <p:nvPr/>
          </p:nvGrpSpPr>
          <p:grpSpPr>
            <a:xfrm>
              <a:off x="7930958" y="1342536"/>
              <a:ext cx="780242" cy="786474"/>
              <a:chOff x="4344799" y="3287208"/>
              <a:chExt cx="912237" cy="912237"/>
            </a:xfrm>
          </p:grpSpPr>
          <p:pic>
            <p:nvPicPr>
              <p:cNvPr id="148" name="Picture 147">
                <a:extLst>
                  <a:ext uri="{FF2B5EF4-FFF2-40B4-BE49-F238E27FC236}">
                    <a16:creationId xmlns:a16="http://schemas.microsoft.com/office/drawing/2014/main" id="{B805B7F3-AE79-4E10-A56D-B1B5DF87AA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852139">
                <a:off x="4344799" y="3287208"/>
                <a:ext cx="912237" cy="912237"/>
              </a:xfrm>
              <a:prstGeom prst="rect">
                <a:avLst/>
              </a:prstGeom>
            </p:spPr>
          </p:pic>
          <p:sp>
            <p:nvSpPr>
              <p:cNvPr id="150" name="TextBox 149">
                <a:extLst>
                  <a:ext uri="{FF2B5EF4-FFF2-40B4-BE49-F238E27FC236}">
                    <a16:creationId xmlns:a16="http://schemas.microsoft.com/office/drawing/2014/main" id="{DC05F6BD-8E77-42EC-944D-33E1105A00E1}"/>
                  </a:ext>
                </a:extLst>
              </p:cNvPr>
              <p:cNvSpPr txBox="1"/>
              <p:nvPr/>
            </p:nvSpPr>
            <p:spPr>
              <a:xfrm>
                <a:off x="4499871" y="3416132"/>
                <a:ext cx="688201" cy="249895"/>
              </a:xfrm>
              <a:prstGeom prst="rect">
                <a:avLst/>
              </a:prstGeom>
              <a:noFill/>
            </p:spPr>
            <p:txBody>
              <a:bodyPr wrap="none" rtlCol="0">
                <a:spAutoFit/>
              </a:bodyPr>
              <a:lstStyle/>
              <a:p>
                <a:pPr defTabSz="914377">
                  <a:defRPr/>
                </a:pPr>
                <a:r>
                  <a:rPr lang="hr-HR" sz="800" b="1" dirty="0">
                    <a:latin typeface="Arial" panose="020B0604020202020204" pitchFamily="34" charset="0"/>
                    <a:cs typeface="Arial" panose="020B0604020202020204" pitchFamily="34" charset="0"/>
                  </a:rPr>
                  <a:t>HR-ZOO</a:t>
                </a:r>
              </a:p>
            </p:txBody>
          </p:sp>
          <p:sp>
            <p:nvSpPr>
              <p:cNvPr id="153" name="TextBox 152">
                <a:extLst>
                  <a:ext uri="{FF2B5EF4-FFF2-40B4-BE49-F238E27FC236}">
                    <a16:creationId xmlns:a16="http://schemas.microsoft.com/office/drawing/2014/main" id="{AC08F93F-9874-4E19-9B2F-AEECD1D37E84}"/>
                  </a:ext>
                </a:extLst>
              </p:cNvPr>
              <p:cNvSpPr txBox="1"/>
              <p:nvPr/>
            </p:nvSpPr>
            <p:spPr>
              <a:xfrm>
                <a:off x="4492969" y="3854420"/>
                <a:ext cx="688201" cy="249895"/>
              </a:xfrm>
              <a:prstGeom prst="rect">
                <a:avLst/>
              </a:prstGeom>
              <a:noFill/>
            </p:spPr>
            <p:txBody>
              <a:bodyPr wrap="none" rtlCol="0">
                <a:spAutoFit/>
              </a:bodyPr>
              <a:lstStyle/>
              <a:p>
                <a:pPr defTabSz="914377">
                  <a:defRPr/>
                </a:pPr>
                <a:r>
                  <a:rPr lang="hr-HR" sz="800" b="1" dirty="0">
                    <a:solidFill>
                      <a:schemeClr val="bg1"/>
                    </a:solidFill>
                    <a:latin typeface="Arial" panose="020B0604020202020204" pitchFamily="34" charset="0"/>
                    <a:cs typeface="Arial" panose="020B0604020202020204" pitchFamily="34" charset="0"/>
                  </a:rPr>
                  <a:t>HR-OOZ</a:t>
                </a:r>
              </a:p>
            </p:txBody>
          </p:sp>
        </p:grpSp>
        <p:sp>
          <p:nvSpPr>
            <p:cNvPr id="159" name="Oval 158">
              <a:extLst>
                <a:ext uri="{FF2B5EF4-FFF2-40B4-BE49-F238E27FC236}">
                  <a16:creationId xmlns:a16="http://schemas.microsoft.com/office/drawing/2014/main" id="{19E074B3-9470-46B6-86C5-AF6A1B8A00CB}"/>
                </a:ext>
              </a:extLst>
            </p:cNvPr>
            <p:cNvSpPr/>
            <p:nvPr/>
          </p:nvSpPr>
          <p:spPr>
            <a:xfrm>
              <a:off x="7919192" y="3803932"/>
              <a:ext cx="90000" cy="9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4" name="Group 163">
              <a:extLst>
                <a:ext uri="{FF2B5EF4-FFF2-40B4-BE49-F238E27FC236}">
                  <a16:creationId xmlns:a16="http://schemas.microsoft.com/office/drawing/2014/main" id="{766E8ABC-B3CE-4F60-96EB-6E54D265A6A0}"/>
                </a:ext>
              </a:extLst>
            </p:cNvPr>
            <p:cNvGrpSpPr/>
            <p:nvPr/>
          </p:nvGrpSpPr>
          <p:grpSpPr>
            <a:xfrm>
              <a:off x="195489" y="3848933"/>
              <a:ext cx="8415418" cy="627912"/>
              <a:chOff x="195489" y="3848933"/>
              <a:chExt cx="8415418" cy="627912"/>
            </a:xfrm>
          </p:grpSpPr>
          <p:sp>
            <p:nvSpPr>
              <p:cNvPr id="12" name="TextBox 11">
                <a:extLst>
                  <a:ext uri="{FF2B5EF4-FFF2-40B4-BE49-F238E27FC236}">
                    <a16:creationId xmlns:a16="http://schemas.microsoft.com/office/drawing/2014/main" id="{CEB77DF2-AB48-4A5B-9EEA-787E991A187F}"/>
                  </a:ext>
                </a:extLst>
              </p:cNvPr>
              <p:cNvSpPr txBox="1"/>
              <p:nvPr/>
            </p:nvSpPr>
            <p:spPr>
              <a:xfrm rot="16200000">
                <a:off x="10750" y="4037744"/>
                <a:ext cx="615699" cy="246221"/>
              </a:xfrm>
              <a:prstGeom prst="rect">
                <a:avLst/>
              </a:prstGeom>
              <a:noFill/>
            </p:spPr>
            <p:txBody>
              <a:bodyPr wrap="square" rtlCol="0">
                <a:spAutoFit/>
              </a:bodyPr>
              <a:lstStyle/>
              <a:p>
                <a:pPr algn="ctr"/>
                <a:r>
                  <a:rPr lang="hr-HR" sz="1000" dirty="0">
                    <a:latin typeface="Century Gothic" panose="020B0502020202020204" pitchFamily="34" charset="0"/>
                  </a:rPr>
                  <a:t>1992</a:t>
                </a:r>
                <a:endParaRPr lang="en-US" sz="1000" dirty="0">
                  <a:latin typeface="Century Gothic" panose="020B0502020202020204" pitchFamily="34" charset="0"/>
                </a:endParaRPr>
              </a:p>
            </p:txBody>
          </p:sp>
          <p:sp>
            <p:nvSpPr>
              <p:cNvPr id="11" name="TextBox 10">
                <a:extLst>
                  <a:ext uri="{FF2B5EF4-FFF2-40B4-BE49-F238E27FC236}">
                    <a16:creationId xmlns:a16="http://schemas.microsoft.com/office/drawing/2014/main" id="{BBF32819-830F-47D2-BB1E-0126709DC797}"/>
                  </a:ext>
                </a:extLst>
              </p:cNvPr>
              <p:cNvSpPr txBox="1"/>
              <p:nvPr/>
            </p:nvSpPr>
            <p:spPr>
              <a:xfrm rot="16200000">
                <a:off x="729713" y="4040119"/>
                <a:ext cx="615699" cy="246221"/>
              </a:xfrm>
              <a:prstGeom prst="rect">
                <a:avLst/>
              </a:prstGeom>
              <a:noFill/>
            </p:spPr>
            <p:txBody>
              <a:bodyPr wrap="square" rtlCol="0">
                <a:spAutoFit/>
              </a:bodyPr>
              <a:lstStyle/>
              <a:p>
                <a:pPr algn="ctr"/>
                <a:r>
                  <a:rPr lang="hr-HR" sz="1000" dirty="0">
                    <a:latin typeface="Century Gothic" panose="020B0502020202020204" pitchFamily="34" charset="0"/>
                  </a:rPr>
                  <a:t>1997</a:t>
                </a:r>
                <a:endParaRPr lang="en-US" sz="1000" dirty="0">
                  <a:latin typeface="Century Gothic" panose="020B0502020202020204" pitchFamily="34" charset="0"/>
                </a:endParaRPr>
              </a:p>
            </p:txBody>
          </p:sp>
          <p:sp>
            <p:nvSpPr>
              <p:cNvPr id="14" name="TextBox 13">
                <a:extLst>
                  <a:ext uri="{FF2B5EF4-FFF2-40B4-BE49-F238E27FC236}">
                    <a16:creationId xmlns:a16="http://schemas.microsoft.com/office/drawing/2014/main" id="{52323E8E-224D-4D83-9484-CDC656DDBB1F}"/>
                  </a:ext>
                </a:extLst>
              </p:cNvPr>
              <p:cNvSpPr txBox="1"/>
              <p:nvPr/>
            </p:nvSpPr>
            <p:spPr>
              <a:xfrm rot="16200000">
                <a:off x="1383921" y="4040119"/>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2002</a:t>
                </a:r>
                <a:endParaRPr lang="en-US" sz="1000" dirty="0">
                  <a:latin typeface="Century Gothic" panose="020B0502020202020204" pitchFamily="34" charset="0"/>
                </a:endParaRPr>
              </a:p>
            </p:txBody>
          </p:sp>
          <p:sp>
            <p:nvSpPr>
              <p:cNvPr id="15" name="TextBox 14">
                <a:extLst>
                  <a:ext uri="{FF2B5EF4-FFF2-40B4-BE49-F238E27FC236}">
                    <a16:creationId xmlns:a16="http://schemas.microsoft.com/office/drawing/2014/main" id="{86DC2930-1EA2-46FD-B60F-9E9B66E95A72}"/>
                  </a:ext>
                </a:extLst>
              </p:cNvPr>
              <p:cNvSpPr txBox="1"/>
              <p:nvPr/>
            </p:nvSpPr>
            <p:spPr>
              <a:xfrm rot="16200000">
                <a:off x="1594082" y="4040114"/>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2003</a:t>
                </a:r>
                <a:endParaRPr lang="en-US" sz="1000" dirty="0">
                  <a:latin typeface="Century Gothic" panose="020B0502020202020204" pitchFamily="34" charset="0"/>
                </a:endParaRPr>
              </a:p>
            </p:txBody>
          </p:sp>
          <p:sp>
            <p:nvSpPr>
              <p:cNvPr id="16" name="TextBox 15">
                <a:extLst>
                  <a:ext uri="{FF2B5EF4-FFF2-40B4-BE49-F238E27FC236}">
                    <a16:creationId xmlns:a16="http://schemas.microsoft.com/office/drawing/2014/main" id="{6BE9825E-5F47-46EB-BDB9-EF7B91F0F95C}"/>
                  </a:ext>
                </a:extLst>
              </p:cNvPr>
              <p:cNvSpPr txBox="1"/>
              <p:nvPr/>
            </p:nvSpPr>
            <p:spPr>
              <a:xfrm rot="16200000">
                <a:off x="2212740" y="4040118"/>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2007</a:t>
                </a:r>
                <a:endParaRPr lang="en-US" sz="1000" dirty="0">
                  <a:latin typeface="Century Gothic" panose="020B0502020202020204" pitchFamily="34" charset="0"/>
                </a:endParaRPr>
              </a:p>
            </p:txBody>
          </p:sp>
          <p:sp>
            <p:nvSpPr>
              <p:cNvPr id="18" name="TextBox 17">
                <a:extLst>
                  <a:ext uri="{FF2B5EF4-FFF2-40B4-BE49-F238E27FC236}">
                    <a16:creationId xmlns:a16="http://schemas.microsoft.com/office/drawing/2014/main" id="{C7BEB04D-10BD-4A4E-99D3-9CC04585B724}"/>
                  </a:ext>
                </a:extLst>
              </p:cNvPr>
              <p:cNvSpPr txBox="1"/>
              <p:nvPr/>
            </p:nvSpPr>
            <p:spPr>
              <a:xfrm rot="16200000">
                <a:off x="2920676" y="4040113"/>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2012</a:t>
                </a:r>
                <a:endParaRPr lang="en-US" sz="1000" dirty="0">
                  <a:latin typeface="Century Gothic" panose="020B0502020202020204" pitchFamily="34" charset="0"/>
                </a:endParaRPr>
              </a:p>
            </p:txBody>
          </p:sp>
          <p:sp>
            <p:nvSpPr>
              <p:cNvPr id="20" name="TextBox 19">
                <a:extLst>
                  <a:ext uri="{FF2B5EF4-FFF2-40B4-BE49-F238E27FC236}">
                    <a16:creationId xmlns:a16="http://schemas.microsoft.com/office/drawing/2014/main" id="{5A3FD69F-1C3C-4521-A4AD-C06A9A999F93}"/>
                  </a:ext>
                </a:extLst>
              </p:cNvPr>
              <p:cNvSpPr txBox="1"/>
              <p:nvPr/>
            </p:nvSpPr>
            <p:spPr>
              <a:xfrm rot="16200000">
                <a:off x="5516044" y="4037746"/>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2018</a:t>
                </a:r>
                <a:endParaRPr lang="en-US" sz="1000" dirty="0">
                  <a:latin typeface="Century Gothic" panose="020B0502020202020204" pitchFamily="34" charset="0"/>
                </a:endParaRPr>
              </a:p>
            </p:txBody>
          </p:sp>
          <p:sp>
            <p:nvSpPr>
              <p:cNvPr id="21" name="TextBox 20">
                <a:extLst>
                  <a:ext uri="{FF2B5EF4-FFF2-40B4-BE49-F238E27FC236}">
                    <a16:creationId xmlns:a16="http://schemas.microsoft.com/office/drawing/2014/main" id="{C6786FD9-3BFE-400B-9D6D-6A410DF0FF60}"/>
                  </a:ext>
                </a:extLst>
              </p:cNvPr>
              <p:cNvSpPr txBox="1"/>
              <p:nvPr/>
            </p:nvSpPr>
            <p:spPr>
              <a:xfrm rot="16200000">
                <a:off x="5980148" y="4037746"/>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2019</a:t>
                </a:r>
                <a:endParaRPr lang="en-US" sz="1000" dirty="0">
                  <a:latin typeface="Century Gothic" panose="020B0502020202020204" pitchFamily="34" charset="0"/>
                </a:endParaRPr>
              </a:p>
            </p:txBody>
          </p:sp>
          <p:sp>
            <p:nvSpPr>
              <p:cNvPr id="22" name="TextBox 21">
                <a:extLst>
                  <a:ext uri="{FF2B5EF4-FFF2-40B4-BE49-F238E27FC236}">
                    <a16:creationId xmlns:a16="http://schemas.microsoft.com/office/drawing/2014/main" id="{1893B1CA-1967-41ED-B316-3F7244A9AF5A}"/>
                  </a:ext>
                </a:extLst>
              </p:cNvPr>
              <p:cNvSpPr txBox="1"/>
              <p:nvPr/>
            </p:nvSpPr>
            <p:spPr>
              <a:xfrm rot="16200000">
                <a:off x="6408987" y="4040121"/>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2020</a:t>
                </a:r>
                <a:endParaRPr lang="en-US" sz="1000" dirty="0">
                  <a:latin typeface="Century Gothic" panose="020B0502020202020204" pitchFamily="34" charset="0"/>
                </a:endParaRPr>
              </a:p>
            </p:txBody>
          </p:sp>
          <p:sp>
            <p:nvSpPr>
              <p:cNvPr id="24" name="TextBox 23">
                <a:extLst>
                  <a:ext uri="{FF2B5EF4-FFF2-40B4-BE49-F238E27FC236}">
                    <a16:creationId xmlns:a16="http://schemas.microsoft.com/office/drawing/2014/main" id="{78B3B36C-5D8E-4C42-8CCC-96C48A1AF938}"/>
                  </a:ext>
                </a:extLst>
              </p:cNvPr>
              <p:cNvSpPr txBox="1"/>
              <p:nvPr/>
            </p:nvSpPr>
            <p:spPr>
              <a:xfrm rot="16200000">
                <a:off x="3403447" y="4040112"/>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2013</a:t>
                </a:r>
                <a:endParaRPr lang="en-US" sz="1000" dirty="0">
                  <a:latin typeface="Century Gothic" panose="020B0502020202020204" pitchFamily="34" charset="0"/>
                </a:endParaRPr>
              </a:p>
            </p:txBody>
          </p:sp>
          <p:sp>
            <p:nvSpPr>
              <p:cNvPr id="25" name="TextBox 24">
                <a:extLst>
                  <a:ext uri="{FF2B5EF4-FFF2-40B4-BE49-F238E27FC236}">
                    <a16:creationId xmlns:a16="http://schemas.microsoft.com/office/drawing/2014/main" id="{C8C830AE-7CB9-4BB9-A064-F4E0D275DE6B}"/>
                  </a:ext>
                </a:extLst>
              </p:cNvPr>
              <p:cNvSpPr txBox="1"/>
              <p:nvPr/>
            </p:nvSpPr>
            <p:spPr>
              <a:xfrm rot="16200000">
                <a:off x="3847592" y="4040112"/>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2014</a:t>
                </a:r>
                <a:endParaRPr lang="en-US" sz="1000" dirty="0">
                  <a:latin typeface="Century Gothic" panose="020B0502020202020204" pitchFamily="34" charset="0"/>
                </a:endParaRPr>
              </a:p>
            </p:txBody>
          </p:sp>
          <p:sp>
            <p:nvSpPr>
              <p:cNvPr id="26" name="TextBox 25">
                <a:extLst>
                  <a:ext uri="{FF2B5EF4-FFF2-40B4-BE49-F238E27FC236}">
                    <a16:creationId xmlns:a16="http://schemas.microsoft.com/office/drawing/2014/main" id="{00CF5091-D480-4FC4-90BD-FE9709F9C719}"/>
                  </a:ext>
                </a:extLst>
              </p:cNvPr>
              <p:cNvSpPr txBox="1"/>
              <p:nvPr/>
            </p:nvSpPr>
            <p:spPr>
              <a:xfrm rot="16200000">
                <a:off x="4325560" y="4040112"/>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2015</a:t>
                </a:r>
                <a:endParaRPr lang="en-US" sz="1000" dirty="0">
                  <a:latin typeface="Century Gothic" panose="020B0502020202020204" pitchFamily="34" charset="0"/>
                </a:endParaRPr>
              </a:p>
            </p:txBody>
          </p:sp>
          <p:sp>
            <p:nvSpPr>
              <p:cNvPr id="27" name="TextBox 26">
                <a:extLst>
                  <a:ext uri="{FF2B5EF4-FFF2-40B4-BE49-F238E27FC236}">
                    <a16:creationId xmlns:a16="http://schemas.microsoft.com/office/drawing/2014/main" id="{7515D17B-4C21-47DD-A23E-65A4B39B97FD}"/>
                  </a:ext>
                </a:extLst>
              </p:cNvPr>
              <p:cNvSpPr txBox="1"/>
              <p:nvPr/>
            </p:nvSpPr>
            <p:spPr>
              <a:xfrm rot="16200000">
                <a:off x="4757115" y="4040112"/>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2016</a:t>
                </a:r>
                <a:endParaRPr lang="en-US" sz="1000" dirty="0">
                  <a:latin typeface="Century Gothic" panose="020B0502020202020204" pitchFamily="34" charset="0"/>
                </a:endParaRPr>
              </a:p>
            </p:txBody>
          </p:sp>
          <p:sp>
            <p:nvSpPr>
              <p:cNvPr id="29" name="TextBox 28">
                <a:extLst>
                  <a:ext uri="{FF2B5EF4-FFF2-40B4-BE49-F238E27FC236}">
                    <a16:creationId xmlns:a16="http://schemas.microsoft.com/office/drawing/2014/main" id="{4DC49343-7F71-43B6-AFE2-7693F9E14922}"/>
                  </a:ext>
                </a:extLst>
              </p:cNvPr>
              <p:cNvSpPr txBox="1"/>
              <p:nvPr/>
            </p:nvSpPr>
            <p:spPr>
              <a:xfrm rot="16200000">
                <a:off x="2034700" y="4040114"/>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2006</a:t>
                </a:r>
                <a:endParaRPr lang="en-US" sz="1000" dirty="0">
                  <a:latin typeface="Century Gothic" panose="020B0502020202020204" pitchFamily="34" charset="0"/>
                </a:endParaRPr>
              </a:p>
            </p:txBody>
          </p:sp>
          <p:sp>
            <p:nvSpPr>
              <p:cNvPr id="100" name="TextBox 99">
                <a:extLst>
                  <a:ext uri="{FF2B5EF4-FFF2-40B4-BE49-F238E27FC236}">
                    <a16:creationId xmlns:a16="http://schemas.microsoft.com/office/drawing/2014/main" id="{CDBB3692-BA54-4624-8CC3-766C1C4355C6}"/>
                  </a:ext>
                </a:extLst>
              </p:cNvPr>
              <p:cNvSpPr txBox="1"/>
              <p:nvPr/>
            </p:nvSpPr>
            <p:spPr>
              <a:xfrm rot="16200000">
                <a:off x="7673008" y="4040111"/>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2023</a:t>
                </a:r>
                <a:endParaRPr lang="en-US" sz="1000" dirty="0">
                  <a:latin typeface="Century Gothic" panose="020B0502020202020204" pitchFamily="34" charset="0"/>
                </a:endParaRPr>
              </a:p>
            </p:txBody>
          </p:sp>
          <p:cxnSp>
            <p:nvCxnSpPr>
              <p:cNvPr id="99" name="Straight Connector 98">
                <a:extLst>
                  <a:ext uri="{FF2B5EF4-FFF2-40B4-BE49-F238E27FC236}">
                    <a16:creationId xmlns:a16="http://schemas.microsoft.com/office/drawing/2014/main" id="{CC7EA1EA-0851-4984-8234-40E48AC3CF47}"/>
                  </a:ext>
                </a:extLst>
              </p:cNvPr>
              <p:cNvCxnSpPr>
                <a:cxnSpLocks/>
                <a:stCxn id="12" idx="3"/>
                <a:endCxn id="156" idx="2"/>
              </p:cNvCxnSpPr>
              <p:nvPr/>
            </p:nvCxnSpPr>
            <p:spPr>
              <a:xfrm flipV="1">
                <a:off x="318600" y="3848933"/>
                <a:ext cx="8108762" cy="4072"/>
              </a:xfrm>
              <a:prstGeom prst="line">
                <a:avLst/>
              </a:prstGeom>
              <a:ln>
                <a:solidFill>
                  <a:srgbClr val="7F7F7F"/>
                </a:solidFill>
                <a:prstDash val="dash"/>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7E37735B-8D6D-402B-8AB0-B5DE8420BED9}"/>
                  </a:ext>
                </a:extLst>
              </p:cNvPr>
              <p:cNvSpPr txBox="1"/>
              <p:nvPr/>
            </p:nvSpPr>
            <p:spPr>
              <a:xfrm rot="16200000">
                <a:off x="8179947" y="4045885"/>
                <a:ext cx="615699" cy="246221"/>
              </a:xfrm>
              <a:prstGeom prst="rect">
                <a:avLst/>
              </a:prstGeom>
              <a:noFill/>
            </p:spPr>
            <p:txBody>
              <a:bodyPr wrap="square" rtlCol="0">
                <a:spAutoFit/>
              </a:bodyPr>
              <a:lstStyle/>
              <a:p>
                <a:pPr algn="ctr"/>
                <a:r>
                  <a:rPr lang="hr-HR" sz="1000" dirty="0">
                    <a:latin typeface="Century Gothic" panose="020B0502020202020204" pitchFamily="34" charset="0"/>
                  </a:rPr>
                  <a:t>2024</a:t>
                </a:r>
                <a:endParaRPr lang="en-US" sz="1000" dirty="0">
                  <a:latin typeface="Century Gothic" panose="020B0502020202020204" pitchFamily="34" charset="0"/>
                </a:endParaRPr>
              </a:p>
            </p:txBody>
          </p:sp>
        </p:grpSp>
      </p:grpSp>
      <p:cxnSp>
        <p:nvCxnSpPr>
          <p:cNvPr id="106" name="Straight Connector 105">
            <a:extLst>
              <a:ext uri="{FF2B5EF4-FFF2-40B4-BE49-F238E27FC236}">
                <a16:creationId xmlns:a16="http://schemas.microsoft.com/office/drawing/2014/main" id="{7D57CA0A-8A42-4E1C-A09E-8F3F2DE0C4D4}"/>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113" name="Footer Placeholder 4">
            <a:extLst>
              <a:ext uri="{FF2B5EF4-FFF2-40B4-BE49-F238E27FC236}">
                <a16:creationId xmlns:a16="http://schemas.microsoft.com/office/drawing/2014/main" id="{5990CD2E-7EFD-4973-B189-22C2C04D770F}"/>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07" name="Date Placeholder 3">
            <a:extLst>
              <a:ext uri="{FF2B5EF4-FFF2-40B4-BE49-F238E27FC236}">
                <a16:creationId xmlns:a16="http://schemas.microsoft.com/office/drawing/2014/main" id="{D7A9BE38-65E4-423F-82B4-2ACB8E5353CF}"/>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547971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1A8152-E217-4012-BB2E-1E55D5BDA952}"/>
              </a:ext>
            </a:extLst>
          </p:cNvPr>
          <p:cNvSpPr>
            <a:spLocks noGrp="1"/>
          </p:cNvSpPr>
          <p:nvPr>
            <p:ph type="title"/>
          </p:nvPr>
        </p:nvSpPr>
        <p:spPr/>
        <p:txBody>
          <a:bodyPr/>
          <a:lstStyle/>
          <a:p>
            <a:r>
              <a:rPr lang="hr-HR" dirty="0"/>
              <a:t>Croatian Open Science Cloud (HR-OOZ) Initiative</a:t>
            </a:r>
            <a:endParaRPr lang="en-GB" dirty="0"/>
          </a:p>
        </p:txBody>
      </p:sp>
      <p:sp>
        <p:nvSpPr>
          <p:cNvPr id="18" name="Rectangle 17">
            <a:extLst>
              <a:ext uri="{FF2B5EF4-FFF2-40B4-BE49-F238E27FC236}">
                <a16:creationId xmlns:a16="http://schemas.microsoft.com/office/drawing/2014/main" id="{B87B1698-7C8C-47E0-B93F-41E13891E69A}"/>
              </a:ext>
            </a:extLst>
          </p:cNvPr>
          <p:cNvSpPr/>
          <p:nvPr/>
        </p:nvSpPr>
        <p:spPr>
          <a:xfrm>
            <a:off x="628651" y="1181685"/>
            <a:ext cx="2838838" cy="3034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hr-HR" sz="1200" b="1" dirty="0">
                <a:solidFill>
                  <a:schemeClr val="tx1">
                    <a:lumMod val="75000"/>
                    <a:lumOff val="25000"/>
                  </a:schemeClr>
                </a:solidFill>
                <a:latin typeface="Arial" panose="020B0604020202020204" pitchFamily="34" charset="0"/>
                <a:cs typeface="Arial" panose="020B0604020202020204" pitchFamily="34" charset="0"/>
              </a:rPr>
              <a:t>HR-OOZ </a:t>
            </a:r>
            <a:r>
              <a:rPr lang="hr-HR" sz="1200" b="1" dirty="0" err="1">
                <a:solidFill>
                  <a:schemeClr val="tx1">
                    <a:lumMod val="75000"/>
                    <a:lumOff val="25000"/>
                  </a:schemeClr>
                </a:solidFill>
                <a:latin typeface="Arial" panose="020B0604020202020204" pitchFamily="34" charset="0"/>
                <a:cs typeface="Arial" panose="020B0604020202020204" pitchFamily="34" charset="0"/>
              </a:rPr>
              <a:t>Initative</a:t>
            </a: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SRCE, as a mandated organization of the Republic of Croatia, became a full member of the EOSC association in December 2020</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with the role of coordinating national initiative for open science</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Wingdings" panose="05000000000000000000" pitchFamily="2" charset="2"/>
              <a:buChar char="§"/>
              <a:defRPr/>
            </a:pPr>
            <a:r>
              <a:rPr lang="hr-HR" sz="1200" dirty="0">
                <a:solidFill>
                  <a:schemeClr val="tx1">
                    <a:lumMod val="75000"/>
                    <a:lumOff val="25000"/>
                  </a:schemeClr>
                </a:solidFill>
                <a:latin typeface="Arial" panose="020B0604020202020204" pitchFamily="34" charset="0"/>
                <a:cs typeface="Arial" panose="020B0604020202020204" pitchFamily="34" charset="0"/>
              </a:rPr>
              <a:t>G</a:t>
            </a:r>
            <a:r>
              <a:rPr lang="en-GB" sz="1200" dirty="0" err="1">
                <a:solidFill>
                  <a:schemeClr val="tx1">
                    <a:lumMod val="75000"/>
                    <a:lumOff val="25000"/>
                  </a:schemeClr>
                </a:solidFill>
                <a:latin typeface="Arial" panose="020B0604020202020204" pitchFamily="34" charset="0"/>
                <a:cs typeface="Arial" panose="020B0604020202020204" pitchFamily="34" charset="0"/>
              </a:rPr>
              <a:t>athering</a:t>
            </a:r>
            <a:r>
              <a:rPr lang="en-GB" sz="1200" dirty="0">
                <a:solidFill>
                  <a:schemeClr val="tx1">
                    <a:lumMod val="75000"/>
                    <a:lumOff val="25000"/>
                  </a:schemeClr>
                </a:solidFill>
                <a:latin typeface="Arial" panose="020B0604020202020204" pitchFamily="34" charset="0"/>
                <a:cs typeface="Arial" panose="020B0604020202020204" pitchFamily="34" charset="0"/>
              </a:rPr>
              <a:t> of all significant stakeholders in the Croatian science and higher education system </a:t>
            </a:r>
            <a:br>
              <a:rPr lang="hr-HR" sz="1200" dirty="0">
                <a:solidFill>
                  <a:schemeClr val="tx1">
                    <a:lumMod val="75000"/>
                    <a:lumOff val="25000"/>
                  </a:schemeClr>
                </a:solidFill>
                <a:latin typeface="Arial" panose="020B0604020202020204" pitchFamily="34" charset="0"/>
                <a:cs typeface="Arial" panose="020B0604020202020204" pitchFamily="34" charset="0"/>
              </a:rPr>
            </a:br>
            <a:r>
              <a:rPr lang="hr-HR" sz="1200" dirty="0" err="1">
                <a:solidFill>
                  <a:schemeClr val="tx1">
                    <a:lumMod val="75000"/>
                    <a:lumOff val="25000"/>
                  </a:schemeClr>
                </a:solidFill>
                <a:latin typeface="Arial" panose="020B0604020202020204" pitchFamily="34" charset="0"/>
                <a:cs typeface="Arial" panose="020B0604020202020204" pitchFamily="34" charset="0"/>
              </a:rPr>
              <a:t>during</a:t>
            </a:r>
            <a:r>
              <a:rPr lang="hr-HR" sz="1200" dirty="0">
                <a:solidFill>
                  <a:schemeClr val="tx1">
                    <a:lumMod val="75000"/>
                    <a:lumOff val="25000"/>
                  </a:schemeClr>
                </a:solidFill>
                <a:latin typeface="Arial" panose="020B0604020202020204" pitchFamily="34" charset="0"/>
                <a:cs typeface="Arial" panose="020B0604020202020204" pitchFamily="34" charset="0"/>
              </a:rPr>
              <a:t> 2021</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Memorandum of Understanding</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signed</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in</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September 2021 </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3947D47F-2712-4D5B-A1D9-F4B7E09EC124}"/>
              </a:ext>
            </a:extLst>
          </p:cNvPr>
          <p:cNvGrpSpPr/>
          <p:nvPr/>
        </p:nvGrpSpPr>
        <p:grpSpPr>
          <a:xfrm rot="17519230">
            <a:off x="707530" y="1240102"/>
            <a:ext cx="340659" cy="340659"/>
            <a:chOff x="3609787" y="1688350"/>
            <a:chExt cx="340659" cy="340659"/>
          </a:xfrm>
          <a:solidFill>
            <a:srgbClr val="46C1AD"/>
          </a:solidFill>
        </p:grpSpPr>
        <p:sp>
          <p:nvSpPr>
            <p:cNvPr id="13" name="Block Arc 12">
              <a:extLst>
                <a:ext uri="{FF2B5EF4-FFF2-40B4-BE49-F238E27FC236}">
                  <a16:creationId xmlns:a16="http://schemas.microsoft.com/office/drawing/2014/main" id="{F3658594-9257-4BB1-A4B6-DCEA7C7873AB}"/>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a:extLst>
                <a:ext uri="{FF2B5EF4-FFF2-40B4-BE49-F238E27FC236}">
                  <a16:creationId xmlns:a16="http://schemas.microsoft.com/office/drawing/2014/main" id="{FA60A432-A096-494F-A551-D7C50DDE66C6}"/>
                </a:ext>
              </a:extLst>
            </p:cNvPr>
            <p:cNvSpPr/>
            <p:nvPr/>
          </p:nvSpPr>
          <p:spPr>
            <a:xfrm>
              <a:off x="3643958" y="1775011"/>
              <a:ext cx="216843"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42" name="Rezervirano mjesto sadržaja 10">
            <a:extLst>
              <a:ext uri="{FF2B5EF4-FFF2-40B4-BE49-F238E27FC236}">
                <a16:creationId xmlns:a16="http://schemas.microsoft.com/office/drawing/2014/main" id="{7EF2B6FA-F940-4D00-83A8-D6BC05AEE209}"/>
              </a:ext>
            </a:extLst>
          </p:cNvPr>
          <p:cNvGraphicFramePr>
            <a:graphicFrameLocks noGrp="1"/>
          </p:cNvGraphicFramePr>
          <p:nvPr>
            <p:extLst>
              <p:ext uri="{D42A27DB-BD31-4B8C-83A1-F6EECF244321}">
                <p14:modId xmlns:p14="http://schemas.microsoft.com/office/powerpoint/2010/main" val="1592930893"/>
              </p:ext>
            </p:extLst>
          </p:nvPr>
        </p:nvGraphicFramePr>
        <p:xfrm>
          <a:off x="4364096" y="1202787"/>
          <a:ext cx="3520846" cy="1974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Rectangle 42">
            <a:extLst>
              <a:ext uri="{FF2B5EF4-FFF2-40B4-BE49-F238E27FC236}">
                <a16:creationId xmlns:a16="http://schemas.microsoft.com/office/drawing/2014/main" id="{64B05ACF-CF0E-4D6D-9BE0-344D1D1E83D0}"/>
              </a:ext>
            </a:extLst>
          </p:cNvPr>
          <p:cNvSpPr/>
          <p:nvPr/>
        </p:nvSpPr>
        <p:spPr>
          <a:xfrm>
            <a:off x="4735947" y="3522253"/>
            <a:ext cx="2887394" cy="300082"/>
          </a:xfrm>
          <a:prstGeom prst="rect">
            <a:avLst/>
          </a:prstGeom>
        </p:spPr>
        <p:txBody>
          <a:bodyPr wrap="none">
            <a:spAutoFit/>
          </a:bodyPr>
          <a:lstStyle/>
          <a:p>
            <a:pPr lvl="0">
              <a:defRPr/>
            </a:pPr>
            <a:r>
              <a:rPr lang="hr-HR" dirty="0">
                <a:solidFill>
                  <a:prstClr val="black"/>
                </a:solidFill>
                <a:hlinkClick r:id="rId7"/>
              </a:rPr>
              <a:t>https://www.srce.unizg.hr/en/hr-ooz</a:t>
            </a:r>
            <a:endParaRPr kumimoji="0" lang="hr-H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ooter Placeholder 4">
            <a:extLst>
              <a:ext uri="{FF2B5EF4-FFF2-40B4-BE49-F238E27FC236}">
                <a16:creationId xmlns:a16="http://schemas.microsoft.com/office/drawing/2014/main" id="{F25E2021-05B7-4AD6-9B9C-87B173320324}"/>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45" name="Date Placeholder 3">
            <a:extLst>
              <a:ext uri="{FF2B5EF4-FFF2-40B4-BE49-F238E27FC236}">
                <a16:creationId xmlns:a16="http://schemas.microsoft.com/office/drawing/2014/main" id="{3A0AF5AC-17BD-4AB8-A938-7E8A31E16A60}"/>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grpSp>
        <p:nvGrpSpPr>
          <p:cNvPr id="4" name="Group 3">
            <a:extLst>
              <a:ext uri="{FF2B5EF4-FFF2-40B4-BE49-F238E27FC236}">
                <a16:creationId xmlns:a16="http://schemas.microsoft.com/office/drawing/2014/main" id="{4E520381-D6DA-447F-B702-34C001D99C13}"/>
              </a:ext>
            </a:extLst>
          </p:cNvPr>
          <p:cNvGrpSpPr/>
          <p:nvPr/>
        </p:nvGrpSpPr>
        <p:grpSpPr>
          <a:xfrm>
            <a:off x="168246" y="4269470"/>
            <a:ext cx="8872172" cy="432412"/>
            <a:chOff x="168246" y="4269470"/>
            <a:chExt cx="8872172" cy="432412"/>
          </a:xfrm>
        </p:grpSpPr>
        <p:pic>
          <p:nvPicPr>
            <p:cNvPr id="20" name="Slika 1">
              <a:extLst>
                <a:ext uri="{FF2B5EF4-FFF2-40B4-BE49-F238E27FC236}">
                  <a16:creationId xmlns:a16="http://schemas.microsoft.com/office/drawing/2014/main" id="{D3E2DEA5-2D81-416B-ACE9-02F0D4AD46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695" b="14703"/>
            <a:stretch/>
          </p:blipFill>
          <p:spPr>
            <a:xfrm>
              <a:off x="1047102" y="4278742"/>
              <a:ext cx="654160" cy="308769"/>
            </a:xfrm>
            <a:prstGeom prst="rect">
              <a:avLst/>
            </a:prstGeom>
          </p:spPr>
        </p:pic>
        <p:pic>
          <p:nvPicPr>
            <p:cNvPr id="21" name="Picture 2" descr="fer">
              <a:extLst>
                <a:ext uri="{FF2B5EF4-FFF2-40B4-BE49-F238E27FC236}">
                  <a16:creationId xmlns:a16="http://schemas.microsoft.com/office/drawing/2014/main" id="{21FC0069-EAF0-4C70-8CA8-5F333E85F8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5300" y="4387285"/>
              <a:ext cx="410708" cy="185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2" name="Picture 3" descr="ffzg">
              <a:extLst>
                <a:ext uri="{FF2B5EF4-FFF2-40B4-BE49-F238E27FC236}">
                  <a16:creationId xmlns:a16="http://schemas.microsoft.com/office/drawing/2014/main" id="{986A0B9A-6B31-4D27-A6A8-8B14BB582F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56450" y="4361609"/>
              <a:ext cx="430113" cy="230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3" name="Picture 4" descr="hrzz">
              <a:extLst>
                <a:ext uri="{FF2B5EF4-FFF2-40B4-BE49-F238E27FC236}">
                  <a16:creationId xmlns:a16="http://schemas.microsoft.com/office/drawing/2014/main" id="{78C1118B-B8E7-4B6F-84EA-E9FAB0482A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8246" y="4320535"/>
              <a:ext cx="546894" cy="214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4" name="Picture 5" descr="irb">
              <a:extLst>
                <a:ext uri="{FF2B5EF4-FFF2-40B4-BE49-F238E27FC236}">
                  <a16:creationId xmlns:a16="http://schemas.microsoft.com/office/drawing/2014/main" id="{6E2008C0-421F-4F6C-A66C-EDD1341CB67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1563" y="4330995"/>
              <a:ext cx="328008" cy="215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6" descr="ief">
              <a:extLst>
                <a:ext uri="{FF2B5EF4-FFF2-40B4-BE49-F238E27FC236}">
                  <a16:creationId xmlns:a16="http://schemas.microsoft.com/office/drawing/2014/main" id="{F932DE5D-B88C-4E1B-929D-E0C3040A2B3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08339" y="4333523"/>
              <a:ext cx="484354" cy="186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 name="Picture 7" descr="mzo">
              <a:extLst>
                <a:ext uri="{FF2B5EF4-FFF2-40B4-BE49-F238E27FC236}">
                  <a16:creationId xmlns:a16="http://schemas.microsoft.com/office/drawing/2014/main" id="{2841E5F1-673C-4952-A108-807000A7F96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96663" y="4329926"/>
              <a:ext cx="457552" cy="223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Picture 8" descr="nsk">
              <a:extLst>
                <a:ext uri="{FF2B5EF4-FFF2-40B4-BE49-F238E27FC236}">
                  <a16:creationId xmlns:a16="http://schemas.microsoft.com/office/drawing/2014/main" id="{155081AB-D72B-403E-BDFD-B2C003F756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62491" y="4354470"/>
              <a:ext cx="507967" cy="202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Slika 13">
              <a:extLst>
                <a:ext uri="{FF2B5EF4-FFF2-40B4-BE49-F238E27FC236}">
                  <a16:creationId xmlns:a16="http://schemas.microsoft.com/office/drawing/2014/main" id="{3D636AE2-506D-4F77-85CD-C2769AF3FD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23342" y="4280016"/>
              <a:ext cx="323017" cy="311722"/>
            </a:xfrm>
            <a:prstGeom prst="rect">
              <a:avLst/>
            </a:prstGeom>
          </p:spPr>
        </p:pic>
        <p:pic>
          <p:nvPicPr>
            <p:cNvPr id="29" name="Picture 12" descr="uniri_logo">
              <a:extLst>
                <a:ext uri="{FF2B5EF4-FFF2-40B4-BE49-F238E27FC236}">
                  <a16:creationId xmlns:a16="http://schemas.microsoft.com/office/drawing/2014/main" id="{126F1E93-2492-4EA7-A22C-FA12F2AAE52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37658" y="4411641"/>
              <a:ext cx="347555" cy="15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 name="Picture 13" descr="unizd_novi_logo_250">
              <a:extLst>
                <a:ext uri="{FF2B5EF4-FFF2-40B4-BE49-F238E27FC236}">
                  <a16:creationId xmlns:a16="http://schemas.microsoft.com/office/drawing/2014/main" id="{7A7C3E5C-7FDD-4583-AA00-8B2C36E65AE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31739" y="4269470"/>
              <a:ext cx="434575" cy="43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 name="Picture 14" descr="Sveucilište(TM)-21">
              <a:extLst>
                <a:ext uri="{FF2B5EF4-FFF2-40B4-BE49-F238E27FC236}">
                  <a16:creationId xmlns:a16="http://schemas.microsoft.com/office/drawing/2014/main" id="{ACBE6C52-2640-4B4B-BBAC-30D62470143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l="14676" t="7722" r="17345" b="14963"/>
            <a:stretch>
              <a:fillRect/>
            </a:stretch>
          </p:blipFill>
          <p:spPr bwMode="auto">
            <a:xfrm>
              <a:off x="6039326" y="4295774"/>
              <a:ext cx="324875" cy="360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2" name="Picture 15" descr="_E-8392H5HywMczyQrDvhiggovniQi6JL3rjnyBi44n8sQXMctsVBTxysspfCU98tM3k_p54-A1esfKTc5gqHna4bPxAABLdL36IRKxfwpPMwqf11GQ">
              <a:extLst>
                <a:ext uri="{FF2B5EF4-FFF2-40B4-BE49-F238E27FC236}">
                  <a16:creationId xmlns:a16="http://schemas.microsoft.com/office/drawing/2014/main" id="{B795F275-8A35-4FA2-827E-D40E9431795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93771" y="4341412"/>
              <a:ext cx="273718" cy="2544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3" name="Picture 16" descr="62a7a81148d869f5e9a19e0b593ca1ae7830_icon">
              <a:extLst>
                <a:ext uri="{FF2B5EF4-FFF2-40B4-BE49-F238E27FC236}">
                  <a16:creationId xmlns:a16="http://schemas.microsoft.com/office/drawing/2014/main" id="{F59C0853-EDA2-46CF-B5E6-975BBF78D86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l="16185" r="18053"/>
            <a:stretch>
              <a:fillRect/>
            </a:stretch>
          </p:blipFill>
          <p:spPr bwMode="auto">
            <a:xfrm>
              <a:off x="3460797" y="4335984"/>
              <a:ext cx="348610" cy="280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4" name="Picture 17" descr="150px-Unisb_logo">
              <a:extLst>
                <a:ext uri="{FF2B5EF4-FFF2-40B4-BE49-F238E27FC236}">
                  <a16:creationId xmlns:a16="http://schemas.microsoft.com/office/drawing/2014/main" id="{0EE15AEB-E4FC-4485-A8CE-D63581AAFD0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97097" y="4333824"/>
              <a:ext cx="312463" cy="294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5" name="Picture 1">
              <a:extLst>
                <a:ext uri="{FF2B5EF4-FFF2-40B4-BE49-F238E27FC236}">
                  <a16:creationId xmlns:a16="http://schemas.microsoft.com/office/drawing/2014/main" id="{691605E7-0739-45CF-9CB4-3A7175D8C71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92261" y="4341412"/>
              <a:ext cx="289320" cy="270246"/>
            </a:xfrm>
            <a:prstGeom prst="rect">
              <a:avLst/>
            </a:prstGeom>
          </p:spPr>
        </p:pic>
        <p:pic>
          <p:nvPicPr>
            <p:cNvPr id="36" name="Content Placeholder 2">
              <a:extLst>
                <a:ext uri="{FF2B5EF4-FFF2-40B4-BE49-F238E27FC236}">
                  <a16:creationId xmlns:a16="http://schemas.microsoft.com/office/drawing/2014/main" id="{2D4C3026-473D-4322-BBD7-9B1F34CAACC8}"/>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4877" t="17007" r="14311" b="16523"/>
            <a:stretch/>
          </p:blipFill>
          <p:spPr>
            <a:xfrm>
              <a:off x="4077548" y="4334328"/>
              <a:ext cx="601089" cy="313781"/>
            </a:xfrm>
            <a:prstGeom prst="rect">
              <a:avLst/>
            </a:prstGeom>
          </p:spPr>
        </p:pic>
        <p:pic>
          <p:nvPicPr>
            <p:cNvPr id="37" name="Picture 36">
              <a:extLst>
                <a:ext uri="{FF2B5EF4-FFF2-40B4-BE49-F238E27FC236}">
                  <a16:creationId xmlns:a16="http://schemas.microsoft.com/office/drawing/2014/main" id="{CD3797FD-B0CC-4D05-BC4D-28265F083B5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333633" y="4328662"/>
              <a:ext cx="307998" cy="290261"/>
            </a:xfrm>
            <a:prstGeom prst="rect">
              <a:avLst/>
            </a:prstGeom>
          </p:spPr>
        </p:pic>
        <p:pic>
          <p:nvPicPr>
            <p:cNvPr id="38" name="Slika 2">
              <a:extLst>
                <a:ext uri="{FF2B5EF4-FFF2-40B4-BE49-F238E27FC236}">
                  <a16:creationId xmlns:a16="http://schemas.microsoft.com/office/drawing/2014/main" id="{F7CEC8C0-9E19-4982-9E2C-0F0A251F818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736403" y="4316673"/>
              <a:ext cx="490634" cy="288987"/>
            </a:xfrm>
            <a:prstGeom prst="rect">
              <a:avLst/>
            </a:prstGeom>
          </p:spPr>
        </p:pic>
        <p:pic>
          <p:nvPicPr>
            <p:cNvPr id="39" name="Slika 4">
              <a:extLst>
                <a:ext uri="{FF2B5EF4-FFF2-40B4-BE49-F238E27FC236}">
                  <a16:creationId xmlns:a16="http://schemas.microsoft.com/office/drawing/2014/main" id="{CEEECDAB-AC34-4AAC-BDAD-37F26A451FC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75478" y="4269471"/>
              <a:ext cx="342819" cy="323077"/>
            </a:xfrm>
            <a:prstGeom prst="rect">
              <a:avLst/>
            </a:prstGeom>
          </p:spPr>
        </p:pic>
        <p:pic>
          <p:nvPicPr>
            <p:cNvPr id="3" name="Picture 2">
              <a:extLst>
                <a:ext uri="{FF2B5EF4-FFF2-40B4-BE49-F238E27FC236}">
                  <a16:creationId xmlns:a16="http://schemas.microsoft.com/office/drawing/2014/main" id="{50BEF75A-342D-4D63-8666-FFF48331F5C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349926" y="4275644"/>
              <a:ext cx="690492" cy="331436"/>
            </a:xfrm>
            <a:prstGeom prst="rect">
              <a:avLst/>
            </a:prstGeom>
          </p:spPr>
        </p:pic>
      </p:grpSp>
    </p:spTree>
    <p:extLst>
      <p:ext uri="{BB962C8B-B14F-4D97-AF65-F5344CB8AC3E}">
        <p14:creationId xmlns:p14="http://schemas.microsoft.com/office/powerpoint/2010/main" val="3758206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F431-A903-4203-BBA5-21C7A08EF6DC}"/>
              </a:ext>
            </a:extLst>
          </p:cNvPr>
          <p:cNvSpPr>
            <a:spLocks noGrp="1"/>
          </p:cNvSpPr>
          <p:nvPr>
            <p:ph type="title"/>
          </p:nvPr>
        </p:nvSpPr>
        <p:spPr/>
        <p:txBody>
          <a:bodyPr/>
          <a:lstStyle/>
          <a:p>
            <a:r>
              <a:rPr lang="en-GB" dirty="0"/>
              <a:t>Achievements of HR-OOZ Initiative</a:t>
            </a:r>
          </a:p>
        </p:txBody>
      </p:sp>
      <p:sp>
        <p:nvSpPr>
          <p:cNvPr id="6" name="Rectangle 5">
            <a:extLst>
              <a:ext uri="{FF2B5EF4-FFF2-40B4-BE49-F238E27FC236}">
                <a16:creationId xmlns:a16="http://schemas.microsoft.com/office/drawing/2014/main" id="{6E8B070B-0845-4DE1-93F6-C23C3649BCD2}"/>
              </a:ext>
            </a:extLst>
          </p:cNvPr>
          <p:cNvSpPr/>
          <p:nvPr/>
        </p:nvSpPr>
        <p:spPr>
          <a:xfrm>
            <a:off x="466246" y="1704033"/>
            <a:ext cx="1992600" cy="173543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b="1" dirty="0">
                <a:solidFill>
                  <a:schemeClr val="tx1">
                    <a:lumMod val="75000"/>
                    <a:lumOff val="25000"/>
                  </a:schemeClr>
                </a:solidFill>
                <a:latin typeface="Arial" panose="020B0604020202020204" pitchFamily="34" charset="0"/>
                <a:cs typeface="Arial" panose="020B0604020202020204" pitchFamily="34" charset="0"/>
              </a:rPr>
              <a:t>Council of the </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r>
              <a:rPr lang="en-GB" sz="1200" b="1" dirty="0">
                <a:solidFill>
                  <a:schemeClr val="tx1">
                    <a:lumMod val="75000"/>
                    <a:lumOff val="25000"/>
                  </a:schemeClr>
                </a:solidFill>
                <a:latin typeface="Arial" panose="020B0604020202020204" pitchFamily="34" charset="0"/>
                <a:cs typeface="Arial" panose="020B0604020202020204" pitchFamily="34" charset="0"/>
              </a:rPr>
              <a:t>HR-OOZ Initiative</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defTabSz="685783">
              <a:buClr>
                <a:srgbClr val="DE4034"/>
              </a:buClr>
              <a:defRPr/>
            </a:pPr>
            <a:r>
              <a:rPr lang="hr-HR" sz="1200" dirty="0">
                <a:solidFill>
                  <a:schemeClr val="tx1">
                    <a:lumMod val="75000"/>
                    <a:lumOff val="25000"/>
                  </a:schemeClr>
                </a:solidFill>
                <a:latin typeface="Arial" panose="020B0604020202020204" pitchFamily="34" charset="0"/>
                <a:cs typeface="Arial" panose="020B0604020202020204" pitchFamily="34" charset="0"/>
              </a:rPr>
              <a:t>c</a:t>
            </a:r>
            <a:r>
              <a:rPr lang="en-GB" sz="1200" dirty="0" err="1">
                <a:solidFill>
                  <a:schemeClr val="tx1">
                    <a:lumMod val="75000"/>
                    <a:lumOff val="25000"/>
                  </a:schemeClr>
                </a:solidFill>
                <a:latin typeface="Arial" panose="020B0604020202020204" pitchFamily="34" charset="0"/>
                <a:cs typeface="Arial" panose="020B0604020202020204" pitchFamily="34" charset="0"/>
              </a:rPr>
              <a:t>onstitution</a:t>
            </a:r>
            <a:r>
              <a:rPr lang="hr-HR" sz="1200" dirty="0">
                <a:solidFill>
                  <a:schemeClr val="tx1">
                    <a:lumMod val="75000"/>
                    <a:lumOff val="25000"/>
                  </a:schemeClr>
                </a:solidFill>
                <a:latin typeface="Arial" panose="020B0604020202020204" pitchFamily="34" charset="0"/>
                <a:cs typeface="Arial" panose="020B0604020202020204" pitchFamily="34" charset="0"/>
              </a:rPr>
              <a:t> of </a:t>
            </a:r>
            <a:r>
              <a:rPr lang="en-GB" sz="1200" dirty="0">
                <a:solidFill>
                  <a:schemeClr val="tx1">
                    <a:lumMod val="75000"/>
                    <a:lumOff val="25000"/>
                  </a:schemeClr>
                </a:solidFill>
                <a:latin typeface="Arial" panose="020B0604020202020204" pitchFamily="34" charset="0"/>
                <a:cs typeface="Arial" panose="020B0604020202020204" pitchFamily="34" charset="0"/>
              </a:rPr>
              <a:t>the coordinating body that manages the Initiative which is composed of all signatories of the MoU</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66237AA-C218-43B0-95F7-80F2DE4A398B}"/>
              </a:ext>
            </a:extLst>
          </p:cNvPr>
          <p:cNvSpPr/>
          <p:nvPr/>
        </p:nvSpPr>
        <p:spPr>
          <a:xfrm>
            <a:off x="2616036" y="1173939"/>
            <a:ext cx="1992600" cy="13978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hr-HR" sz="1200" dirty="0">
                <a:solidFill>
                  <a:schemeClr val="tx1">
                    <a:lumMod val="75000"/>
                    <a:lumOff val="25000"/>
                  </a:schemeClr>
                </a:solidFill>
                <a:latin typeface="Arial" panose="020B0604020202020204" pitchFamily="34" charset="0"/>
                <a:cs typeface="Arial" panose="020B0604020202020204" pitchFamily="34" charset="0"/>
              </a:rPr>
              <a:t>Task </a:t>
            </a:r>
            <a:r>
              <a:rPr lang="hr-HR" sz="1200" dirty="0" err="1">
                <a:solidFill>
                  <a:schemeClr val="tx1">
                    <a:lumMod val="75000"/>
                    <a:lumOff val="25000"/>
                  </a:schemeClr>
                </a:solidFill>
                <a:latin typeface="Arial" panose="020B0604020202020204" pitchFamily="34" charset="0"/>
                <a:cs typeface="Arial" panose="020B0604020202020204" pitchFamily="34" charset="0"/>
              </a:rPr>
              <a:t>Force</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defTabSz="685783">
              <a:buClr>
                <a:srgbClr val="DE4034"/>
              </a:buClr>
              <a:defRPr/>
            </a:pPr>
            <a:r>
              <a:rPr lang="en-GB" sz="1200" dirty="0">
                <a:solidFill>
                  <a:schemeClr val="tx1">
                    <a:lumMod val="75000"/>
                    <a:lumOff val="25000"/>
                  </a:schemeClr>
                </a:solidFill>
                <a:latin typeface="Arial" panose="020B0604020202020204" pitchFamily="34" charset="0"/>
                <a:cs typeface="Arial" panose="020B0604020202020204" pitchFamily="34" charset="0"/>
              </a:rPr>
              <a:t>that created the proposal of the national plan and policies for open science</a:t>
            </a:r>
          </a:p>
        </p:txBody>
      </p:sp>
      <p:sp>
        <p:nvSpPr>
          <p:cNvPr id="8" name="Rectangle 7">
            <a:extLst>
              <a:ext uri="{FF2B5EF4-FFF2-40B4-BE49-F238E27FC236}">
                <a16:creationId xmlns:a16="http://schemas.microsoft.com/office/drawing/2014/main" id="{6C3E5999-57F4-429D-8AD3-C000ECD8725A}"/>
              </a:ext>
            </a:extLst>
          </p:cNvPr>
          <p:cNvSpPr/>
          <p:nvPr/>
        </p:nvSpPr>
        <p:spPr>
          <a:xfrm>
            <a:off x="2616036" y="2771722"/>
            <a:ext cx="1992600" cy="138362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hr-HR" sz="1200" dirty="0">
                <a:solidFill>
                  <a:schemeClr val="tx1">
                    <a:lumMod val="75000"/>
                    <a:lumOff val="25000"/>
                  </a:schemeClr>
                </a:solidFill>
                <a:latin typeface="Arial" panose="020B0604020202020204" pitchFamily="34" charset="0"/>
                <a:cs typeface="Arial" panose="020B0604020202020204" pitchFamily="34" charset="0"/>
              </a:rPr>
              <a:t>Task </a:t>
            </a:r>
            <a:r>
              <a:rPr lang="hr-HR" sz="1200" dirty="0" err="1">
                <a:solidFill>
                  <a:schemeClr val="tx1">
                    <a:lumMod val="75000"/>
                    <a:lumOff val="25000"/>
                  </a:schemeClr>
                </a:solidFill>
                <a:latin typeface="Arial" panose="020B0604020202020204" pitchFamily="34" charset="0"/>
                <a:cs typeface="Arial" panose="020B0604020202020204" pitchFamily="34" charset="0"/>
              </a:rPr>
              <a:t>Force</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defTabSz="685783">
              <a:buClr>
                <a:srgbClr val="DE4034"/>
              </a:buClr>
              <a:defRPr/>
            </a:pPr>
            <a:r>
              <a:rPr lang="hr-HR" sz="1200" dirty="0" err="1">
                <a:solidFill>
                  <a:schemeClr val="tx1">
                    <a:lumMod val="75000"/>
                    <a:lumOff val="25000"/>
                  </a:schemeClr>
                </a:solidFill>
                <a:latin typeface="Arial" panose="020B0604020202020204" pitchFamily="34" charset="0"/>
                <a:cs typeface="Arial" panose="020B0604020202020204" pitchFamily="34" charset="0"/>
              </a:rPr>
              <a:t>that</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defined</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a:solidFill>
                  <a:schemeClr val="tx1">
                    <a:lumMod val="75000"/>
                    <a:lumOff val="25000"/>
                  </a:schemeClr>
                </a:solidFill>
                <a:latin typeface="Arial" panose="020B0604020202020204" pitchFamily="34" charset="0"/>
                <a:cs typeface="Arial" panose="020B0604020202020204" pitchFamily="34" charset="0"/>
              </a:rPr>
              <a:t>the structure and principles of HR-OOZ</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546BAA8-9F5D-47F5-B1BE-AB753D7832DD}"/>
              </a:ext>
            </a:extLst>
          </p:cNvPr>
          <p:cNvSpPr/>
          <p:nvPr/>
        </p:nvSpPr>
        <p:spPr>
          <a:xfrm>
            <a:off x="4739250" y="1161439"/>
            <a:ext cx="3460467" cy="13978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spcAft>
                <a:spcPts val="600"/>
              </a:spcAft>
              <a:defRPr/>
            </a:pPr>
            <a:r>
              <a:rPr lang="hr-HR" sz="1200" b="1" dirty="0" err="1">
                <a:solidFill>
                  <a:schemeClr val="tx1">
                    <a:lumMod val="75000"/>
                    <a:lumOff val="25000"/>
                  </a:schemeClr>
                </a:solidFill>
                <a:latin typeface="Arial" panose="020B0604020202020204" pitchFamily="34" charset="0"/>
                <a:cs typeface="Arial" panose="020B0604020202020204" pitchFamily="34" charset="0"/>
              </a:rPr>
              <a:t>The</a:t>
            </a:r>
            <a:r>
              <a:rPr lang="hr-HR" sz="1200" b="1" dirty="0">
                <a:solidFill>
                  <a:schemeClr val="tx1">
                    <a:lumMod val="75000"/>
                    <a:lumOff val="25000"/>
                  </a:schemeClr>
                </a:solidFill>
                <a:latin typeface="Arial" panose="020B0604020202020204" pitchFamily="34" charset="0"/>
                <a:cs typeface="Arial" panose="020B0604020202020204" pitchFamily="34" charset="0"/>
              </a:rPr>
              <a:t> National Open Science Plan - </a:t>
            </a:r>
            <a:r>
              <a:rPr lang="hr-HR" sz="1200" dirty="0" err="1">
                <a:solidFill>
                  <a:schemeClr val="tx1">
                    <a:lumMod val="75000"/>
                    <a:lumOff val="25000"/>
                  </a:schemeClr>
                </a:solidFill>
                <a:latin typeface="Arial" panose="020B0604020202020204" pitchFamily="34" charset="0"/>
                <a:cs typeface="Arial" panose="020B0604020202020204" pitchFamily="34" charset="0"/>
              </a:rPr>
              <a:t>proposal</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Arial" panose="020B0604020202020204" pitchFamily="34" charset="0"/>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publicly presented at the EOSC National Tripartite Event</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in</a:t>
            </a:r>
            <a:r>
              <a:rPr lang="hr-HR" sz="1200" dirty="0">
                <a:solidFill>
                  <a:schemeClr val="tx1">
                    <a:lumMod val="75000"/>
                    <a:lumOff val="25000"/>
                  </a:schemeClr>
                </a:solidFill>
                <a:latin typeface="Arial" panose="020B0604020202020204" pitchFamily="34" charset="0"/>
                <a:cs typeface="Arial" panose="020B0604020202020204" pitchFamily="34" charset="0"/>
              </a:rPr>
              <a:t> Zagreb, </a:t>
            </a:r>
            <a:r>
              <a:rPr lang="hr-HR" sz="1200" dirty="0" err="1">
                <a:solidFill>
                  <a:schemeClr val="tx1">
                    <a:lumMod val="75000"/>
                    <a:lumOff val="25000"/>
                  </a:schemeClr>
                </a:solidFill>
                <a:latin typeface="Arial" panose="020B0604020202020204" pitchFamily="34" charset="0"/>
                <a:cs typeface="Arial" panose="020B0604020202020204" pitchFamily="34" charset="0"/>
              </a:rPr>
              <a:t>March</a:t>
            </a:r>
            <a:r>
              <a:rPr lang="hr-HR" sz="1200" dirty="0">
                <a:solidFill>
                  <a:schemeClr val="tx1">
                    <a:lumMod val="75000"/>
                    <a:lumOff val="25000"/>
                  </a:schemeClr>
                </a:solidFill>
                <a:latin typeface="Arial" panose="020B0604020202020204" pitchFamily="34" charset="0"/>
                <a:cs typeface="Arial" panose="020B0604020202020204" pitchFamily="34" charset="0"/>
              </a:rPr>
              <a:t> 2023</a:t>
            </a:r>
          </a:p>
          <a:p>
            <a:pPr marL="171450" indent="-171450" defTabSz="685783">
              <a:buClr>
                <a:srgbClr val="DE4034"/>
              </a:buClr>
              <a:buFont typeface="Arial" panose="020B0604020202020204" pitchFamily="34" charset="0"/>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The Ministry of Science and Education of Croatia is currently in </a:t>
            </a:r>
            <a:r>
              <a:rPr lang="en-GB" sz="1200" dirty="0" err="1">
                <a:solidFill>
                  <a:schemeClr val="tx1">
                    <a:lumMod val="75000"/>
                    <a:lumOff val="25000"/>
                  </a:schemeClr>
                </a:solidFill>
                <a:latin typeface="Arial" panose="020B0604020202020204" pitchFamily="34" charset="0"/>
                <a:cs typeface="Arial" panose="020B0604020202020204" pitchFamily="34" charset="0"/>
              </a:rPr>
              <a:t>proces</a:t>
            </a:r>
            <a:r>
              <a:rPr lang="en-GB" sz="1200" dirty="0">
                <a:solidFill>
                  <a:schemeClr val="tx1">
                    <a:lumMod val="75000"/>
                    <a:lumOff val="25000"/>
                  </a:schemeClr>
                </a:solidFill>
                <a:latin typeface="Arial" panose="020B0604020202020204" pitchFamily="34" charset="0"/>
                <a:cs typeface="Arial" panose="020B0604020202020204" pitchFamily="34" charset="0"/>
              </a:rPr>
              <a:t> of adoption</a:t>
            </a:r>
          </a:p>
        </p:txBody>
      </p:sp>
      <p:sp>
        <p:nvSpPr>
          <p:cNvPr id="11" name="Rectangle 10">
            <a:extLst>
              <a:ext uri="{FF2B5EF4-FFF2-40B4-BE49-F238E27FC236}">
                <a16:creationId xmlns:a16="http://schemas.microsoft.com/office/drawing/2014/main" id="{FE7DE3DB-211C-47C4-9DB3-C58F42CB66A4}"/>
              </a:ext>
            </a:extLst>
          </p:cNvPr>
          <p:cNvSpPr/>
          <p:nvPr/>
        </p:nvSpPr>
        <p:spPr>
          <a:xfrm>
            <a:off x="4765825" y="2771722"/>
            <a:ext cx="3433891" cy="138362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spcAft>
                <a:spcPts val="600"/>
              </a:spcAft>
              <a:buClr>
                <a:srgbClr val="C3132F"/>
              </a:buClr>
              <a:buFont typeface="Arial" panose="020B0604020202020204" pitchFamily="34" charset="0"/>
              <a:buChar char="•"/>
              <a:defRPr/>
            </a:pPr>
            <a:r>
              <a:rPr lang="hr-HR" sz="1200" b="1" dirty="0">
                <a:solidFill>
                  <a:schemeClr val="tx1">
                    <a:lumMod val="75000"/>
                    <a:lumOff val="25000"/>
                  </a:schemeClr>
                </a:solidFill>
                <a:latin typeface="Arial" panose="020B0604020202020204" pitchFamily="34" charset="0"/>
                <a:cs typeface="Arial" panose="020B0604020202020204" pitchFamily="34" charset="0"/>
              </a:rPr>
              <a:t>HR-OOZ </a:t>
            </a:r>
            <a:r>
              <a:rPr lang="hr-HR" sz="1200" b="1" dirty="0" err="1">
                <a:solidFill>
                  <a:schemeClr val="tx1">
                    <a:lumMod val="75000"/>
                    <a:lumOff val="25000"/>
                  </a:schemeClr>
                </a:solidFill>
                <a:latin typeface="Arial" panose="020B0604020202020204" pitchFamily="34" charset="0"/>
                <a:cs typeface="Arial" panose="020B0604020202020204" pitchFamily="34" charset="0"/>
              </a:rPr>
              <a:t>regulation</a:t>
            </a:r>
            <a:r>
              <a:rPr lang="hr-HR" sz="1200" b="1" dirty="0">
                <a:solidFill>
                  <a:schemeClr val="tx1">
                    <a:lumMod val="75000"/>
                    <a:lumOff val="25000"/>
                  </a:schemeClr>
                </a:solidFill>
                <a:latin typeface="Arial" panose="020B0604020202020204" pitchFamily="34" charset="0"/>
                <a:cs typeface="Arial" panose="020B0604020202020204" pitchFamily="34" charset="0"/>
              </a:rPr>
              <a:t> </a:t>
            </a:r>
            <a:r>
              <a:rPr lang="hr-HR" sz="1200" dirty="0">
                <a:solidFill>
                  <a:schemeClr val="tx1">
                    <a:lumMod val="75000"/>
                    <a:lumOff val="25000"/>
                  </a:schemeClr>
                </a:solidFill>
                <a:latin typeface="Arial" panose="020B0604020202020204" pitchFamily="34" charset="0"/>
                <a:cs typeface="Arial" panose="020B0604020202020204" pitchFamily="34" charset="0"/>
              </a:rPr>
              <a:t>(</a:t>
            </a:r>
            <a:r>
              <a:rPr lang="hr-HR" sz="1200" dirty="0" err="1">
                <a:solidFill>
                  <a:schemeClr val="tx1">
                    <a:lumMod val="75000"/>
                    <a:lumOff val="25000"/>
                  </a:schemeClr>
                </a:solidFill>
                <a:latin typeface="Arial" panose="020B0604020202020204" pitchFamily="34" charset="0"/>
                <a:cs typeface="Arial" panose="020B0604020202020204" pitchFamily="34" charset="0"/>
              </a:rPr>
              <a:t>rulebook</a:t>
            </a:r>
            <a:r>
              <a:rPr lang="hr-HR" sz="1200"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defTabSz="685783">
              <a:spcAft>
                <a:spcPts val="600"/>
              </a:spcAft>
              <a:buClr>
                <a:srgbClr val="C3132F"/>
              </a:buClr>
              <a:buFont typeface="Arial" panose="020B0604020202020204" pitchFamily="34" charset="0"/>
              <a:buChar cha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Inclusion criteria </a:t>
            </a:r>
            <a:br>
              <a:rPr lang="hr-HR" sz="1200" b="1" dirty="0">
                <a:solidFill>
                  <a:schemeClr val="tx1">
                    <a:lumMod val="75000"/>
                    <a:lumOff val="25000"/>
                  </a:schemeClr>
                </a:solidFill>
                <a:latin typeface="Arial" panose="020B0604020202020204" pitchFamily="34" charset="0"/>
                <a:cs typeface="Arial" panose="020B0604020202020204" pitchFamily="34" charset="0"/>
              </a:rPr>
            </a:br>
            <a:r>
              <a:rPr lang="en-GB" sz="1200" dirty="0">
                <a:solidFill>
                  <a:schemeClr val="tx1">
                    <a:lumMod val="75000"/>
                    <a:lumOff val="25000"/>
                  </a:schemeClr>
                </a:solidFill>
                <a:latin typeface="Arial" panose="020B0604020202020204" pitchFamily="34" charset="0"/>
                <a:cs typeface="Arial" panose="020B0604020202020204" pitchFamily="34" charset="0"/>
              </a:rPr>
              <a:t>(for on boarding services and recourses)</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spcAft>
                <a:spcPts val="600"/>
              </a:spcAft>
              <a:buClr>
                <a:srgbClr val="C3132F"/>
              </a:buClr>
              <a:buFont typeface="Arial" panose="020B0604020202020204" pitchFamily="34" charset="0"/>
              <a:buChar cha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Catalogue of HR-OOZ services and resources </a:t>
            </a:r>
            <a:r>
              <a:rPr lang="en-GB" sz="1200" i="1" dirty="0">
                <a:solidFill>
                  <a:schemeClr val="tx1">
                    <a:lumMod val="75000"/>
                    <a:lumOff val="25000"/>
                  </a:schemeClr>
                </a:solidFill>
                <a:latin typeface="Arial" panose="020B0604020202020204" pitchFamily="34" charset="0"/>
                <a:cs typeface="Arial" panose="020B0604020202020204" pitchFamily="34" charset="0"/>
              </a:rPr>
              <a:t>(in progress)</a:t>
            </a:r>
          </a:p>
        </p:txBody>
      </p:sp>
      <p:grpSp>
        <p:nvGrpSpPr>
          <p:cNvPr id="13" name="Group 12">
            <a:extLst>
              <a:ext uri="{FF2B5EF4-FFF2-40B4-BE49-F238E27FC236}">
                <a16:creationId xmlns:a16="http://schemas.microsoft.com/office/drawing/2014/main" id="{10C49C38-8B3F-439A-8445-E5C9DE8F76D1}"/>
              </a:ext>
            </a:extLst>
          </p:cNvPr>
          <p:cNvGrpSpPr/>
          <p:nvPr/>
        </p:nvGrpSpPr>
        <p:grpSpPr>
          <a:xfrm rot="17519230">
            <a:off x="517629" y="1743305"/>
            <a:ext cx="340659" cy="340659"/>
            <a:chOff x="3609787" y="1688350"/>
            <a:chExt cx="340659" cy="340659"/>
          </a:xfrm>
          <a:solidFill>
            <a:srgbClr val="D71634"/>
          </a:solidFill>
        </p:grpSpPr>
        <p:sp>
          <p:nvSpPr>
            <p:cNvPr id="14" name="Block Arc 13">
              <a:extLst>
                <a:ext uri="{FF2B5EF4-FFF2-40B4-BE49-F238E27FC236}">
                  <a16:creationId xmlns:a16="http://schemas.microsoft.com/office/drawing/2014/main" id="{19E39B70-155B-49AF-9B0D-5141FB1CB3EC}"/>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Oval 14">
              <a:extLst>
                <a:ext uri="{FF2B5EF4-FFF2-40B4-BE49-F238E27FC236}">
                  <a16:creationId xmlns:a16="http://schemas.microsoft.com/office/drawing/2014/main" id="{94CF3CDE-38A1-4301-836F-4F50F11945A1}"/>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B3395C1E-46AD-481E-946B-9E6116F38E26}"/>
              </a:ext>
            </a:extLst>
          </p:cNvPr>
          <p:cNvGrpSpPr/>
          <p:nvPr/>
        </p:nvGrpSpPr>
        <p:grpSpPr>
          <a:xfrm rot="4080770" flipH="1">
            <a:off x="7807674" y="2823106"/>
            <a:ext cx="340659" cy="340659"/>
            <a:chOff x="3609787" y="1688350"/>
            <a:chExt cx="340659" cy="340659"/>
          </a:xfrm>
          <a:solidFill>
            <a:srgbClr val="F9A61A"/>
          </a:solidFill>
        </p:grpSpPr>
        <p:sp>
          <p:nvSpPr>
            <p:cNvPr id="17" name="Block Arc 16">
              <a:extLst>
                <a:ext uri="{FF2B5EF4-FFF2-40B4-BE49-F238E27FC236}">
                  <a16:creationId xmlns:a16="http://schemas.microsoft.com/office/drawing/2014/main" id="{FEC8FDF2-787F-4BF5-B16B-5952FB4E3026}"/>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56A1971A-5112-41F5-A7CB-1A6476DBEA2E}"/>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53BB1FD3-1AF1-427C-A793-8D18BD513A88}"/>
              </a:ext>
            </a:extLst>
          </p:cNvPr>
          <p:cNvGrpSpPr/>
          <p:nvPr/>
        </p:nvGrpSpPr>
        <p:grpSpPr>
          <a:xfrm rot="17519230" flipH="1" flipV="1">
            <a:off x="7798789" y="2157968"/>
            <a:ext cx="340659" cy="340659"/>
            <a:chOff x="3609787" y="1688350"/>
            <a:chExt cx="340659" cy="340659"/>
          </a:xfrm>
          <a:solidFill>
            <a:srgbClr val="45C0AC"/>
          </a:solidFill>
        </p:grpSpPr>
        <p:sp>
          <p:nvSpPr>
            <p:cNvPr id="20" name="Block Arc 19">
              <a:extLst>
                <a:ext uri="{FF2B5EF4-FFF2-40B4-BE49-F238E27FC236}">
                  <a16:creationId xmlns:a16="http://schemas.microsoft.com/office/drawing/2014/main" id="{0D6890E1-0F95-46F5-873C-5DA6CE4FEAAB}"/>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a:extLst>
                <a:ext uri="{FF2B5EF4-FFF2-40B4-BE49-F238E27FC236}">
                  <a16:creationId xmlns:a16="http://schemas.microsoft.com/office/drawing/2014/main" id="{D0D64228-2988-4412-BEC5-D7D0722231AE}"/>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Footer Placeholder 4">
            <a:extLst>
              <a:ext uri="{FF2B5EF4-FFF2-40B4-BE49-F238E27FC236}">
                <a16:creationId xmlns:a16="http://schemas.microsoft.com/office/drawing/2014/main" id="{7B282CAA-A61C-477F-A0BE-A99CC03181E0}"/>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24" name="Date Placeholder 3">
            <a:extLst>
              <a:ext uri="{FF2B5EF4-FFF2-40B4-BE49-F238E27FC236}">
                <a16:creationId xmlns:a16="http://schemas.microsoft.com/office/drawing/2014/main" id="{ACCF6564-84E5-4236-85FE-4ECC957F5AFF}"/>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567765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B0CB-5F3B-4DF9-A346-588B60758D7C}"/>
              </a:ext>
            </a:extLst>
          </p:cNvPr>
          <p:cNvSpPr>
            <a:spLocks noGrp="1"/>
          </p:cNvSpPr>
          <p:nvPr>
            <p:ph type="title"/>
          </p:nvPr>
        </p:nvSpPr>
        <p:spPr/>
        <p:txBody>
          <a:bodyPr/>
          <a:lstStyle/>
          <a:p>
            <a:r>
              <a:rPr lang="hr-HR" dirty="0"/>
              <a:t>Croatian</a:t>
            </a:r>
            <a:r>
              <a:rPr lang="en-GB" dirty="0"/>
              <a:t> Open Science Plan</a:t>
            </a:r>
            <a:r>
              <a:rPr lang="hr-HR" dirty="0"/>
              <a:t> – </a:t>
            </a:r>
            <a:r>
              <a:rPr lang="hr-HR" i="1" dirty="0" err="1"/>
              <a:t>main</a:t>
            </a:r>
            <a:r>
              <a:rPr lang="hr-HR" i="1" dirty="0"/>
              <a:t> </a:t>
            </a:r>
            <a:r>
              <a:rPr lang="hr-HR" i="1" dirty="0" err="1"/>
              <a:t>goals</a:t>
            </a:r>
            <a:endParaRPr lang="en-GB" i="1" dirty="0"/>
          </a:p>
        </p:txBody>
      </p:sp>
      <p:sp>
        <p:nvSpPr>
          <p:cNvPr id="3" name="Content Placeholder 2">
            <a:extLst>
              <a:ext uri="{FF2B5EF4-FFF2-40B4-BE49-F238E27FC236}">
                <a16:creationId xmlns:a16="http://schemas.microsoft.com/office/drawing/2014/main" id="{094CC895-A0CF-4E03-90D4-9C8EB55AA83A}"/>
              </a:ext>
            </a:extLst>
          </p:cNvPr>
          <p:cNvSpPr>
            <a:spLocks noGrp="1"/>
          </p:cNvSpPr>
          <p:nvPr>
            <p:ph idx="1"/>
          </p:nvPr>
        </p:nvSpPr>
        <p:spPr/>
        <p:txBody>
          <a:bodyPr/>
          <a:lstStyle/>
          <a:p>
            <a:pPr marL="342900" indent="-342900">
              <a:buFont typeface="+mj-lt"/>
              <a:buAutoNum type="arabicParenR"/>
            </a:pPr>
            <a:r>
              <a:rPr lang="en-GB" b="1" dirty="0"/>
              <a:t>advance the understanding </a:t>
            </a:r>
            <a:r>
              <a:rPr lang="en-GB" dirty="0"/>
              <a:t>of the meaning, conception, advantages and practicing of </a:t>
            </a:r>
            <a:r>
              <a:rPr lang="en-GB" b="1" dirty="0"/>
              <a:t>open science </a:t>
            </a:r>
            <a:r>
              <a:rPr lang="en-GB" dirty="0"/>
              <a:t>in the academic and scientific community,</a:t>
            </a:r>
          </a:p>
          <a:p>
            <a:pPr marL="342900" indent="-342900">
              <a:buFont typeface="+mj-lt"/>
              <a:buAutoNum type="arabicParenR"/>
            </a:pPr>
            <a:r>
              <a:rPr lang="en-GB" b="1" dirty="0"/>
              <a:t>promote basic values and principles of open science </a:t>
            </a:r>
            <a:r>
              <a:rPr lang="en-GB" dirty="0"/>
              <a:t>such as responsibility, scientific integrity, ethics, research quality, research transparency, research reproducibility, sharing, cooperation, openness, equality, inclusiveness, diversity, flexibility, sustainability, etc.,</a:t>
            </a:r>
          </a:p>
          <a:p>
            <a:pPr marL="342900" indent="-342900">
              <a:buFont typeface="+mj-lt"/>
              <a:buAutoNum type="arabicParenR"/>
            </a:pPr>
            <a:r>
              <a:rPr lang="en-GB" b="1" dirty="0"/>
              <a:t>ensure preconditions </a:t>
            </a:r>
            <a:r>
              <a:rPr lang="en-GB" dirty="0"/>
              <a:t>(and remove obstacles) and create organizational, legal, financial and technical frameworks </a:t>
            </a:r>
            <a:r>
              <a:rPr lang="en-GB" b="1" dirty="0"/>
              <a:t>for the effective application of the principles and practices of open science </a:t>
            </a:r>
            <a:r>
              <a:rPr lang="en-GB" dirty="0"/>
              <a:t>in the science and higher education system in Croatia,</a:t>
            </a:r>
          </a:p>
          <a:p>
            <a:pPr marL="342900" indent="-342900">
              <a:buFont typeface="+mj-lt"/>
              <a:buAutoNum type="arabicParenR"/>
            </a:pPr>
            <a:r>
              <a:rPr lang="en-GB" dirty="0"/>
              <a:t>promote and apply a </a:t>
            </a:r>
            <a:r>
              <a:rPr lang="en-GB" b="1" dirty="0"/>
              <a:t>new system of evaluation and assessment in science and higher education</a:t>
            </a:r>
            <a:r>
              <a:rPr lang="en-GB" dirty="0"/>
              <a:t>, by using of adequate, new indicators of performance, quality and efficiency of research and education, introduce new indicators and criteria for evaluating institutions, rewarding and advancing teachers and researchers that will fully recognize the contributions to open science,</a:t>
            </a:r>
          </a:p>
          <a:p>
            <a:pPr marL="342900" indent="-342900">
              <a:buFont typeface="+mj-lt"/>
              <a:buAutoNum type="arabicParenR"/>
            </a:pPr>
            <a:r>
              <a:rPr lang="en-GB" dirty="0"/>
              <a:t>encourage and provide </a:t>
            </a:r>
            <a:r>
              <a:rPr lang="en-GB" b="1" dirty="0"/>
              <a:t>OA to publications and to all other results</a:t>
            </a:r>
            <a:r>
              <a:rPr lang="en-GB" dirty="0"/>
              <a:t> generated at different stages of research, especially those funded by public funds,</a:t>
            </a:r>
          </a:p>
          <a:p>
            <a:pPr marL="342900" indent="-342900">
              <a:buFont typeface="+mj-lt"/>
              <a:buAutoNum type="arabicParenR"/>
            </a:pPr>
            <a:endParaRPr lang="en-GB" dirty="0"/>
          </a:p>
        </p:txBody>
      </p:sp>
      <p:sp>
        <p:nvSpPr>
          <p:cNvPr id="7" name="TextBox 6">
            <a:extLst>
              <a:ext uri="{FF2B5EF4-FFF2-40B4-BE49-F238E27FC236}">
                <a16:creationId xmlns:a16="http://schemas.microsoft.com/office/drawing/2014/main" id="{208C0EB1-DC18-48EF-BD76-5462101A00AC}"/>
              </a:ext>
            </a:extLst>
          </p:cNvPr>
          <p:cNvSpPr txBox="1"/>
          <p:nvPr/>
        </p:nvSpPr>
        <p:spPr>
          <a:xfrm>
            <a:off x="1567280" y="934597"/>
            <a:ext cx="5995570" cy="300082"/>
          </a:xfrm>
          <a:prstGeom prst="rect">
            <a:avLst/>
          </a:prstGeom>
          <a:noFill/>
        </p:spPr>
        <p:txBody>
          <a:bodyPr wrap="square">
            <a:spAutoFit/>
          </a:bodyPr>
          <a:lstStyle/>
          <a:p>
            <a:r>
              <a:rPr lang="en-GB" i="1"/>
              <a:t>The Ministry of Science and Education is currently in proces of adoption</a:t>
            </a:r>
          </a:p>
        </p:txBody>
      </p:sp>
      <p:cxnSp>
        <p:nvCxnSpPr>
          <p:cNvPr id="8" name="Straight Connector 7">
            <a:extLst>
              <a:ext uri="{FF2B5EF4-FFF2-40B4-BE49-F238E27FC236}">
                <a16:creationId xmlns:a16="http://schemas.microsoft.com/office/drawing/2014/main" id="{A3E46C4E-BF43-4375-B295-D557D70EC197}"/>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9" name="Date Placeholder 4">
            <a:extLst>
              <a:ext uri="{FF2B5EF4-FFF2-40B4-BE49-F238E27FC236}">
                <a16:creationId xmlns:a16="http://schemas.microsoft.com/office/drawing/2014/main" id="{6526B0F9-897B-4D9B-ABD7-E2482D652595}"/>
              </a:ext>
            </a:extLst>
          </p:cNvPr>
          <p:cNvSpPr>
            <a:spLocks noGrp="1"/>
          </p:cNvSpPr>
          <p:nvPr>
            <p:ph type="dt" sz="half" idx="2"/>
          </p:nvPr>
        </p:nvSpPr>
        <p:spPr>
          <a:xfrm>
            <a:off x="7562850" y="4767263"/>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27</a:t>
            </a:r>
            <a:r>
              <a:rPr lang="hr-HR" baseline="30000" dirty="0"/>
              <a:t>th</a:t>
            </a:r>
            <a:r>
              <a:rPr lang="hr-HR" dirty="0"/>
              <a:t> </a:t>
            </a:r>
            <a:r>
              <a:rPr lang="hr-HR" dirty="0" err="1"/>
              <a:t>October</a:t>
            </a:r>
            <a:r>
              <a:rPr lang="hr-HR" dirty="0"/>
              <a:t> 2023 </a:t>
            </a:r>
          </a:p>
        </p:txBody>
      </p:sp>
      <p:sp>
        <p:nvSpPr>
          <p:cNvPr id="10" name="Footer Placeholder 5">
            <a:extLst>
              <a:ext uri="{FF2B5EF4-FFF2-40B4-BE49-F238E27FC236}">
                <a16:creationId xmlns:a16="http://schemas.microsoft.com/office/drawing/2014/main" id="{FB41251B-9EEF-4D86-A355-DE7C41797496}"/>
              </a:ext>
            </a:extLst>
          </p:cNvPr>
          <p:cNvSpPr>
            <a:spLocks noGrp="1"/>
          </p:cNvSpPr>
          <p:nvPr>
            <p:ph type="ftr" sz="quarter" idx="3"/>
          </p:nvPr>
        </p:nvSpPr>
        <p:spPr>
          <a:xfrm>
            <a:off x="2048611" y="4767263"/>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3rd DARIAH-HR International </a:t>
            </a:r>
            <a:r>
              <a:rPr lang="hr-HR" dirty="0" err="1"/>
              <a:t>Conference</a:t>
            </a:r>
            <a:endParaRPr lang="hr-HR" dirty="0"/>
          </a:p>
        </p:txBody>
      </p:sp>
    </p:spTree>
    <p:extLst>
      <p:ext uri="{BB962C8B-B14F-4D97-AF65-F5344CB8AC3E}">
        <p14:creationId xmlns:p14="http://schemas.microsoft.com/office/powerpoint/2010/main" val="581611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B0CB-5F3B-4DF9-A346-588B60758D7C}"/>
              </a:ext>
            </a:extLst>
          </p:cNvPr>
          <p:cNvSpPr>
            <a:spLocks noGrp="1"/>
          </p:cNvSpPr>
          <p:nvPr>
            <p:ph type="title"/>
          </p:nvPr>
        </p:nvSpPr>
        <p:spPr/>
        <p:txBody>
          <a:bodyPr/>
          <a:lstStyle/>
          <a:p>
            <a:r>
              <a:rPr lang="hr-HR" dirty="0"/>
              <a:t>Croatian</a:t>
            </a:r>
            <a:r>
              <a:rPr lang="en-GB" dirty="0"/>
              <a:t> Open Science Plan</a:t>
            </a:r>
            <a:r>
              <a:rPr lang="hr-HR" dirty="0"/>
              <a:t> - </a:t>
            </a:r>
            <a:r>
              <a:rPr lang="hr-HR" i="1" dirty="0" err="1"/>
              <a:t>main</a:t>
            </a:r>
            <a:r>
              <a:rPr lang="hr-HR" i="1" dirty="0"/>
              <a:t> </a:t>
            </a:r>
            <a:r>
              <a:rPr lang="hr-HR" i="1" dirty="0" err="1"/>
              <a:t>goals</a:t>
            </a:r>
            <a:endParaRPr lang="en-GB" i="1" dirty="0"/>
          </a:p>
        </p:txBody>
      </p:sp>
      <p:sp>
        <p:nvSpPr>
          <p:cNvPr id="3" name="Content Placeholder 2">
            <a:extLst>
              <a:ext uri="{FF2B5EF4-FFF2-40B4-BE49-F238E27FC236}">
                <a16:creationId xmlns:a16="http://schemas.microsoft.com/office/drawing/2014/main" id="{094CC895-A0CF-4E03-90D4-9C8EB55AA83A}"/>
              </a:ext>
            </a:extLst>
          </p:cNvPr>
          <p:cNvSpPr>
            <a:spLocks noGrp="1"/>
          </p:cNvSpPr>
          <p:nvPr>
            <p:ph idx="1"/>
          </p:nvPr>
        </p:nvSpPr>
        <p:spPr/>
        <p:txBody>
          <a:bodyPr>
            <a:normAutofit/>
          </a:bodyPr>
          <a:lstStyle/>
          <a:p>
            <a:pPr marL="342900" indent="-342900">
              <a:buFont typeface="+mj-lt"/>
              <a:buAutoNum type="arabicParenR" startAt="6"/>
            </a:pPr>
            <a:r>
              <a:rPr lang="en-GB" dirty="0"/>
              <a:t>encourage and ensure </a:t>
            </a:r>
            <a:r>
              <a:rPr lang="en-GB" b="1" dirty="0"/>
              <a:t>systematic management and curation of research data complied with FAIR and CARE principles</a:t>
            </a:r>
            <a:r>
              <a:rPr lang="en-GB" dirty="0"/>
              <a:t>,</a:t>
            </a:r>
          </a:p>
          <a:p>
            <a:pPr marL="342900" indent="-342900">
              <a:buFont typeface="+mj-lt"/>
              <a:buAutoNum type="arabicParenR" startAt="6"/>
            </a:pPr>
            <a:r>
              <a:rPr lang="en-GB" dirty="0"/>
              <a:t>encourage and ensure the </a:t>
            </a:r>
            <a:r>
              <a:rPr lang="en-GB" b="1" dirty="0"/>
              <a:t>development and management of scientific software </a:t>
            </a:r>
            <a:r>
              <a:rPr lang="en-GB" dirty="0"/>
              <a:t>in accordance with open source licenses and provide OA to such software,</a:t>
            </a:r>
          </a:p>
          <a:p>
            <a:pPr marL="342900" indent="-342900">
              <a:buFont typeface="+mj-lt"/>
              <a:buAutoNum type="arabicParenR" startAt="6"/>
            </a:pPr>
            <a:r>
              <a:rPr lang="en-GB" dirty="0"/>
              <a:t>establish mechanisms of </a:t>
            </a:r>
            <a:r>
              <a:rPr lang="en-GB" b="1" dirty="0"/>
              <a:t>coordination, joint and coordinated planning, construction, maintenance, development and use of research infrastructures, including e-infrastructure</a:t>
            </a:r>
            <a:r>
              <a:rPr lang="en-GB" dirty="0"/>
              <a:t>, and their sustainability, integrity and interoperability with the involvement of the HR-OOZ,</a:t>
            </a:r>
          </a:p>
          <a:p>
            <a:pPr marL="342900" indent="-342900">
              <a:buFont typeface="+mj-lt"/>
              <a:buAutoNum type="arabicParenR" startAt="6"/>
            </a:pPr>
            <a:r>
              <a:rPr lang="en-GB" dirty="0"/>
              <a:t>ensure that researchers and teachers have the necessary </a:t>
            </a:r>
            <a:r>
              <a:rPr lang="en-GB" b="1" dirty="0"/>
              <a:t>competences and skills</a:t>
            </a:r>
            <a:r>
              <a:rPr lang="en-GB" dirty="0"/>
              <a:t> to apply open science practices and provide an adequate, </a:t>
            </a:r>
            <a:r>
              <a:rPr lang="en-GB" b="1" dirty="0"/>
              <a:t>sustainable and well-funded support system </a:t>
            </a:r>
            <a:r>
              <a:rPr lang="en-GB" dirty="0"/>
              <a:t>for the application of open science principles through a network of expert teams and institutions to support the application of the principles of open science,</a:t>
            </a:r>
          </a:p>
          <a:p>
            <a:pPr marL="342900" indent="-342900">
              <a:buFont typeface="+mj-lt"/>
              <a:buAutoNum type="arabicParenR" startAt="6"/>
            </a:pPr>
            <a:r>
              <a:rPr lang="en-GB" dirty="0"/>
              <a:t>provide connection of Croatian and European research area, including connection and interoperability of Croatian and European research infrastructures and e-infrastructures through </a:t>
            </a:r>
            <a:r>
              <a:rPr lang="en-GB" b="1" dirty="0"/>
              <a:t>interconnection of the HR-OOZ with the EOSC</a:t>
            </a:r>
            <a:r>
              <a:rPr lang="en-GB" dirty="0"/>
              <a:t>.</a:t>
            </a:r>
          </a:p>
          <a:p>
            <a:pPr marL="342900" indent="-342900">
              <a:buFont typeface="+mj-lt"/>
              <a:buAutoNum type="arabicParenR" startAt="6"/>
            </a:pPr>
            <a:endParaRPr lang="en-GB" dirty="0"/>
          </a:p>
        </p:txBody>
      </p:sp>
      <p:cxnSp>
        <p:nvCxnSpPr>
          <p:cNvPr id="6" name="Straight Connector 5">
            <a:extLst>
              <a:ext uri="{FF2B5EF4-FFF2-40B4-BE49-F238E27FC236}">
                <a16:creationId xmlns:a16="http://schemas.microsoft.com/office/drawing/2014/main" id="{21A9323C-6ECF-44F3-8939-4536C82FCA54}"/>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7" name="Date Placeholder 4">
            <a:extLst>
              <a:ext uri="{FF2B5EF4-FFF2-40B4-BE49-F238E27FC236}">
                <a16:creationId xmlns:a16="http://schemas.microsoft.com/office/drawing/2014/main" id="{8EE466D3-4201-4B3F-A27D-293B67D8C8FE}"/>
              </a:ext>
            </a:extLst>
          </p:cNvPr>
          <p:cNvSpPr>
            <a:spLocks noGrp="1"/>
          </p:cNvSpPr>
          <p:nvPr>
            <p:ph type="dt" sz="half" idx="2"/>
          </p:nvPr>
        </p:nvSpPr>
        <p:spPr>
          <a:xfrm>
            <a:off x="7562850" y="4767263"/>
            <a:ext cx="1296770"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27</a:t>
            </a:r>
            <a:r>
              <a:rPr lang="hr-HR" baseline="30000" dirty="0"/>
              <a:t>th</a:t>
            </a:r>
            <a:r>
              <a:rPr lang="hr-HR" dirty="0"/>
              <a:t> </a:t>
            </a:r>
            <a:r>
              <a:rPr lang="hr-HR" dirty="0" err="1"/>
              <a:t>October</a:t>
            </a:r>
            <a:r>
              <a:rPr lang="hr-HR" dirty="0"/>
              <a:t> 2023 </a:t>
            </a:r>
          </a:p>
        </p:txBody>
      </p:sp>
      <p:sp>
        <p:nvSpPr>
          <p:cNvPr id="8" name="Footer Placeholder 5">
            <a:extLst>
              <a:ext uri="{FF2B5EF4-FFF2-40B4-BE49-F238E27FC236}">
                <a16:creationId xmlns:a16="http://schemas.microsoft.com/office/drawing/2014/main" id="{527E0135-D5B9-4E41-B57A-CAC24782ABA1}"/>
              </a:ext>
            </a:extLst>
          </p:cNvPr>
          <p:cNvSpPr>
            <a:spLocks noGrp="1"/>
          </p:cNvSpPr>
          <p:nvPr>
            <p:ph type="ftr" sz="quarter" idx="3"/>
          </p:nvPr>
        </p:nvSpPr>
        <p:spPr>
          <a:xfrm>
            <a:off x="2048611" y="4767263"/>
            <a:ext cx="5120051" cy="274637"/>
          </a:xfrm>
          <a:prstGeom prst="rect">
            <a:avLst/>
          </a:prstGeom>
        </p:spPr>
        <p:txBody>
          <a:bodyPr vert="horz" lIns="91440" tIns="45720" rIns="91440" bIns="45720" rtlCol="0" anchor="ctr"/>
          <a:lstStyle>
            <a:defPPr>
              <a:defRPr lang="sr-Latn-RS"/>
            </a:defPPr>
            <a:lvl1pPr marL="0" algn="ctr" defTabSz="685800" rtl="0" eaLnBrk="1" latinLnBrk="0" hangingPunct="1">
              <a:defRPr sz="900" i="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dirty="0"/>
              <a:t>3rd DARIAH-HR International </a:t>
            </a:r>
            <a:r>
              <a:rPr lang="hr-HR" dirty="0" err="1"/>
              <a:t>Conference</a:t>
            </a:r>
            <a:endParaRPr lang="hr-HR" dirty="0"/>
          </a:p>
        </p:txBody>
      </p:sp>
    </p:spTree>
    <p:extLst>
      <p:ext uri="{BB962C8B-B14F-4D97-AF65-F5344CB8AC3E}">
        <p14:creationId xmlns:p14="http://schemas.microsoft.com/office/powerpoint/2010/main" val="1616735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418B-5ABD-40D7-A1FA-2F30E886F842}"/>
              </a:ext>
            </a:extLst>
          </p:cNvPr>
          <p:cNvSpPr>
            <a:spLocks noGrp="1"/>
          </p:cNvSpPr>
          <p:nvPr>
            <p:ph type="title"/>
          </p:nvPr>
        </p:nvSpPr>
        <p:spPr/>
        <p:txBody>
          <a:bodyPr/>
          <a:lstStyle/>
          <a:p>
            <a:r>
              <a:rPr lang="hr-HR" dirty="0"/>
              <a:t>SRCE…</a:t>
            </a:r>
            <a:endParaRPr lang="en-GB" dirty="0"/>
          </a:p>
        </p:txBody>
      </p:sp>
      <p:sp>
        <p:nvSpPr>
          <p:cNvPr id="5" name="Footer Placeholder 4">
            <a:extLst>
              <a:ext uri="{FF2B5EF4-FFF2-40B4-BE49-F238E27FC236}">
                <a16:creationId xmlns:a16="http://schemas.microsoft.com/office/drawing/2014/main" id="{5FC74B48-4203-4EA5-9AEF-B5C30D626857}"/>
              </a:ext>
            </a:extLst>
          </p:cNvPr>
          <p:cNvSpPr>
            <a:spLocks noGrp="1"/>
          </p:cNvSpPr>
          <p:nvPr>
            <p:ph type="ftr" sz="quarter" idx="11"/>
          </p:nvPr>
        </p:nvSpPr>
        <p:spPr/>
        <p:txBody>
          <a:bodyPr/>
          <a:lstStyle/>
          <a:p>
            <a:r>
              <a:rPr lang="hr-HR" dirty="0"/>
              <a:t>3rd DARIAH-HR International </a:t>
            </a:r>
            <a:r>
              <a:rPr lang="hr-HR" dirty="0" err="1"/>
              <a:t>Conference</a:t>
            </a:r>
            <a:endParaRPr lang="hr-HR" dirty="0"/>
          </a:p>
        </p:txBody>
      </p:sp>
      <p:sp>
        <p:nvSpPr>
          <p:cNvPr id="6" name="Rectangle 5">
            <a:extLst>
              <a:ext uri="{FF2B5EF4-FFF2-40B4-BE49-F238E27FC236}">
                <a16:creationId xmlns:a16="http://schemas.microsoft.com/office/drawing/2014/main" id="{97AAB07A-2B1A-4926-AF41-EFD74EF1A785}"/>
              </a:ext>
            </a:extLst>
          </p:cNvPr>
          <p:cNvSpPr/>
          <p:nvPr/>
        </p:nvSpPr>
        <p:spPr>
          <a:xfrm>
            <a:off x="413501"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a:t>
            </a:r>
            <a:r>
              <a:rPr lang="hr-HR" sz="1200" dirty="0">
                <a:solidFill>
                  <a:schemeClr val="tx1">
                    <a:lumMod val="75000"/>
                    <a:lumOff val="25000"/>
                  </a:schemeClr>
                </a:solidFill>
                <a:latin typeface="Arial" panose="020B0604020202020204" pitchFamily="34" charset="0"/>
                <a:cs typeface="Arial" panose="020B0604020202020204" pitchFamily="34" charset="0"/>
              </a:rPr>
              <a:t> B</a:t>
            </a:r>
            <a:r>
              <a:rPr lang="en-GB" sz="1200" dirty="0" err="1">
                <a:solidFill>
                  <a:schemeClr val="tx1">
                    <a:lumMod val="75000"/>
                    <a:lumOff val="25000"/>
                  </a:schemeClr>
                </a:solidFill>
                <a:latin typeface="Arial" panose="020B0604020202020204" pitchFamily="34" charset="0"/>
                <a:cs typeface="Arial" panose="020B0604020202020204" pitchFamily="34" charset="0"/>
              </a:rPr>
              <a:t>uilds</a:t>
            </a:r>
            <a:r>
              <a:rPr lang="en-GB" sz="1200" dirty="0">
                <a:solidFill>
                  <a:schemeClr val="tx1">
                    <a:lumMod val="75000"/>
                    <a:lumOff val="25000"/>
                  </a:schemeClr>
                </a:solidFill>
                <a:latin typeface="Arial" panose="020B0604020202020204" pitchFamily="34" charset="0"/>
                <a:cs typeface="Arial" panose="020B0604020202020204" pitchFamily="34" charset="0"/>
              </a:rPr>
              <a:t> national </a:t>
            </a:r>
            <a:br>
              <a:rPr lang="hr-HR" sz="1200" dirty="0">
                <a:solidFill>
                  <a:schemeClr val="tx1">
                    <a:lumMod val="75000"/>
                    <a:lumOff val="25000"/>
                  </a:schemeClr>
                </a:solidFill>
                <a:latin typeface="Arial" panose="020B0604020202020204" pitchFamily="34" charset="0"/>
                <a:cs typeface="Arial" panose="020B0604020202020204" pitchFamily="34" charset="0"/>
              </a:rPr>
            </a:br>
            <a:r>
              <a:rPr lang="en-GB" sz="1200" dirty="0">
                <a:solidFill>
                  <a:schemeClr val="tx1">
                    <a:lumMod val="75000"/>
                    <a:lumOff val="25000"/>
                  </a:schemeClr>
                </a:solidFill>
                <a:latin typeface="Arial" panose="020B0604020202020204" pitchFamily="34" charset="0"/>
                <a:cs typeface="Arial" panose="020B0604020202020204" pitchFamily="34" charset="0"/>
              </a:rPr>
              <a:t>e-infrastructure,</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from data </a:t>
            </a:r>
            <a:r>
              <a:rPr lang="en-GB" sz="1200" dirty="0" err="1">
                <a:solidFill>
                  <a:schemeClr val="tx1">
                    <a:lumMod val="75000"/>
                    <a:lumOff val="25000"/>
                  </a:schemeClr>
                </a:solidFill>
                <a:latin typeface="Arial" panose="020B0604020202020204" pitchFamily="34" charset="0"/>
                <a:cs typeface="Arial" panose="020B0604020202020204" pitchFamily="34" charset="0"/>
              </a:rPr>
              <a:t>centr</a:t>
            </a:r>
            <a:r>
              <a:rPr lang="hr-HR" sz="1200" dirty="0">
                <a:solidFill>
                  <a:schemeClr val="tx1">
                    <a:lumMod val="75000"/>
                    <a:lumOff val="25000"/>
                  </a:schemeClr>
                </a:solidFill>
                <a:latin typeface="Arial" panose="020B0604020202020204" pitchFamily="34" charset="0"/>
                <a:cs typeface="Arial" panose="020B0604020202020204" pitchFamily="34" charset="0"/>
              </a:rPr>
              <a:t>e</a:t>
            </a:r>
            <a:r>
              <a:rPr lang="en-GB" sz="1200" dirty="0">
                <a:solidFill>
                  <a:schemeClr val="tx1">
                    <a:lumMod val="75000"/>
                    <a:lumOff val="25000"/>
                  </a:schemeClr>
                </a:solidFill>
                <a:latin typeface="Arial" panose="020B0604020202020204" pitchFamily="34" charset="0"/>
                <a:cs typeface="Arial" panose="020B0604020202020204" pitchFamily="34" charset="0"/>
              </a:rPr>
              <a:t>s, through network, computer</a:t>
            </a: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and storage resources, all the way to information services</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BF72608-B6AB-45C0-A7D5-26469C1EE155}"/>
              </a:ext>
            </a:extLst>
          </p:cNvPr>
          <p:cNvGrpSpPr/>
          <p:nvPr/>
        </p:nvGrpSpPr>
        <p:grpSpPr>
          <a:xfrm rot="17519230">
            <a:off x="478951" y="1420603"/>
            <a:ext cx="340659" cy="340659"/>
            <a:chOff x="3609787" y="1688350"/>
            <a:chExt cx="340659" cy="340659"/>
          </a:xfrm>
        </p:grpSpPr>
        <p:sp>
          <p:nvSpPr>
            <p:cNvPr id="9" name="Block Arc 8">
              <a:extLst>
                <a:ext uri="{FF2B5EF4-FFF2-40B4-BE49-F238E27FC236}">
                  <a16:creationId xmlns:a16="http://schemas.microsoft.com/office/drawing/2014/main" id="{82BDEAE2-32E7-435F-AFA2-E9295213E099}"/>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Oval 6">
              <a:extLst>
                <a:ext uri="{FF2B5EF4-FFF2-40B4-BE49-F238E27FC236}">
                  <a16:creationId xmlns:a16="http://schemas.microsoft.com/office/drawing/2014/main" id="{2E6C77EE-4B36-495F-8AF0-1B997FB15C29}"/>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a:extLst>
              <a:ext uri="{FF2B5EF4-FFF2-40B4-BE49-F238E27FC236}">
                <a16:creationId xmlns:a16="http://schemas.microsoft.com/office/drawing/2014/main" id="{FF9EB636-3C19-4134-B863-DA777F09E5A9}"/>
              </a:ext>
            </a:extLst>
          </p:cNvPr>
          <p:cNvSpPr/>
          <p:nvPr/>
        </p:nvSpPr>
        <p:spPr>
          <a:xfrm>
            <a:off x="2484167"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 Provides digital services, education of users and advanced user support</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7CE86CA-0195-4145-B61D-2B14E805416C}"/>
              </a:ext>
            </a:extLst>
          </p:cNvPr>
          <p:cNvSpPr/>
          <p:nvPr/>
        </p:nvSpPr>
        <p:spPr>
          <a:xfrm>
            <a:off x="4554833"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 Builds bridges to international infrastructures and initiative</a:t>
            </a: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F4FA258-ADAD-45AB-9E02-37C1BE006569}"/>
              </a:ext>
            </a:extLst>
          </p:cNvPr>
          <p:cNvSpPr/>
          <p:nvPr/>
        </p:nvSpPr>
        <p:spPr>
          <a:xfrm>
            <a:off x="6648998"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 Is a synonym for a digital transformation of science and higher education system</a:t>
            </a: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B99A9AA-EB92-43C3-A323-1BD14600FD77}"/>
              </a:ext>
            </a:extLst>
          </p:cNvPr>
          <p:cNvGrpSpPr/>
          <p:nvPr/>
        </p:nvGrpSpPr>
        <p:grpSpPr>
          <a:xfrm rot="17519230">
            <a:off x="2546385" y="1418156"/>
            <a:ext cx="340659" cy="340659"/>
            <a:chOff x="3609787" y="1688350"/>
            <a:chExt cx="340659" cy="340659"/>
          </a:xfrm>
          <a:solidFill>
            <a:srgbClr val="D71634"/>
          </a:solidFill>
        </p:grpSpPr>
        <p:sp>
          <p:nvSpPr>
            <p:cNvPr id="19" name="Block Arc 18">
              <a:extLst>
                <a:ext uri="{FF2B5EF4-FFF2-40B4-BE49-F238E27FC236}">
                  <a16:creationId xmlns:a16="http://schemas.microsoft.com/office/drawing/2014/main" id="{891B5B8C-7C7B-45ED-8833-096AFD32534A}"/>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8E8DD3C0-1F39-4E4A-B271-E25244D52360}"/>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83DBE718-10F3-4498-957D-ECBD2D2B8351}"/>
              </a:ext>
            </a:extLst>
          </p:cNvPr>
          <p:cNvGrpSpPr/>
          <p:nvPr/>
        </p:nvGrpSpPr>
        <p:grpSpPr>
          <a:xfrm rot="17519230">
            <a:off x="4632183" y="1418156"/>
            <a:ext cx="340659" cy="340659"/>
            <a:chOff x="3609787" y="1688350"/>
            <a:chExt cx="340659" cy="340659"/>
          </a:xfrm>
          <a:solidFill>
            <a:srgbClr val="E04858"/>
          </a:solidFill>
        </p:grpSpPr>
        <p:sp>
          <p:nvSpPr>
            <p:cNvPr id="22" name="Block Arc 21">
              <a:extLst>
                <a:ext uri="{FF2B5EF4-FFF2-40B4-BE49-F238E27FC236}">
                  <a16:creationId xmlns:a16="http://schemas.microsoft.com/office/drawing/2014/main" id="{B295E04D-8101-4AE8-AF41-3C02603C5094}"/>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a:extLst>
                <a:ext uri="{FF2B5EF4-FFF2-40B4-BE49-F238E27FC236}">
                  <a16:creationId xmlns:a16="http://schemas.microsoft.com/office/drawing/2014/main" id="{21E6BB6B-D751-4BEE-80DE-308D83CFB1C9}"/>
                </a:ext>
              </a:extLst>
            </p:cNvPr>
            <p:cNvSpPr/>
            <p:nvPr/>
          </p:nvSpPr>
          <p:spPr>
            <a:xfrm>
              <a:off x="3643402" y="1775012"/>
              <a:ext cx="217398"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a:extLst>
              <a:ext uri="{FF2B5EF4-FFF2-40B4-BE49-F238E27FC236}">
                <a16:creationId xmlns:a16="http://schemas.microsoft.com/office/drawing/2014/main" id="{5E668008-E4D4-4BFE-A154-230A10FA6340}"/>
              </a:ext>
            </a:extLst>
          </p:cNvPr>
          <p:cNvPicPr>
            <a:picLocks noChangeAspect="1"/>
          </p:cNvPicPr>
          <p:nvPr/>
        </p:nvPicPr>
        <p:blipFill>
          <a:blip r:embed="rId2"/>
          <a:stretch>
            <a:fillRect/>
          </a:stretch>
        </p:blipFill>
        <p:spPr>
          <a:xfrm>
            <a:off x="6869965" y="3329186"/>
            <a:ext cx="1550665" cy="1170000"/>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00404EB1-F7F5-46AD-A10B-A95241D11E57}"/>
              </a:ext>
            </a:extLst>
          </p:cNvPr>
          <p:cNvPicPr>
            <a:picLocks noChangeAspect="1"/>
          </p:cNvPicPr>
          <p:nvPr/>
        </p:nvPicPr>
        <p:blipFill>
          <a:blip r:embed="rId3"/>
          <a:stretch>
            <a:fillRect/>
          </a:stretch>
        </p:blipFill>
        <p:spPr>
          <a:xfrm>
            <a:off x="663729" y="3330856"/>
            <a:ext cx="1500586" cy="1168330"/>
          </a:xfrm>
          <a:prstGeom prst="rect">
            <a:avLst/>
          </a:prstGeom>
          <a:ln>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8C54AD15-139C-412C-93EB-F5E2B6A4233F}"/>
              </a:ext>
            </a:extLst>
          </p:cNvPr>
          <p:cNvPicPr>
            <a:picLocks noChangeAspect="1"/>
          </p:cNvPicPr>
          <p:nvPr/>
        </p:nvPicPr>
        <p:blipFill>
          <a:blip r:embed="rId4"/>
          <a:stretch>
            <a:fillRect/>
          </a:stretch>
        </p:blipFill>
        <p:spPr>
          <a:xfrm>
            <a:off x="2682396" y="3330856"/>
            <a:ext cx="1569731" cy="1170000"/>
          </a:xfrm>
          <a:prstGeom prst="rect">
            <a:avLst/>
          </a:prstGeom>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F077C4F3-1117-4041-9C4A-76C1ABF33B9E}"/>
              </a:ext>
            </a:extLst>
          </p:cNvPr>
          <p:cNvPicPr>
            <a:picLocks noChangeAspect="1"/>
          </p:cNvPicPr>
          <p:nvPr/>
        </p:nvPicPr>
        <p:blipFill>
          <a:blip r:embed="rId5"/>
          <a:stretch>
            <a:fillRect/>
          </a:stretch>
        </p:blipFill>
        <p:spPr>
          <a:xfrm>
            <a:off x="4764578" y="3329186"/>
            <a:ext cx="1573110" cy="1170000"/>
          </a:xfrm>
          <a:prstGeom prst="rect">
            <a:avLst/>
          </a:prstGeom>
          <a:effectLst>
            <a:outerShdw blurRad="50800" dist="38100" dir="2700000" algn="tl" rotWithShape="0">
              <a:prstClr val="black">
                <a:alpha val="40000"/>
              </a:prstClr>
            </a:outerShdw>
          </a:effectLst>
        </p:spPr>
      </p:pic>
      <p:grpSp>
        <p:nvGrpSpPr>
          <p:cNvPr id="27" name="Group 26">
            <a:extLst>
              <a:ext uri="{FF2B5EF4-FFF2-40B4-BE49-F238E27FC236}">
                <a16:creationId xmlns:a16="http://schemas.microsoft.com/office/drawing/2014/main" id="{38671434-EF63-4DBC-A265-72C6FB63AD65}"/>
              </a:ext>
            </a:extLst>
          </p:cNvPr>
          <p:cNvGrpSpPr/>
          <p:nvPr/>
        </p:nvGrpSpPr>
        <p:grpSpPr>
          <a:xfrm rot="17519230">
            <a:off x="6734416" y="1418156"/>
            <a:ext cx="340659" cy="340659"/>
            <a:chOff x="3609787" y="1688350"/>
            <a:chExt cx="340659" cy="340659"/>
          </a:xfrm>
          <a:solidFill>
            <a:srgbClr val="46C1AD"/>
          </a:solidFill>
        </p:grpSpPr>
        <p:sp>
          <p:nvSpPr>
            <p:cNvPr id="30" name="Block Arc 29">
              <a:extLst>
                <a:ext uri="{FF2B5EF4-FFF2-40B4-BE49-F238E27FC236}">
                  <a16:creationId xmlns:a16="http://schemas.microsoft.com/office/drawing/2014/main" id="{B1361345-77EE-459B-8537-E5E9A02FFBFD}"/>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Oval 30">
              <a:extLst>
                <a:ext uri="{FF2B5EF4-FFF2-40B4-BE49-F238E27FC236}">
                  <a16:creationId xmlns:a16="http://schemas.microsoft.com/office/drawing/2014/main" id="{423F23C9-AB12-44AE-93BC-935C8DF8597C}"/>
                </a:ext>
              </a:extLst>
            </p:cNvPr>
            <p:cNvSpPr/>
            <p:nvPr/>
          </p:nvSpPr>
          <p:spPr>
            <a:xfrm>
              <a:off x="3643958" y="1775011"/>
              <a:ext cx="216843"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Date Placeholder 3">
            <a:extLst>
              <a:ext uri="{FF2B5EF4-FFF2-40B4-BE49-F238E27FC236}">
                <a16:creationId xmlns:a16="http://schemas.microsoft.com/office/drawing/2014/main" id="{6AC3F95A-8809-43E8-99B1-DF91133E657D}"/>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798961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65AE-B1AD-4B1A-B0DC-677A23F630ED}"/>
              </a:ext>
            </a:extLst>
          </p:cNvPr>
          <p:cNvSpPr>
            <a:spLocks noGrp="1"/>
          </p:cNvSpPr>
          <p:nvPr>
            <p:ph type="title"/>
          </p:nvPr>
        </p:nvSpPr>
        <p:spPr>
          <a:xfrm>
            <a:off x="628651" y="190182"/>
            <a:ext cx="7886700" cy="994172"/>
          </a:xfrm>
        </p:spPr>
        <p:txBody>
          <a:bodyPr/>
          <a:lstStyle/>
          <a:p>
            <a:r>
              <a:rPr lang="hr-HR" dirty="0"/>
              <a:t>HR-ZOO &amp; HR-OOZ &amp; </a:t>
            </a:r>
            <a:r>
              <a:rPr lang="hr-HR" dirty="0" err="1"/>
              <a:t>CroRIS</a:t>
            </a:r>
            <a:endParaRPr lang="en-GB" dirty="0"/>
          </a:p>
        </p:txBody>
      </p:sp>
      <p:sp>
        <p:nvSpPr>
          <p:cNvPr id="27" name="Date Placeholder 3">
            <a:extLst>
              <a:ext uri="{FF2B5EF4-FFF2-40B4-BE49-F238E27FC236}">
                <a16:creationId xmlns:a16="http://schemas.microsoft.com/office/drawing/2014/main" id="{E77D537C-1317-4774-A5F3-4CD960B5CE38}"/>
              </a:ext>
            </a:extLst>
          </p:cNvPr>
          <p:cNvSpPr>
            <a:spLocks noGrp="1"/>
          </p:cNvSpPr>
          <p:nvPr>
            <p:ph type="dt" sz="half" idx="10"/>
          </p:nvPr>
        </p:nvSpPr>
        <p:spPr/>
        <p:txBody>
          <a:bodyPr/>
          <a:lstStyle/>
          <a:p>
            <a:r>
              <a:rPr lang="hr-HR" dirty="0"/>
              <a:t>27</a:t>
            </a:r>
            <a:r>
              <a:rPr lang="hr-HR" baseline="30000" dirty="0"/>
              <a:t>th</a:t>
            </a:r>
            <a:r>
              <a:rPr lang="hr-HR" dirty="0"/>
              <a:t> </a:t>
            </a:r>
            <a:r>
              <a:rPr lang="hr-HR" dirty="0" err="1"/>
              <a:t>October</a:t>
            </a:r>
            <a:r>
              <a:rPr lang="hr-HR" dirty="0"/>
              <a:t> 2023</a:t>
            </a:r>
          </a:p>
        </p:txBody>
      </p:sp>
      <p:sp>
        <p:nvSpPr>
          <p:cNvPr id="30" name="Footer Placeholder 4">
            <a:extLst>
              <a:ext uri="{FF2B5EF4-FFF2-40B4-BE49-F238E27FC236}">
                <a16:creationId xmlns:a16="http://schemas.microsoft.com/office/drawing/2014/main" id="{2025F4C9-031B-43BF-B51C-368ECBDADC57}"/>
              </a:ext>
            </a:extLst>
          </p:cNvPr>
          <p:cNvSpPr>
            <a:spLocks noGrp="1"/>
          </p:cNvSpPr>
          <p:nvPr>
            <p:ph type="ftr" sz="quarter" idx="11"/>
          </p:nvPr>
        </p:nvSpPr>
        <p:spPr/>
        <p:txBody>
          <a:bodyPr/>
          <a:lstStyle/>
          <a:p>
            <a:r>
              <a:rPr lang="hr-HR" dirty="0"/>
              <a:t>3rd DARIAH-HR International </a:t>
            </a:r>
            <a:r>
              <a:rPr lang="hr-HR" dirty="0" err="1"/>
              <a:t>Conference</a:t>
            </a:r>
            <a:endParaRPr lang="hr-HR" dirty="0"/>
          </a:p>
        </p:txBody>
      </p:sp>
      <p:sp>
        <p:nvSpPr>
          <p:cNvPr id="44" name="Content Placeholder 15">
            <a:extLst>
              <a:ext uri="{FF2B5EF4-FFF2-40B4-BE49-F238E27FC236}">
                <a16:creationId xmlns:a16="http://schemas.microsoft.com/office/drawing/2014/main" id="{AD0D64E4-58E9-4FDA-A527-F32EAFB9D2AA}"/>
              </a:ext>
            </a:extLst>
          </p:cNvPr>
          <p:cNvSpPr txBox="1">
            <a:spLocks/>
          </p:cNvSpPr>
          <p:nvPr/>
        </p:nvSpPr>
        <p:spPr>
          <a:xfrm>
            <a:off x="628649" y="1463813"/>
            <a:ext cx="3943351" cy="2763441"/>
          </a:xfrm>
          <a:prstGeom prst="rect">
            <a:avLst/>
          </a:prstGeom>
        </p:spPr>
        <p:txBody>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Wingdings" panose="05000000000000000000" pitchFamily="2" charset="2"/>
              <a:buChar char="§"/>
            </a:pPr>
            <a:r>
              <a:rPr lang="en-GB" sz="1400" dirty="0"/>
              <a:t>Analysis of existing research infrastructures, resources, services &amp; e-infrastructures</a:t>
            </a:r>
            <a:endParaRPr lang="hr-HR" sz="1400" dirty="0"/>
          </a:p>
          <a:p>
            <a:pPr>
              <a:buFont typeface="Wingdings" panose="05000000000000000000" pitchFamily="2" charset="2"/>
              <a:buChar char="§"/>
            </a:pPr>
            <a:r>
              <a:rPr lang="en-GB" sz="1400" dirty="0"/>
              <a:t>Building HR-OOZ - the national infrastructure dedicated to open science </a:t>
            </a:r>
            <a:endParaRPr lang="hr-HR" sz="1400" dirty="0"/>
          </a:p>
          <a:p>
            <a:pPr>
              <a:buFont typeface="Wingdings" panose="05000000000000000000" pitchFamily="2" charset="2"/>
              <a:buChar char="§"/>
            </a:pPr>
            <a:r>
              <a:rPr lang="en-GB" sz="1400" dirty="0"/>
              <a:t>Structure and principles of HR-OOZ</a:t>
            </a:r>
          </a:p>
          <a:p>
            <a:pPr marL="257168" lvl="1" indent="0">
              <a:buNone/>
            </a:pPr>
            <a:endParaRPr lang="en-GB" sz="1175" dirty="0"/>
          </a:p>
        </p:txBody>
      </p:sp>
      <p:grpSp>
        <p:nvGrpSpPr>
          <p:cNvPr id="15" name="Group 14">
            <a:extLst>
              <a:ext uri="{FF2B5EF4-FFF2-40B4-BE49-F238E27FC236}">
                <a16:creationId xmlns:a16="http://schemas.microsoft.com/office/drawing/2014/main" id="{6B445EA7-8BDB-4529-8538-F4960D834EE2}"/>
              </a:ext>
            </a:extLst>
          </p:cNvPr>
          <p:cNvGrpSpPr/>
          <p:nvPr/>
        </p:nvGrpSpPr>
        <p:grpSpPr>
          <a:xfrm rot="611957">
            <a:off x="7012048" y="2836773"/>
            <a:ext cx="1773692" cy="1795936"/>
            <a:chOff x="9695102" y="4541045"/>
            <a:chExt cx="2364923" cy="2394581"/>
          </a:xfrm>
        </p:grpSpPr>
        <p:pic>
          <p:nvPicPr>
            <p:cNvPr id="16" name="Slika 23">
              <a:extLst>
                <a:ext uri="{FF2B5EF4-FFF2-40B4-BE49-F238E27FC236}">
                  <a16:creationId xmlns:a16="http://schemas.microsoft.com/office/drawing/2014/main" id="{B6E51875-A26B-4E61-B235-884C7473556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20952381">
              <a:off x="9695102" y="4541045"/>
              <a:ext cx="2364923" cy="2394581"/>
            </a:xfrm>
            <a:prstGeom prst="rect">
              <a:avLst/>
            </a:prstGeom>
            <a:ln>
              <a:noFill/>
            </a:ln>
            <a:effectLst>
              <a:outerShdw blurRad="190500" algn="tl" rotWithShape="0">
                <a:srgbClr val="000000">
                  <a:alpha val="70000"/>
                </a:srgbClr>
              </a:outerShdw>
            </a:effectLst>
          </p:spPr>
        </p:pic>
        <p:sp>
          <p:nvSpPr>
            <p:cNvPr id="17" name="TekstniOkvir 34">
              <a:extLst>
                <a:ext uri="{FF2B5EF4-FFF2-40B4-BE49-F238E27FC236}">
                  <a16:creationId xmlns:a16="http://schemas.microsoft.com/office/drawing/2014/main" id="{631AB1C4-3BE6-4ABD-9FD2-1346D8240539}"/>
                </a:ext>
              </a:extLst>
            </p:cNvPr>
            <p:cNvSpPr txBox="1"/>
            <p:nvPr/>
          </p:nvSpPr>
          <p:spPr>
            <a:xfrm rot="21104297">
              <a:off x="10042317" y="5432494"/>
              <a:ext cx="1637966" cy="430887"/>
            </a:xfrm>
            <a:prstGeom prst="rect">
              <a:avLst/>
            </a:prstGeom>
            <a:noFill/>
          </p:spPr>
          <p:txBody>
            <a:bodyPr wrap="square" rtlCol="0">
              <a:spAutoFit/>
            </a:bodyPr>
            <a:lstStyle/>
            <a:p>
              <a:pPr algn="ctr" defTabSz="685783">
                <a:defRPr/>
              </a:pPr>
              <a:r>
                <a:rPr lang="pl-PL" sz="15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CroRIS</a:t>
              </a:r>
              <a:endParaRPr lang="hr-HR" sz="15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ED3A49B6-46D8-4E03-957D-21A251FD059A}"/>
              </a:ext>
            </a:extLst>
          </p:cNvPr>
          <p:cNvGrpSpPr/>
          <p:nvPr/>
        </p:nvGrpSpPr>
        <p:grpSpPr>
          <a:xfrm rot="611957">
            <a:off x="5523156" y="3204718"/>
            <a:ext cx="1773692" cy="1795936"/>
            <a:chOff x="8778125" y="3965258"/>
            <a:chExt cx="2364923" cy="2394581"/>
          </a:xfrm>
        </p:grpSpPr>
        <p:pic>
          <p:nvPicPr>
            <p:cNvPr id="19" name="Slika 23">
              <a:extLst>
                <a:ext uri="{FF2B5EF4-FFF2-40B4-BE49-F238E27FC236}">
                  <a16:creationId xmlns:a16="http://schemas.microsoft.com/office/drawing/2014/main" id="{DCBA6685-76B1-4C90-A52E-A8EC63B922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52381">
              <a:off x="8778125" y="3965258"/>
              <a:ext cx="2364923" cy="2394581"/>
            </a:xfrm>
            <a:prstGeom prst="rect">
              <a:avLst/>
            </a:prstGeom>
            <a:ln>
              <a:noFill/>
            </a:ln>
            <a:effectLst>
              <a:outerShdw blurRad="190500" algn="tl" rotWithShape="0">
                <a:srgbClr val="000000">
                  <a:alpha val="70000"/>
                </a:srgbClr>
              </a:outerShdw>
            </a:effectLst>
          </p:spPr>
        </p:pic>
        <p:sp>
          <p:nvSpPr>
            <p:cNvPr id="20" name="TekstniOkvir 34">
              <a:extLst>
                <a:ext uri="{FF2B5EF4-FFF2-40B4-BE49-F238E27FC236}">
                  <a16:creationId xmlns:a16="http://schemas.microsoft.com/office/drawing/2014/main" id="{002318EA-41DA-4DD8-AC8A-8DB893A3610A}"/>
                </a:ext>
              </a:extLst>
            </p:cNvPr>
            <p:cNvSpPr txBox="1"/>
            <p:nvPr/>
          </p:nvSpPr>
          <p:spPr>
            <a:xfrm rot="21104297">
              <a:off x="9159306" y="4660808"/>
              <a:ext cx="1637966" cy="738664"/>
            </a:xfrm>
            <a:prstGeom prst="rect">
              <a:avLst/>
            </a:prstGeom>
            <a:noFill/>
          </p:spPr>
          <p:txBody>
            <a:bodyPr wrap="square" rtlCol="0">
              <a:spAutoFit/>
            </a:bodyPr>
            <a:lstStyle/>
            <a:p>
              <a:pPr algn="ctr" defTabSz="685783">
                <a:defRPr/>
              </a:pPr>
              <a:r>
                <a:rPr lang="pl-PL" sz="15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rPr>
                <a:t>HR HPC CC</a:t>
              </a:r>
              <a:endParaRPr lang="hr-HR" sz="15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rial" panose="020B0604020202020204" pitchFamily="34" charset="0"/>
              </a:endParaRPr>
            </a:p>
          </p:txBody>
        </p:sp>
      </p:grpSp>
      <p:pic>
        <p:nvPicPr>
          <p:cNvPr id="21" name="Slika 22">
            <a:extLst>
              <a:ext uri="{FF2B5EF4-FFF2-40B4-BE49-F238E27FC236}">
                <a16:creationId xmlns:a16="http://schemas.microsoft.com/office/drawing/2014/main" id="{44498FEC-B473-43FC-B1A5-F010C52BED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2845" y="874593"/>
            <a:ext cx="1735541" cy="1800756"/>
          </a:xfrm>
          <a:prstGeom prst="rect">
            <a:avLst/>
          </a:prstGeom>
          <a:ln>
            <a:noFill/>
          </a:ln>
          <a:effectLst>
            <a:outerShdw blurRad="190500" algn="tl" rotWithShape="0">
              <a:srgbClr val="000000">
                <a:alpha val="70000"/>
              </a:srgbClr>
            </a:outerShdw>
          </a:effectLst>
        </p:spPr>
      </p:pic>
      <p:sp>
        <p:nvSpPr>
          <p:cNvPr id="22" name="Content Placeholder 4">
            <a:extLst>
              <a:ext uri="{FF2B5EF4-FFF2-40B4-BE49-F238E27FC236}">
                <a16:creationId xmlns:a16="http://schemas.microsoft.com/office/drawing/2014/main" id="{47B87280-6FF1-4E57-B9F6-E0C26F8C5AA9}"/>
              </a:ext>
            </a:extLst>
          </p:cNvPr>
          <p:cNvSpPr txBox="1">
            <a:spLocks/>
          </p:cNvSpPr>
          <p:nvPr/>
        </p:nvSpPr>
        <p:spPr>
          <a:xfrm>
            <a:off x="5372840" y="1595464"/>
            <a:ext cx="955550" cy="359014"/>
          </a:xfrm>
          <a:prstGeom prst="rect">
            <a:avLst/>
          </a:prstGeom>
        </p:spPr>
        <p:txBody>
          <a:bodyPr>
            <a:noAutofit/>
          </a:bodyPr>
          <a:lstStyle>
            <a:lvl1pPr marL="128585" indent="-128585" algn="l" defTabSz="514337" rtl="0" eaLnBrk="1" latinLnBrk="0" hangingPunct="1">
              <a:lnSpc>
                <a:spcPct val="90000"/>
              </a:lnSpc>
              <a:spcBef>
                <a:spcPts val="563"/>
              </a:spcBef>
              <a:buClr>
                <a:srgbClr val="C00000"/>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1pPr>
            <a:lvl2pPr marL="385753" indent="-128585" algn="l" defTabSz="514337" rtl="0" eaLnBrk="1" latinLnBrk="0" hangingPunct="1">
              <a:lnSpc>
                <a:spcPct val="90000"/>
              </a:lnSpc>
              <a:spcBef>
                <a:spcPts val="281"/>
              </a:spcBef>
              <a:buClr>
                <a:srgbClr val="C00000"/>
              </a:buClr>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21" indent="-128585" algn="l" defTabSz="514337" rtl="0" eaLnBrk="1" latinLnBrk="0" hangingPunct="1">
              <a:lnSpc>
                <a:spcPct val="90000"/>
              </a:lnSpc>
              <a:spcBef>
                <a:spcPts val="281"/>
              </a:spcBef>
              <a:buClr>
                <a:srgbClr val="C00000"/>
              </a:buClr>
              <a:buFont typeface="Arial" panose="020B0604020202020204" pitchFamily="34" charset="0"/>
              <a:buChar char="•"/>
              <a:defRPr sz="1013" kern="1200">
                <a:solidFill>
                  <a:schemeClr val="tx1"/>
                </a:solidFill>
                <a:latin typeface="Arial" panose="020B0604020202020204" pitchFamily="34" charset="0"/>
                <a:ea typeface="+mn-ea"/>
                <a:cs typeface="Arial" panose="020B0604020202020204" pitchFamily="34" charset="0"/>
              </a:defRPr>
            </a:lvl3pPr>
            <a:lvl4pPr marL="900090" indent="-128585" algn="l" defTabSz="514337" rtl="0" eaLnBrk="1" latinLnBrk="0" hangingPunct="1">
              <a:lnSpc>
                <a:spcPct val="90000"/>
              </a:lnSpc>
              <a:spcBef>
                <a:spcPts val="281"/>
              </a:spcBef>
              <a:buClr>
                <a:srgbClr val="C00000"/>
              </a:buClr>
              <a:buFont typeface="Arial" panose="020B0604020202020204"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1157259" indent="-128585" algn="l" defTabSz="514337" rtl="0" eaLnBrk="1" latinLnBrk="0" hangingPunct="1">
              <a:lnSpc>
                <a:spcPct val="90000"/>
              </a:lnSpc>
              <a:spcBef>
                <a:spcPts val="281"/>
              </a:spcBef>
              <a:buClr>
                <a:srgbClr val="C00000"/>
              </a:buClr>
              <a:buFont typeface="Arial" panose="020B0604020202020204" pitchFamily="34" charset="0"/>
              <a:buChar char="•"/>
              <a:defRPr sz="788"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Clr>
                <a:srgbClr val="FF0000"/>
              </a:buClr>
              <a:buFont typeface="Arial" panose="020B0604020202020204" pitchFamily="34" charset="0"/>
              <a:buNone/>
            </a:pPr>
            <a:r>
              <a:rPr lang="hr-HR" sz="1500" b="1">
                <a:solidFill>
                  <a:schemeClr val="bg1"/>
                </a:solidFill>
                <a:effectLst>
                  <a:outerShdw blurRad="38100" dist="38100" dir="2700000" algn="tl">
                    <a:srgbClr val="000000">
                      <a:alpha val="43137"/>
                    </a:srgbClr>
                  </a:outerShdw>
                </a:effectLst>
                <a:latin typeface="Arial Rounded MT Bold" panose="020F0704030504030204" pitchFamily="34" charset="0"/>
              </a:rPr>
              <a:t>HR-OOZ</a:t>
            </a:r>
            <a:endParaRPr lang="en-GB" sz="1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grpSp>
        <p:nvGrpSpPr>
          <p:cNvPr id="23" name="Group 22">
            <a:extLst>
              <a:ext uri="{FF2B5EF4-FFF2-40B4-BE49-F238E27FC236}">
                <a16:creationId xmlns:a16="http://schemas.microsoft.com/office/drawing/2014/main" id="{667CEFAF-18D2-4758-B035-6FBC8400996E}"/>
              </a:ext>
            </a:extLst>
          </p:cNvPr>
          <p:cNvGrpSpPr/>
          <p:nvPr/>
        </p:nvGrpSpPr>
        <p:grpSpPr>
          <a:xfrm rot="21270395">
            <a:off x="2593727" y="3136360"/>
            <a:ext cx="1727766" cy="1790352"/>
            <a:chOff x="5998915" y="4286904"/>
            <a:chExt cx="2303688" cy="2387136"/>
          </a:xfrm>
        </p:grpSpPr>
        <p:pic>
          <p:nvPicPr>
            <p:cNvPr id="24" name="Slika 21">
              <a:extLst>
                <a:ext uri="{FF2B5EF4-FFF2-40B4-BE49-F238E27FC236}">
                  <a16:creationId xmlns:a16="http://schemas.microsoft.com/office/drawing/2014/main" id="{7659682B-9684-4901-A041-F9FAE8166A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556788">
              <a:off x="5957191" y="4328628"/>
              <a:ext cx="2387136" cy="2303688"/>
            </a:xfrm>
            <a:prstGeom prst="rect">
              <a:avLst/>
            </a:prstGeom>
            <a:ln>
              <a:noFill/>
            </a:ln>
            <a:effectLst>
              <a:outerShdw blurRad="190500" algn="tl" rotWithShape="0">
                <a:srgbClr val="000000">
                  <a:alpha val="70000"/>
                </a:srgbClr>
              </a:outerShdw>
            </a:effectLst>
          </p:spPr>
        </p:pic>
        <p:sp>
          <p:nvSpPr>
            <p:cNvPr id="25" name="Content Placeholder 4">
              <a:extLst>
                <a:ext uri="{FF2B5EF4-FFF2-40B4-BE49-F238E27FC236}">
                  <a16:creationId xmlns:a16="http://schemas.microsoft.com/office/drawing/2014/main" id="{5329ACAA-BA7F-4B05-B876-1B89D92FB8D6}"/>
                </a:ext>
              </a:extLst>
            </p:cNvPr>
            <p:cNvSpPr txBox="1">
              <a:spLocks/>
            </p:cNvSpPr>
            <p:nvPr/>
          </p:nvSpPr>
          <p:spPr>
            <a:xfrm rot="415726">
              <a:off x="6513725" y="5108481"/>
              <a:ext cx="1274067" cy="47868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4E4C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4E4C4D"/>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E4C4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4E4C4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4E4C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rgbClr val="FF0000"/>
                </a:buClr>
                <a:buNone/>
              </a:pPr>
              <a:r>
                <a:rPr lang="hr-HR" sz="1500" b="1" dirty="0">
                  <a:solidFill>
                    <a:schemeClr val="bg1"/>
                  </a:solidFill>
                  <a:effectLst>
                    <a:outerShdw blurRad="38100" dist="38100" dir="2700000" algn="tl">
                      <a:srgbClr val="000000">
                        <a:alpha val="43137"/>
                      </a:srgbClr>
                    </a:outerShdw>
                  </a:effectLst>
                  <a:latin typeface="Arial Rounded MT Bold" panose="020F0704030504030204" pitchFamily="34" charset="0"/>
                </a:rPr>
                <a:t>HR-ZOO</a:t>
              </a:r>
              <a:endParaRPr lang="en-GB" sz="1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grpSp>
      <p:cxnSp>
        <p:nvCxnSpPr>
          <p:cNvPr id="26" name="Straight Connector 25">
            <a:extLst>
              <a:ext uri="{FF2B5EF4-FFF2-40B4-BE49-F238E27FC236}">
                <a16:creationId xmlns:a16="http://schemas.microsoft.com/office/drawing/2014/main" id="{BB4B6A71-6B9E-4A4D-BD04-AD30CA133E4C}"/>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5985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path" presetSubtype="0" accel="50000" decel="50000" fill="hold" nodeType="afterEffect">
                                  <p:stCondLst>
                                    <p:cond delay="250"/>
                                  </p:stCondLst>
                                  <p:childTnLst>
                                    <p:animMotion origin="layout" path="M 5E-6 -1.97531E-6 L 0.16702 -0.26358 " pathEditMode="relative" rAng="0" ptsTypes="AA">
                                      <p:cBhvr>
                                        <p:cTn id="22" dur="1500" fill="hold"/>
                                        <p:tgtEl>
                                          <p:spTgt spid="23"/>
                                        </p:tgtEl>
                                        <p:attrNameLst>
                                          <p:attrName>ppt_x</p:attrName>
                                          <p:attrName>ppt_y</p:attrName>
                                        </p:attrNameLst>
                                      </p:cBhvr>
                                      <p:rCtr x="8351" y="-13179"/>
                                    </p:animMotion>
                                  </p:childTnLst>
                                </p:cTn>
                              </p:par>
                            </p:childTnLst>
                          </p:cTn>
                        </p:par>
                        <p:par>
                          <p:cTn id="23" fill="hold">
                            <p:stCondLst>
                              <p:cond delay="2750"/>
                            </p:stCondLst>
                            <p:childTnLst>
                              <p:par>
                                <p:cTn id="24" presetID="42" presetClass="path" presetSubtype="0" accel="50000" decel="50000" fill="hold" nodeType="afterEffect">
                                  <p:stCondLst>
                                    <p:cond delay="0"/>
                                  </p:stCondLst>
                                  <p:childTnLst>
                                    <p:animMotion origin="layout" path="M 1.94444E-6 -0.00062 L -0.05695 -0.10123 " pathEditMode="relative" rAng="0" ptsTypes="AA">
                                      <p:cBhvr>
                                        <p:cTn id="25" dur="1500" fill="hold"/>
                                        <p:tgtEl>
                                          <p:spTgt spid="18"/>
                                        </p:tgtEl>
                                        <p:attrNameLst>
                                          <p:attrName>ppt_x</p:attrName>
                                          <p:attrName>ppt_y</p:attrName>
                                        </p:attrNameLst>
                                      </p:cBhvr>
                                      <p:rCtr x="-2847" y="-5031"/>
                                    </p:animMotion>
                                  </p:childTnLst>
                                </p:cTn>
                              </p:par>
                            </p:childTnLst>
                          </p:cTn>
                        </p:par>
                        <p:par>
                          <p:cTn id="26" fill="hold">
                            <p:stCondLst>
                              <p:cond delay="4250"/>
                            </p:stCondLst>
                            <p:childTnLst>
                              <p:par>
                                <p:cTn id="27" presetID="42" presetClass="path" presetSubtype="0" accel="50000" decel="50000" fill="hold" nodeType="afterEffect">
                                  <p:stCondLst>
                                    <p:cond delay="0"/>
                                  </p:stCondLst>
                                  <p:childTnLst>
                                    <p:animMotion origin="layout" path="M 4.72222E-6 4.07407E-6 L -0.12483 -0.20587 " pathEditMode="relative" rAng="0" ptsTypes="AA">
                                      <p:cBhvr>
                                        <p:cTn id="28" dur="1500" fill="hold"/>
                                        <p:tgtEl>
                                          <p:spTgt spid="15"/>
                                        </p:tgtEl>
                                        <p:attrNameLst>
                                          <p:attrName>ppt_x</p:attrName>
                                          <p:attrName>ppt_y</p:attrName>
                                        </p:attrNameLst>
                                      </p:cBhvr>
                                      <p:rCtr x="-6250" y="-10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3140A3A7-F92B-4F5A-AEB3-20AB2D1E8B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237" y="2307411"/>
            <a:ext cx="535022" cy="594802"/>
          </a:xfrm>
          <a:prstGeom prst="rect">
            <a:avLst/>
          </a:prstGeom>
        </p:spPr>
      </p:pic>
      <p:pic>
        <p:nvPicPr>
          <p:cNvPr id="61" name="Picture 60">
            <a:extLst>
              <a:ext uri="{FF2B5EF4-FFF2-40B4-BE49-F238E27FC236}">
                <a16:creationId xmlns:a16="http://schemas.microsoft.com/office/drawing/2014/main" id="{67B113CB-A824-45C1-97E9-E0FBA5CDCC12}"/>
              </a:ext>
            </a:extLst>
          </p:cNvPr>
          <p:cNvPicPr>
            <a:picLocks noChangeAspect="1"/>
          </p:cNvPicPr>
          <p:nvPr/>
        </p:nvPicPr>
        <p:blipFill>
          <a:blip r:embed="rId3"/>
          <a:stretch>
            <a:fillRect/>
          </a:stretch>
        </p:blipFill>
        <p:spPr>
          <a:xfrm>
            <a:off x="883361" y="1558724"/>
            <a:ext cx="670358" cy="241964"/>
          </a:xfrm>
          <a:prstGeom prst="rect">
            <a:avLst/>
          </a:prstGeom>
        </p:spPr>
      </p:pic>
      <p:pic>
        <p:nvPicPr>
          <p:cNvPr id="53" name="Picture 52">
            <a:extLst>
              <a:ext uri="{FF2B5EF4-FFF2-40B4-BE49-F238E27FC236}">
                <a16:creationId xmlns:a16="http://schemas.microsoft.com/office/drawing/2014/main" id="{EDD89ECD-C13F-4C8F-8FF2-82934CE0331B}"/>
              </a:ext>
            </a:extLst>
          </p:cNvPr>
          <p:cNvPicPr>
            <a:picLocks noChangeAspect="1"/>
          </p:cNvPicPr>
          <p:nvPr/>
        </p:nvPicPr>
        <p:blipFill>
          <a:blip r:embed="rId4"/>
          <a:stretch>
            <a:fillRect/>
          </a:stretch>
        </p:blipFill>
        <p:spPr>
          <a:xfrm>
            <a:off x="543237" y="1535336"/>
            <a:ext cx="333422" cy="323896"/>
          </a:xfrm>
          <a:prstGeom prst="rect">
            <a:avLst/>
          </a:prstGeom>
        </p:spPr>
      </p:pic>
      <p:grpSp>
        <p:nvGrpSpPr>
          <p:cNvPr id="60" name="Group 59"/>
          <p:cNvGrpSpPr/>
          <p:nvPr/>
        </p:nvGrpSpPr>
        <p:grpSpPr>
          <a:xfrm>
            <a:off x="2496823" y="2733872"/>
            <a:ext cx="1324815" cy="1277359"/>
            <a:chOff x="2269702" y="2056776"/>
            <a:chExt cx="1404344" cy="1316541"/>
          </a:xfrm>
        </p:grpSpPr>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702" y="2056776"/>
              <a:ext cx="1404344" cy="976191"/>
            </a:xfrm>
            <a:prstGeom prst="rect">
              <a:avLst/>
            </a:prstGeom>
          </p:spPr>
        </p:pic>
        <p:pic>
          <p:nvPicPr>
            <p:cNvPr id="3" name="Picture 2"/>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781775" y="2993119"/>
              <a:ext cx="380198" cy="380198"/>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2115" y="3003293"/>
              <a:ext cx="258142" cy="25814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7365" y="2977396"/>
              <a:ext cx="309935" cy="309935"/>
            </a:xfrm>
            <a:prstGeom prst="rect">
              <a:avLst/>
            </a:prstGeom>
          </p:spPr>
        </p:pic>
      </p:grpSp>
      <p:sp>
        <p:nvSpPr>
          <p:cNvPr id="7" name="Rectangle 6"/>
          <p:cNvSpPr/>
          <p:nvPr/>
        </p:nvSpPr>
        <p:spPr>
          <a:xfrm>
            <a:off x="2477438" y="1524001"/>
            <a:ext cx="1324152" cy="1241437"/>
          </a:xfrm>
          <a:prstGeom prst="rect">
            <a:avLst/>
          </a:prstGeom>
          <a:solidFill>
            <a:srgbClr val="D207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9" algn="ctr" defTabSz="685783">
              <a:defRPr/>
            </a:pPr>
            <a:r>
              <a:rPr lang="hr-HR" sz="1400" b="1" dirty="0">
                <a:solidFill>
                  <a:prstClr val="white"/>
                </a:solidFill>
                <a:latin typeface="Arial" panose="020B0604020202020204" pitchFamily="34" charset="0"/>
                <a:cs typeface="Arial" panose="020B0604020202020204" pitchFamily="34" charset="0"/>
              </a:rPr>
              <a:t>HR-OOZ</a:t>
            </a:r>
          </a:p>
          <a:p>
            <a:pPr marL="71999" algn="ctr">
              <a:defRPr/>
            </a:pPr>
            <a:r>
              <a:rPr lang="hr-HR" sz="1100" b="1" dirty="0">
                <a:solidFill>
                  <a:prstClr val="white"/>
                </a:solidFill>
                <a:latin typeface="Arial" panose="020B0604020202020204" pitchFamily="34" charset="0"/>
                <a:cs typeface="Arial" panose="020B0604020202020204" pitchFamily="34" charset="0"/>
              </a:rPr>
              <a:t>Croatian Open Science Cloud</a:t>
            </a:r>
          </a:p>
        </p:txBody>
      </p:sp>
      <p:sp>
        <p:nvSpPr>
          <p:cNvPr id="11" name="Rectangle 10"/>
          <p:cNvSpPr/>
          <p:nvPr/>
        </p:nvSpPr>
        <p:spPr>
          <a:xfrm>
            <a:off x="434341" y="2768798"/>
            <a:ext cx="2043098" cy="1227193"/>
          </a:xfrm>
          <a:prstGeom prst="rect">
            <a:avLst/>
          </a:prstGeom>
          <a:solidFill>
            <a:srgbClr val="D2072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9" algn="ctr">
              <a:defRPr/>
            </a:pPr>
            <a:r>
              <a:rPr lang="hr-HR" sz="1000" dirty="0">
                <a:solidFill>
                  <a:prstClr val="white"/>
                </a:solidFill>
                <a:latin typeface="Arial" panose="020B0604020202020204" pitchFamily="34" charset="0"/>
                <a:cs typeface="Arial" panose="020B0604020202020204" pitchFamily="34" charset="0"/>
              </a:rPr>
              <a:t>Nacional</a:t>
            </a:r>
          </a:p>
          <a:p>
            <a:pPr marL="71999" algn="ctr">
              <a:defRPr/>
            </a:pPr>
            <a:r>
              <a:rPr lang="hr-HR" sz="1000" dirty="0">
                <a:solidFill>
                  <a:prstClr val="white"/>
                </a:solidFill>
                <a:latin typeface="Arial" panose="020B0604020202020204" pitchFamily="34" charset="0"/>
                <a:cs typeface="Arial" panose="020B0604020202020204" pitchFamily="34" charset="0"/>
              </a:rPr>
              <a:t>e</a:t>
            </a:r>
            <a:r>
              <a:rPr lang="en-GB" sz="1000" dirty="0">
                <a:solidFill>
                  <a:prstClr val="white"/>
                </a:solidFill>
                <a:latin typeface="Arial" panose="020B0604020202020204" pitchFamily="34" charset="0"/>
                <a:cs typeface="Arial" panose="020B0604020202020204" pitchFamily="34" charset="0"/>
              </a:rPr>
              <a:t>-</a:t>
            </a:r>
            <a:r>
              <a:rPr lang="hr-HR" sz="1000" dirty="0" err="1">
                <a:solidFill>
                  <a:prstClr val="white"/>
                </a:solidFill>
                <a:latin typeface="Arial" panose="020B0604020202020204" pitchFamily="34" charset="0"/>
                <a:cs typeface="Arial" panose="020B0604020202020204" pitchFamily="34" charset="0"/>
              </a:rPr>
              <a:t>infrastructures</a:t>
            </a:r>
            <a:r>
              <a:rPr lang="hr-HR" sz="1000" dirty="0">
                <a:solidFill>
                  <a:prstClr val="white"/>
                </a:solidFill>
                <a:latin typeface="Arial" panose="020B0604020202020204" pitchFamily="34" charset="0"/>
                <a:cs typeface="Arial" panose="020B0604020202020204" pitchFamily="34" charset="0"/>
              </a:rPr>
              <a:t>,</a:t>
            </a:r>
            <a:endParaRPr lang="en-GB" sz="1000" dirty="0">
              <a:solidFill>
                <a:prstClr val="white"/>
              </a:solidFill>
              <a:latin typeface="Arial" panose="020B0604020202020204" pitchFamily="34" charset="0"/>
              <a:cs typeface="Arial" panose="020B0604020202020204" pitchFamily="34" charset="0"/>
            </a:endParaRPr>
          </a:p>
          <a:p>
            <a:pPr marL="71999" algn="ctr">
              <a:defRPr/>
            </a:pPr>
            <a:r>
              <a:rPr lang="hr-HR" sz="1000" dirty="0" err="1">
                <a:solidFill>
                  <a:prstClr val="white"/>
                </a:solidFill>
                <a:latin typeface="Arial" panose="020B0604020202020204" pitchFamily="34" charset="0"/>
                <a:cs typeface="Arial" panose="020B0604020202020204" pitchFamily="34" charset="0"/>
              </a:rPr>
              <a:t>services</a:t>
            </a:r>
            <a:r>
              <a:rPr lang="en-GB" sz="1000" dirty="0">
                <a:solidFill>
                  <a:prstClr val="white"/>
                </a:solidFill>
                <a:latin typeface="Arial" panose="020B0604020202020204" pitchFamily="34" charset="0"/>
                <a:cs typeface="Arial" panose="020B0604020202020204" pitchFamily="34" charset="0"/>
              </a:rPr>
              <a:t> </a:t>
            </a:r>
            <a:r>
              <a:rPr lang="hr-HR" sz="1000" dirty="0">
                <a:solidFill>
                  <a:prstClr val="white"/>
                </a:solidFill>
                <a:latin typeface="Arial" panose="020B0604020202020204" pitchFamily="34" charset="0"/>
                <a:cs typeface="Arial" panose="020B0604020202020204" pitchFamily="34" charset="0"/>
              </a:rPr>
              <a:t>and </a:t>
            </a:r>
            <a:r>
              <a:rPr lang="hr-HR" sz="1000" dirty="0" err="1">
                <a:solidFill>
                  <a:prstClr val="white"/>
                </a:solidFill>
                <a:latin typeface="Arial" panose="020B0604020202020204" pitchFamily="34" charset="0"/>
                <a:cs typeface="Arial" panose="020B0604020202020204" pitchFamily="34" charset="0"/>
              </a:rPr>
              <a:t>service</a:t>
            </a:r>
            <a:r>
              <a:rPr lang="hr-HR" sz="1000" dirty="0">
                <a:solidFill>
                  <a:prstClr val="white"/>
                </a:solidFill>
                <a:latin typeface="Arial" panose="020B0604020202020204" pitchFamily="34" charset="0"/>
                <a:cs typeface="Arial" panose="020B0604020202020204" pitchFamily="34" charset="0"/>
              </a:rPr>
              <a:t> </a:t>
            </a:r>
            <a:r>
              <a:rPr lang="hr-HR" sz="1000" dirty="0" err="1">
                <a:solidFill>
                  <a:prstClr val="white"/>
                </a:solidFill>
                <a:latin typeface="Arial" panose="020B0604020202020204" pitchFamily="34" charset="0"/>
                <a:cs typeface="Arial" panose="020B0604020202020204" pitchFamily="34" charset="0"/>
              </a:rPr>
              <a:t>providers</a:t>
            </a:r>
            <a:endParaRPr lang="en-GB" sz="1000" dirty="0">
              <a:solidFill>
                <a:prstClr val="white"/>
              </a:solidFill>
              <a:latin typeface="Arial" panose="020B0604020202020204" pitchFamily="34" charset="0"/>
              <a:cs typeface="Arial" panose="020B0604020202020204" pitchFamily="34" charset="0"/>
            </a:endParaRPr>
          </a:p>
        </p:txBody>
      </p:sp>
      <p:grpSp>
        <p:nvGrpSpPr>
          <p:cNvPr id="34" name="Group 33"/>
          <p:cNvGrpSpPr>
            <a:grpSpLocks noChangeAspect="1"/>
          </p:cNvGrpSpPr>
          <p:nvPr/>
        </p:nvGrpSpPr>
        <p:grpSpPr>
          <a:xfrm>
            <a:off x="674740" y="1748090"/>
            <a:ext cx="2053928" cy="1241437"/>
            <a:chOff x="4912691" y="728013"/>
            <a:chExt cx="4006449" cy="2421580"/>
          </a:xfrm>
        </p:grpSpPr>
        <p:cxnSp>
          <p:nvCxnSpPr>
            <p:cNvPr id="39" name="Straight Connector 38"/>
            <p:cNvCxnSpPr/>
            <p:nvPr/>
          </p:nvCxnSpPr>
          <p:spPr>
            <a:xfrm>
              <a:off x="6568407" y="1274847"/>
              <a:ext cx="58844" cy="1323853"/>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146130" y="1344914"/>
              <a:ext cx="468426" cy="1253786"/>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graphicFrame>
          <p:nvGraphicFramePr>
            <p:cNvPr id="35" name="Diagram 34"/>
            <p:cNvGraphicFramePr/>
            <p:nvPr/>
          </p:nvGraphicFramePr>
          <p:xfrm>
            <a:off x="7713651" y="1090268"/>
            <a:ext cx="1205489" cy="6069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6" name="Diagram 35"/>
            <p:cNvGraphicFramePr/>
            <p:nvPr/>
          </p:nvGraphicFramePr>
          <p:xfrm>
            <a:off x="6103540" y="2542650"/>
            <a:ext cx="1208436" cy="60694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7" name="Content Placeholder 22"/>
            <p:cNvGraphicFramePr>
              <a:graphicFrameLocks/>
            </p:cNvGraphicFramePr>
            <p:nvPr/>
          </p:nvGraphicFramePr>
          <p:xfrm>
            <a:off x="4912691" y="1393739"/>
            <a:ext cx="1206578" cy="606943"/>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cxnSp>
          <p:nvCxnSpPr>
            <p:cNvPr id="38" name="Straight Connector 37"/>
            <p:cNvCxnSpPr/>
            <p:nvPr/>
          </p:nvCxnSpPr>
          <p:spPr>
            <a:xfrm>
              <a:off x="6746731" y="1142814"/>
              <a:ext cx="1278194" cy="229718"/>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24"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6539091" y="2642437"/>
              <a:ext cx="329667" cy="283870"/>
            </a:xfrm>
            <a:prstGeom prst="rect">
              <a:avLst/>
            </a:prstGeom>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24"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8151563" y="1184257"/>
              <a:ext cx="329667" cy="283870"/>
            </a:xfrm>
            <a:prstGeom prst="rect">
              <a:avLst/>
            </a:prstGeom>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24"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351596" y="1496189"/>
              <a:ext cx="329667" cy="283870"/>
            </a:xfrm>
            <a:prstGeom prst="rect">
              <a:avLst/>
            </a:prstGeom>
            <a:effectLst>
              <a:outerShdw blurRad="50800" dist="38100" dir="2700000" algn="tl" rotWithShape="0">
                <a:prstClr val="black">
                  <a:alpha val="40000"/>
                </a:prstClr>
              </a:outerShdw>
            </a:effectLst>
          </p:spPr>
        </p:pic>
        <p:cxnSp>
          <p:nvCxnSpPr>
            <p:cNvPr id="44" name="Straight Connector 43"/>
            <p:cNvCxnSpPr/>
            <p:nvPr/>
          </p:nvCxnSpPr>
          <p:spPr>
            <a:xfrm>
              <a:off x="6181015" y="1344914"/>
              <a:ext cx="1843309" cy="37586"/>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810535" y="1260482"/>
              <a:ext cx="727882" cy="387834"/>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810537" y="1344914"/>
              <a:ext cx="190819" cy="303403"/>
            </a:xfrm>
            <a:prstGeom prst="line">
              <a:avLst/>
            </a:prstGeom>
            <a:ln w="28575">
              <a:solidFill>
                <a:srgbClr val="B04C46"/>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5508306" y="801290"/>
              <a:ext cx="1208437" cy="606943"/>
              <a:chOff x="5125697" y="497074"/>
              <a:chExt cx="1540343" cy="900000"/>
            </a:xfrm>
          </p:grpSpPr>
          <p:graphicFrame>
            <p:nvGraphicFramePr>
              <p:cNvPr id="51" name="Diagram 50"/>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52" name="Picture 51"/>
              <p:cNvPicPr>
                <a:picLocks noChangeAspect="1"/>
              </p:cNvPicPr>
              <p:nvPr/>
            </p:nvPicPr>
            <p:blipFill>
              <a:blip r:embed="rId24"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grpSp>
          <p:nvGrpSpPr>
            <p:cNvPr id="48" name="Group 47"/>
            <p:cNvGrpSpPr/>
            <p:nvPr/>
          </p:nvGrpSpPr>
          <p:grpSpPr>
            <a:xfrm>
              <a:off x="5887647" y="728013"/>
              <a:ext cx="1208437" cy="606943"/>
              <a:chOff x="5125697" y="497074"/>
              <a:chExt cx="1540343" cy="900000"/>
            </a:xfrm>
          </p:grpSpPr>
          <p:graphicFrame>
            <p:nvGraphicFramePr>
              <p:cNvPr id="49" name="Diagram 48"/>
              <p:cNvGraphicFramePr/>
              <p:nvPr/>
            </p:nvGraphicFramePr>
            <p:xfrm>
              <a:off x="5125697" y="497074"/>
              <a:ext cx="1540343" cy="900000"/>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pic>
            <p:nvPicPr>
              <p:cNvPr id="50" name="Picture 49"/>
              <p:cNvPicPr>
                <a:picLocks noChangeAspect="1"/>
              </p:cNvPicPr>
              <p:nvPr/>
            </p:nvPicPr>
            <p:blipFill>
              <a:blip r:embed="rId24" cstate="print">
                <a:duotone>
                  <a:prstClr val="black"/>
                  <a:srgbClr val="B04C46">
                    <a:tint val="45000"/>
                    <a:satMod val="400000"/>
                  </a:srgbClr>
                </a:duotone>
                <a:extLst>
                  <a:ext uri="{28A0092B-C50C-407E-A947-70E740481C1C}">
                    <a14:useLocalDpi xmlns:a14="http://schemas.microsoft.com/office/drawing/2010/main" val="0"/>
                  </a:ext>
                </a:extLst>
              </a:blip>
              <a:stretch>
                <a:fillRect/>
              </a:stretch>
            </p:blipFill>
            <p:spPr>
              <a:xfrm>
                <a:off x="5685762" y="642972"/>
                <a:ext cx="420212" cy="420935"/>
              </a:xfrm>
              <a:prstGeom prst="rect">
                <a:avLst/>
              </a:prstGeom>
              <a:effectLst>
                <a:outerShdw blurRad="50800" dist="38100" dir="2700000" algn="tl" rotWithShape="0">
                  <a:prstClr val="black">
                    <a:alpha val="40000"/>
                  </a:prstClr>
                </a:outerShdw>
              </a:effectLst>
            </p:spPr>
          </p:pic>
        </p:grpSp>
      </p:grpSp>
      <p:pic>
        <p:nvPicPr>
          <p:cNvPr id="54" name="Picture 53"/>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865925" y="1472444"/>
            <a:ext cx="2172633" cy="1144368"/>
          </a:xfrm>
          <a:prstGeom prst="rect">
            <a:avLst/>
          </a:prstGeom>
        </p:spPr>
      </p:pic>
      <p:sp>
        <p:nvSpPr>
          <p:cNvPr id="55" name="Rectangle 54"/>
          <p:cNvSpPr/>
          <p:nvPr/>
        </p:nvSpPr>
        <p:spPr>
          <a:xfrm>
            <a:off x="7484842" y="1524001"/>
            <a:ext cx="1324152" cy="12311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9" algn="ctr" defTabSz="685783">
              <a:defRPr/>
            </a:pPr>
            <a:endParaRPr lang="hr-HR" sz="1100" b="1">
              <a:solidFill>
                <a:prstClr val="white"/>
              </a:solidFill>
              <a:latin typeface="Arial" panose="020B0604020202020204" pitchFamily="34" charset="0"/>
              <a:cs typeface="Arial" panose="020B0604020202020204" pitchFamily="34" charset="0"/>
            </a:endParaRPr>
          </a:p>
        </p:txBody>
      </p:sp>
      <p:pic>
        <p:nvPicPr>
          <p:cNvPr id="63" name="Picture 6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141306" y="2757815"/>
            <a:ext cx="2667689" cy="1238175"/>
          </a:xfrm>
          <a:prstGeom prst="rect">
            <a:avLst/>
          </a:prstGeom>
          <a:effectLst>
            <a:outerShdw blurRad="50800" dist="38100" dir="2700000" algn="tl" rotWithShape="0">
              <a:prstClr val="black">
                <a:alpha val="40000"/>
              </a:prstClr>
            </a:outerShdw>
          </a:effectLst>
        </p:spPr>
      </p:pic>
      <p:sp>
        <p:nvSpPr>
          <p:cNvPr id="8" name="Rectangle 7"/>
          <p:cNvSpPr/>
          <p:nvPr/>
        </p:nvSpPr>
        <p:spPr>
          <a:xfrm>
            <a:off x="6160690" y="1524001"/>
            <a:ext cx="1324152" cy="1242914"/>
          </a:xfrm>
          <a:prstGeom prst="rect">
            <a:avLst/>
          </a:prstGeom>
          <a:solidFill>
            <a:srgbClr val="F99D1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9" algn="ctr" defTabSz="685783">
              <a:defRPr/>
            </a:pPr>
            <a:r>
              <a:rPr lang="hr-HR" sz="1400" b="1" dirty="0">
                <a:solidFill>
                  <a:prstClr val="white"/>
                </a:solidFill>
                <a:latin typeface="Arial" panose="020B0604020202020204" pitchFamily="34" charset="0"/>
                <a:cs typeface="Arial" panose="020B0604020202020204" pitchFamily="34" charset="0"/>
              </a:rPr>
              <a:t>EOSC</a:t>
            </a:r>
          </a:p>
          <a:p>
            <a:pPr marL="71999" algn="ctr">
              <a:defRPr/>
            </a:pPr>
            <a:r>
              <a:rPr lang="hr-HR" sz="1100" b="1" dirty="0">
                <a:solidFill>
                  <a:prstClr val="white"/>
                </a:solidFill>
                <a:latin typeface="Arial" panose="020B0604020202020204" pitchFamily="34" charset="0"/>
                <a:cs typeface="Arial" panose="020B0604020202020204" pitchFamily="34" charset="0"/>
              </a:rPr>
              <a:t>European Open Science Cloud</a:t>
            </a:r>
          </a:p>
        </p:txBody>
      </p:sp>
      <p:sp>
        <p:nvSpPr>
          <p:cNvPr id="12" name="Rectangle 11"/>
          <p:cNvSpPr/>
          <p:nvPr/>
        </p:nvSpPr>
        <p:spPr>
          <a:xfrm>
            <a:off x="3801591" y="2766263"/>
            <a:ext cx="2359100" cy="1229727"/>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9">
              <a:defRPr/>
            </a:pPr>
            <a:r>
              <a:rPr lang="en-GB" sz="1000" b="1" dirty="0">
                <a:solidFill>
                  <a:prstClr val="white"/>
                </a:solidFill>
                <a:latin typeface="Arial" panose="020B0604020202020204" pitchFamily="34" charset="0"/>
                <a:cs typeface="Arial" panose="020B0604020202020204" pitchFamily="34" charset="0"/>
              </a:rPr>
              <a:t>Key aspects:</a:t>
            </a:r>
          </a:p>
          <a:p>
            <a:pPr marL="243449" indent="-171450">
              <a:buFont typeface="Arial" panose="020B0604020202020204" pitchFamily="34" charset="0"/>
              <a:buChar char="•"/>
              <a:defRPr/>
            </a:pPr>
            <a:r>
              <a:rPr lang="en-GB" sz="1000" b="1" dirty="0">
                <a:solidFill>
                  <a:prstClr val="white"/>
                </a:solidFill>
                <a:latin typeface="Arial" panose="020B0604020202020204" pitchFamily="34" charset="0"/>
                <a:cs typeface="Arial" panose="020B0604020202020204" pitchFamily="34" charset="0"/>
              </a:rPr>
              <a:t>Open science and FAIR data</a:t>
            </a:r>
            <a:endParaRPr lang="hr-HR" sz="1000" b="1" dirty="0">
              <a:solidFill>
                <a:prstClr val="white"/>
              </a:solidFill>
              <a:latin typeface="Arial" panose="020B0604020202020204" pitchFamily="34" charset="0"/>
              <a:cs typeface="Arial" panose="020B0604020202020204" pitchFamily="34" charset="0"/>
            </a:endParaRPr>
          </a:p>
          <a:p>
            <a:pPr marL="243449" indent="-171450">
              <a:buFont typeface="Arial" panose="020B0604020202020204" pitchFamily="34" charset="0"/>
              <a:buChar char="•"/>
              <a:defRPr/>
            </a:pPr>
            <a:r>
              <a:rPr lang="en-GB" sz="1000" b="1" dirty="0">
                <a:solidFill>
                  <a:prstClr val="white"/>
                </a:solidFill>
                <a:latin typeface="Arial" panose="020B0604020202020204" pitchFamily="34" charset="0"/>
                <a:cs typeface="Arial" panose="020B0604020202020204" pitchFamily="34" charset="0"/>
              </a:rPr>
              <a:t>A combination of existing and planned infrastructure</a:t>
            </a:r>
            <a:endParaRPr lang="hr-HR" sz="1000" b="1" dirty="0">
              <a:solidFill>
                <a:prstClr val="white"/>
              </a:solidFill>
              <a:latin typeface="Arial" panose="020B0604020202020204" pitchFamily="34" charset="0"/>
              <a:cs typeface="Arial" panose="020B0604020202020204" pitchFamily="34" charset="0"/>
            </a:endParaRPr>
          </a:p>
          <a:p>
            <a:pPr marL="243449" indent="-171450">
              <a:buFont typeface="Arial" panose="020B0604020202020204" pitchFamily="34" charset="0"/>
              <a:buChar char="•"/>
              <a:defRPr/>
            </a:pPr>
            <a:r>
              <a:rPr lang="en-GB" sz="1000" b="1" dirty="0">
                <a:solidFill>
                  <a:prstClr val="white"/>
                </a:solidFill>
                <a:latin typeface="Arial" panose="020B0604020202020204" pitchFamily="34" charset="0"/>
                <a:cs typeface="Arial" panose="020B0604020202020204" pitchFamily="34" charset="0"/>
              </a:rPr>
              <a:t>Cooperation between various disciplines and countries</a:t>
            </a:r>
            <a:endParaRPr lang="en-GB" sz="1000" dirty="0">
              <a:solidFill>
                <a:prstClr val="white"/>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C601F3D-DB1C-4590-959E-A7281DA9BC83}"/>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546975" y="1725825"/>
            <a:ext cx="1199886" cy="800324"/>
          </a:xfrm>
          <a:prstGeom prst="rect">
            <a:avLst/>
          </a:prstGeom>
        </p:spPr>
      </p:pic>
      <p:sp>
        <p:nvSpPr>
          <p:cNvPr id="66" name="Title 1">
            <a:extLst>
              <a:ext uri="{FF2B5EF4-FFF2-40B4-BE49-F238E27FC236}">
                <a16:creationId xmlns:a16="http://schemas.microsoft.com/office/drawing/2014/main" id="{3764FCC8-95DC-4403-812E-ACB85B576A0A}"/>
              </a:ext>
            </a:extLst>
          </p:cNvPr>
          <p:cNvSpPr>
            <a:spLocks noGrp="1"/>
          </p:cNvSpPr>
          <p:nvPr>
            <p:ph type="title"/>
          </p:nvPr>
        </p:nvSpPr>
        <p:spPr>
          <a:xfrm>
            <a:off x="628651" y="273847"/>
            <a:ext cx="7886700" cy="994172"/>
          </a:xfrm>
        </p:spPr>
        <p:txBody>
          <a:bodyPr/>
          <a:lstStyle/>
          <a:p>
            <a:r>
              <a:rPr lang="hr-HR" dirty="0"/>
              <a:t>HR-OOZ as a </a:t>
            </a:r>
            <a:r>
              <a:rPr lang="hr-HR" dirty="0" err="1"/>
              <a:t>part</a:t>
            </a:r>
            <a:r>
              <a:rPr lang="hr-HR" dirty="0"/>
              <a:t> of EOSC</a:t>
            </a:r>
            <a:endParaRPr lang="en-GB" i="1" dirty="0"/>
          </a:p>
        </p:txBody>
      </p:sp>
      <p:cxnSp>
        <p:nvCxnSpPr>
          <p:cNvPr id="62" name="Straight Connector 61">
            <a:extLst>
              <a:ext uri="{FF2B5EF4-FFF2-40B4-BE49-F238E27FC236}">
                <a16:creationId xmlns:a16="http://schemas.microsoft.com/office/drawing/2014/main" id="{1677A897-6B5F-4E6F-AE4A-733E356F5C0D}"/>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7E2E9267-ACD7-4336-90BC-54D54F54ECC3}"/>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748906" y="2279715"/>
            <a:ext cx="540941" cy="540941"/>
          </a:xfrm>
          <a:prstGeom prst="rect">
            <a:avLst/>
          </a:prstGeom>
        </p:spPr>
      </p:pic>
      <p:sp>
        <p:nvSpPr>
          <p:cNvPr id="68" name="Footer Placeholder 4">
            <a:extLst>
              <a:ext uri="{FF2B5EF4-FFF2-40B4-BE49-F238E27FC236}">
                <a16:creationId xmlns:a16="http://schemas.microsoft.com/office/drawing/2014/main" id="{131D2273-DBEC-49CB-87DD-5693108A8935}"/>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64" name="Date Placeholder 3">
            <a:extLst>
              <a:ext uri="{FF2B5EF4-FFF2-40B4-BE49-F238E27FC236}">
                <a16:creationId xmlns:a16="http://schemas.microsoft.com/office/drawing/2014/main" id="{8CDA1651-00BB-4648-888E-4F74E6EF41B3}"/>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55565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35FA0E-9868-44F0-9738-977D6CFF376F}"/>
              </a:ext>
            </a:extLst>
          </p:cNvPr>
          <p:cNvSpPr>
            <a:spLocks noGrp="1"/>
          </p:cNvSpPr>
          <p:nvPr>
            <p:ph type="ctrTitle"/>
          </p:nvPr>
        </p:nvSpPr>
        <p:spPr>
          <a:xfrm>
            <a:off x="1462308" y="1940185"/>
            <a:ext cx="6292655" cy="542415"/>
          </a:xfrm>
        </p:spPr>
        <p:txBody>
          <a:bodyPr>
            <a:normAutofit fontScale="90000"/>
          </a:bodyPr>
          <a:lstStyle/>
          <a:p>
            <a:r>
              <a:rPr lang="en-GB" dirty="0"/>
              <a:t>Croatian Research Information System </a:t>
            </a:r>
            <a:r>
              <a:rPr lang="hr-HR" dirty="0"/>
              <a:t>(CroRIS)</a:t>
            </a:r>
            <a:endParaRPr lang="en-GB" dirty="0"/>
          </a:p>
        </p:txBody>
      </p:sp>
      <p:sp>
        <p:nvSpPr>
          <p:cNvPr id="7" name="Subtitle 6">
            <a:extLst>
              <a:ext uri="{FF2B5EF4-FFF2-40B4-BE49-F238E27FC236}">
                <a16:creationId xmlns:a16="http://schemas.microsoft.com/office/drawing/2014/main" id="{064F5188-1BFD-49B8-81D8-A37EA429D96F}"/>
              </a:ext>
            </a:extLst>
          </p:cNvPr>
          <p:cNvSpPr>
            <a:spLocks noGrp="1"/>
          </p:cNvSpPr>
          <p:nvPr>
            <p:ph type="subTitle" idx="1"/>
          </p:nvPr>
        </p:nvSpPr>
        <p:spPr/>
        <p:txBody>
          <a:bodyPr/>
          <a:lstStyle/>
          <a:p>
            <a:r>
              <a:rPr lang="hr-HR" dirty="0"/>
              <a:t>Petra Udovičić</a:t>
            </a:r>
            <a:endParaRPr lang="en-GB" dirty="0"/>
          </a:p>
        </p:txBody>
      </p:sp>
      <p:sp>
        <p:nvSpPr>
          <p:cNvPr id="9" name="Footer Placeholder 4">
            <a:extLst>
              <a:ext uri="{FF2B5EF4-FFF2-40B4-BE49-F238E27FC236}">
                <a16:creationId xmlns:a16="http://schemas.microsoft.com/office/drawing/2014/main" id="{D341A606-F2D1-4CDE-905C-5096DD7D91D0}"/>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0" name="Date Placeholder 3">
            <a:extLst>
              <a:ext uri="{FF2B5EF4-FFF2-40B4-BE49-F238E27FC236}">
                <a16:creationId xmlns:a16="http://schemas.microsoft.com/office/drawing/2014/main" id="{7B0995AF-65DC-4CA0-90FE-710D45415FE9}"/>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392461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C589-226B-4AE6-91E1-915155D5ABDA}"/>
              </a:ext>
            </a:extLst>
          </p:cNvPr>
          <p:cNvSpPr>
            <a:spLocks noGrp="1"/>
          </p:cNvSpPr>
          <p:nvPr>
            <p:ph type="title"/>
          </p:nvPr>
        </p:nvSpPr>
        <p:spPr/>
        <p:txBody>
          <a:bodyPr/>
          <a:lstStyle/>
          <a:p>
            <a:r>
              <a:rPr lang="hr-HR" dirty="0" err="1"/>
              <a:t>Before</a:t>
            </a:r>
            <a:r>
              <a:rPr lang="hr-HR" dirty="0"/>
              <a:t> … data </a:t>
            </a:r>
            <a:r>
              <a:rPr lang="hr-HR" dirty="0" err="1"/>
              <a:t>chaos</a:t>
            </a:r>
            <a:endParaRPr lang="en-GB" dirty="0"/>
          </a:p>
        </p:txBody>
      </p:sp>
      <p:pic>
        <p:nvPicPr>
          <p:cNvPr id="7" name="Picture 6">
            <a:extLst>
              <a:ext uri="{FF2B5EF4-FFF2-40B4-BE49-F238E27FC236}">
                <a16:creationId xmlns:a16="http://schemas.microsoft.com/office/drawing/2014/main" id="{D147A888-C1EA-42AE-A6E4-8D1AFC0349C5}"/>
              </a:ext>
            </a:extLst>
          </p:cNvPr>
          <p:cNvPicPr>
            <a:picLocks noChangeAspect="1"/>
          </p:cNvPicPr>
          <p:nvPr/>
        </p:nvPicPr>
        <p:blipFill>
          <a:blip r:embed="rId2"/>
          <a:stretch>
            <a:fillRect/>
          </a:stretch>
        </p:blipFill>
        <p:spPr>
          <a:xfrm>
            <a:off x="1602291" y="957045"/>
            <a:ext cx="5960559" cy="3629367"/>
          </a:xfrm>
          <a:prstGeom prst="rect">
            <a:avLst/>
          </a:prstGeom>
        </p:spPr>
      </p:pic>
      <p:sp>
        <p:nvSpPr>
          <p:cNvPr id="8" name="Footer Placeholder 4">
            <a:extLst>
              <a:ext uri="{FF2B5EF4-FFF2-40B4-BE49-F238E27FC236}">
                <a16:creationId xmlns:a16="http://schemas.microsoft.com/office/drawing/2014/main" id="{B60B9289-3287-4E77-9E6F-DDC5B923183E}"/>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9" name="Date Placeholder 3">
            <a:extLst>
              <a:ext uri="{FF2B5EF4-FFF2-40B4-BE49-F238E27FC236}">
                <a16:creationId xmlns:a16="http://schemas.microsoft.com/office/drawing/2014/main" id="{7F8D7824-57CB-497C-9DAD-8784F1932694}"/>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530221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DE3F-70EC-46AC-AE3C-31852DEB9927}"/>
              </a:ext>
            </a:extLst>
          </p:cNvPr>
          <p:cNvSpPr>
            <a:spLocks noGrp="1"/>
          </p:cNvSpPr>
          <p:nvPr>
            <p:ph type="title"/>
          </p:nvPr>
        </p:nvSpPr>
        <p:spPr/>
        <p:txBody>
          <a:bodyPr/>
          <a:lstStyle/>
          <a:p>
            <a:r>
              <a:rPr lang="en-GB" dirty="0">
                <a:solidFill>
                  <a:srgbClr val="D71634"/>
                </a:solidFill>
              </a:rPr>
              <a:t>Cro</a:t>
            </a:r>
            <a:r>
              <a:rPr lang="en-GB" dirty="0"/>
              <a:t>atian </a:t>
            </a:r>
            <a:r>
              <a:rPr lang="en-GB" dirty="0">
                <a:solidFill>
                  <a:srgbClr val="D71634"/>
                </a:solidFill>
              </a:rPr>
              <a:t>R</a:t>
            </a:r>
            <a:r>
              <a:rPr lang="en-GB" dirty="0"/>
              <a:t>esearch </a:t>
            </a:r>
            <a:r>
              <a:rPr lang="en-GB" dirty="0">
                <a:solidFill>
                  <a:srgbClr val="D71634"/>
                </a:solidFill>
              </a:rPr>
              <a:t>I</a:t>
            </a:r>
            <a:r>
              <a:rPr lang="en-GB" dirty="0"/>
              <a:t>nformation </a:t>
            </a:r>
            <a:r>
              <a:rPr lang="en-GB" dirty="0">
                <a:solidFill>
                  <a:srgbClr val="D71634"/>
                </a:solidFill>
              </a:rPr>
              <a:t>S</a:t>
            </a:r>
            <a:r>
              <a:rPr lang="en-GB" dirty="0"/>
              <a:t>ystem </a:t>
            </a:r>
            <a:r>
              <a:rPr lang="hr-HR" dirty="0"/>
              <a:t>(CroRIS)</a:t>
            </a:r>
            <a:endParaRPr lang="en-GB" dirty="0"/>
          </a:p>
        </p:txBody>
      </p:sp>
      <p:sp>
        <p:nvSpPr>
          <p:cNvPr id="6" name="Rectangle 5">
            <a:extLst>
              <a:ext uri="{FF2B5EF4-FFF2-40B4-BE49-F238E27FC236}">
                <a16:creationId xmlns:a16="http://schemas.microsoft.com/office/drawing/2014/main" id="{46A9161E-9770-476E-BDA1-B131BF6870C0}"/>
              </a:ext>
            </a:extLst>
          </p:cNvPr>
          <p:cNvSpPr/>
          <p:nvPr/>
        </p:nvSpPr>
        <p:spPr>
          <a:xfrm>
            <a:off x="413501"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Developed within project Scientific and Technological Foresight </a:t>
            </a:r>
            <a:r>
              <a:rPr lang="hr-HR" sz="1200" dirty="0">
                <a:solidFill>
                  <a:schemeClr val="tx1">
                    <a:lumMod val="75000"/>
                    <a:lumOff val="25000"/>
                  </a:schemeClr>
                </a:solidFill>
                <a:latin typeface="Arial" panose="020B0604020202020204" pitchFamily="34" charset="0"/>
                <a:cs typeface="Arial" panose="020B0604020202020204" pitchFamily="34" charset="0"/>
              </a:rPr>
              <a:t>(2017-2023)</a:t>
            </a:r>
          </a:p>
          <a:p>
            <a:pPr marL="171450" indent="-171450" defTabSz="685783">
              <a:buClr>
                <a:srgbClr val="DA314E"/>
              </a:buClr>
              <a:buFont typeface="Wingdings" panose="05000000000000000000" pitchFamily="2" charset="2"/>
              <a:buChar char="§"/>
              <a:defRPr/>
            </a:pPr>
            <a:r>
              <a:rPr lang="hr-HR" sz="1200" dirty="0">
                <a:solidFill>
                  <a:schemeClr val="tx1">
                    <a:lumMod val="75000"/>
                    <a:lumOff val="25000"/>
                  </a:schemeClr>
                </a:solidFill>
                <a:latin typeface="Arial" panose="020B0604020202020204" pitchFamily="34" charset="0"/>
                <a:cs typeface="Arial" panose="020B0604020202020204" pitchFamily="34" charset="0"/>
              </a:rPr>
              <a:t>C</a:t>
            </a:r>
            <a:r>
              <a:rPr lang="en-GB" sz="1200" dirty="0">
                <a:solidFill>
                  <a:schemeClr val="tx1">
                    <a:lumMod val="75000"/>
                    <a:lumOff val="25000"/>
                  </a:schemeClr>
                </a:solidFill>
                <a:latin typeface="Arial" panose="020B0604020202020204" pitchFamily="34" charset="0"/>
                <a:cs typeface="Arial" panose="020B0604020202020204" pitchFamily="34" charset="0"/>
              </a:rPr>
              <a:t>o-funded by European Union from European Regional Development Fund</a:t>
            </a:r>
            <a:r>
              <a:rPr lang="hr-HR" sz="1200"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defTabSz="685783">
              <a:buClr>
                <a:srgbClr val="DA314E"/>
              </a:buClr>
              <a:buFont typeface="Wingdings" panose="05000000000000000000" pitchFamily="2" charset="2"/>
              <a:buChar char="§"/>
              <a:defRPr/>
            </a:pPr>
            <a:r>
              <a:rPr lang="hr-HR" sz="1200" dirty="0">
                <a:solidFill>
                  <a:schemeClr val="tx1">
                    <a:lumMod val="75000"/>
                    <a:lumOff val="25000"/>
                  </a:schemeClr>
                </a:solidFill>
                <a:latin typeface="Arial" panose="020B0604020202020204" pitchFamily="34" charset="0"/>
                <a:cs typeface="Arial" panose="020B0604020202020204" pitchFamily="34" charset="0"/>
              </a:rPr>
              <a:t>CERIF </a:t>
            </a:r>
            <a:r>
              <a:rPr lang="hr-HR" sz="1200" dirty="0" err="1">
                <a:solidFill>
                  <a:schemeClr val="tx1">
                    <a:lumMod val="75000"/>
                    <a:lumOff val="25000"/>
                  </a:schemeClr>
                </a:solidFill>
                <a:latin typeface="Arial" panose="020B0604020202020204" pitchFamily="34" charset="0"/>
                <a:cs typeface="Arial" panose="020B0604020202020204" pitchFamily="34" charset="0"/>
              </a:rPr>
              <a:t>based</a:t>
            </a:r>
            <a:r>
              <a:rPr lang="hr-HR" sz="1200"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defTabSz="685783">
              <a:buClr>
                <a:srgbClr val="DA314E"/>
              </a:buCl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6A39DC6-5CFA-4199-9FA4-5EF7C53E0DC7}"/>
              </a:ext>
            </a:extLst>
          </p:cNvPr>
          <p:cNvGrpSpPr/>
          <p:nvPr/>
        </p:nvGrpSpPr>
        <p:grpSpPr>
          <a:xfrm rot="17519230">
            <a:off x="478951" y="1420603"/>
            <a:ext cx="340659" cy="340659"/>
            <a:chOff x="3609787" y="1688350"/>
            <a:chExt cx="340659" cy="340659"/>
          </a:xfrm>
        </p:grpSpPr>
        <p:sp>
          <p:nvSpPr>
            <p:cNvPr id="8" name="Block Arc 7">
              <a:extLst>
                <a:ext uri="{FF2B5EF4-FFF2-40B4-BE49-F238E27FC236}">
                  <a16:creationId xmlns:a16="http://schemas.microsoft.com/office/drawing/2014/main" id="{38AA7311-8C4C-48E1-BCE4-E3E2478CA388}"/>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a:extLst>
                <a:ext uri="{FF2B5EF4-FFF2-40B4-BE49-F238E27FC236}">
                  <a16:creationId xmlns:a16="http://schemas.microsoft.com/office/drawing/2014/main" id="{686D9A0B-FB11-41D5-B35D-B812470BF8BD}"/>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B2F424E9-D533-436B-983A-D5A60F43BC76}"/>
              </a:ext>
            </a:extLst>
          </p:cNvPr>
          <p:cNvSpPr/>
          <p:nvPr/>
        </p:nvSpPr>
        <p:spPr>
          <a:xfrm>
            <a:off x="2484167"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Promote open science</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Provide information reliability</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Ensures openness and interoperability</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Support decision making</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defTabSz="685783">
              <a:buClr>
                <a:srgbClr val="DA314E"/>
              </a:buCl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hr-HR" sz="1200" dirty="0">
                <a:solidFill>
                  <a:schemeClr val="tx1">
                    <a:lumMod val="75000"/>
                    <a:lumOff val="25000"/>
                  </a:schemeClr>
                </a:solidFill>
                <a:latin typeface="Arial" panose="020B0604020202020204" pitchFamily="34" charset="0"/>
                <a:cs typeface="Arial" panose="020B0604020202020204" pitchFamily="34" charset="0"/>
                <a:hlinkClick r:id="rId2"/>
              </a:rPr>
              <a:t>www.croris.hr</a:t>
            </a:r>
            <a:r>
              <a:rPr lang="hr-HR" sz="1200" dirty="0">
                <a:solidFill>
                  <a:schemeClr val="tx1">
                    <a:lumMod val="75000"/>
                    <a:lumOff val="25000"/>
                  </a:schemeClr>
                </a:solidFill>
                <a:latin typeface="Arial" panose="020B0604020202020204" pitchFamily="34" charset="0"/>
                <a:cs typeface="Arial" panose="020B0604020202020204" pitchFamily="34" charset="0"/>
              </a:rPr>
              <a:t> </a:t>
            </a: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3A2B803-A526-474A-B52F-B90C87D7BD23}"/>
              </a:ext>
            </a:extLst>
          </p:cNvPr>
          <p:cNvGrpSpPr/>
          <p:nvPr/>
        </p:nvGrpSpPr>
        <p:grpSpPr>
          <a:xfrm rot="17519230">
            <a:off x="2546385" y="1418156"/>
            <a:ext cx="340659" cy="340659"/>
            <a:chOff x="3609787" y="1688350"/>
            <a:chExt cx="340659" cy="340659"/>
          </a:xfrm>
          <a:solidFill>
            <a:srgbClr val="D71634"/>
          </a:solidFill>
        </p:grpSpPr>
        <p:sp>
          <p:nvSpPr>
            <p:cNvPr id="14" name="Block Arc 13">
              <a:extLst>
                <a:ext uri="{FF2B5EF4-FFF2-40B4-BE49-F238E27FC236}">
                  <a16:creationId xmlns:a16="http://schemas.microsoft.com/office/drawing/2014/main" id="{9B4AC370-1BB6-4D53-AE06-5D94EAD65F22}"/>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Oval 14">
              <a:extLst>
                <a:ext uri="{FF2B5EF4-FFF2-40B4-BE49-F238E27FC236}">
                  <a16:creationId xmlns:a16="http://schemas.microsoft.com/office/drawing/2014/main" id="{952D42FA-7116-4B94-9F89-E5DF04FA5B3A}"/>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a:extLst>
              <a:ext uri="{FF2B5EF4-FFF2-40B4-BE49-F238E27FC236}">
                <a16:creationId xmlns:a16="http://schemas.microsoft.com/office/drawing/2014/main" id="{D8AE433E-1CD9-42A4-9297-E6D2940DB4A0}"/>
              </a:ext>
            </a:extLst>
          </p:cNvPr>
          <p:cNvPicPr>
            <a:picLocks noChangeAspect="1"/>
          </p:cNvPicPr>
          <p:nvPr/>
        </p:nvPicPr>
        <p:blipFill>
          <a:blip r:embed="rId3"/>
          <a:stretch>
            <a:fillRect/>
          </a:stretch>
        </p:blipFill>
        <p:spPr>
          <a:xfrm>
            <a:off x="375958" y="4045513"/>
            <a:ext cx="2143776" cy="592230"/>
          </a:xfrm>
          <a:prstGeom prst="rect">
            <a:avLst/>
          </a:prstGeom>
        </p:spPr>
      </p:pic>
      <p:pic>
        <p:nvPicPr>
          <p:cNvPr id="11" name="Graphic 5">
            <a:extLst>
              <a:ext uri="{FF2B5EF4-FFF2-40B4-BE49-F238E27FC236}">
                <a16:creationId xmlns:a16="http://schemas.microsoft.com/office/drawing/2014/main" id="{48493E4A-97A9-48EF-9D31-89CAFA1813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9492" y="3953299"/>
            <a:ext cx="1701950" cy="510585"/>
          </a:xfrm>
          <a:prstGeom prst="rect">
            <a:avLst/>
          </a:prstGeom>
        </p:spPr>
      </p:pic>
      <p:sp>
        <p:nvSpPr>
          <p:cNvPr id="18" name="Rectangle 17">
            <a:extLst>
              <a:ext uri="{FF2B5EF4-FFF2-40B4-BE49-F238E27FC236}">
                <a16:creationId xmlns:a16="http://schemas.microsoft.com/office/drawing/2014/main" id="{73D2BE61-27D6-4AD4-A4B4-A4BD333C2F2D}"/>
              </a:ext>
            </a:extLst>
          </p:cNvPr>
          <p:cNvSpPr/>
          <p:nvPr/>
        </p:nvSpPr>
        <p:spPr>
          <a:xfrm>
            <a:off x="4554833"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Information and processes about institutions, researches, projects, publications, equipment, patents, services, events and much more</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Integration with many national systems and international platforms, such as ORCID, </a:t>
            </a:r>
            <a:r>
              <a:rPr lang="en-GB" sz="1200" dirty="0" err="1">
                <a:solidFill>
                  <a:schemeClr val="tx1">
                    <a:lumMod val="75000"/>
                    <a:lumOff val="25000"/>
                  </a:schemeClr>
                </a:solidFill>
                <a:latin typeface="Arial" panose="020B0604020202020204" pitchFamily="34" charset="0"/>
                <a:cs typeface="Arial" panose="020B0604020202020204" pitchFamily="34" charset="0"/>
              </a:rPr>
              <a:t>OpenAire</a:t>
            </a:r>
            <a:r>
              <a:rPr lang="en-GB" sz="1200" dirty="0">
                <a:solidFill>
                  <a:schemeClr val="tx1">
                    <a:lumMod val="75000"/>
                    <a:lumOff val="25000"/>
                  </a:schemeClr>
                </a:solidFill>
                <a:latin typeface="Arial" panose="020B0604020202020204" pitchFamily="34" charset="0"/>
                <a:cs typeface="Arial" panose="020B0604020202020204" pitchFamily="34" charset="0"/>
              </a:rPr>
              <a:t>, </a:t>
            </a:r>
            <a:r>
              <a:rPr lang="en-GB" sz="1200" dirty="0" err="1">
                <a:solidFill>
                  <a:schemeClr val="tx1">
                    <a:lumMod val="75000"/>
                    <a:lumOff val="25000"/>
                  </a:schemeClr>
                </a:solidFill>
                <a:latin typeface="Arial" panose="020B0604020202020204" pitchFamily="34" charset="0"/>
                <a:cs typeface="Arial" panose="020B0604020202020204" pitchFamily="34" charset="0"/>
              </a:rPr>
              <a:t>WoS</a:t>
            </a:r>
            <a:r>
              <a:rPr lang="en-GB" sz="1200" dirty="0">
                <a:solidFill>
                  <a:schemeClr val="tx1">
                    <a:lumMod val="75000"/>
                    <a:lumOff val="25000"/>
                  </a:schemeClr>
                </a:solidFill>
                <a:latin typeface="Arial" panose="020B0604020202020204" pitchFamily="34" charset="0"/>
                <a:cs typeface="Arial" panose="020B0604020202020204" pitchFamily="34" charset="0"/>
              </a:rPr>
              <a:t>, Scopus</a:t>
            </a:r>
            <a:r>
              <a:rPr lang="hr-HR" sz="1200" dirty="0">
                <a:solidFill>
                  <a:schemeClr val="tx1">
                    <a:lumMod val="75000"/>
                    <a:lumOff val="25000"/>
                  </a:schemeClr>
                </a:solidFill>
                <a:latin typeface="Arial" panose="020B0604020202020204" pitchFamily="34" charset="0"/>
                <a:cs typeface="Arial" panose="020B0604020202020204" pitchFamily="34" charset="0"/>
              </a:rPr>
              <a:t>.</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7E0150C-2399-422D-BD1C-BF173C44BAE3}"/>
              </a:ext>
            </a:extLst>
          </p:cNvPr>
          <p:cNvGrpSpPr/>
          <p:nvPr/>
        </p:nvGrpSpPr>
        <p:grpSpPr>
          <a:xfrm rot="17519230">
            <a:off x="4632183" y="1418156"/>
            <a:ext cx="340659" cy="340659"/>
            <a:chOff x="3609787" y="1688350"/>
            <a:chExt cx="340659" cy="340659"/>
          </a:xfrm>
          <a:solidFill>
            <a:srgbClr val="E04858"/>
          </a:solidFill>
        </p:grpSpPr>
        <p:sp>
          <p:nvSpPr>
            <p:cNvPr id="20" name="Block Arc 19">
              <a:extLst>
                <a:ext uri="{FF2B5EF4-FFF2-40B4-BE49-F238E27FC236}">
                  <a16:creationId xmlns:a16="http://schemas.microsoft.com/office/drawing/2014/main" id="{0E347C7D-4D41-40B1-A259-63158A849D0F}"/>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Oval 20">
              <a:extLst>
                <a:ext uri="{FF2B5EF4-FFF2-40B4-BE49-F238E27FC236}">
                  <a16:creationId xmlns:a16="http://schemas.microsoft.com/office/drawing/2014/main" id="{3F7A27AE-9A81-420B-B3A2-8BFF3D9BE87B}"/>
                </a:ext>
              </a:extLst>
            </p:cNvPr>
            <p:cNvSpPr/>
            <p:nvPr/>
          </p:nvSpPr>
          <p:spPr>
            <a:xfrm>
              <a:off x="3643402" y="1775012"/>
              <a:ext cx="217398"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a:extLst>
              <a:ext uri="{FF2B5EF4-FFF2-40B4-BE49-F238E27FC236}">
                <a16:creationId xmlns:a16="http://schemas.microsoft.com/office/drawing/2014/main" id="{02F484F6-B9BB-476D-851F-0B9B1EA833C4}"/>
              </a:ext>
            </a:extLst>
          </p:cNvPr>
          <p:cNvSpPr/>
          <p:nvPr/>
        </p:nvSpPr>
        <p:spPr>
          <a:xfrm>
            <a:off x="6648998"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Ensuring data accuracy and quality</a:t>
            </a:r>
            <a:r>
              <a:rPr lang="hr-HR" sz="1200" dirty="0">
                <a:solidFill>
                  <a:schemeClr val="tx1">
                    <a:lumMod val="75000"/>
                    <a:lumOff val="25000"/>
                  </a:schemeClr>
                </a:solidFill>
                <a:latin typeface="Arial" panose="020B0604020202020204" pitchFamily="34" charset="0"/>
                <a:cs typeface="Arial" panose="020B0604020202020204" pitchFamily="34" charset="0"/>
              </a:rPr>
              <a:t>,</a:t>
            </a:r>
            <a:r>
              <a:rPr lang="en-GB" sz="1200" dirty="0">
                <a:solidFill>
                  <a:schemeClr val="tx1">
                    <a:lumMod val="75000"/>
                    <a:lumOff val="25000"/>
                  </a:schemeClr>
                </a:solidFill>
                <a:latin typeface="Arial" panose="020B0604020202020204" pitchFamily="34" charset="0"/>
                <a:cs typeface="Arial" panose="020B0604020202020204" pitchFamily="34" charset="0"/>
              </a:rPr>
              <a:t> </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Data verification</a:t>
            </a:r>
            <a:r>
              <a:rPr lang="hr-HR" sz="1200" dirty="0">
                <a:solidFill>
                  <a:schemeClr val="tx1">
                    <a:lumMod val="75000"/>
                    <a:lumOff val="25000"/>
                  </a:schemeClr>
                </a:solidFill>
                <a:latin typeface="Arial" panose="020B0604020202020204" pitchFamily="34" charset="0"/>
                <a:cs typeface="Arial" panose="020B0604020202020204" pitchFamily="34" charset="0"/>
              </a:rPr>
              <a:t>,</a:t>
            </a:r>
            <a:r>
              <a:rPr lang="en-GB" sz="1200" dirty="0">
                <a:solidFill>
                  <a:schemeClr val="tx1">
                    <a:lumMod val="75000"/>
                    <a:lumOff val="25000"/>
                  </a:schemeClr>
                </a:solidFill>
                <a:latin typeface="Arial" panose="020B0604020202020204" pitchFamily="34" charset="0"/>
                <a:cs typeface="Arial" panose="020B0604020202020204" pitchFamily="34" charset="0"/>
              </a:rPr>
              <a:t> </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Designated authorities and </a:t>
            </a:r>
            <a:r>
              <a:rPr lang="hr-HR" sz="1200" dirty="0" err="1">
                <a:solidFill>
                  <a:schemeClr val="tx1">
                    <a:lumMod val="75000"/>
                    <a:lumOff val="25000"/>
                  </a:schemeClr>
                </a:solidFill>
                <a:latin typeface="Arial" panose="020B0604020202020204" pitchFamily="34" charset="0"/>
                <a:cs typeface="Arial" panose="020B0604020202020204" pitchFamily="34" charset="0"/>
              </a:rPr>
              <a:t>various</a:t>
            </a:r>
            <a:r>
              <a:rPr lang="en-GB" sz="1200" dirty="0">
                <a:solidFill>
                  <a:schemeClr val="tx1">
                    <a:lumMod val="75000"/>
                    <a:lumOff val="25000"/>
                  </a:schemeClr>
                </a:solidFill>
                <a:latin typeface="Arial" panose="020B0604020202020204" pitchFamily="34" charset="0"/>
                <a:cs typeface="Arial" panose="020B0604020202020204" pitchFamily="34" charset="0"/>
              </a:rPr>
              <a:t> user</a:t>
            </a:r>
            <a:r>
              <a:rPr lang="hr-HR" sz="1200" dirty="0">
                <a:solidFill>
                  <a:schemeClr val="tx1">
                    <a:lumMod val="75000"/>
                    <a:lumOff val="25000"/>
                  </a:schemeClr>
                </a:solidFill>
                <a:latin typeface="Arial" panose="020B0604020202020204" pitchFamily="34" charset="0"/>
                <a:cs typeface="Arial" panose="020B0604020202020204" pitchFamily="34" charset="0"/>
              </a:rPr>
              <a:t>’s</a:t>
            </a:r>
            <a:r>
              <a:rPr lang="en-GB" sz="1200" dirty="0">
                <a:solidFill>
                  <a:schemeClr val="tx1">
                    <a:lumMod val="75000"/>
                    <a:lumOff val="25000"/>
                  </a:schemeClr>
                </a:solidFill>
                <a:latin typeface="Arial" panose="020B0604020202020204" pitchFamily="34" charset="0"/>
                <a:cs typeface="Arial" panose="020B0604020202020204" pitchFamily="34" charset="0"/>
              </a:rPr>
              <a:t> roles</a:t>
            </a:r>
            <a:r>
              <a:rPr lang="hr-HR" sz="1200" dirty="0">
                <a:solidFill>
                  <a:schemeClr val="tx1">
                    <a:lumMod val="75000"/>
                    <a:lumOff val="25000"/>
                  </a:schemeClr>
                </a:solidFill>
                <a:latin typeface="Arial" panose="020B0604020202020204" pitchFamily="34" charset="0"/>
                <a:cs typeface="Arial" panose="020B0604020202020204" pitchFamily="34" charset="0"/>
              </a:rPr>
              <a:t> with </a:t>
            </a:r>
            <a:r>
              <a:rPr lang="hr-HR" sz="1200" dirty="0" err="1">
                <a:solidFill>
                  <a:schemeClr val="tx1">
                    <a:lumMod val="75000"/>
                    <a:lumOff val="25000"/>
                  </a:schemeClr>
                </a:solidFill>
                <a:latin typeface="Arial" panose="020B0604020202020204" pitchFamily="34" charset="0"/>
                <a:cs typeface="Arial" panose="020B0604020202020204" pitchFamily="34" charset="0"/>
              </a:rPr>
              <a:t>responsibilities</a:t>
            </a:r>
            <a:r>
              <a:rPr lang="hr-HR" sz="1200" dirty="0">
                <a:solidFill>
                  <a:schemeClr val="tx1">
                    <a:lumMod val="75000"/>
                    <a:lumOff val="25000"/>
                  </a:schemeClr>
                </a:solidFill>
                <a:latin typeface="Arial" panose="020B0604020202020204" pitchFamily="34" charset="0"/>
                <a:cs typeface="Arial" panose="020B0604020202020204" pitchFamily="34" charset="0"/>
              </a:rPr>
              <a:t>.</a:t>
            </a: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A314E"/>
              </a:buClr>
              <a:buFont typeface="Wingdings" panose="05000000000000000000" pitchFamily="2" charset="2"/>
              <a:buChar char="§"/>
              <a:defRPr/>
            </a:pP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CA2751A7-4C16-41E2-835F-9C2D5C7BDBB8}"/>
              </a:ext>
            </a:extLst>
          </p:cNvPr>
          <p:cNvGrpSpPr/>
          <p:nvPr/>
        </p:nvGrpSpPr>
        <p:grpSpPr>
          <a:xfrm rot="17519230">
            <a:off x="6734416" y="1418156"/>
            <a:ext cx="340659" cy="340659"/>
            <a:chOff x="3609787" y="1688350"/>
            <a:chExt cx="340659" cy="340659"/>
          </a:xfrm>
          <a:solidFill>
            <a:srgbClr val="46C1AD"/>
          </a:solidFill>
        </p:grpSpPr>
        <p:sp>
          <p:nvSpPr>
            <p:cNvPr id="26" name="Block Arc 25">
              <a:extLst>
                <a:ext uri="{FF2B5EF4-FFF2-40B4-BE49-F238E27FC236}">
                  <a16:creationId xmlns:a16="http://schemas.microsoft.com/office/drawing/2014/main" id="{ECF55C0F-F293-4790-8EAB-C22CECEB05ED}"/>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Oval 26">
              <a:extLst>
                <a:ext uri="{FF2B5EF4-FFF2-40B4-BE49-F238E27FC236}">
                  <a16:creationId xmlns:a16="http://schemas.microsoft.com/office/drawing/2014/main" id="{48C0BE5F-D2B7-4A52-9B44-88203FBC9C65}"/>
                </a:ext>
              </a:extLst>
            </p:cNvPr>
            <p:cNvSpPr/>
            <p:nvPr/>
          </p:nvSpPr>
          <p:spPr>
            <a:xfrm>
              <a:off x="3643958" y="1775011"/>
              <a:ext cx="216843"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7A2E07A1-A622-4FF9-BAF7-36DDABC72ECF}"/>
              </a:ext>
            </a:extLst>
          </p:cNvPr>
          <p:cNvGrpSpPr>
            <a:grpSpLocks noChangeAspect="1"/>
          </p:cNvGrpSpPr>
          <p:nvPr/>
        </p:nvGrpSpPr>
        <p:grpSpPr>
          <a:xfrm>
            <a:off x="6675624" y="2862202"/>
            <a:ext cx="2054875" cy="1866829"/>
            <a:chOff x="1312474" y="526257"/>
            <a:chExt cx="2351345" cy="2136168"/>
          </a:xfrm>
        </p:grpSpPr>
        <p:pic>
          <p:nvPicPr>
            <p:cNvPr id="33" name="Picture 4">
              <a:extLst>
                <a:ext uri="{FF2B5EF4-FFF2-40B4-BE49-F238E27FC236}">
                  <a16:creationId xmlns:a16="http://schemas.microsoft.com/office/drawing/2014/main" id="{FDDFBD50-0E1D-4D85-8757-CF445010FC3F}"/>
                </a:ext>
              </a:extLst>
            </p:cNvPr>
            <p:cNvPicPr>
              <a:picLocks noChangeAspect="1"/>
            </p:cNvPicPr>
            <p:nvPr/>
          </p:nvPicPr>
          <p:blipFill>
            <a:blip r:embed="rId6"/>
            <a:stretch>
              <a:fillRect/>
            </a:stretch>
          </p:blipFill>
          <p:spPr>
            <a:xfrm>
              <a:off x="1312474" y="526257"/>
              <a:ext cx="1600038" cy="1259120"/>
            </a:xfrm>
            <a:prstGeom prst="rect">
              <a:avLst/>
            </a:prstGeom>
          </p:spPr>
        </p:pic>
        <p:pic>
          <p:nvPicPr>
            <p:cNvPr id="34" name="Picture 5" descr="A picture containing computer, night sky&#10;&#10;Description automatically generated">
              <a:extLst>
                <a:ext uri="{FF2B5EF4-FFF2-40B4-BE49-F238E27FC236}">
                  <a16:creationId xmlns:a16="http://schemas.microsoft.com/office/drawing/2014/main" id="{66C6E5AF-3CF8-49B9-A18B-DD59F335C2B9}"/>
                </a:ext>
              </a:extLst>
            </p:cNvPr>
            <p:cNvPicPr>
              <a:picLocks noChangeAspect="1"/>
            </p:cNvPicPr>
            <p:nvPr/>
          </p:nvPicPr>
          <p:blipFill>
            <a:blip r:embed="rId7"/>
            <a:stretch>
              <a:fillRect/>
            </a:stretch>
          </p:blipFill>
          <p:spPr>
            <a:xfrm rot="1710919">
              <a:off x="2493315" y="1079211"/>
              <a:ext cx="685371" cy="245458"/>
            </a:xfrm>
            <a:prstGeom prst="rect">
              <a:avLst/>
            </a:prstGeom>
          </p:spPr>
        </p:pic>
        <p:pic>
          <p:nvPicPr>
            <p:cNvPr id="35" name="Picture 6">
              <a:extLst>
                <a:ext uri="{FF2B5EF4-FFF2-40B4-BE49-F238E27FC236}">
                  <a16:creationId xmlns:a16="http://schemas.microsoft.com/office/drawing/2014/main" id="{43D82F0C-8B13-4B96-A429-E7706E595993}"/>
                </a:ext>
              </a:extLst>
            </p:cNvPr>
            <p:cNvPicPr>
              <a:picLocks noChangeAspect="1"/>
            </p:cNvPicPr>
            <p:nvPr/>
          </p:nvPicPr>
          <p:blipFill>
            <a:blip r:embed="rId8"/>
            <a:stretch>
              <a:fillRect/>
            </a:stretch>
          </p:blipFill>
          <p:spPr>
            <a:xfrm>
              <a:off x="2008182" y="1348828"/>
              <a:ext cx="1655637" cy="1313597"/>
            </a:xfrm>
            <a:prstGeom prst="rect">
              <a:avLst/>
            </a:prstGeom>
          </p:spPr>
        </p:pic>
        <p:pic>
          <p:nvPicPr>
            <p:cNvPr id="36" name="Picture 5" descr="A picture containing computer, night sky&#10;&#10;Description automatically generated">
              <a:extLst>
                <a:ext uri="{FF2B5EF4-FFF2-40B4-BE49-F238E27FC236}">
                  <a16:creationId xmlns:a16="http://schemas.microsoft.com/office/drawing/2014/main" id="{6787967E-5CDA-4E7F-8441-CB0824B6661C}"/>
                </a:ext>
              </a:extLst>
            </p:cNvPr>
            <p:cNvPicPr>
              <a:picLocks noChangeAspect="1"/>
            </p:cNvPicPr>
            <p:nvPr/>
          </p:nvPicPr>
          <p:blipFill>
            <a:blip r:embed="rId7"/>
            <a:stretch>
              <a:fillRect/>
            </a:stretch>
          </p:blipFill>
          <p:spPr>
            <a:xfrm rot="14319063" flipH="1">
              <a:off x="1769808" y="1767874"/>
              <a:ext cx="685371" cy="245458"/>
            </a:xfrm>
            <a:prstGeom prst="rect">
              <a:avLst/>
            </a:prstGeom>
          </p:spPr>
        </p:pic>
      </p:grpSp>
      <p:pic>
        <p:nvPicPr>
          <p:cNvPr id="37" name="Picture 36">
            <a:extLst>
              <a:ext uri="{FF2B5EF4-FFF2-40B4-BE49-F238E27FC236}">
                <a16:creationId xmlns:a16="http://schemas.microsoft.com/office/drawing/2014/main" id="{02AC6BE0-06EC-47AE-9E1B-AC9D813CF2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493" y="3452691"/>
            <a:ext cx="980354" cy="464688"/>
          </a:xfrm>
          <a:prstGeom prst="rect">
            <a:avLst/>
          </a:prstGeom>
        </p:spPr>
      </p:pic>
      <p:pic>
        <p:nvPicPr>
          <p:cNvPr id="39" name="Picture 38">
            <a:extLst>
              <a:ext uri="{FF2B5EF4-FFF2-40B4-BE49-F238E27FC236}">
                <a16:creationId xmlns:a16="http://schemas.microsoft.com/office/drawing/2014/main" id="{AF710D69-B3ED-44FB-AB91-3A36F65378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096" y="3742966"/>
            <a:ext cx="681357" cy="357713"/>
          </a:xfrm>
          <a:prstGeom prst="rect">
            <a:avLst/>
          </a:prstGeom>
        </p:spPr>
      </p:pic>
      <p:pic>
        <p:nvPicPr>
          <p:cNvPr id="43" name="Picture 42">
            <a:extLst>
              <a:ext uri="{FF2B5EF4-FFF2-40B4-BE49-F238E27FC236}">
                <a16:creationId xmlns:a16="http://schemas.microsoft.com/office/drawing/2014/main" id="{CB028AF1-05F5-429A-9CBE-0E8CE120CC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6916" y="3554989"/>
            <a:ext cx="749765" cy="254454"/>
          </a:xfrm>
          <a:prstGeom prst="rect">
            <a:avLst/>
          </a:prstGeom>
        </p:spPr>
      </p:pic>
      <p:sp>
        <p:nvSpPr>
          <p:cNvPr id="31" name="Date Placeholder 3">
            <a:extLst>
              <a:ext uri="{FF2B5EF4-FFF2-40B4-BE49-F238E27FC236}">
                <a16:creationId xmlns:a16="http://schemas.microsoft.com/office/drawing/2014/main" id="{DE6614F8-88AE-447F-9ACA-9FBDF8228C45}"/>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
        <p:nvSpPr>
          <p:cNvPr id="38" name="Footer Placeholder 4">
            <a:extLst>
              <a:ext uri="{FF2B5EF4-FFF2-40B4-BE49-F238E27FC236}">
                <a16:creationId xmlns:a16="http://schemas.microsoft.com/office/drawing/2014/main" id="{9FC270E5-4A0E-47B4-B399-7B846C97DF43}"/>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Tree>
    <p:extLst>
      <p:ext uri="{BB962C8B-B14F-4D97-AF65-F5344CB8AC3E}">
        <p14:creationId xmlns:p14="http://schemas.microsoft.com/office/powerpoint/2010/main" val="3255973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ED3DE7D-13BE-4992-AA11-D0F2909871A2}"/>
              </a:ext>
            </a:extLst>
          </p:cNvPr>
          <p:cNvGrpSpPr/>
          <p:nvPr/>
        </p:nvGrpSpPr>
        <p:grpSpPr>
          <a:xfrm>
            <a:off x="5660069" y="1105130"/>
            <a:ext cx="2806442" cy="2872429"/>
            <a:chOff x="5533457" y="1105130"/>
            <a:chExt cx="2806442" cy="2872429"/>
          </a:xfrm>
        </p:grpSpPr>
        <p:grpSp>
          <p:nvGrpSpPr>
            <p:cNvPr id="31" name="Group 30"/>
            <p:cNvGrpSpPr>
              <a:grpSpLocks noChangeAspect="1"/>
            </p:cNvGrpSpPr>
            <p:nvPr/>
          </p:nvGrpSpPr>
          <p:grpSpPr>
            <a:xfrm>
              <a:off x="5533457" y="1105130"/>
              <a:ext cx="2806442" cy="2872429"/>
              <a:chOff x="5260694" y="686475"/>
              <a:chExt cx="3512109" cy="3361908"/>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96327">
                <a:off x="6741279" y="686475"/>
                <a:ext cx="1739987" cy="163354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4939" y="2891839"/>
                <a:ext cx="1947864" cy="1156544"/>
              </a:xfrm>
              <a:prstGeom prst="rect">
                <a:avLst/>
              </a:prstGeom>
            </p:spPr>
          </p:pic>
          <p:sp>
            <p:nvSpPr>
              <p:cNvPr id="9" name="Rounded Rectangle 8">
                <a:extLst>
                  <a:ext uri="{FF2B5EF4-FFF2-40B4-BE49-F238E27FC236}">
                    <a16:creationId xmlns:a16="http://schemas.microsoft.com/office/drawing/2014/main" id="{1B34BA0D-2546-D64C-98D4-0F255792EDDE}"/>
                  </a:ext>
                </a:extLst>
              </p:cNvPr>
              <p:cNvSpPr/>
              <p:nvPr/>
            </p:nvSpPr>
            <p:spPr>
              <a:xfrm>
                <a:off x="5873752" y="2060131"/>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Publications</a:t>
                </a:r>
                <a:endParaRPr lang="hr-HR" sz="1000" dirty="0">
                  <a:solidFill>
                    <a:schemeClr val="bg1"/>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DC2A0FA1-E849-424B-AD80-30A9C591F584}"/>
                  </a:ext>
                </a:extLst>
              </p:cNvPr>
              <p:cNvSpPr/>
              <p:nvPr/>
            </p:nvSpPr>
            <p:spPr>
              <a:xfrm>
                <a:off x="5260694" y="3341587"/>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Patents</a:t>
                </a:r>
                <a:r>
                  <a:rPr lang="hr-HR" sz="1000" dirty="0">
                    <a:solidFill>
                      <a:schemeClr val="bg1"/>
                    </a:solidFill>
                    <a:latin typeface="Arial" panose="020B0604020202020204" pitchFamily="34" charset="0"/>
                    <a:cs typeface="Arial" panose="020B0604020202020204" pitchFamily="34" charset="0"/>
                  </a:rPr>
                  <a:t> and </a:t>
                </a:r>
                <a:r>
                  <a:rPr lang="hr-HR" sz="1000" dirty="0" err="1">
                    <a:solidFill>
                      <a:schemeClr val="bg1"/>
                    </a:solidFill>
                    <a:latin typeface="Arial" panose="020B0604020202020204" pitchFamily="34" charset="0"/>
                    <a:cs typeface="Arial" panose="020B0604020202020204" pitchFamily="34" charset="0"/>
                  </a:rPr>
                  <a:t>products</a:t>
                </a:r>
                <a:endParaRPr lang="hr-HR" sz="1000" dirty="0">
                  <a:solidFill>
                    <a:schemeClr val="bg1"/>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35011E0E-1E03-404E-9099-34A6BE3A224D}"/>
                  </a:ext>
                </a:extLst>
              </p:cNvPr>
              <p:cNvSpPr/>
              <p:nvPr/>
            </p:nvSpPr>
            <p:spPr>
              <a:xfrm>
                <a:off x="5260695" y="1385221"/>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Journals</a:t>
                </a:r>
                <a:endParaRPr lang="en-GB" sz="1000" dirty="0">
                  <a:solidFill>
                    <a:schemeClr val="bg1"/>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E4980806-C37A-8542-9EA7-EC7E207156DA}"/>
                  </a:ext>
                </a:extLst>
              </p:cNvPr>
              <p:cNvSpPr/>
              <p:nvPr/>
            </p:nvSpPr>
            <p:spPr>
              <a:xfrm>
                <a:off x="5786258" y="2691102"/>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Citations</a:t>
                </a:r>
                <a:endParaRPr lang="en-GB" sz="1000" dirty="0">
                  <a:solidFill>
                    <a:schemeClr val="bg1"/>
                  </a:solidFill>
                  <a:latin typeface="Arial" panose="020B0604020202020204" pitchFamily="34" charset="0"/>
                  <a:cs typeface="Arial" panose="020B0604020202020204" pitchFamily="34" charset="0"/>
                </a:endParaRPr>
              </a:p>
            </p:txBody>
          </p:sp>
        </p:grpSp>
        <p:pic>
          <p:nvPicPr>
            <p:cNvPr id="49" name="Picture 48">
              <a:extLst>
                <a:ext uri="{FF2B5EF4-FFF2-40B4-BE49-F238E27FC236}">
                  <a16:creationId xmlns:a16="http://schemas.microsoft.com/office/drawing/2014/main" id="{226CC7C1-31B2-EE44-8362-04C7A690A7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768" y="1370076"/>
              <a:ext cx="798386" cy="265760"/>
            </a:xfrm>
            <a:prstGeom prst="rect">
              <a:avLst/>
            </a:prstGeom>
          </p:spPr>
        </p:pic>
      </p:grpSp>
      <p:grpSp>
        <p:nvGrpSpPr>
          <p:cNvPr id="16" name="Group 15">
            <a:extLst>
              <a:ext uri="{FF2B5EF4-FFF2-40B4-BE49-F238E27FC236}">
                <a16:creationId xmlns:a16="http://schemas.microsoft.com/office/drawing/2014/main" id="{C0A45AE2-EE1C-4AC1-AB1C-80D2016D6D2D}"/>
              </a:ext>
            </a:extLst>
          </p:cNvPr>
          <p:cNvGrpSpPr/>
          <p:nvPr/>
        </p:nvGrpSpPr>
        <p:grpSpPr>
          <a:xfrm>
            <a:off x="1363940" y="1002650"/>
            <a:ext cx="2962752" cy="3070479"/>
            <a:chOff x="1195124" y="1002650"/>
            <a:chExt cx="2962752" cy="3070479"/>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3156" y="1002650"/>
              <a:ext cx="1520652" cy="1013768"/>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38744">
              <a:off x="2156440" y="3239902"/>
              <a:ext cx="1478548" cy="833227"/>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06262">
              <a:off x="1398363" y="2485432"/>
              <a:ext cx="1501256" cy="773751"/>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5124" y="1600777"/>
              <a:ext cx="1333776" cy="1000365"/>
            </a:xfrm>
            <a:prstGeom prst="rect">
              <a:avLst/>
            </a:prstGeom>
          </p:spPr>
        </p:pic>
        <p:sp>
          <p:nvSpPr>
            <p:cNvPr id="8" name="Rounded Rectangle 7">
              <a:extLst>
                <a:ext uri="{FF2B5EF4-FFF2-40B4-BE49-F238E27FC236}">
                  <a16:creationId xmlns:a16="http://schemas.microsoft.com/office/drawing/2014/main" id="{3FC67B74-8357-AB47-AED6-124B1DC2E808}"/>
                </a:ext>
              </a:extLst>
            </p:cNvPr>
            <p:cNvSpPr/>
            <p:nvPr/>
          </p:nvSpPr>
          <p:spPr>
            <a:xfrm>
              <a:off x="2759517" y="1633145"/>
              <a:ext cx="1398359" cy="203127"/>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a:solidFill>
                    <a:schemeClr val="bg1"/>
                  </a:solidFill>
                  <a:latin typeface="Arial" panose="020B0604020202020204" pitchFamily="34" charset="0"/>
                  <a:cs typeface="Arial" panose="020B0604020202020204" pitchFamily="34" charset="0"/>
                </a:rPr>
                <a:t>Projects</a:t>
              </a:r>
            </a:p>
          </p:txBody>
        </p:sp>
        <p:sp>
          <p:nvSpPr>
            <p:cNvPr id="11" name="Rounded Rectangle 10">
              <a:extLst>
                <a:ext uri="{FF2B5EF4-FFF2-40B4-BE49-F238E27FC236}">
                  <a16:creationId xmlns:a16="http://schemas.microsoft.com/office/drawing/2014/main" id="{9BE79BD8-684C-6E47-BFD4-2C70719824BF}"/>
                </a:ext>
              </a:extLst>
            </p:cNvPr>
            <p:cNvSpPr/>
            <p:nvPr/>
          </p:nvSpPr>
          <p:spPr>
            <a:xfrm>
              <a:off x="2559610" y="2823223"/>
              <a:ext cx="1443127" cy="228441"/>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Equipment</a:t>
              </a:r>
              <a:r>
                <a:rPr lang="hr-HR" sz="1000" dirty="0">
                  <a:solidFill>
                    <a:schemeClr val="bg1"/>
                  </a:solidFill>
                  <a:latin typeface="Arial" panose="020B0604020202020204" pitchFamily="34" charset="0"/>
                  <a:cs typeface="Arial" panose="020B0604020202020204" pitchFamily="34" charset="0"/>
                </a:rPr>
                <a:t> and </a:t>
              </a:r>
              <a:r>
                <a:rPr lang="hr-HR" sz="1000" dirty="0" err="1">
                  <a:solidFill>
                    <a:schemeClr val="bg1"/>
                  </a:solidFill>
                  <a:latin typeface="Arial" panose="020B0604020202020204" pitchFamily="34" charset="0"/>
                  <a:cs typeface="Arial" panose="020B0604020202020204" pitchFamily="34" charset="0"/>
                </a:rPr>
                <a:t>services</a:t>
              </a:r>
              <a:endParaRPr lang="en-GB" sz="1000" dirty="0">
                <a:solidFill>
                  <a:schemeClr val="bg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4ADDED10-9956-4F45-80F3-78B122464AC3}"/>
                </a:ext>
              </a:extLst>
            </p:cNvPr>
            <p:cNvSpPr/>
            <p:nvPr/>
          </p:nvSpPr>
          <p:spPr>
            <a:xfrm>
              <a:off x="2464366" y="2187432"/>
              <a:ext cx="1398359" cy="21159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Funding</a:t>
              </a:r>
              <a:endParaRPr lang="en-GB" sz="1000" dirty="0">
                <a:solidFill>
                  <a:schemeClr val="bg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1685" y="1346354"/>
              <a:ext cx="862600" cy="295163"/>
            </a:xfrm>
            <a:prstGeom prst="rect">
              <a:avLst/>
            </a:prstGeom>
          </p:spPr>
        </p:pic>
      </p:grpSp>
      <p:grpSp>
        <p:nvGrpSpPr>
          <p:cNvPr id="17" name="Group 16">
            <a:extLst>
              <a:ext uri="{FF2B5EF4-FFF2-40B4-BE49-F238E27FC236}">
                <a16:creationId xmlns:a16="http://schemas.microsoft.com/office/drawing/2014/main" id="{9FA53B93-02E2-43FA-841F-4CD1244D9D87}"/>
              </a:ext>
            </a:extLst>
          </p:cNvPr>
          <p:cNvGrpSpPr/>
          <p:nvPr/>
        </p:nvGrpSpPr>
        <p:grpSpPr>
          <a:xfrm>
            <a:off x="4379284" y="1105130"/>
            <a:ext cx="1479370" cy="2123978"/>
            <a:chOff x="4175298" y="1105130"/>
            <a:chExt cx="1479370" cy="2123978"/>
          </a:xfrm>
        </p:grpSpPr>
        <p:grpSp>
          <p:nvGrpSpPr>
            <p:cNvPr id="32" name="Group 31"/>
            <p:cNvGrpSpPr/>
            <p:nvPr/>
          </p:nvGrpSpPr>
          <p:grpSpPr>
            <a:xfrm>
              <a:off x="4175298" y="2197294"/>
              <a:ext cx="1479370" cy="1031814"/>
              <a:chOff x="3380927" y="1974524"/>
              <a:chExt cx="1737521" cy="1226081"/>
            </a:xfrm>
          </p:grpSpPr>
          <p:sp>
            <p:nvSpPr>
              <p:cNvPr id="4" name="Rounded Rectangle 3">
                <a:extLst>
                  <a:ext uri="{FF2B5EF4-FFF2-40B4-BE49-F238E27FC236}">
                    <a16:creationId xmlns:a16="http://schemas.microsoft.com/office/drawing/2014/main" id="{D47D248E-72D6-404C-AF2E-7E729EB5BA38}"/>
                  </a:ext>
                </a:extLst>
              </p:cNvPr>
              <p:cNvSpPr/>
              <p:nvPr/>
            </p:nvSpPr>
            <p:spPr>
              <a:xfrm>
                <a:off x="3380927" y="1974524"/>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a:solidFill>
                      <a:schemeClr val="bg1"/>
                    </a:solidFill>
                    <a:latin typeface="Arial" panose="020B0604020202020204" pitchFamily="34" charset="0"/>
                    <a:cs typeface="Arial" panose="020B0604020202020204" pitchFamily="34" charset="0"/>
                  </a:rPr>
                  <a:t>Researchers</a:t>
                </a:r>
              </a:p>
            </p:txBody>
          </p:sp>
          <p:sp>
            <p:nvSpPr>
              <p:cNvPr id="5" name="Rounded Rectangle 4">
                <a:extLst>
                  <a:ext uri="{FF2B5EF4-FFF2-40B4-BE49-F238E27FC236}">
                    <a16:creationId xmlns:a16="http://schemas.microsoft.com/office/drawing/2014/main" id="{1EF98FEA-AAFF-5E42-A357-1CE49BA63334}"/>
                  </a:ext>
                </a:extLst>
              </p:cNvPr>
              <p:cNvSpPr/>
              <p:nvPr/>
            </p:nvSpPr>
            <p:spPr>
              <a:xfrm>
                <a:off x="3380927" y="2296181"/>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Scientific</a:t>
                </a:r>
                <a:r>
                  <a:rPr lang="hr-HR" sz="1000" dirty="0">
                    <a:solidFill>
                      <a:schemeClr val="bg1"/>
                    </a:solidFill>
                    <a:latin typeface="Arial" panose="020B0604020202020204" pitchFamily="34" charset="0"/>
                    <a:cs typeface="Arial" panose="020B0604020202020204" pitchFamily="34" charset="0"/>
                  </a:rPr>
                  <a:t> institutions</a:t>
                </a:r>
                <a:endParaRPr lang="en-GB" sz="1000" dirty="0">
                  <a:solidFill>
                    <a:schemeClr val="bg1"/>
                  </a:solidFill>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F37B6D60-955A-8A41-8137-F34D7CD07F45}"/>
                  </a:ext>
                </a:extLst>
              </p:cNvPr>
              <p:cNvSpPr/>
              <p:nvPr/>
            </p:nvSpPr>
            <p:spPr>
              <a:xfrm>
                <a:off x="3380927" y="2627704"/>
                <a:ext cx="1737521" cy="236050"/>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a:solidFill>
                      <a:schemeClr val="bg1"/>
                    </a:solidFill>
                    <a:latin typeface="Arial" panose="020B0604020202020204" pitchFamily="34" charset="0"/>
                    <a:cs typeface="Arial" panose="020B0604020202020204" pitchFamily="34" charset="0"/>
                  </a:rPr>
                  <a:t>HE Institutions</a:t>
                </a:r>
              </a:p>
            </p:txBody>
          </p:sp>
          <p:sp>
            <p:nvSpPr>
              <p:cNvPr id="7" name="Rounded Rectangle 6">
                <a:extLst>
                  <a:ext uri="{FF2B5EF4-FFF2-40B4-BE49-F238E27FC236}">
                    <a16:creationId xmlns:a16="http://schemas.microsoft.com/office/drawing/2014/main" id="{7C0D7FE1-349F-974E-8CF3-5C038F9F9053}"/>
                  </a:ext>
                </a:extLst>
              </p:cNvPr>
              <p:cNvSpPr/>
              <p:nvPr/>
            </p:nvSpPr>
            <p:spPr>
              <a:xfrm>
                <a:off x="3380927" y="2948584"/>
                <a:ext cx="1737521" cy="252021"/>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Scientific</a:t>
                </a:r>
                <a:r>
                  <a:rPr lang="hr-HR" sz="1000" dirty="0">
                    <a:solidFill>
                      <a:schemeClr val="bg1"/>
                    </a:solidFill>
                    <a:latin typeface="Arial" panose="020B0604020202020204" pitchFamily="34" charset="0"/>
                    <a:cs typeface="Arial" panose="020B0604020202020204" pitchFamily="34" charset="0"/>
                  </a:rPr>
                  <a:t> </a:t>
                </a:r>
                <a:r>
                  <a:rPr lang="hr-HR" sz="1000" dirty="0" err="1">
                    <a:solidFill>
                      <a:schemeClr val="bg1"/>
                    </a:solidFill>
                    <a:latin typeface="Arial" panose="020B0604020202020204" pitchFamily="34" charset="0"/>
                    <a:cs typeface="Arial" panose="020B0604020202020204" pitchFamily="34" charset="0"/>
                  </a:rPr>
                  <a:t>disciplines</a:t>
                </a:r>
                <a:endParaRPr lang="en-GB" sz="1000" dirty="0">
                  <a:solidFill>
                    <a:schemeClr val="bg1"/>
                  </a:solidFill>
                  <a:latin typeface="Arial" panose="020B0604020202020204" pitchFamily="34" charset="0"/>
                  <a:cs typeface="Arial" panose="020B0604020202020204" pitchFamily="34" charset="0"/>
                </a:endParaRPr>
              </a:p>
            </p:txBody>
          </p:sp>
        </p:gr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2505" y="1105130"/>
              <a:ext cx="1114338" cy="962683"/>
            </a:xfrm>
            <a:prstGeom prst="rect">
              <a:avLst/>
            </a:prstGeom>
            <a:ln>
              <a:noFill/>
            </a:ln>
            <a:effectLst>
              <a:outerShdw blurRad="292100" dist="139700" dir="2700000" algn="tl" rotWithShape="0">
                <a:srgbClr val="333333">
                  <a:alpha val="65000"/>
                </a:srgbClr>
              </a:outerShdw>
            </a:effectLst>
          </p:spPr>
        </p:pic>
      </p:grpSp>
      <p:grpSp>
        <p:nvGrpSpPr>
          <p:cNvPr id="23" name="Group 22">
            <a:extLst>
              <a:ext uri="{FF2B5EF4-FFF2-40B4-BE49-F238E27FC236}">
                <a16:creationId xmlns:a16="http://schemas.microsoft.com/office/drawing/2014/main" id="{C1AA5574-5F9F-486C-A2A1-66E405210EA1}"/>
              </a:ext>
            </a:extLst>
          </p:cNvPr>
          <p:cNvGrpSpPr/>
          <p:nvPr/>
        </p:nvGrpSpPr>
        <p:grpSpPr>
          <a:xfrm>
            <a:off x="3696821" y="3369830"/>
            <a:ext cx="2537959" cy="1045644"/>
            <a:chOff x="3415463" y="3369830"/>
            <a:chExt cx="2537959" cy="1045644"/>
          </a:xfrm>
        </p:grpSpPr>
        <p:sp>
          <p:nvSpPr>
            <p:cNvPr id="13" name="Rounded Rectangle 12">
              <a:extLst>
                <a:ext uri="{FF2B5EF4-FFF2-40B4-BE49-F238E27FC236}">
                  <a16:creationId xmlns:a16="http://schemas.microsoft.com/office/drawing/2014/main" id="{42BC619A-F0EA-0649-AD4E-3F33026C7C40}"/>
                </a:ext>
              </a:extLst>
            </p:cNvPr>
            <p:cNvSpPr/>
            <p:nvPr/>
          </p:nvSpPr>
          <p:spPr>
            <a:xfrm>
              <a:off x="3415463" y="3369830"/>
              <a:ext cx="1367531" cy="198649"/>
            </a:xfrm>
            <a:prstGeom prst="roundRect">
              <a:avLst/>
            </a:prstGeom>
            <a:solidFill>
              <a:srgbClr val="DD5850"/>
            </a:solidFill>
            <a:ln/>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hr-HR" sz="1000" dirty="0" err="1">
                  <a:solidFill>
                    <a:schemeClr val="bg1"/>
                  </a:solidFill>
                  <a:latin typeface="Arial" panose="020B0604020202020204" pitchFamily="34" charset="0"/>
                  <a:cs typeface="Arial" panose="020B0604020202020204" pitchFamily="34" charset="0"/>
                </a:rPr>
                <a:t>Events</a:t>
              </a:r>
              <a:endParaRPr lang="hr-HR" sz="1000" dirty="0">
                <a:solidFill>
                  <a:schemeClr val="bg1"/>
                </a:solidFill>
                <a:latin typeface="Arial" panose="020B0604020202020204" pitchFamily="34" charset="0"/>
                <a:cs typeface="Arial" panose="020B0604020202020204" pitchFamily="34" charset="0"/>
              </a:endParaRPr>
            </a:p>
          </p:txBody>
        </p:sp>
        <p:pic>
          <p:nvPicPr>
            <p:cNvPr id="51" name="Picture 50"/>
            <p:cNvPicPr>
              <a:picLocks noChangeAspect="1"/>
            </p:cNvPicPr>
            <p:nvPr/>
          </p:nvPicPr>
          <p:blipFill>
            <a:blip r:embed="rId12"/>
            <a:stretch>
              <a:fillRect/>
            </a:stretch>
          </p:blipFill>
          <p:spPr>
            <a:xfrm>
              <a:off x="3806868" y="3648847"/>
              <a:ext cx="2146554" cy="766627"/>
            </a:xfrm>
            <a:prstGeom prst="rect">
              <a:avLst/>
            </a:prstGeom>
            <a:ln>
              <a:noFill/>
            </a:ln>
            <a:effectLst>
              <a:outerShdw blurRad="292100" dist="139700" dir="2700000" algn="tl" rotWithShape="0">
                <a:srgbClr val="333333">
                  <a:alpha val="65000"/>
                </a:srgbClr>
              </a:outerShdw>
            </a:effectLst>
          </p:spPr>
        </p:pic>
      </p:grpSp>
      <p:sp>
        <p:nvSpPr>
          <p:cNvPr id="35" name="Title 1">
            <a:extLst>
              <a:ext uri="{FF2B5EF4-FFF2-40B4-BE49-F238E27FC236}">
                <a16:creationId xmlns:a16="http://schemas.microsoft.com/office/drawing/2014/main" id="{0DB604A2-74FC-48A3-A01E-D8A9126E1212}"/>
              </a:ext>
            </a:extLst>
          </p:cNvPr>
          <p:cNvSpPr txBox="1">
            <a:spLocks/>
          </p:cNvSpPr>
          <p:nvPr/>
        </p:nvSpPr>
        <p:spPr>
          <a:xfrm>
            <a:off x="628651" y="203507"/>
            <a:ext cx="7886700" cy="994172"/>
          </a:xfrm>
          <a:prstGeom prst="rect">
            <a:avLst/>
          </a:prstGeom>
        </p:spPr>
        <p:txBody>
          <a:bodyPr/>
          <a:lstStyle>
            <a:lvl1pPr algn="ctr" defTabSz="514337" rtl="0" eaLnBrk="1" latinLnBrk="0" hangingPunct="1">
              <a:lnSpc>
                <a:spcPct val="90000"/>
              </a:lnSpc>
              <a:spcBef>
                <a:spcPct val="0"/>
              </a:spcBef>
              <a:buNone/>
              <a:defRPr sz="2025" b="1" kern="1200">
                <a:solidFill>
                  <a:schemeClr val="tx1">
                    <a:lumMod val="95000"/>
                    <a:lumOff val="5000"/>
                  </a:schemeClr>
                </a:solidFill>
                <a:latin typeface="Arial" panose="020B0604020202020204" pitchFamily="34" charset="0"/>
                <a:ea typeface="+mj-ea"/>
                <a:cs typeface="Arial" panose="020B0604020202020204" pitchFamily="34" charset="0"/>
              </a:defRPr>
            </a:lvl1pPr>
          </a:lstStyle>
          <a:p>
            <a:endParaRPr lang="hr-HR" dirty="0"/>
          </a:p>
          <a:p>
            <a:r>
              <a:rPr lang="en-GB" dirty="0"/>
              <a:t>CroRIS – as Catalogue of HR-OOZ services and resources</a:t>
            </a:r>
          </a:p>
          <a:p>
            <a:endParaRPr lang="en-GB" dirty="0"/>
          </a:p>
        </p:txBody>
      </p:sp>
      <p:cxnSp>
        <p:nvCxnSpPr>
          <p:cNvPr id="30" name="Straight Connector 29">
            <a:extLst>
              <a:ext uri="{FF2B5EF4-FFF2-40B4-BE49-F238E27FC236}">
                <a16:creationId xmlns:a16="http://schemas.microsoft.com/office/drawing/2014/main" id="{94C37E2F-0141-492B-8095-B6B4D4DA6326}"/>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39" name="Rounded Rectangle 36">
            <a:extLst>
              <a:ext uri="{FF2B5EF4-FFF2-40B4-BE49-F238E27FC236}">
                <a16:creationId xmlns:a16="http://schemas.microsoft.com/office/drawing/2014/main" id="{3AB4DFC0-FCC4-4DFC-ABFC-8E458142AA82}"/>
              </a:ext>
            </a:extLst>
          </p:cNvPr>
          <p:cNvSpPr/>
          <p:nvPr/>
        </p:nvSpPr>
        <p:spPr>
          <a:xfrm>
            <a:off x="303754" y="1600777"/>
            <a:ext cx="1229642" cy="330407"/>
          </a:xfrm>
          <a:prstGeom prst="homePlate">
            <a:avLst>
              <a:gd name="adj" fmla="val 27016"/>
            </a:avLst>
          </a:prstGeom>
          <a:solidFill>
            <a:schemeClr val="bg1"/>
          </a:solidFill>
          <a:ln>
            <a:solidFill>
              <a:srgbClr val="46C1AD"/>
            </a:solid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GB" sz="1200" dirty="0">
                <a:solidFill>
                  <a:schemeClr val="tx1">
                    <a:lumMod val="75000"/>
                    <a:lumOff val="25000"/>
                  </a:schemeClr>
                </a:solidFill>
              </a:rPr>
              <a:t>RBI “</a:t>
            </a:r>
            <a:r>
              <a:rPr lang="hr-HR" sz="1200" dirty="0">
                <a:solidFill>
                  <a:schemeClr val="tx1">
                    <a:lumMod val="75000"/>
                    <a:lumOff val="25000"/>
                  </a:schemeClr>
                </a:solidFill>
              </a:rPr>
              <a:t>POIROT</a:t>
            </a:r>
            <a:r>
              <a:rPr lang="en-GB" sz="1200" dirty="0">
                <a:solidFill>
                  <a:schemeClr val="tx1">
                    <a:lumMod val="75000"/>
                    <a:lumOff val="25000"/>
                  </a:schemeClr>
                </a:solidFill>
              </a:rPr>
              <a:t>”  </a:t>
            </a:r>
            <a:endParaRPr lang="hr-HR" sz="1200" dirty="0">
              <a:solidFill>
                <a:schemeClr val="tx1">
                  <a:lumMod val="75000"/>
                  <a:lumOff val="25000"/>
                </a:schemeClr>
              </a:solidFill>
              <a:cs typeface="Calibri"/>
            </a:endParaRPr>
          </a:p>
        </p:txBody>
      </p:sp>
      <p:sp>
        <p:nvSpPr>
          <p:cNvPr id="40" name="Rounded Rectangle 36">
            <a:extLst>
              <a:ext uri="{FF2B5EF4-FFF2-40B4-BE49-F238E27FC236}">
                <a16:creationId xmlns:a16="http://schemas.microsoft.com/office/drawing/2014/main" id="{E4818C11-21EB-44C2-AD9A-0A1DDBB00782}"/>
              </a:ext>
            </a:extLst>
          </p:cNvPr>
          <p:cNvSpPr/>
          <p:nvPr/>
        </p:nvSpPr>
        <p:spPr>
          <a:xfrm>
            <a:off x="302984" y="2318289"/>
            <a:ext cx="1229642" cy="284046"/>
          </a:xfrm>
          <a:prstGeom prst="homePlate">
            <a:avLst>
              <a:gd name="adj" fmla="val 27016"/>
            </a:avLst>
          </a:prstGeom>
          <a:solidFill>
            <a:schemeClr val="bg1"/>
          </a:solidFill>
          <a:ln>
            <a:solidFill>
              <a:srgbClr val="46C1AD"/>
            </a:solid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hr-HR" sz="1200" dirty="0">
                <a:solidFill>
                  <a:schemeClr val="tx1">
                    <a:lumMod val="75000"/>
                    <a:lumOff val="25000"/>
                  </a:schemeClr>
                </a:solidFill>
              </a:rPr>
              <a:t>MSE </a:t>
            </a:r>
            <a:r>
              <a:rPr lang="hr-HR" sz="1200" dirty="0" err="1">
                <a:solidFill>
                  <a:schemeClr val="tx1">
                    <a:lumMod val="75000"/>
                    <a:lumOff val="25000"/>
                  </a:schemeClr>
                </a:solidFill>
              </a:rPr>
              <a:t>Register</a:t>
            </a:r>
            <a:endParaRPr lang="hr-HR" sz="1200" dirty="0">
              <a:solidFill>
                <a:schemeClr val="tx1">
                  <a:lumMod val="75000"/>
                  <a:lumOff val="25000"/>
                </a:schemeClr>
              </a:solidFill>
              <a:cs typeface="Calibri"/>
            </a:endParaRPr>
          </a:p>
        </p:txBody>
      </p:sp>
      <p:sp>
        <p:nvSpPr>
          <p:cNvPr id="41" name="Rounded Rectangle 36">
            <a:extLst>
              <a:ext uri="{FF2B5EF4-FFF2-40B4-BE49-F238E27FC236}">
                <a16:creationId xmlns:a16="http://schemas.microsoft.com/office/drawing/2014/main" id="{4E7B550E-96BB-490E-8D39-606EBC52E8FA}"/>
              </a:ext>
            </a:extLst>
          </p:cNvPr>
          <p:cNvSpPr/>
          <p:nvPr/>
        </p:nvSpPr>
        <p:spPr>
          <a:xfrm>
            <a:off x="304258" y="1968076"/>
            <a:ext cx="1229642" cy="307226"/>
          </a:xfrm>
          <a:prstGeom prst="homePlate">
            <a:avLst>
              <a:gd name="adj" fmla="val 27016"/>
            </a:avLst>
          </a:prstGeom>
          <a:solidFill>
            <a:schemeClr val="bg1"/>
          </a:solidFill>
          <a:ln>
            <a:solidFill>
              <a:srgbClr val="46C1AD"/>
            </a:solid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hr-HR" sz="1200" dirty="0">
                <a:solidFill>
                  <a:schemeClr val="tx1">
                    <a:lumMod val="75000"/>
                    <a:lumOff val="25000"/>
                  </a:schemeClr>
                </a:solidFill>
              </a:rPr>
              <a:t>MSE </a:t>
            </a:r>
            <a:r>
              <a:rPr lang="hr-HR" sz="1200" dirty="0" err="1">
                <a:solidFill>
                  <a:schemeClr val="tx1">
                    <a:lumMod val="75000"/>
                    <a:lumOff val="25000"/>
                  </a:schemeClr>
                </a:solidFill>
              </a:rPr>
              <a:t>Register</a:t>
            </a:r>
            <a:r>
              <a:rPr lang="hr-HR" sz="1200" dirty="0">
                <a:solidFill>
                  <a:schemeClr val="tx1">
                    <a:lumMod val="75000"/>
                    <a:lumOff val="25000"/>
                  </a:schemeClr>
                </a:solidFill>
              </a:rPr>
              <a:t>  </a:t>
            </a:r>
            <a:endParaRPr lang="hr-HR" sz="1200" dirty="0">
              <a:solidFill>
                <a:schemeClr val="tx1">
                  <a:lumMod val="75000"/>
                  <a:lumOff val="25000"/>
                </a:schemeClr>
              </a:solidFill>
              <a:cs typeface="Calibri"/>
            </a:endParaRPr>
          </a:p>
        </p:txBody>
      </p:sp>
      <p:sp>
        <p:nvSpPr>
          <p:cNvPr id="42" name="Rounded Rectangle 36">
            <a:extLst>
              <a:ext uri="{FF2B5EF4-FFF2-40B4-BE49-F238E27FC236}">
                <a16:creationId xmlns:a16="http://schemas.microsoft.com/office/drawing/2014/main" id="{98A0ABBC-0B0A-42DF-8B2B-CA11E8369E09}"/>
              </a:ext>
            </a:extLst>
          </p:cNvPr>
          <p:cNvSpPr/>
          <p:nvPr/>
        </p:nvSpPr>
        <p:spPr>
          <a:xfrm flipH="1">
            <a:off x="7689758" y="2513022"/>
            <a:ext cx="1300282" cy="307226"/>
          </a:xfrm>
          <a:prstGeom prst="homePlate">
            <a:avLst>
              <a:gd name="adj" fmla="val 27016"/>
            </a:avLst>
          </a:prstGeom>
          <a:solidFill>
            <a:schemeClr val="bg1"/>
          </a:solidFill>
          <a:ln>
            <a:solidFill>
              <a:srgbClr val="F9A61A"/>
            </a:solid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r"/>
            <a:r>
              <a:rPr lang="en-GB" sz="1200" dirty="0">
                <a:solidFill>
                  <a:schemeClr val="tx1">
                    <a:lumMod val="75000"/>
                    <a:lumOff val="25000"/>
                  </a:schemeClr>
                </a:solidFill>
              </a:rPr>
              <a:t>RBI “</a:t>
            </a:r>
            <a:r>
              <a:rPr lang="hr-HR" sz="1200" dirty="0">
                <a:solidFill>
                  <a:schemeClr val="tx1">
                    <a:lumMod val="75000"/>
                    <a:lumOff val="25000"/>
                  </a:schemeClr>
                </a:solidFill>
              </a:rPr>
              <a:t>CROSBI</a:t>
            </a:r>
            <a:r>
              <a:rPr lang="en-GB" sz="1200" dirty="0">
                <a:solidFill>
                  <a:schemeClr val="tx1">
                    <a:lumMod val="75000"/>
                    <a:lumOff val="25000"/>
                  </a:schemeClr>
                </a:solidFill>
              </a:rPr>
              <a:t>”   </a:t>
            </a:r>
            <a:endParaRPr lang="hr-HR" sz="1200" dirty="0">
              <a:solidFill>
                <a:schemeClr val="tx1">
                  <a:lumMod val="75000"/>
                  <a:lumOff val="25000"/>
                </a:schemeClr>
              </a:solidFill>
              <a:cs typeface="Calibri"/>
            </a:endParaRPr>
          </a:p>
        </p:txBody>
      </p:sp>
      <p:sp>
        <p:nvSpPr>
          <p:cNvPr id="43" name="Rounded Rectangle 36">
            <a:extLst>
              <a:ext uri="{FF2B5EF4-FFF2-40B4-BE49-F238E27FC236}">
                <a16:creationId xmlns:a16="http://schemas.microsoft.com/office/drawing/2014/main" id="{B97ACA76-6732-427A-8A2D-80886540251D}"/>
              </a:ext>
            </a:extLst>
          </p:cNvPr>
          <p:cNvSpPr/>
          <p:nvPr/>
        </p:nvSpPr>
        <p:spPr>
          <a:xfrm>
            <a:off x="302984" y="2637547"/>
            <a:ext cx="1230412" cy="307226"/>
          </a:xfrm>
          <a:prstGeom prst="homePlate">
            <a:avLst>
              <a:gd name="adj" fmla="val 27016"/>
            </a:avLst>
          </a:prstGeom>
          <a:solidFill>
            <a:schemeClr val="bg1"/>
          </a:solidFill>
          <a:ln>
            <a:solidFill>
              <a:srgbClr val="46C1AD"/>
            </a:solidFill>
          </a:ln>
        </p:spPr>
        <p:style>
          <a:lnRef idx="2">
            <a:schemeClr val="accent3">
              <a:shade val="50000"/>
            </a:schemeClr>
          </a:lnRef>
          <a:fillRef idx="1">
            <a:schemeClr val="accent3"/>
          </a:fillRef>
          <a:effectRef idx="0">
            <a:schemeClr val="accent3"/>
          </a:effectRef>
          <a:fontRef idx="minor">
            <a:schemeClr val="lt1"/>
          </a:fontRef>
        </p:style>
        <p:txBody>
          <a:bodyPr lIns="0" tIns="45720" rIns="0" bIns="45720"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GB" sz="1200" dirty="0">
                <a:solidFill>
                  <a:schemeClr val="tx1">
                    <a:lumMod val="75000"/>
                    <a:lumOff val="25000"/>
                  </a:schemeClr>
                </a:solidFill>
              </a:rPr>
              <a:t>RBI “</a:t>
            </a:r>
            <a:r>
              <a:rPr lang="hr-HR" sz="1200" dirty="0">
                <a:solidFill>
                  <a:schemeClr val="tx1">
                    <a:lumMod val="75000"/>
                    <a:lumOff val="25000"/>
                  </a:schemeClr>
                </a:solidFill>
              </a:rPr>
              <a:t>Šestar</a:t>
            </a:r>
            <a:r>
              <a:rPr lang="en-GB" sz="1200" dirty="0">
                <a:solidFill>
                  <a:schemeClr val="tx1">
                    <a:lumMod val="75000"/>
                    <a:lumOff val="25000"/>
                  </a:schemeClr>
                </a:solidFill>
              </a:rPr>
              <a:t>”     </a:t>
            </a:r>
            <a:endParaRPr lang="hr-HR" sz="1200" dirty="0">
              <a:solidFill>
                <a:schemeClr val="tx1">
                  <a:lumMod val="75000"/>
                  <a:lumOff val="25000"/>
                </a:schemeClr>
              </a:solidFill>
              <a:cs typeface="Calibri"/>
            </a:endParaRPr>
          </a:p>
        </p:txBody>
      </p:sp>
      <p:sp>
        <p:nvSpPr>
          <p:cNvPr id="45" name="Footer Placeholder 4">
            <a:extLst>
              <a:ext uri="{FF2B5EF4-FFF2-40B4-BE49-F238E27FC236}">
                <a16:creationId xmlns:a16="http://schemas.microsoft.com/office/drawing/2014/main" id="{664D5BF2-3AA8-4E67-8C00-0B6A854A9D1E}"/>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46" name="Date Placeholder 3">
            <a:extLst>
              <a:ext uri="{FF2B5EF4-FFF2-40B4-BE49-F238E27FC236}">
                <a16:creationId xmlns:a16="http://schemas.microsoft.com/office/drawing/2014/main" id="{0AB1D985-384D-4AB7-9695-C57775ED8E24}"/>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547183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DB5CA22-435E-41F1-AA03-D6CA9CA9D75A}"/>
              </a:ext>
            </a:extLst>
          </p:cNvPr>
          <p:cNvSpPr/>
          <p:nvPr/>
        </p:nvSpPr>
        <p:spPr>
          <a:xfrm>
            <a:off x="6859851" y="1024473"/>
            <a:ext cx="2078806" cy="35977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en-GB" sz="1200">
                <a:solidFill>
                  <a:schemeClr val="tx1">
                    <a:lumMod val="75000"/>
                    <a:lumOff val="25000"/>
                  </a:schemeClr>
                </a:solidFill>
                <a:latin typeface="Arial" panose="020B0604020202020204" pitchFamily="34" charset="0"/>
                <a:cs typeface="Arial" panose="020B0604020202020204" pitchFamily="34" charset="0"/>
              </a:rPr>
              <a:t>With elaborated role separation and scope limitation it is our goal to:</a:t>
            </a:r>
          </a:p>
          <a:p>
            <a:pPr marL="171450" indent="-171450" defTabSz="685783">
              <a:buClr>
                <a:srgbClr val="DE4034"/>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Raise data quality within the system,</a:t>
            </a:r>
          </a:p>
          <a:p>
            <a:pPr marL="171450" indent="-171450" defTabSz="685783">
              <a:buClr>
                <a:srgbClr val="DE4034"/>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Ensure validity of newly entered data,</a:t>
            </a:r>
          </a:p>
          <a:p>
            <a:pPr marL="171450" indent="-171450" defTabSz="685783">
              <a:buClr>
                <a:srgbClr val="DE4034"/>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Create order from disorder - establish comprehensive and accurate research information system in Croatia</a:t>
            </a:r>
          </a:p>
          <a:p>
            <a:pPr marL="171450" indent="-171450" algn="ctr" defTabSz="685783">
              <a:buClr>
                <a:srgbClr val="DE4034"/>
              </a:buClr>
              <a:buFont typeface="Wingdings" panose="05000000000000000000" pitchFamily="2" charset="2"/>
              <a:buChar char="§"/>
              <a:defRPr/>
            </a:pPr>
            <a:endParaRPr lang="en-GB" sz="1200">
              <a:solidFill>
                <a:schemeClr val="tx1">
                  <a:lumMod val="75000"/>
                  <a:lumOff val="25000"/>
                </a:schemeClr>
              </a:solidFill>
              <a:latin typeface="Arial" panose="020B0604020202020204" pitchFamily="34" charset="0"/>
              <a:cs typeface="Arial" panose="020B0604020202020204" pitchFamily="34" charset="0"/>
            </a:endParaRPr>
          </a:p>
          <a:p>
            <a:pPr marL="171450" indent="-171450" algn="ctr" defTabSz="685783">
              <a:buClr>
                <a:srgbClr val="DE4034"/>
              </a:buClr>
              <a:buFont typeface="Wingdings" panose="05000000000000000000" pitchFamily="2" charset="2"/>
              <a:buChar char="§"/>
              <a:defRPr/>
            </a:pPr>
            <a:endParaRPr lang="en-GB" sz="1200">
              <a:solidFill>
                <a:schemeClr val="tx1">
                  <a:lumMod val="75000"/>
                  <a:lumOff val="25000"/>
                </a:schemeClr>
              </a:solidFill>
              <a:latin typeface="Arial" panose="020B0604020202020204" pitchFamily="34" charset="0"/>
              <a:cs typeface="Arial" panose="020B0604020202020204" pitchFamily="34" charset="0"/>
            </a:endParaRPr>
          </a:p>
        </p:txBody>
      </p:sp>
      <p:pic>
        <p:nvPicPr>
          <p:cNvPr id="15" name="Picture 18" descr="Shape, circle&#10;&#10;Description automatically generated">
            <a:extLst>
              <a:ext uri="{FF2B5EF4-FFF2-40B4-BE49-F238E27FC236}">
                <a16:creationId xmlns:a16="http://schemas.microsoft.com/office/drawing/2014/main" id="{A618EF1A-2B58-449E-A225-220F5215D56C}"/>
              </a:ext>
            </a:extLst>
          </p:cNvPr>
          <p:cNvPicPr>
            <a:picLocks noChangeAspect="1"/>
          </p:cNvPicPr>
          <p:nvPr/>
        </p:nvPicPr>
        <p:blipFill>
          <a:blip r:embed="rId2"/>
          <a:stretch>
            <a:fillRect/>
          </a:stretch>
        </p:blipFill>
        <p:spPr>
          <a:xfrm>
            <a:off x="2695131" y="2362144"/>
            <a:ext cx="1900652" cy="1197164"/>
          </a:xfrm>
          <a:prstGeom prst="rect">
            <a:avLst/>
          </a:prstGeom>
        </p:spPr>
      </p:pic>
      <p:sp>
        <p:nvSpPr>
          <p:cNvPr id="2" name="Title 1">
            <a:extLst>
              <a:ext uri="{FF2B5EF4-FFF2-40B4-BE49-F238E27FC236}">
                <a16:creationId xmlns:a16="http://schemas.microsoft.com/office/drawing/2014/main" id="{96618E02-DDCE-4E14-945F-A4E43D77C70C}"/>
              </a:ext>
            </a:extLst>
          </p:cNvPr>
          <p:cNvSpPr>
            <a:spLocks noGrp="1"/>
          </p:cNvSpPr>
          <p:nvPr>
            <p:ph type="title"/>
          </p:nvPr>
        </p:nvSpPr>
        <p:spPr/>
        <p:txBody>
          <a:bodyPr/>
          <a:lstStyle/>
          <a:p>
            <a:r>
              <a:rPr lang="hr-HR" dirty="0"/>
              <a:t>CroRIS -</a:t>
            </a:r>
            <a:r>
              <a:rPr lang="en-GB" dirty="0"/>
              <a:t> authorities and various user</a:t>
            </a:r>
            <a:r>
              <a:rPr lang="hr-HR" dirty="0"/>
              <a:t>’s</a:t>
            </a:r>
            <a:r>
              <a:rPr lang="en-GB" dirty="0"/>
              <a:t> roles </a:t>
            </a:r>
          </a:p>
        </p:txBody>
      </p:sp>
      <p:grpSp>
        <p:nvGrpSpPr>
          <p:cNvPr id="6" name="Group 5">
            <a:extLst>
              <a:ext uri="{FF2B5EF4-FFF2-40B4-BE49-F238E27FC236}">
                <a16:creationId xmlns:a16="http://schemas.microsoft.com/office/drawing/2014/main" id="{68D40766-7FAA-4425-B544-684DB37742B8}"/>
              </a:ext>
            </a:extLst>
          </p:cNvPr>
          <p:cNvGrpSpPr>
            <a:grpSpLocks noChangeAspect="1"/>
          </p:cNvGrpSpPr>
          <p:nvPr/>
        </p:nvGrpSpPr>
        <p:grpSpPr>
          <a:xfrm>
            <a:off x="3345846" y="1479688"/>
            <a:ext cx="3485023" cy="2849711"/>
            <a:chOff x="710487" y="513184"/>
            <a:chExt cx="4911206" cy="3918857"/>
          </a:xfrm>
        </p:grpSpPr>
        <p:sp>
          <p:nvSpPr>
            <p:cNvPr id="7" name="Isosceles Triangle 6">
              <a:extLst>
                <a:ext uri="{FF2B5EF4-FFF2-40B4-BE49-F238E27FC236}">
                  <a16:creationId xmlns:a16="http://schemas.microsoft.com/office/drawing/2014/main" id="{D9B1E0D9-F5A1-48D9-8C32-4487B85D4B61}"/>
                </a:ext>
              </a:extLst>
            </p:cNvPr>
            <p:cNvSpPr/>
            <p:nvPr/>
          </p:nvSpPr>
          <p:spPr>
            <a:xfrm>
              <a:off x="1743658" y="513184"/>
              <a:ext cx="3878035" cy="3918857"/>
            </a:xfrm>
            <a:prstGeom prst="triangle">
              <a:avLst/>
            </a:prstGeom>
            <a:solidFill>
              <a:schemeClr val="bg1">
                <a:lumMod val="85000"/>
              </a:schemeClr>
            </a:solidFill>
            <a:ln>
              <a:solidFill>
                <a:schemeClr val="accent4">
                  <a:lumMod val="20000"/>
                  <a:lumOff val="80000"/>
                </a:schemeClr>
              </a:solidFill>
            </a:ln>
          </p:spPr>
          <p:style>
            <a:lnRef idx="0">
              <a:schemeClr val="accent4"/>
            </a:lnRef>
            <a:fillRef idx="3">
              <a:schemeClr val="accent4"/>
            </a:fillRef>
            <a:effectRef idx="3">
              <a:schemeClr val="accent4"/>
            </a:effectRef>
            <a:fontRef idx="minor">
              <a:schemeClr val="lt1"/>
            </a:fontRef>
          </p:style>
          <p:txBody>
            <a:bodyPr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sz="1050"/>
            </a:p>
          </p:txBody>
        </p:sp>
        <p:sp>
          <p:nvSpPr>
            <p:cNvPr id="8" name="Rectangle: Rounded Corners 7">
              <a:extLst>
                <a:ext uri="{FF2B5EF4-FFF2-40B4-BE49-F238E27FC236}">
                  <a16:creationId xmlns:a16="http://schemas.microsoft.com/office/drawing/2014/main" id="{C0A24385-890B-44C1-8C24-D7E05EE174B6}"/>
                </a:ext>
              </a:extLst>
            </p:cNvPr>
            <p:cNvSpPr/>
            <p:nvPr/>
          </p:nvSpPr>
          <p:spPr>
            <a:xfrm>
              <a:off x="1003039" y="2041072"/>
              <a:ext cx="2764195" cy="1234773"/>
            </a:xfrm>
            <a:prstGeom prst="roundRect">
              <a:avLst/>
            </a:prstGeom>
            <a:solidFill>
              <a:srgbClr val="F9A61A"/>
            </a:solidFill>
            <a:ln>
              <a:solidFill>
                <a:srgbClr val="F89C1D"/>
              </a:solidFill>
            </a:ln>
          </p:spPr>
          <p:style>
            <a:lnRef idx="0">
              <a:schemeClr val="accent4"/>
            </a:lnRef>
            <a:fillRef idx="3">
              <a:schemeClr val="accent4"/>
            </a:fillRef>
            <a:effectRef idx="3">
              <a:schemeClr val="accent4"/>
            </a:effectRef>
            <a:fontRef idx="minor">
              <a:schemeClr val="lt1"/>
            </a:fontRef>
          </p:style>
          <p:txBody>
            <a:bodyPr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sz="1050" dirty="0"/>
            </a:p>
          </p:txBody>
        </p:sp>
        <p:sp>
          <p:nvSpPr>
            <p:cNvPr id="9" name="Rectangle: Rounded Corners 8">
              <a:extLst>
                <a:ext uri="{FF2B5EF4-FFF2-40B4-BE49-F238E27FC236}">
                  <a16:creationId xmlns:a16="http://schemas.microsoft.com/office/drawing/2014/main" id="{BC6ABF8E-6B5C-416D-8DC9-EAF087CA253A}"/>
                </a:ext>
              </a:extLst>
            </p:cNvPr>
            <p:cNvSpPr/>
            <p:nvPr/>
          </p:nvSpPr>
          <p:spPr>
            <a:xfrm>
              <a:off x="710487" y="3380347"/>
              <a:ext cx="1509853" cy="479193"/>
            </a:xfrm>
            <a:prstGeom prst="roundRect">
              <a:avLst/>
            </a:prstGeom>
            <a:solidFill>
              <a:srgbClr val="D3072A"/>
            </a:solidFill>
            <a:ln>
              <a:solidFill>
                <a:srgbClr val="D3072A"/>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1050" dirty="0">
                  <a:solidFill>
                    <a:schemeClr val="bg1"/>
                  </a:solidFill>
                  <a:ea typeface="+mn-lt"/>
                  <a:cs typeface="+mn-lt"/>
                </a:rPr>
                <a:t>Basic user</a:t>
              </a:r>
              <a:endParaRPr lang="en-US" sz="1050" dirty="0">
                <a:solidFill>
                  <a:schemeClr val="bg1"/>
                </a:solidFill>
                <a:cs typeface="Calibri"/>
              </a:endParaRPr>
            </a:p>
          </p:txBody>
        </p:sp>
        <p:sp>
          <p:nvSpPr>
            <p:cNvPr id="10" name="Rectangle: Rounded Corners 9">
              <a:extLst>
                <a:ext uri="{FF2B5EF4-FFF2-40B4-BE49-F238E27FC236}">
                  <a16:creationId xmlns:a16="http://schemas.microsoft.com/office/drawing/2014/main" id="{03EDD9AD-BBA8-42E0-AF50-C864E9B8E374}"/>
                </a:ext>
              </a:extLst>
            </p:cNvPr>
            <p:cNvSpPr/>
            <p:nvPr/>
          </p:nvSpPr>
          <p:spPr>
            <a:xfrm>
              <a:off x="1296134" y="2714404"/>
              <a:ext cx="1509853" cy="479193"/>
            </a:xfrm>
            <a:prstGeom prst="roundRect">
              <a:avLst/>
            </a:prstGeom>
            <a:solidFill>
              <a:srgbClr val="D3072A"/>
            </a:solidFill>
            <a:ln>
              <a:solidFill>
                <a:srgbClr val="D3072A"/>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1050" dirty="0">
                  <a:solidFill>
                    <a:schemeClr val="bg1"/>
                  </a:solidFill>
                  <a:ea typeface="+mn-lt"/>
                  <a:cs typeface="+mn-lt"/>
                </a:rPr>
                <a:t>Editors</a:t>
              </a:r>
              <a:endParaRPr lang="en-US" sz="1050" dirty="0">
                <a:solidFill>
                  <a:schemeClr val="bg1"/>
                </a:solidFill>
                <a:cs typeface="Calibri"/>
              </a:endParaRPr>
            </a:p>
          </p:txBody>
        </p:sp>
        <p:sp>
          <p:nvSpPr>
            <p:cNvPr id="11" name="Rectangle: Rounded Corners 10">
              <a:extLst>
                <a:ext uri="{FF2B5EF4-FFF2-40B4-BE49-F238E27FC236}">
                  <a16:creationId xmlns:a16="http://schemas.microsoft.com/office/drawing/2014/main" id="{9E51AEAB-D25C-4663-856C-32F6B28EBF54}"/>
                </a:ext>
              </a:extLst>
            </p:cNvPr>
            <p:cNvSpPr/>
            <p:nvPr/>
          </p:nvSpPr>
          <p:spPr>
            <a:xfrm>
              <a:off x="1820850" y="2116958"/>
              <a:ext cx="1509853" cy="479193"/>
            </a:xfrm>
            <a:prstGeom prst="roundRect">
              <a:avLst/>
            </a:prstGeom>
            <a:solidFill>
              <a:srgbClr val="D3072A"/>
            </a:solidFill>
            <a:ln>
              <a:solidFill>
                <a:srgbClr val="D3072A"/>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1050" dirty="0">
                  <a:solidFill>
                    <a:schemeClr val="bg1"/>
                  </a:solidFill>
                  <a:ea typeface="+mn-lt"/>
                  <a:cs typeface="+mn-lt"/>
                </a:rPr>
                <a:t>Coordinators</a:t>
              </a:r>
              <a:endParaRPr lang="en-US" sz="1050" dirty="0">
                <a:solidFill>
                  <a:schemeClr val="bg1"/>
                </a:solidFill>
                <a:cs typeface="Calibri"/>
              </a:endParaRPr>
            </a:p>
          </p:txBody>
        </p:sp>
        <p:sp>
          <p:nvSpPr>
            <p:cNvPr id="12" name="Rectangle: Rounded Corners 11">
              <a:extLst>
                <a:ext uri="{FF2B5EF4-FFF2-40B4-BE49-F238E27FC236}">
                  <a16:creationId xmlns:a16="http://schemas.microsoft.com/office/drawing/2014/main" id="{9CE227B9-530D-448F-8E39-9DEC81EAD1D4}"/>
                </a:ext>
              </a:extLst>
            </p:cNvPr>
            <p:cNvSpPr/>
            <p:nvPr/>
          </p:nvSpPr>
          <p:spPr>
            <a:xfrm>
              <a:off x="2361617" y="1439192"/>
              <a:ext cx="1509853" cy="479193"/>
            </a:xfrm>
            <a:prstGeom prst="roundRect">
              <a:avLst/>
            </a:prstGeom>
            <a:solidFill>
              <a:srgbClr val="F9A61A"/>
            </a:solidFill>
            <a:ln>
              <a:solidFill>
                <a:srgbClr val="F9A61A"/>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1050" dirty="0">
                  <a:solidFill>
                    <a:schemeClr val="bg1"/>
                  </a:solidFill>
                  <a:ea typeface="+mn-lt"/>
                  <a:cs typeface="+mn-lt"/>
                </a:rPr>
                <a:t>System admins</a:t>
              </a:r>
              <a:endParaRPr lang="en-US" sz="1050" dirty="0">
                <a:solidFill>
                  <a:schemeClr val="bg1"/>
                </a:solidFill>
                <a:cs typeface="Calibri"/>
              </a:endParaRPr>
            </a:p>
          </p:txBody>
        </p:sp>
        <p:sp>
          <p:nvSpPr>
            <p:cNvPr id="13" name="Rectangle: Rounded Corners 12">
              <a:extLst>
                <a:ext uri="{FF2B5EF4-FFF2-40B4-BE49-F238E27FC236}">
                  <a16:creationId xmlns:a16="http://schemas.microsoft.com/office/drawing/2014/main" id="{0CD02850-059E-43DB-B009-B6756DB339E9}"/>
                </a:ext>
              </a:extLst>
            </p:cNvPr>
            <p:cNvSpPr/>
            <p:nvPr/>
          </p:nvSpPr>
          <p:spPr>
            <a:xfrm>
              <a:off x="2956444" y="791881"/>
              <a:ext cx="1509853" cy="479193"/>
            </a:xfrm>
            <a:prstGeom prst="roundRect">
              <a:avLst/>
            </a:prstGeom>
            <a:solidFill>
              <a:srgbClr val="F9A61A"/>
            </a:solidFill>
            <a:ln>
              <a:solidFill>
                <a:srgbClr val="F9A61A"/>
              </a:solid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1050" err="1">
                  <a:solidFill>
                    <a:schemeClr val="bg1"/>
                  </a:solidFill>
                  <a:ea typeface="+mn-lt"/>
                  <a:cs typeface="+mn-lt"/>
                </a:rPr>
                <a:t>Superadmin</a:t>
              </a:r>
              <a:endParaRPr lang="en-US" sz="1050" err="1">
                <a:solidFill>
                  <a:schemeClr val="bg1"/>
                </a:solidFill>
                <a:cs typeface="Calibri"/>
              </a:endParaRPr>
            </a:p>
          </p:txBody>
        </p:sp>
        <p:sp>
          <p:nvSpPr>
            <p:cNvPr id="14" name="Rectangle: Rounded Corners 13">
              <a:extLst>
                <a:ext uri="{FF2B5EF4-FFF2-40B4-BE49-F238E27FC236}">
                  <a16:creationId xmlns:a16="http://schemas.microsoft.com/office/drawing/2014/main" id="{9C8752A7-A2BF-4186-86D6-8B47453F0DA7}"/>
                </a:ext>
              </a:extLst>
            </p:cNvPr>
            <p:cNvSpPr/>
            <p:nvPr/>
          </p:nvSpPr>
          <p:spPr>
            <a:xfrm>
              <a:off x="3820473" y="3376525"/>
              <a:ext cx="1719790" cy="571723"/>
            </a:xfrm>
            <a:prstGeom prst="roundRect">
              <a:avLst/>
            </a:prstGeom>
            <a:solidFill>
              <a:srgbClr val="46C1AD"/>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defPPr>
                <a:defRPr lang="sr-Latn-R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1050" dirty="0">
                  <a:solidFill>
                    <a:schemeClr val="bg1"/>
                  </a:solidFill>
                  <a:ea typeface="+mn-lt"/>
                  <a:cs typeface="+mn-lt"/>
                </a:rPr>
                <a:t>+ Other specific roles</a:t>
              </a:r>
              <a:endParaRPr lang="en-US" sz="1050" dirty="0">
                <a:solidFill>
                  <a:schemeClr val="bg1"/>
                </a:solidFill>
                <a:cs typeface="Calibri"/>
              </a:endParaRPr>
            </a:p>
          </p:txBody>
        </p:sp>
      </p:grpSp>
      <p:sp>
        <p:nvSpPr>
          <p:cNvPr id="16" name="TextBox 15">
            <a:extLst>
              <a:ext uri="{FF2B5EF4-FFF2-40B4-BE49-F238E27FC236}">
                <a16:creationId xmlns:a16="http://schemas.microsoft.com/office/drawing/2014/main" id="{82AC022C-DDDE-42FB-8D08-4AA7AE314ACF}"/>
              </a:ext>
            </a:extLst>
          </p:cNvPr>
          <p:cNvSpPr txBox="1"/>
          <p:nvPr/>
        </p:nvSpPr>
        <p:spPr>
          <a:xfrm>
            <a:off x="2793937" y="2803370"/>
            <a:ext cx="9943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solidFill>
                  <a:srgbClr val="FF0000"/>
                </a:solidFill>
                <a:cs typeface="Calibri"/>
              </a:rPr>
              <a:t>SCOPED</a:t>
            </a:r>
          </a:p>
        </p:txBody>
      </p:sp>
      <p:grpSp>
        <p:nvGrpSpPr>
          <p:cNvPr id="53" name="Group 52">
            <a:extLst>
              <a:ext uri="{FF2B5EF4-FFF2-40B4-BE49-F238E27FC236}">
                <a16:creationId xmlns:a16="http://schemas.microsoft.com/office/drawing/2014/main" id="{F7DE7A42-6F9E-4763-9ACB-BC613D4C4800}"/>
              </a:ext>
            </a:extLst>
          </p:cNvPr>
          <p:cNvGrpSpPr/>
          <p:nvPr/>
        </p:nvGrpSpPr>
        <p:grpSpPr>
          <a:xfrm>
            <a:off x="650637" y="2895012"/>
            <a:ext cx="2083436" cy="1727227"/>
            <a:chOff x="650637" y="2923148"/>
            <a:chExt cx="2083436" cy="1727227"/>
          </a:xfrm>
        </p:grpSpPr>
        <p:sp>
          <p:nvSpPr>
            <p:cNvPr id="42" name="Rectangle 41">
              <a:extLst>
                <a:ext uri="{FF2B5EF4-FFF2-40B4-BE49-F238E27FC236}">
                  <a16:creationId xmlns:a16="http://schemas.microsoft.com/office/drawing/2014/main" id="{7A7DDC07-3F9D-4A24-80A4-846FEFB5D5BF}"/>
                </a:ext>
              </a:extLst>
            </p:cNvPr>
            <p:cNvSpPr/>
            <p:nvPr/>
          </p:nvSpPr>
          <p:spPr>
            <a:xfrm>
              <a:off x="650637" y="2923148"/>
              <a:ext cx="1992600" cy="17272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B7442BD8-34B8-4F42-8825-15AA5823DC14}"/>
                </a:ext>
              </a:extLst>
            </p:cNvPr>
            <p:cNvGrpSpPr/>
            <p:nvPr/>
          </p:nvGrpSpPr>
          <p:grpSpPr>
            <a:xfrm rot="4080770" flipH="1">
              <a:off x="2203807" y="3018495"/>
              <a:ext cx="340659" cy="340659"/>
              <a:chOff x="3609787" y="1688350"/>
              <a:chExt cx="340659" cy="340659"/>
            </a:xfrm>
          </p:grpSpPr>
          <p:sp>
            <p:nvSpPr>
              <p:cNvPr id="49" name="Block Arc 48">
                <a:extLst>
                  <a:ext uri="{FF2B5EF4-FFF2-40B4-BE49-F238E27FC236}">
                    <a16:creationId xmlns:a16="http://schemas.microsoft.com/office/drawing/2014/main" id="{681CD812-CA10-491E-B475-B3F36FBAC992}"/>
                  </a:ext>
                </a:extLst>
              </p:cNvPr>
              <p:cNvSpPr/>
              <p:nvPr/>
            </p:nvSpPr>
            <p:spPr>
              <a:xfrm>
                <a:off x="3609787" y="1688350"/>
                <a:ext cx="340659" cy="340659"/>
              </a:xfrm>
              <a:prstGeom prst="blockArc">
                <a:avLst>
                  <a:gd name="adj1" fmla="val 14967242"/>
                  <a:gd name="adj2" fmla="val 20443918"/>
                  <a:gd name="adj3" fmla="val 26792"/>
                </a:avLst>
              </a:prstGeom>
              <a:solidFill>
                <a:srgbClr val="DE4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Oval 49">
                <a:extLst>
                  <a:ext uri="{FF2B5EF4-FFF2-40B4-BE49-F238E27FC236}">
                    <a16:creationId xmlns:a16="http://schemas.microsoft.com/office/drawing/2014/main" id="{EF5C2EE7-929E-48F2-8DC7-6DA7CDBF8C9A}"/>
                  </a:ext>
                </a:extLst>
              </p:cNvPr>
              <p:cNvSpPr/>
              <p:nvPr/>
            </p:nvSpPr>
            <p:spPr>
              <a:xfrm>
                <a:off x="3645930" y="1775011"/>
                <a:ext cx="214871" cy="216000"/>
              </a:xfrm>
              <a:prstGeom prst="ellipse">
                <a:avLst/>
              </a:prstGeom>
              <a:solidFill>
                <a:srgbClr val="DE40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66854D4B-6EEC-4C7C-AE5B-CB1EE8D2AF60}"/>
                </a:ext>
              </a:extLst>
            </p:cNvPr>
            <p:cNvGrpSpPr>
              <a:grpSpLocks noChangeAspect="1"/>
            </p:cNvGrpSpPr>
            <p:nvPr/>
          </p:nvGrpSpPr>
          <p:grpSpPr>
            <a:xfrm>
              <a:off x="830919" y="3174675"/>
              <a:ext cx="1903154" cy="1264524"/>
              <a:chOff x="3852987" y="1604887"/>
              <a:chExt cx="2724150" cy="2089848"/>
            </a:xfrm>
          </p:grpSpPr>
          <p:grpSp>
            <p:nvGrpSpPr>
              <p:cNvPr id="27" name="Group 26">
                <a:extLst>
                  <a:ext uri="{FF2B5EF4-FFF2-40B4-BE49-F238E27FC236}">
                    <a16:creationId xmlns:a16="http://schemas.microsoft.com/office/drawing/2014/main" id="{70F545F5-751A-4C63-A258-7703C50D07DF}"/>
                  </a:ext>
                </a:extLst>
              </p:cNvPr>
              <p:cNvGrpSpPr/>
              <p:nvPr/>
            </p:nvGrpSpPr>
            <p:grpSpPr>
              <a:xfrm>
                <a:off x="3916891" y="1604887"/>
                <a:ext cx="1843472" cy="751026"/>
                <a:chOff x="3916891" y="1604888"/>
                <a:chExt cx="3277285" cy="1335158"/>
              </a:xfrm>
            </p:grpSpPr>
            <p:sp>
              <p:nvSpPr>
                <p:cNvPr id="28" name="TextBox 6">
                  <a:extLst>
                    <a:ext uri="{FF2B5EF4-FFF2-40B4-BE49-F238E27FC236}">
                      <a16:creationId xmlns:a16="http://schemas.microsoft.com/office/drawing/2014/main" id="{C9ED6DC9-CF39-42D9-8AC2-264959088E33}"/>
                    </a:ext>
                  </a:extLst>
                </p:cNvPr>
                <p:cNvSpPr txBox="1"/>
                <p:nvPr/>
              </p:nvSpPr>
              <p:spPr>
                <a:xfrm>
                  <a:off x="4802693" y="1837958"/>
                  <a:ext cx="2391483" cy="1102088"/>
                </a:xfrm>
                <a:prstGeom prst="rect">
                  <a:avLst/>
                </a:prstGeom>
                <a:noFill/>
              </p:spPr>
              <p:txBody>
                <a:bodyPr wrap="square" lIns="51435" tIns="25718" rIns="51435" bIns="25718" rtlCol="0" anchor="t">
                  <a:spAutoFit/>
                </a:bodyPr>
                <a:lst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hr-HR" sz="1050" b="1" dirty="0">
                      <a:solidFill>
                        <a:srgbClr val="C00000"/>
                      </a:solidFill>
                    </a:rPr>
                    <a:t>Institutions</a:t>
                  </a:r>
                  <a:endParaRPr lang="en-GB" sz="1050" b="1" dirty="0" err="1">
                    <a:solidFill>
                      <a:srgbClr val="000000"/>
                    </a:solidFill>
                    <a:cs typeface="Arial" panose="020B0604020202020204"/>
                  </a:endParaRPr>
                </a:p>
              </p:txBody>
            </p:sp>
            <p:pic>
              <p:nvPicPr>
                <p:cNvPr id="29" name="Picture 28" descr="Icon&#10;&#10;Description automatically generated">
                  <a:extLst>
                    <a:ext uri="{FF2B5EF4-FFF2-40B4-BE49-F238E27FC236}">
                      <a16:creationId xmlns:a16="http://schemas.microsoft.com/office/drawing/2014/main" id="{622FFFEC-7479-42DE-941D-DDB85D96EF9E}"/>
                    </a:ext>
                  </a:extLst>
                </p:cNvPr>
                <p:cNvPicPr>
                  <a:picLocks noChangeAspect="1"/>
                </p:cNvPicPr>
                <p:nvPr/>
              </p:nvPicPr>
              <p:blipFill>
                <a:blip r:embed="rId3"/>
                <a:stretch>
                  <a:fillRect/>
                </a:stretch>
              </p:blipFill>
              <p:spPr>
                <a:xfrm>
                  <a:off x="3916891" y="1604888"/>
                  <a:ext cx="918164" cy="925956"/>
                </a:xfrm>
                <a:prstGeom prst="rect">
                  <a:avLst/>
                </a:prstGeom>
              </p:spPr>
            </p:pic>
          </p:grpSp>
          <p:sp>
            <p:nvSpPr>
              <p:cNvPr id="25" name="Content Placeholder 6">
                <a:extLst>
                  <a:ext uri="{FF2B5EF4-FFF2-40B4-BE49-F238E27FC236}">
                    <a16:creationId xmlns:a16="http://schemas.microsoft.com/office/drawing/2014/main" id="{F7AA039E-D31F-40BA-B214-B4F661A186A2}"/>
                  </a:ext>
                </a:extLst>
              </p:cNvPr>
              <p:cNvSpPr txBox="1">
                <a:spLocks/>
              </p:cNvSpPr>
              <p:nvPr/>
            </p:nvSpPr>
            <p:spPr>
              <a:xfrm>
                <a:off x="3852987" y="2210796"/>
                <a:ext cx="2724150" cy="1483939"/>
              </a:xfrm>
              <a:prstGeom prst="rect">
                <a:avLst/>
              </a:prstGeom>
            </p:spPr>
            <p:txBody>
              <a:bodyPr vert="horz" lIns="51435" tIns="25718" rIns="51435" bIns="25718" rtlCol="0" anchor="t">
                <a:noAutofit/>
              </a:bodyPr>
              <a:lstStyle>
                <a:defPPr>
                  <a:defRPr lang="sr-Latn-R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hr-HR" sz="1050" dirty="0">
                    <a:latin typeface="Arial"/>
                    <a:cs typeface="Arial"/>
                  </a:rPr>
                  <a:t>Each </a:t>
                </a:r>
                <a:r>
                  <a:rPr lang="hr-HR" sz="1050" dirty="0" err="1">
                    <a:latin typeface="Arial"/>
                    <a:cs typeface="Arial"/>
                  </a:rPr>
                  <a:t>institution</a:t>
                </a:r>
                <a:r>
                  <a:rPr lang="hr-HR" sz="1050" dirty="0">
                    <a:latin typeface="Arial"/>
                    <a:cs typeface="Arial"/>
                  </a:rPr>
                  <a:t> </a:t>
                </a:r>
                <a:r>
                  <a:rPr lang="hr-HR" sz="1050" dirty="0" err="1">
                    <a:latin typeface="Arial"/>
                    <a:cs typeface="Arial"/>
                  </a:rPr>
                  <a:t>appoints</a:t>
                </a:r>
                <a:r>
                  <a:rPr lang="hr-HR" sz="1050" dirty="0">
                    <a:latin typeface="Arial"/>
                    <a:cs typeface="Arial"/>
                  </a:rPr>
                  <a:t> a</a:t>
                </a:r>
                <a:br>
                  <a:rPr lang="hr-HR" sz="1050" dirty="0">
                    <a:latin typeface="Arial"/>
                    <a:cs typeface="Arial"/>
                  </a:rPr>
                </a:br>
                <a:r>
                  <a:rPr lang="hr-HR" sz="1050" dirty="0">
                    <a:latin typeface="Arial"/>
                    <a:cs typeface="Arial"/>
                  </a:rPr>
                  <a:t>CroRIS </a:t>
                </a:r>
                <a:r>
                  <a:rPr lang="hr-HR" sz="1050" dirty="0" err="1">
                    <a:latin typeface="Arial"/>
                    <a:cs typeface="Arial"/>
                  </a:rPr>
                  <a:t>representative</a:t>
                </a:r>
                <a:r>
                  <a:rPr lang="hr-HR" sz="1050" dirty="0">
                    <a:latin typeface="Arial"/>
                    <a:cs typeface="Arial"/>
                  </a:rPr>
                  <a:t>:</a:t>
                </a:r>
                <a:br>
                  <a:rPr lang="en-US" sz="1050" dirty="0"/>
                </a:br>
                <a:endParaRPr lang="hr-HR" sz="1050" dirty="0">
                  <a:latin typeface="Arial"/>
                  <a:cs typeface="Arial"/>
                </a:endParaRPr>
              </a:p>
              <a:p>
                <a:pPr marL="385405" lvl="1" indent="-128230"/>
                <a:r>
                  <a:rPr lang="hr-HR" sz="1050" b="1" dirty="0">
                    <a:solidFill>
                      <a:srgbClr val="C00000"/>
                    </a:solidFill>
                    <a:latin typeface="Arial"/>
                    <a:cs typeface="Arial"/>
                  </a:rPr>
                  <a:t>105 </a:t>
                </a:r>
                <a:r>
                  <a:rPr lang="hr-HR" sz="1050" dirty="0" err="1">
                    <a:latin typeface="Arial"/>
                    <a:cs typeface="Arial"/>
                  </a:rPr>
                  <a:t>Coordinators</a:t>
                </a:r>
                <a:endParaRPr lang="hr-HR" sz="1050" dirty="0">
                  <a:latin typeface="Arial"/>
                  <a:cs typeface="Arial"/>
                </a:endParaRPr>
              </a:p>
              <a:p>
                <a:pPr marL="385405" lvl="1" indent="-128230"/>
                <a:r>
                  <a:rPr lang="hr-HR" sz="1050" b="1" dirty="0">
                    <a:solidFill>
                      <a:srgbClr val="C00000"/>
                    </a:solidFill>
                    <a:latin typeface="Arial"/>
                    <a:cs typeface="Arial"/>
                  </a:rPr>
                  <a:t>103 </a:t>
                </a:r>
                <a:r>
                  <a:rPr lang="hr-HR" sz="1050" dirty="0">
                    <a:solidFill>
                      <a:srgbClr val="000000"/>
                    </a:solidFill>
                    <a:latin typeface="Arial"/>
                    <a:cs typeface="Arial"/>
                  </a:rPr>
                  <a:t>Project </a:t>
                </a:r>
                <a:r>
                  <a:rPr lang="hr-HR" sz="1050" dirty="0" err="1">
                    <a:solidFill>
                      <a:srgbClr val="000000"/>
                    </a:solidFill>
                    <a:latin typeface="Arial"/>
                    <a:cs typeface="Arial"/>
                  </a:rPr>
                  <a:t>editors</a:t>
                </a:r>
                <a:endParaRPr lang="en" sz="1050" dirty="0"/>
              </a:p>
              <a:p>
                <a:pPr marL="385405" lvl="1" indent="-128230"/>
                <a:r>
                  <a:rPr lang="hr-HR" sz="1050" b="1" dirty="0">
                    <a:solidFill>
                      <a:srgbClr val="C00000"/>
                    </a:solidFill>
                    <a:latin typeface="Arial"/>
                    <a:cs typeface="Arial"/>
                  </a:rPr>
                  <a:t>  86 </a:t>
                </a:r>
                <a:r>
                  <a:rPr lang="hr-HR" sz="1050" dirty="0" err="1">
                    <a:solidFill>
                      <a:srgbClr val="000000"/>
                    </a:solidFill>
                    <a:latin typeface="Arial"/>
                    <a:cs typeface="Arial"/>
                  </a:rPr>
                  <a:t>Equipment</a:t>
                </a:r>
                <a:r>
                  <a:rPr lang="hr-HR" sz="1050" dirty="0">
                    <a:solidFill>
                      <a:srgbClr val="000000"/>
                    </a:solidFill>
                    <a:latin typeface="Arial"/>
                    <a:cs typeface="Arial"/>
                  </a:rPr>
                  <a:t> </a:t>
                </a:r>
                <a:r>
                  <a:rPr lang="hr-HR" sz="1050" dirty="0" err="1">
                    <a:solidFill>
                      <a:srgbClr val="000000"/>
                    </a:solidFill>
                    <a:latin typeface="Arial"/>
                    <a:cs typeface="Arial"/>
                  </a:rPr>
                  <a:t>editors</a:t>
                </a:r>
                <a:endParaRPr lang="en-US" sz="1050" dirty="0"/>
              </a:p>
              <a:p>
                <a:pPr marL="0" indent="0">
                  <a:buNone/>
                </a:pPr>
                <a:endParaRPr lang="hr-HR" sz="1050" dirty="0"/>
              </a:p>
            </p:txBody>
          </p:sp>
        </p:grpSp>
      </p:grpSp>
      <p:grpSp>
        <p:nvGrpSpPr>
          <p:cNvPr id="61" name="Group 60">
            <a:extLst>
              <a:ext uri="{FF2B5EF4-FFF2-40B4-BE49-F238E27FC236}">
                <a16:creationId xmlns:a16="http://schemas.microsoft.com/office/drawing/2014/main" id="{B520B353-1939-419C-AD25-535D2D9E1324}"/>
              </a:ext>
            </a:extLst>
          </p:cNvPr>
          <p:cNvGrpSpPr/>
          <p:nvPr/>
        </p:nvGrpSpPr>
        <p:grpSpPr>
          <a:xfrm>
            <a:off x="651444" y="1021102"/>
            <a:ext cx="2077969" cy="1772292"/>
            <a:chOff x="651444" y="1021102"/>
            <a:chExt cx="2077969" cy="1772292"/>
          </a:xfrm>
        </p:grpSpPr>
        <p:sp>
          <p:nvSpPr>
            <p:cNvPr id="30" name="Rectangle 29">
              <a:extLst>
                <a:ext uri="{FF2B5EF4-FFF2-40B4-BE49-F238E27FC236}">
                  <a16:creationId xmlns:a16="http://schemas.microsoft.com/office/drawing/2014/main" id="{45633558-2F92-40FE-A082-F9F21E15F5DC}"/>
                </a:ext>
              </a:extLst>
            </p:cNvPr>
            <p:cNvSpPr/>
            <p:nvPr/>
          </p:nvSpPr>
          <p:spPr>
            <a:xfrm>
              <a:off x="651444" y="1036263"/>
              <a:ext cx="1992600" cy="172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126EA25E-50BB-45D9-931D-7B779030C96D}"/>
                </a:ext>
              </a:extLst>
            </p:cNvPr>
            <p:cNvGrpSpPr/>
            <p:nvPr/>
          </p:nvGrpSpPr>
          <p:grpSpPr>
            <a:xfrm rot="17519230">
              <a:off x="716894" y="1087647"/>
              <a:ext cx="340659" cy="340659"/>
              <a:chOff x="3609787" y="1688350"/>
              <a:chExt cx="340659" cy="340659"/>
            </a:xfrm>
          </p:grpSpPr>
          <p:sp>
            <p:nvSpPr>
              <p:cNvPr id="32" name="Block Arc 31">
                <a:extLst>
                  <a:ext uri="{FF2B5EF4-FFF2-40B4-BE49-F238E27FC236}">
                    <a16:creationId xmlns:a16="http://schemas.microsoft.com/office/drawing/2014/main" id="{ADC0FA70-F121-4708-86E7-A06D33FBDEA6}"/>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Oval 32">
                <a:extLst>
                  <a:ext uri="{FF2B5EF4-FFF2-40B4-BE49-F238E27FC236}">
                    <a16:creationId xmlns:a16="http://schemas.microsoft.com/office/drawing/2014/main" id="{094CAA0B-7C3E-4C89-87BC-95808746CB9C}"/>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descr="Shape, circle&#10;&#10;Description automatically generated">
              <a:extLst>
                <a:ext uri="{FF2B5EF4-FFF2-40B4-BE49-F238E27FC236}">
                  <a16:creationId xmlns:a16="http://schemas.microsoft.com/office/drawing/2014/main" id="{18BC4C14-8DB4-4071-8C90-9818B660D1A4}"/>
                </a:ext>
              </a:extLst>
            </p:cNvPr>
            <p:cNvPicPr>
              <a:picLocks noChangeAspect="1"/>
            </p:cNvPicPr>
            <p:nvPr/>
          </p:nvPicPr>
          <p:blipFill>
            <a:blip r:embed="rId4"/>
            <a:stretch>
              <a:fillRect/>
            </a:stretch>
          </p:blipFill>
          <p:spPr>
            <a:xfrm>
              <a:off x="778198" y="1590632"/>
              <a:ext cx="1951215" cy="1202762"/>
            </a:xfrm>
            <a:prstGeom prst="rect">
              <a:avLst/>
            </a:prstGeom>
          </p:spPr>
        </p:pic>
        <p:pic>
          <p:nvPicPr>
            <p:cNvPr id="55" name="Picture 54">
              <a:extLst>
                <a:ext uri="{FF2B5EF4-FFF2-40B4-BE49-F238E27FC236}">
                  <a16:creationId xmlns:a16="http://schemas.microsoft.com/office/drawing/2014/main" id="{A672FE3A-FA3E-4D3D-8136-F4ECE45D7F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236" y="1021102"/>
              <a:ext cx="1615137" cy="765575"/>
            </a:xfrm>
            <a:prstGeom prst="rect">
              <a:avLst/>
            </a:prstGeom>
          </p:spPr>
        </p:pic>
        <p:pic>
          <p:nvPicPr>
            <p:cNvPr id="57" name="Picture 56">
              <a:extLst>
                <a:ext uri="{FF2B5EF4-FFF2-40B4-BE49-F238E27FC236}">
                  <a16:creationId xmlns:a16="http://schemas.microsoft.com/office/drawing/2014/main" id="{78201865-9295-424D-B00D-7DF335AC43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66" y="1697623"/>
              <a:ext cx="1072611" cy="413121"/>
            </a:xfrm>
            <a:prstGeom prst="rect">
              <a:avLst/>
            </a:prstGeom>
          </p:spPr>
        </p:pic>
        <p:pic>
          <p:nvPicPr>
            <p:cNvPr id="59" name="Picture 58">
              <a:extLst>
                <a:ext uri="{FF2B5EF4-FFF2-40B4-BE49-F238E27FC236}">
                  <a16:creationId xmlns:a16="http://schemas.microsoft.com/office/drawing/2014/main" id="{4A55F3B5-8CE4-4B52-8408-44CF4997E1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198" y="2065432"/>
              <a:ext cx="1064413" cy="558817"/>
            </a:xfrm>
            <a:prstGeom prst="rect">
              <a:avLst/>
            </a:prstGeom>
          </p:spPr>
        </p:pic>
        <p:sp>
          <p:nvSpPr>
            <p:cNvPr id="60" name="TextBox 59">
              <a:extLst>
                <a:ext uri="{FF2B5EF4-FFF2-40B4-BE49-F238E27FC236}">
                  <a16:creationId xmlns:a16="http://schemas.microsoft.com/office/drawing/2014/main" id="{4BF97503-267A-4963-9853-6675D8D003E3}"/>
                </a:ext>
              </a:extLst>
            </p:cNvPr>
            <p:cNvSpPr txBox="1"/>
            <p:nvPr/>
          </p:nvSpPr>
          <p:spPr>
            <a:xfrm>
              <a:off x="1601539" y="2178384"/>
              <a:ext cx="514885" cy="369332"/>
            </a:xfrm>
            <a:prstGeom prst="rect">
              <a:avLst/>
            </a:prstGeom>
            <a:noFill/>
          </p:spPr>
          <p:txBody>
            <a:bodyPr wrap="none" rtlCol="0">
              <a:spAutoFit/>
            </a:bodyPr>
            <a:lstStyle/>
            <a:p>
              <a:r>
                <a:rPr lang="hr-HR" sz="600" i="1" dirty="0"/>
                <a:t>Ruđer </a:t>
              </a:r>
              <a:br>
                <a:rPr lang="hr-HR" sz="600" i="1" dirty="0"/>
              </a:br>
              <a:r>
                <a:rPr lang="hr-HR" sz="600" i="1" dirty="0"/>
                <a:t>Bošković </a:t>
              </a:r>
              <a:br>
                <a:rPr lang="hr-HR" sz="600" i="1" dirty="0"/>
              </a:br>
              <a:r>
                <a:rPr lang="hr-HR" sz="600" i="1" dirty="0"/>
                <a:t>Institute</a:t>
              </a:r>
              <a:endParaRPr lang="en-GB" sz="600" i="1" dirty="0"/>
            </a:p>
          </p:txBody>
        </p:sp>
      </p:grpSp>
      <p:grpSp>
        <p:nvGrpSpPr>
          <p:cNvPr id="64" name="Group 63">
            <a:extLst>
              <a:ext uri="{FF2B5EF4-FFF2-40B4-BE49-F238E27FC236}">
                <a16:creationId xmlns:a16="http://schemas.microsoft.com/office/drawing/2014/main" id="{C0C40C18-0928-43E9-9E37-C16C642A6FDC}"/>
              </a:ext>
            </a:extLst>
          </p:cNvPr>
          <p:cNvGrpSpPr/>
          <p:nvPr/>
        </p:nvGrpSpPr>
        <p:grpSpPr>
          <a:xfrm rot="4080770" flipH="1">
            <a:off x="8529872" y="1087646"/>
            <a:ext cx="340659" cy="340659"/>
            <a:chOff x="3609787" y="1688350"/>
            <a:chExt cx="340659" cy="340659"/>
          </a:xfrm>
          <a:solidFill>
            <a:srgbClr val="E04858"/>
          </a:solidFill>
        </p:grpSpPr>
        <p:sp>
          <p:nvSpPr>
            <p:cNvPr id="70" name="Block Arc 69">
              <a:extLst>
                <a:ext uri="{FF2B5EF4-FFF2-40B4-BE49-F238E27FC236}">
                  <a16:creationId xmlns:a16="http://schemas.microsoft.com/office/drawing/2014/main" id="{C1B9E350-C614-428A-8441-08BF62C41827}"/>
                </a:ext>
              </a:extLst>
            </p:cNvPr>
            <p:cNvSpPr/>
            <p:nvPr/>
          </p:nvSpPr>
          <p:spPr>
            <a:xfrm>
              <a:off x="3609787" y="1688350"/>
              <a:ext cx="340659" cy="340659"/>
            </a:xfrm>
            <a:prstGeom prst="blockArc">
              <a:avLst>
                <a:gd name="adj1" fmla="val 14967242"/>
                <a:gd name="adj2" fmla="val 20443918"/>
                <a:gd name="adj3" fmla="val 267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Oval 70">
              <a:extLst>
                <a:ext uri="{FF2B5EF4-FFF2-40B4-BE49-F238E27FC236}">
                  <a16:creationId xmlns:a16="http://schemas.microsoft.com/office/drawing/2014/main" id="{D774715B-C0DF-49A5-870E-0B1DF7AC81EE}"/>
                </a:ext>
              </a:extLst>
            </p:cNvPr>
            <p:cNvSpPr/>
            <p:nvPr/>
          </p:nvSpPr>
          <p:spPr>
            <a:xfrm>
              <a:off x="3645930" y="1775011"/>
              <a:ext cx="214871"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Footer Placeholder 4">
            <a:extLst>
              <a:ext uri="{FF2B5EF4-FFF2-40B4-BE49-F238E27FC236}">
                <a16:creationId xmlns:a16="http://schemas.microsoft.com/office/drawing/2014/main" id="{561DF64C-43F0-4810-AFBC-10B1CDECA975}"/>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44" name="Date Placeholder 3">
            <a:extLst>
              <a:ext uri="{FF2B5EF4-FFF2-40B4-BE49-F238E27FC236}">
                <a16:creationId xmlns:a16="http://schemas.microsoft.com/office/drawing/2014/main" id="{5F85A56E-230E-4900-996F-E1B911629A11}"/>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546256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0A26-59F7-4305-8FAF-3AD1901A6C48}"/>
              </a:ext>
            </a:extLst>
          </p:cNvPr>
          <p:cNvSpPr>
            <a:spLocks noGrp="1"/>
          </p:cNvSpPr>
          <p:nvPr>
            <p:ph type="title"/>
          </p:nvPr>
        </p:nvSpPr>
        <p:spPr>
          <a:xfrm>
            <a:off x="263445" y="163025"/>
            <a:ext cx="7963556" cy="994172"/>
          </a:xfrm>
        </p:spPr>
        <p:txBody>
          <a:bodyPr/>
          <a:lstStyle/>
          <a:p>
            <a:r>
              <a:rPr lang="en-GB" dirty="0"/>
              <a:t>Institute of Ethnology and Folklore Research, </a:t>
            </a:r>
            <a:r>
              <a:rPr lang="en-GB" dirty="0" err="1"/>
              <a:t>Zagre</a:t>
            </a:r>
            <a:r>
              <a:rPr lang="hr-HR" dirty="0"/>
              <a:t>b </a:t>
            </a:r>
            <a:r>
              <a:rPr lang="hr-HR" dirty="0" err="1"/>
              <a:t>in</a:t>
            </a:r>
            <a:r>
              <a:rPr lang="hr-HR" dirty="0"/>
              <a:t> </a:t>
            </a:r>
            <a:r>
              <a:rPr lang="en-GB" dirty="0"/>
              <a:t>CroRIS</a:t>
            </a:r>
          </a:p>
        </p:txBody>
      </p:sp>
      <p:sp>
        <p:nvSpPr>
          <p:cNvPr id="22" name="Rectangle 21">
            <a:extLst>
              <a:ext uri="{FF2B5EF4-FFF2-40B4-BE49-F238E27FC236}">
                <a16:creationId xmlns:a16="http://schemas.microsoft.com/office/drawing/2014/main" id="{A5452CD2-8BD8-4E14-9474-E537DF8EF52D}"/>
              </a:ext>
            </a:extLst>
          </p:cNvPr>
          <p:cNvSpPr/>
          <p:nvPr/>
        </p:nvSpPr>
        <p:spPr>
          <a:xfrm>
            <a:off x="6244268" y="1735972"/>
            <a:ext cx="2505595" cy="21943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spcAft>
                <a:spcPts val="600"/>
              </a:spcAft>
              <a:buClr>
                <a:srgbClr val="C3132F"/>
              </a:buClr>
              <a:defRPr/>
            </a:pPr>
            <a:r>
              <a:rPr lang="en-GB" sz="1200" b="1" dirty="0">
                <a:solidFill>
                  <a:schemeClr val="tx1">
                    <a:lumMod val="75000"/>
                    <a:lumOff val="25000"/>
                  </a:schemeClr>
                </a:solidFill>
                <a:latin typeface="Arial" panose="020B0604020202020204" pitchFamily="34" charset="0"/>
                <a:cs typeface="Arial" panose="020B0604020202020204" pitchFamily="34" charset="0"/>
              </a:rPr>
              <a:t>Publication</a:t>
            </a:r>
            <a:r>
              <a:rPr lang="hr-HR" sz="1200" b="1" dirty="0">
                <a:solidFill>
                  <a:schemeClr val="tx1">
                    <a:lumMod val="75000"/>
                    <a:lumOff val="25000"/>
                  </a:schemeClr>
                </a:solidFill>
                <a:latin typeface="Arial" panose="020B0604020202020204" pitchFamily="34" charset="0"/>
                <a:cs typeface="Arial" panose="020B0604020202020204" pitchFamily="34" charset="0"/>
              </a:rPr>
              <a:t> of IEF</a:t>
            </a: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spcAft>
                <a:spcPts val="600"/>
              </a:spcAft>
              <a:buClr>
                <a:srgbClr val="C3132F"/>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Journal article (1536)</a:t>
            </a:r>
          </a:p>
          <a:p>
            <a:pPr marL="171450" indent="-171450" defTabSz="685783">
              <a:spcAft>
                <a:spcPts val="600"/>
              </a:spcAft>
              <a:buClr>
                <a:srgbClr val="C3132F"/>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Book </a:t>
            </a:r>
            <a:r>
              <a:rPr lang="hr-HR" sz="1200" dirty="0" err="1">
                <a:solidFill>
                  <a:schemeClr val="tx1">
                    <a:lumMod val="75000"/>
                    <a:lumOff val="25000"/>
                  </a:schemeClr>
                </a:solidFill>
                <a:latin typeface="Arial" panose="020B0604020202020204" pitchFamily="34" charset="0"/>
                <a:cs typeface="Arial" panose="020B0604020202020204" pitchFamily="34" charset="0"/>
              </a:rPr>
              <a:t>chapter</a:t>
            </a:r>
            <a:r>
              <a:rPr lang="en-GB" sz="1200" dirty="0">
                <a:solidFill>
                  <a:schemeClr val="tx1">
                    <a:lumMod val="75000"/>
                    <a:lumOff val="25000"/>
                  </a:schemeClr>
                </a:solidFill>
                <a:latin typeface="Arial" panose="020B0604020202020204" pitchFamily="34" charset="0"/>
                <a:cs typeface="Arial" panose="020B0604020202020204" pitchFamily="34" charset="0"/>
              </a:rPr>
              <a:t> (943)</a:t>
            </a:r>
          </a:p>
          <a:p>
            <a:pPr marL="171450" indent="-171450" defTabSz="685783">
              <a:spcAft>
                <a:spcPts val="600"/>
              </a:spcAft>
              <a:buClr>
                <a:srgbClr val="C3132F"/>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Proceeding paper (813)</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spcAft>
                <a:spcPts val="600"/>
              </a:spcAft>
              <a:buClr>
                <a:srgbClr val="C3132F"/>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Author's book (120)</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spcAft>
                <a:spcPts val="600"/>
              </a:spcAft>
              <a:buClr>
                <a:srgbClr val="C3132F"/>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Editorial book (120)</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spcAft>
                <a:spcPts val="600"/>
              </a:spcAft>
              <a:buClr>
                <a:srgbClr val="C3132F"/>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Assessment papers (81)</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spcAft>
                <a:spcPts val="600"/>
              </a:spcAft>
              <a:buClr>
                <a:srgbClr val="C3132F"/>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Other types of works (900)</a:t>
            </a:r>
          </a:p>
        </p:txBody>
      </p:sp>
      <p:sp>
        <p:nvSpPr>
          <p:cNvPr id="23" name="Rectangle 22">
            <a:extLst>
              <a:ext uri="{FF2B5EF4-FFF2-40B4-BE49-F238E27FC236}">
                <a16:creationId xmlns:a16="http://schemas.microsoft.com/office/drawing/2014/main" id="{971F18F8-B8ED-4F40-BDD4-44EA65AB00C2}"/>
              </a:ext>
            </a:extLst>
          </p:cNvPr>
          <p:cNvSpPr/>
          <p:nvPr/>
        </p:nvSpPr>
        <p:spPr>
          <a:xfrm>
            <a:off x="6244268" y="999926"/>
            <a:ext cx="2505595" cy="6044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en-GB" sz="1200" b="1" dirty="0">
                <a:solidFill>
                  <a:schemeClr val="tx1">
                    <a:lumMod val="75000"/>
                    <a:lumOff val="25000"/>
                  </a:schemeClr>
                </a:solidFill>
                <a:latin typeface="Arial" panose="020B0604020202020204" pitchFamily="34" charset="0"/>
                <a:cs typeface="Arial" panose="020B0604020202020204" pitchFamily="34" charset="0"/>
              </a:rPr>
              <a:t>Persons of IEF</a:t>
            </a:r>
          </a:p>
          <a:p>
            <a:pPr marL="171450" indent="-171450" defTabSz="685783">
              <a:spcAft>
                <a:spcPts val="600"/>
              </a:spcAft>
              <a:buClr>
                <a:srgbClr val="D716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33 registered employees</a:t>
            </a:r>
          </a:p>
        </p:txBody>
      </p:sp>
      <p:sp>
        <p:nvSpPr>
          <p:cNvPr id="24" name="Rectangle 23">
            <a:extLst>
              <a:ext uri="{FF2B5EF4-FFF2-40B4-BE49-F238E27FC236}">
                <a16:creationId xmlns:a16="http://schemas.microsoft.com/office/drawing/2014/main" id="{EBE7EA7D-AD1F-4E19-8F49-A13994998472}"/>
              </a:ext>
            </a:extLst>
          </p:cNvPr>
          <p:cNvSpPr/>
          <p:nvPr/>
        </p:nvSpPr>
        <p:spPr>
          <a:xfrm>
            <a:off x="6239748" y="4039761"/>
            <a:ext cx="2505595" cy="60448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hr-HR" sz="1200" b="1" dirty="0" err="1">
                <a:solidFill>
                  <a:schemeClr val="tx1">
                    <a:lumMod val="75000"/>
                    <a:lumOff val="25000"/>
                  </a:schemeClr>
                </a:solidFill>
                <a:latin typeface="Arial" panose="020B0604020202020204" pitchFamily="34" charset="0"/>
                <a:cs typeface="Arial" panose="020B0604020202020204" pitchFamily="34" charset="0"/>
              </a:rPr>
              <a:t>Projects</a:t>
            </a:r>
            <a:r>
              <a:rPr lang="en-GB" sz="1200" b="1" dirty="0">
                <a:solidFill>
                  <a:schemeClr val="tx1">
                    <a:lumMod val="75000"/>
                    <a:lumOff val="25000"/>
                  </a:schemeClr>
                </a:solidFill>
                <a:latin typeface="Arial" panose="020B0604020202020204" pitchFamily="34" charset="0"/>
                <a:cs typeface="Arial" panose="020B0604020202020204" pitchFamily="34" charset="0"/>
              </a:rPr>
              <a:t> of IEF</a:t>
            </a:r>
          </a:p>
          <a:p>
            <a:pPr marL="171450" indent="-171450" defTabSz="685783">
              <a:spcAft>
                <a:spcPts val="600"/>
              </a:spcAft>
              <a:buClr>
                <a:srgbClr val="D71634"/>
              </a:buClr>
              <a:buFont typeface="Wingdings" panose="05000000000000000000" pitchFamily="2" charset="2"/>
              <a:buChar char="§"/>
              <a:defRPr/>
            </a:pPr>
            <a:r>
              <a:rPr lang="en-GB" sz="1200" dirty="0">
                <a:solidFill>
                  <a:schemeClr val="tx1">
                    <a:lumMod val="75000"/>
                    <a:lumOff val="25000"/>
                  </a:schemeClr>
                </a:solidFill>
                <a:latin typeface="Arial" panose="020B0604020202020204" pitchFamily="34" charset="0"/>
                <a:cs typeface="Arial" panose="020B0604020202020204" pitchFamily="34" charset="0"/>
              </a:rPr>
              <a:t>21 registered project</a:t>
            </a:r>
          </a:p>
        </p:txBody>
      </p:sp>
      <p:pic>
        <p:nvPicPr>
          <p:cNvPr id="40" name="Picture 39">
            <a:extLst>
              <a:ext uri="{FF2B5EF4-FFF2-40B4-BE49-F238E27FC236}">
                <a16:creationId xmlns:a16="http://schemas.microsoft.com/office/drawing/2014/main" id="{6ADABE46-B2ED-43E7-BF51-12153E6A8738}"/>
              </a:ext>
            </a:extLst>
          </p:cNvPr>
          <p:cNvPicPr>
            <a:picLocks noChangeAspect="1"/>
          </p:cNvPicPr>
          <p:nvPr/>
        </p:nvPicPr>
        <p:blipFill>
          <a:blip r:embed="rId2"/>
          <a:stretch>
            <a:fillRect/>
          </a:stretch>
        </p:blipFill>
        <p:spPr>
          <a:xfrm>
            <a:off x="366284" y="996812"/>
            <a:ext cx="5770008" cy="3110105"/>
          </a:xfrm>
          <a:prstGeom prst="rect">
            <a:avLst/>
          </a:prstGeom>
        </p:spPr>
      </p:pic>
      <p:sp>
        <p:nvSpPr>
          <p:cNvPr id="43" name="Footer Placeholder 4">
            <a:extLst>
              <a:ext uri="{FF2B5EF4-FFF2-40B4-BE49-F238E27FC236}">
                <a16:creationId xmlns:a16="http://schemas.microsoft.com/office/drawing/2014/main" id="{F534EAB5-851E-405D-80C3-8711713668B9}"/>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44" name="Date Placeholder 3">
            <a:extLst>
              <a:ext uri="{FF2B5EF4-FFF2-40B4-BE49-F238E27FC236}">
                <a16:creationId xmlns:a16="http://schemas.microsoft.com/office/drawing/2014/main" id="{0E084150-234E-41CE-B85C-04E1BEFF4255}"/>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53843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6E3B1BBD-E837-4E51-9150-4F4CED21925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21250703" flipH="1" flipV="1">
            <a:off x="3435899" y="3000816"/>
            <a:ext cx="2170024" cy="1207621"/>
          </a:xfrm>
          <a:prstGeom prst="rect">
            <a:avLst/>
          </a:prstGeom>
        </p:spPr>
      </p:pic>
      <p:pic>
        <p:nvPicPr>
          <p:cNvPr id="49" name="Picture 48">
            <a:extLst>
              <a:ext uri="{FF2B5EF4-FFF2-40B4-BE49-F238E27FC236}">
                <a16:creationId xmlns:a16="http://schemas.microsoft.com/office/drawing/2014/main" id="{4869D38F-AF00-4323-A5ED-DADD8E6EBA5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21326462">
            <a:off x="3299024" y="786386"/>
            <a:ext cx="2251986" cy="1301342"/>
          </a:xfrm>
          <a:prstGeom prst="rect">
            <a:avLst/>
          </a:prstGeom>
        </p:spPr>
      </p:pic>
      <p:pic>
        <p:nvPicPr>
          <p:cNvPr id="27" name="Picture 26">
            <a:extLst>
              <a:ext uri="{FF2B5EF4-FFF2-40B4-BE49-F238E27FC236}">
                <a16:creationId xmlns:a16="http://schemas.microsoft.com/office/drawing/2014/main" id="{92572671-26CA-4BB0-999C-E2FB2CA055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4560" y="2122380"/>
            <a:ext cx="1721094" cy="596646"/>
          </a:xfrm>
          <a:prstGeom prst="rect">
            <a:avLst/>
          </a:prstGeom>
        </p:spPr>
      </p:pic>
      <p:sp>
        <p:nvSpPr>
          <p:cNvPr id="29" name="Title 1">
            <a:extLst>
              <a:ext uri="{FF2B5EF4-FFF2-40B4-BE49-F238E27FC236}">
                <a16:creationId xmlns:a16="http://schemas.microsoft.com/office/drawing/2014/main" id="{EB45099F-EF2F-4822-A7B5-034F0911FB69}"/>
              </a:ext>
            </a:extLst>
          </p:cNvPr>
          <p:cNvSpPr>
            <a:spLocks noGrp="1"/>
          </p:cNvSpPr>
          <p:nvPr>
            <p:ph type="title"/>
          </p:nvPr>
        </p:nvSpPr>
        <p:spPr>
          <a:xfrm>
            <a:off x="629842" y="273847"/>
            <a:ext cx="7886700" cy="994172"/>
          </a:xfrm>
        </p:spPr>
        <p:txBody>
          <a:bodyPr/>
          <a:lstStyle/>
          <a:p>
            <a:r>
              <a:rPr lang="hr-HR" dirty="0"/>
              <a:t>Digital </a:t>
            </a:r>
            <a:r>
              <a:rPr lang="hr-HR" dirty="0" err="1"/>
              <a:t>bridges</a:t>
            </a:r>
            <a:r>
              <a:rPr lang="hr-HR" dirty="0"/>
              <a:t> to ERA / EHEA </a:t>
            </a:r>
          </a:p>
        </p:txBody>
      </p:sp>
      <p:cxnSp>
        <p:nvCxnSpPr>
          <p:cNvPr id="58" name="Straight Connector 57">
            <a:extLst>
              <a:ext uri="{FF2B5EF4-FFF2-40B4-BE49-F238E27FC236}">
                <a16:creationId xmlns:a16="http://schemas.microsoft.com/office/drawing/2014/main" id="{6BF75A5A-14B6-456F-92D6-9432ADA80CFE}"/>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61" name="Date Placeholder 3">
            <a:extLst>
              <a:ext uri="{FF2B5EF4-FFF2-40B4-BE49-F238E27FC236}">
                <a16:creationId xmlns:a16="http://schemas.microsoft.com/office/drawing/2014/main" id="{E02042E2-3445-4344-86E0-B0F0135458D2}"/>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
        <p:nvSpPr>
          <p:cNvPr id="62" name="Footer Placeholder 4">
            <a:extLst>
              <a:ext uri="{FF2B5EF4-FFF2-40B4-BE49-F238E27FC236}">
                <a16:creationId xmlns:a16="http://schemas.microsoft.com/office/drawing/2014/main" id="{D7AA2899-99E2-490D-91E5-93350B2741D0}"/>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2" name="TextBox 11">
            <a:extLst>
              <a:ext uri="{FF2B5EF4-FFF2-40B4-BE49-F238E27FC236}">
                <a16:creationId xmlns:a16="http://schemas.microsoft.com/office/drawing/2014/main" id="{50D0FAA2-C5B3-4536-806A-B9AE3903663C}"/>
              </a:ext>
            </a:extLst>
          </p:cNvPr>
          <p:cNvSpPr txBox="1"/>
          <p:nvPr/>
        </p:nvSpPr>
        <p:spPr>
          <a:xfrm>
            <a:off x="1049726" y="1562581"/>
            <a:ext cx="1941557" cy="338554"/>
          </a:xfrm>
          <a:prstGeom prst="rect">
            <a:avLst/>
          </a:prstGeom>
          <a:noFill/>
        </p:spPr>
        <p:txBody>
          <a:bodyPr wrap="none" rtlCol="0">
            <a:spAutoFit/>
          </a:bodyPr>
          <a:lstStyle/>
          <a:p>
            <a:r>
              <a:rPr lang="hr-HR" sz="1600" b="1" dirty="0"/>
              <a:t>u</a:t>
            </a:r>
            <a:r>
              <a:rPr lang="en-GB" sz="1600" b="1" dirty="0"/>
              <a:t>ser com</a:t>
            </a:r>
            <a:r>
              <a:rPr lang="hr-HR" sz="1600" b="1" dirty="0"/>
              <a:t>m</a:t>
            </a:r>
            <a:r>
              <a:rPr lang="en-GB" sz="1600" b="1" dirty="0"/>
              <a:t>unities</a:t>
            </a:r>
          </a:p>
        </p:txBody>
      </p:sp>
      <p:sp>
        <p:nvSpPr>
          <p:cNvPr id="48" name="TextBox 47">
            <a:extLst>
              <a:ext uri="{FF2B5EF4-FFF2-40B4-BE49-F238E27FC236}">
                <a16:creationId xmlns:a16="http://schemas.microsoft.com/office/drawing/2014/main" id="{A2EFFDF8-519B-4B94-A1EC-17BE944D505D}"/>
              </a:ext>
            </a:extLst>
          </p:cNvPr>
          <p:cNvSpPr txBox="1"/>
          <p:nvPr/>
        </p:nvSpPr>
        <p:spPr>
          <a:xfrm>
            <a:off x="5872287" y="1561016"/>
            <a:ext cx="2863284" cy="338554"/>
          </a:xfrm>
          <a:prstGeom prst="rect">
            <a:avLst/>
          </a:prstGeom>
          <a:noFill/>
        </p:spPr>
        <p:txBody>
          <a:bodyPr wrap="none" rtlCol="0">
            <a:spAutoFit/>
          </a:bodyPr>
          <a:lstStyle/>
          <a:p>
            <a:r>
              <a:rPr lang="en-GB" sz="1600" b="1" dirty="0"/>
              <a:t>pan-</a:t>
            </a:r>
            <a:r>
              <a:rPr lang="en-GB" sz="1600" b="1"/>
              <a:t>european</a:t>
            </a:r>
            <a:r>
              <a:rPr lang="en-GB" sz="1600" b="1" dirty="0"/>
              <a:t> communities</a:t>
            </a:r>
          </a:p>
        </p:txBody>
      </p:sp>
      <p:grpSp>
        <p:nvGrpSpPr>
          <p:cNvPr id="23" name="Group 22">
            <a:extLst>
              <a:ext uri="{FF2B5EF4-FFF2-40B4-BE49-F238E27FC236}">
                <a16:creationId xmlns:a16="http://schemas.microsoft.com/office/drawing/2014/main" id="{65CC9128-2AD2-496D-8454-AD62921F15B3}"/>
              </a:ext>
            </a:extLst>
          </p:cNvPr>
          <p:cNvGrpSpPr/>
          <p:nvPr/>
        </p:nvGrpSpPr>
        <p:grpSpPr>
          <a:xfrm>
            <a:off x="463087" y="1876181"/>
            <a:ext cx="2918563" cy="2420657"/>
            <a:chOff x="463087" y="1876181"/>
            <a:chExt cx="2918563" cy="2420657"/>
          </a:xfrm>
        </p:grpSpPr>
        <p:pic>
          <p:nvPicPr>
            <p:cNvPr id="6" name="Picture 5">
              <a:extLst>
                <a:ext uri="{FF2B5EF4-FFF2-40B4-BE49-F238E27FC236}">
                  <a16:creationId xmlns:a16="http://schemas.microsoft.com/office/drawing/2014/main" id="{768D32E5-AA80-4BDD-A8F4-9221D4C5EB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3947" y="2545341"/>
              <a:ext cx="1587703" cy="1154504"/>
            </a:xfrm>
            <a:prstGeom prst="rect">
              <a:avLst/>
            </a:prstGeom>
          </p:spPr>
        </p:pic>
        <p:pic>
          <p:nvPicPr>
            <p:cNvPr id="11" name="Picture 10">
              <a:extLst>
                <a:ext uri="{FF2B5EF4-FFF2-40B4-BE49-F238E27FC236}">
                  <a16:creationId xmlns:a16="http://schemas.microsoft.com/office/drawing/2014/main" id="{2B6F4212-B4E0-46A2-93E0-522BD87305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027" y="3267061"/>
              <a:ext cx="1645493" cy="1029777"/>
            </a:xfrm>
            <a:prstGeom prst="rect">
              <a:avLst/>
            </a:prstGeom>
          </p:spPr>
        </p:pic>
        <p:pic>
          <p:nvPicPr>
            <p:cNvPr id="15" name="Picture 14">
              <a:extLst>
                <a:ext uri="{FF2B5EF4-FFF2-40B4-BE49-F238E27FC236}">
                  <a16:creationId xmlns:a16="http://schemas.microsoft.com/office/drawing/2014/main" id="{4EE93E95-FFE7-4BB3-B8D7-A8BF472537AB}"/>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3087" y="1876181"/>
              <a:ext cx="2885847" cy="2164384"/>
            </a:xfrm>
            <a:prstGeom prst="rect">
              <a:avLst/>
            </a:prstGeom>
            <a:effectLst>
              <a:outerShdw blurRad="50800" dist="38100" dir="2700000" algn="tl" rotWithShape="0">
                <a:prstClr val="black">
                  <a:alpha val="40000"/>
                </a:prstClr>
              </a:outerShdw>
            </a:effectLst>
          </p:spPr>
        </p:pic>
        <p:sp>
          <p:nvSpPr>
            <p:cNvPr id="19" name="Rectangle 18">
              <a:extLst>
                <a:ext uri="{FF2B5EF4-FFF2-40B4-BE49-F238E27FC236}">
                  <a16:creationId xmlns:a16="http://schemas.microsoft.com/office/drawing/2014/main" id="{AE89324E-6F1B-4B17-AA62-A8E3CD0CBDF8}"/>
                </a:ext>
              </a:extLst>
            </p:cNvPr>
            <p:cNvSpPr/>
            <p:nvPr/>
          </p:nvSpPr>
          <p:spPr>
            <a:xfrm>
              <a:off x="2844796" y="3872753"/>
              <a:ext cx="504138" cy="167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7" name="Picture 96">
            <a:extLst>
              <a:ext uri="{FF2B5EF4-FFF2-40B4-BE49-F238E27FC236}">
                <a16:creationId xmlns:a16="http://schemas.microsoft.com/office/drawing/2014/main" id="{2206D9F4-7466-488B-A4D9-8D1C696FB5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8415" y="1930955"/>
            <a:ext cx="2708624" cy="18057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6107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58AF66C-22C5-4D35-89A0-EF50ADA89D3D}"/>
              </a:ext>
            </a:extLst>
          </p:cNvPr>
          <p:cNvSpPr>
            <a:spLocks noGrp="1"/>
          </p:cNvSpPr>
          <p:nvPr>
            <p:ph type="title"/>
          </p:nvPr>
        </p:nvSpPr>
        <p:spPr>
          <a:xfrm>
            <a:off x="628651" y="273847"/>
            <a:ext cx="7886700" cy="994172"/>
          </a:xfrm>
        </p:spPr>
        <p:txBody>
          <a:bodyPr/>
          <a:lstStyle/>
          <a:p>
            <a:r>
              <a:rPr lang="hr-HR" dirty="0"/>
              <a:t>The </a:t>
            </a:r>
            <a:r>
              <a:rPr lang="hr-HR" dirty="0" err="1"/>
              <a:t>key</a:t>
            </a:r>
            <a:r>
              <a:rPr lang="hr-HR" dirty="0"/>
              <a:t> to </a:t>
            </a:r>
            <a:r>
              <a:rPr lang="hr-HR" dirty="0" err="1"/>
              <a:t>Success</a:t>
            </a:r>
            <a:endParaRPr lang="hr-HR" dirty="0"/>
          </a:p>
        </p:txBody>
      </p:sp>
      <p:pic>
        <p:nvPicPr>
          <p:cNvPr id="6" name="Picture 5">
            <a:extLst>
              <a:ext uri="{FF2B5EF4-FFF2-40B4-BE49-F238E27FC236}">
                <a16:creationId xmlns:a16="http://schemas.microsoft.com/office/drawing/2014/main" id="{C6A400AD-4A8F-47C5-ACBB-F9236ABD8900}"/>
              </a:ext>
            </a:extLst>
          </p:cNvPr>
          <p:cNvPicPr>
            <a:picLocks noChangeAspect="1"/>
          </p:cNvPicPr>
          <p:nvPr/>
        </p:nvPicPr>
        <p:blipFill>
          <a:blip r:embed="rId3"/>
          <a:stretch>
            <a:fillRect/>
          </a:stretch>
        </p:blipFill>
        <p:spPr>
          <a:xfrm>
            <a:off x="183313" y="1101633"/>
            <a:ext cx="8292905" cy="3459073"/>
          </a:xfrm>
          <a:prstGeom prst="rect">
            <a:avLst/>
          </a:prstGeom>
        </p:spPr>
      </p:pic>
      <p:sp>
        <p:nvSpPr>
          <p:cNvPr id="15" name="Rectangle 14">
            <a:extLst>
              <a:ext uri="{FF2B5EF4-FFF2-40B4-BE49-F238E27FC236}">
                <a16:creationId xmlns:a16="http://schemas.microsoft.com/office/drawing/2014/main" id="{04FFA5B2-23DA-4527-B77A-36F61DA8CF1C}"/>
              </a:ext>
            </a:extLst>
          </p:cNvPr>
          <p:cNvSpPr/>
          <p:nvPr/>
        </p:nvSpPr>
        <p:spPr>
          <a:xfrm>
            <a:off x="7249260" y="3051228"/>
            <a:ext cx="1746597" cy="1593885"/>
          </a:xfrm>
          <a:prstGeom prst="rect">
            <a:avLst/>
          </a:prstGeom>
          <a:solidFill>
            <a:srgbClr val="D2072A"/>
          </a:solidFill>
          <a:ln>
            <a:solidFill>
              <a:srgbClr val="D207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ECHNOLOGY</a:t>
            </a:r>
          </a:p>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ALENTS</a:t>
            </a:r>
          </a:p>
          <a:p>
            <a:pPr algn="ctr"/>
            <a:r>
              <a:rPr lang="hr-HR" sz="1600" b="1" dirty="0">
                <a:latin typeface="Arial" panose="020B0604020202020204" pitchFamily="34" charset="0"/>
                <a:cs typeface="Arial" panose="020B0604020202020204" pitchFamily="34" charset="0"/>
              </a:rPr>
              <a:t>T</a:t>
            </a:r>
            <a:r>
              <a:rPr lang="hr-HR" sz="1200" b="1" dirty="0">
                <a:latin typeface="Arial" panose="020B0604020202020204" pitchFamily="34" charset="0"/>
                <a:cs typeface="Arial" panose="020B0604020202020204" pitchFamily="34" charset="0"/>
              </a:rPr>
              <a:t>OLERANCE</a:t>
            </a:r>
          </a:p>
          <a:p>
            <a:pPr algn="ctr">
              <a:lnSpc>
                <a:spcPct val="150000"/>
              </a:lnSpc>
            </a:pPr>
            <a:endParaRPr lang="hr-HR" b="1" dirty="0">
              <a:latin typeface="Arial" panose="020B0604020202020204" pitchFamily="34" charset="0"/>
              <a:cs typeface="Arial" panose="020B0604020202020204" pitchFamily="34" charset="0"/>
            </a:endParaRPr>
          </a:p>
          <a:p>
            <a:pPr algn="ctr">
              <a:lnSpc>
                <a:spcPct val="150000"/>
              </a:lnSpc>
            </a:pPr>
            <a:endParaRPr lang="hr-HR"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D1A3B6B-AA22-4C4E-8702-5E6021048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084" y="4012133"/>
            <a:ext cx="1262564" cy="492263"/>
          </a:xfrm>
          <a:prstGeom prst="rect">
            <a:avLst/>
          </a:prstGeom>
        </p:spPr>
      </p:pic>
      <p:sp>
        <p:nvSpPr>
          <p:cNvPr id="18" name="Footer Placeholder 4">
            <a:extLst>
              <a:ext uri="{FF2B5EF4-FFF2-40B4-BE49-F238E27FC236}">
                <a16:creationId xmlns:a16="http://schemas.microsoft.com/office/drawing/2014/main" id="{6AB056E8-3924-43F0-9793-0089C136854C}"/>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8" name="Date Placeholder 3">
            <a:extLst>
              <a:ext uri="{FF2B5EF4-FFF2-40B4-BE49-F238E27FC236}">
                <a16:creationId xmlns:a16="http://schemas.microsoft.com/office/drawing/2014/main" id="{DBCA8F1C-D883-4961-BA04-8AF6EF3FB387}"/>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693955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Slika 22">
            <a:extLst>
              <a:ext uri="{FF2B5EF4-FFF2-40B4-BE49-F238E27FC236}">
                <a16:creationId xmlns:a16="http://schemas.microsoft.com/office/drawing/2014/main" id="{FA3DC9B0-A723-41A4-BA1F-D59A3378A7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573455" y="2357700"/>
            <a:ext cx="2008872" cy="1964672"/>
          </a:xfrm>
          <a:prstGeom prst="rect">
            <a:avLst/>
          </a:prstGeom>
        </p:spPr>
      </p:pic>
      <p:pic>
        <p:nvPicPr>
          <p:cNvPr id="20" name="Slika 23">
            <a:extLst>
              <a:ext uri="{FF2B5EF4-FFF2-40B4-BE49-F238E27FC236}">
                <a16:creationId xmlns:a16="http://schemas.microsoft.com/office/drawing/2014/main" id="{A96BF4C7-4D04-4070-B755-D301DF2EF074}"/>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10800000">
            <a:off x="4559979" y="1323975"/>
            <a:ext cx="2008871" cy="2034063"/>
          </a:xfrm>
          <a:prstGeom prst="rect">
            <a:avLst/>
          </a:prstGeom>
          <a:effectLst>
            <a:outerShdw blurRad="50800" dist="38100" dir="13500000" algn="br" rotWithShape="0">
              <a:prstClr val="black">
                <a:alpha val="40000"/>
              </a:prstClr>
            </a:outerShdw>
          </a:effectLst>
        </p:spPr>
      </p:pic>
      <p:grpSp>
        <p:nvGrpSpPr>
          <p:cNvPr id="7" name="Group 6"/>
          <p:cNvGrpSpPr/>
          <p:nvPr/>
        </p:nvGrpSpPr>
        <p:grpSpPr>
          <a:xfrm>
            <a:off x="549663" y="1366077"/>
            <a:ext cx="4745103" cy="2320770"/>
            <a:chOff x="1698059" y="1486118"/>
            <a:chExt cx="3798215" cy="1899451"/>
          </a:xfrm>
        </p:grpSpPr>
        <p:pic>
          <p:nvPicPr>
            <p:cNvPr id="8" name="Slika 22">
              <a:extLst>
                <a:ext uri="{FF2B5EF4-FFF2-40B4-BE49-F238E27FC236}">
                  <a16:creationId xmlns:a16="http://schemas.microsoft.com/office/drawing/2014/main" id="{C492D72A-1BE7-4E4D-AF7C-44CB22205B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8059" y="1486118"/>
              <a:ext cx="1608000" cy="1608000"/>
            </a:xfrm>
            <a:prstGeom prst="rect">
              <a:avLst/>
            </a:prstGeom>
          </p:spPr>
        </p:pic>
        <p:sp>
          <p:nvSpPr>
            <p:cNvPr id="9" name="TekstniOkvir 32">
              <a:extLst>
                <a:ext uri="{FF2B5EF4-FFF2-40B4-BE49-F238E27FC236}">
                  <a16:creationId xmlns:a16="http://schemas.microsoft.com/office/drawing/2014/main" id="{CE459E1B-C9B4-43B5-8AC7-BE93227D6F87}"/>
                </a:ext>
              </a:extLst>
            </p:cNvPr>
            <p:cNvSpPr txBox="1"/>
            <p:nvPr/>
          </p:nvSpPr>
          <p:spPr>
            <a:xfrm>
              <a:off x="4342942" y="2919051"/>
              <a:ext cx="1153332" cy="466518"/>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and </a:t>
              </a:r>
              <a:r>
                <a:rPr lang="hr-HR" sz="1100" b="1" dirty="0" err="1">
                  <a:solidFill>
                    <a:prstClr val="white"/>
                  </a:solidFill>
                  <a:latin typeface="Arial" panose="020B0604020202020204" pitchFamily="34" charset="0"/>
                  <a:cs typeface="Arial" panose="020B0604020202020204" pitchFamily="34" charset="0"/>
                </a:rPr>
                <a:t>university</a:t>
              </a:r>
              <a:r>
                <a:rPr lang="hr-HR" sz="1100" b="1" dirty="0">
                  <a:solidFill>
                    <a:prstClr val="white"/>
                  </a:solidFill>
                  <a:latin typeface="Arial" panose="020B0604020202020204" pitchFamily="34" charset="0"/>
                  <a:cs typeface="Arial" panose="020B0604020202020204" pitchFamily="34" charset="0"/>
                </a:rPr>
                <a:t> </a:t>
              </a:r>
              <a:br>
                <a:rPr lang="hr-HR" sz="1100" b="1" dirty="0">
                  <a:solidFill>
                    <a:prstClr val="white"/>
                  </a:solidFill>
                  <a:latin typeface="Arial" panose="020B0604020202020204" pitchFamily="34" charset="0"/>
                  <a:cs typeface="Arial" panose="020B0604020202020204" pitchFamily="34" charset="0"/>
                </a:rPr>
              </a:br>
              <a:r>
                <a:rPr lang="hr-HR" sz="1100" b="1" dirty="0">
                  <a:solidFill>
                    <a:prstClr val="white"/>
                  </a:solidFill>
                  <a:latin typeface="Arial" panose="020B0604020202020204" pitchFamily="34" charset="0"/>
                  <a:cs typeface="Arial" panose="020B0604020202020204" pitchFamily="34" charset="0"/>
                </a:rPr>
                <a:t>e-</a:t>
              </a:r>
              <a:r>
                <a:rPr lang="hr-HR" sz="1100" b="1" dirty="0" err="1">
                  <a:solidFill>
                    <a:prstClr val="white"/>
                  </a:solidFill>
                  <a:latin typeface="Arial" panose="020B0604020202020204" pitchFamily="34" charset="0"/>
                  <a:cs typeface="Arial" panose="020B0604020202020204" pitchFamily="34" charset="0"/>
                </a:rPr>
                <a:t>learning</a:t>
              </a:r>
              <a:r>
                <a:rPr lang="hr-HR" sz="1100" b="1" dirty="0">
                  <a:solidFill>
                    <a:prstClr val="white"/>
                  </a:solidFill>
                  <a:latin typeface="Arial" panose="020B0604020202020204" pitchFamily="34" charset="0"/>
                  <a:cs typeface="Arial" panose="020B0604020202020204" pitchFamily="34" charset="0"/>
                </a:rPr>
                <a:t> centre</a:t>
              </a:r>
            </a:p>
          </p:txBody>
        </p:sp>
      </p:grpSp>
      <p:grpSp>
        <p:nvGrpSpPr>
          <p:cNvPr id="4" name="Group 3"/>
          <p:cNvGrpSpPr/>
          <p:nvPr/>
        </p:nvGrpSpPr>
        <p:grpSpPr>
          <a:xfrm>
            <a:off x="-447675" y="2089411"/>
            <a:ext cx="2590225" cy="2194451"/>
            <a:chOff x="909771" y="2592126"/>
            <a:chExt cx="2073345" cy="1822549"/>
          </a:xfrm>
        </p:grpSpPr>
        <p:pic>
          <p:nvPicPr>
            <p:cNvPr id="5" name="Slika 21">
              <a:extLst>
                <a:ext uri="{FF2B5EF4-FFF2-40B4-BE49-F238E27FC236}">
                  <a16:creationId xmlns:a16="http://schemas.microsoft.com/office/drawing/2014/main" id="{38AAB51F-8263-4054-A11D-F39F2F9071B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09771" y="2806675"/>
              <a:ext cx="1608000" cy="1608000"/>
            </a:xfrm>
            <a:prstGeom prst="rect">
              <a:avLst/>
            </a:prstGeom>
          </p:spPr>
        </p:pic>
        <p:sp>
          <p:nvSpPr>
            <p:cNvPr id="6" name="TekstniOkvir 31">
              <a:extLst>
                <a:ext uri="{FF2B5EF4-FFF2-40B4-BE49-F238E27FC236}">
                  <a16:creationId xmlns:a16="http://schemas.microsoft.com/office/drawing/2014/main" id="{DAA6FBD2-D32E-4CCC-9F11-47AD3DF8F7A8}"/>
                </a:ext>
              </a:extLst>
            </p:cNvPr>
            <p:cNvSpPr txBox="1"/>
            <p:nvPr/>
          </p:nvSpPr>
          <p:spPr>
            <a:xfrm>
              <a:off x="2012427" y="2592126"/>
              <a:ext cx="970689" cy="217274"/>
            </a:xfrm>
            <a:prstGeom prst="rect">
              <a:avLst/>
            </a:prstGeom>
            <a:noFill/>
          </p:spPr>
          <p:txBody>
            <a:bodyPr wrap="square" rtlCol="0">
              <a:spAutoFit/>
            </a:bodyPr>
            <a:lstStyle/>
            <a:p>
              <a:pPr algn="ctr" defTabSz="914377">
                <a:defRPr/>
              </a:pPr>
              <a:r>
                <a:rPr lang="hr-HR" sz="1100" b="1" dirty="0" err="1">
                  <a:solidFill>
                    <a:prstClr val="white"/>
                  </a:solidFill>
                  <a:latin typeface="Arial" panose="020B0604020202020204" pitchFamily="34" charset="0"/>
                  <a:cs typeface="Arial" panose="020B0604020202020204" pitchFamily="34" charset="0"/>
                </a:rPr>
                <a:t>AAI@EduHr</a:t>
              </a:r>
              <a:endParaRPr lang="en-GB" sz="1100" b="1" dirty="0">
                <a:solidFill>
                  <a:prstClr val="white"/>
                </a:solidFill>
                <a:latin typeface="Arial" panose="020B0604020202020204" pitchFamily="34" charset="0"/>
                <a:cs typeface="Arial" panose="020B0604020202020204" pitchFamily="34" charset="0"/>
              </a:endParaRPr>
            </a:p>
          </p:txBody>
        </p:sp>
      </p:grpSp>
      <p:grpSp>
        <p:nvGrpSpPr>
          <p:cNvPr id="13" name="Group 12"/>
          <p:cNvGrpSpPr/>
          <p:nvPr/>
        </p:nvGrpSpPr>
        <p:grpSpPr>
          <a:xfrm>
            <a:off x="156016" y="1373215"/>
            <a:ext cx="4420418" cy="2266728"/>
            <a:chOff x="1390807" y="1479981"/>
            <a:chExt cx="3533730" cy="1852990"/>
          </a:xfrm>
        </p:grpSpPr>
        <p:pic>
          <p:nvPicPr>
            <p:cNvPr id="14" name="Slika 21">
              <a:extLst>
                <a:ext uri="{FF2B5EF4-FFF2-40B4-BE49-F238E27FC236}">
                  <a16:creationId xmlns:a16="http://schemas.microsoft.com/office/drawing/2014/main" id="{38AAB51F-8263-4054-A11D-F39F2F9071B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316537" y="1479981"/>
              <a:ext cx="1608000" cy="1608000"/>
            </a:xfrm>
            <a:prstGeom prst="rect">
              <a:avLst/>
            </a:prstGeom>
          </p:spPr>
        </p:pic>
        <p:sp>
          <p:nvSpPr>
            <p:cNvPr id="15" name="TekstniOkvir 34">
              <a:extLst>
                <a:ext uri="{FF2B5EF4-FFF2-40B4-BE49-F238E27FC236}">
                  <a16:creationId xmlns:a16="http://schemas.microsoft.com/office/drawing/2014/main" id="{6FAB6D04-5497-475A-BC69-14DD4631FD2A}"/>
                </a:ext>
              </a:extLst>
            </p:cNvPr>
            <p:cNvSpPr txBox="1"/>
            <p:nvPr/>
          </p:nvSpPr>
          <p:spPr>
            <a:xfrm>
              <a:off x="1390807" y="2703973"/>
              <a:ext cx="968942" cy="628998"/>
            </a:xfrm>
            <a:prstGeom prst="rect">
              <a:avLst/>
            </a:prstGeom>
            <a:noFill/>
          </p:spPr>
          <p:txBody>
            <a:bodyPr wrap="square" rtlCol="0">
              <a:spAutoFit/>
            </a:bodyPr>
            <a:lstStyle/>
            <a:p>
              <a:pPr algn="ctr" defTabSz="914377">
                <a:defRPr/>
              </a:pPr>
              <a:r>
                <a:rPr lang="pl-PL" sz="1100" b="1" dirty="0">
                  <a:solidFill>
                    <a:prstClr val="white"/>
                  </a:solidFill>
                  <a:latin typeface="Arial" panose="020B0604020202020204" pitchFamily="34" charset="0"/>
                  <a:cs typeface="Arial" panose="020B0604020202020204" pitchFamily="34" charset="0"/>
                </a:rPr>
                <a:t>National Competence Centre for </a:t>
              </a:r>
              <a:br>
                <a:rPr lang="pl-PL" sz="1100" b="1" dirty="0">
                  <a:solidFill>
                    <a:prstClr val="white"/>
                  </a:solidFill>
                  <a:latin typeface="Arial" panose="020B0604020202020204" pitchFamily="34" charset="0"/>
                  <a:cs typeface="Arial" panose="020B0604020202020204" pitchFamily="34" charset="0"/>
                </a:rPr>
              </a:br>
              <a:r>
                <a:rPr lang="pl-PL" sz="1100" b="1" dirty="0">
                  <a:solidFill>
                    <a:prstClr val="white"/>
                  </a:solidFill>
                  <a:latin typeface="Arial" panose="020B0604020202020204" pitchFamily="34" charset="0"/>
                  <a:cs typeface="Arial" panose="020B0604020202020204" pitchFamily="34" charset="0"/>
                </a:rPr>
                <a:t>HPC</a:t>
              </a:r>
              <a:endParaRPr lang="hr-HR" sz="1100" b="1" dirty="0">
                <a:solidFill>
                  <a:prstClr val="white"/>
                </a:solidFill>
                <a:latin typeface="Arial" panose="020B0604020202020204" pitchFamily="34" charset="0"/>
                <a:cs typeface="Arial" panose="020B0604020202020204" pitchFamily="34" charset="0"/>
              </a:endParaRPr>
            </a:p>
          </p:txBody>
        </p:sp>
      </p:grpSp>
      <p:sp>
        <p:nvSpPr>
          <p:cNvPr id="19" name="TekstniOkvir 35">
            <a:extLst>
              <a:ext uri="{FF2B5EF4-FFF2-40B4-BE49-F238E27FC236}">
                <a16:creationId xmlns:a16="http://schemas.microsoft.com/office/drawing/2014/main" id="{7592B448-0B92-4E5F-8ECD-1F95039C19AC}"/>
              </a:ext>
            </a:extLst>
          </p:cNvPr>
          <p:cNvSpPr txBox="1"/>
          <p:nvPr/>
        </p:nvSpPr>
        <p:spPr>
          <a:xfrm>
            <a:off x="4830367" y="2154368"/>
            <a:ext cx="1503450" cy="600164"/>
          </a:xfrm>
          <a:prstGeom prst="rect">
            <a:avLst/>
          </a:prstGeom>
          <a:noFill/>
        </p:spPr>
        <p:txBody>
          <a:bodyPr wrap="square" rtlCol="0">
            <a:spAutoFit/>
          </a:bodyPr>
          <a:lstStyle/>
          <a:p>
            <a:pPr algn="ctr" defTabSz="914377">
              <a:defRPr/>
            </a:pPr>
            <a:r>
              <a:rPr lang="pl-PL" sz="1100" b="1" dirty="0">
                <a:solidFill>
                  <a:schemeClr val="tx1">
                    <a:lumMod val="75000"/>
                    <a:lumOff val="25000"/>
                  </a:schemeClr>
                </a:solidFill>
                <a:latin typeface="Arial" panose="020B0604020202020204" pitchFamily="34" charset="0"/>
                <a:cs typeface="Arial" panose="020B0604020202020204" pitchFamily="34" charset="0"/>
              </a:rPr>
              <a:t>Croatian scientific and educational cloud (HR-ZOO)</a:t>
            </a:r>
            <a:endParaRPr lang="hr-HR" sz="1100"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0" name="Group 9"/>
          <p:cNvGrpSpPr/>
          <p:nvPr/>
        </p:nvGrpSpPr>
        <p:grpSpPr>
          <a:xfrm>
            <a:off x="1559319" y="1994640"/>
            <a:ext cx="2746719" cy="2307963"/>
            <a:chOff x="2507297" y="1980262"/>
            <a:chExt cx="2198610" cy="1916826"/>
          </a:xfrm>
        </p:grpSpPr>
        <p:pic>
          <p:nvPicPr>
            <p:cNvPr id="11" name="Slika 23">
              <a:extLst>
                <a:ext uri="{FF2B5EF4-FFF2-40B4-BE49-F238E27FC236}">
                  <a16:creationId xmlns:a16="http://schemas.microsoft.com/office/drawing/2014/main" id="{A96BF4C7-4D04-4070-B755-D301DF2EF074}"/>
                </a:ext>
              </a:extLst>
            </p:cNvPr>
            <p:cNvPicPr>
              <a:picLocks noChangeAspect="1"/>
            </p:cNvPicPr>
            <p:nvPr/>
          </p:nvPicPr>
          <p:blipFill>
            <a:blip r:embed="rId8"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507297" y="2289088"/>
              <a:ext cx="1608000" cy="1608000"/>
            </a:xfrm>
            <a:prstGeom prst="rect">
              <a:avLst/>
            </a:prstGeom>
          </p:spPr>
        </p:pic>
        <p:sp>
          <p:nvSpPr>
            <p:cNvPr id="12" name="TekstniOkvir 33">
              <a:extLst>
                <a:ext uri="{FF2B5EF4-FFF2-40B4-BE49-F238E27FC236}">
                  <a16:creationId xmlns:a16="http://schemas.microsoft.com/office/drawing/2014/main" id="{09502642-EB58-429C-A107-1C510E1FA454}"/>
                </a:ext>
              </a:extLst>
            </p:cNvPr>
            <p:cNvSpPr txBox="1"/>
            <p:nvPr/>
          </p:nvSpPr>
          <p:spPr>
            <a:xfrm>
              <a:off x="3735217" y="1980262"/>
              <a:ext cx="970690" cy="473398"/>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t>
              </a:r>
              <a:r>
                <a:rPr lang="hr-HR" sz="1100" b="1" dirty="0" err="1">
                  <a:solidFill>
                    <a:prstClr val="white"/>
                  </a:solidFill>
                  <a:latin typeface="Arial" panose="020B0604020202020204" pitchFamily="34" charset="0"/>
                  <a:cs typeface="Arial" panose="020B0604020202020204" pitchFamily="34" charset="0"/>
                </a:rPr>
                <a:t>eduroam</a:t>
              </a:r>
              <a:r>
                <a:rPr lang="hr-HR" sz="1100" b="1" dirty="0">
                  <a:solidFill>
                    <a:prstClr val="white"/>
                  </a:solidFill>
                  <a:latin typeface="Arial" panose="020B0604020202020204" pitchFamily="34" charset="0"/>
                  <a:cs typeface="Arial" panose="020B0604020202020204" pitchFamily="34" charset="0"/>
                </a:rPr>
                <a:t> operator</a:t>
              </a:r>
            </a:p>
          </p:txBody>
        </p:sp>
      </p:grpSp>
      <p:grpSp>
        <p:nvGrpSpPr>
          <p:cNvPr id="24" name="Group 23"/>
          <p:cNvGrpSpPr/>
          <p:nvPr/>
        </p:nvGrpSpPr>
        <p:grpSpPr>
          <a:xfrm>
            <a:off x="6555021" y="1416040"/>
            <a:ext cx="1997265" cy="1927446"/>
            <a:chOff x="6162069" y="1558123"/>
            <a:chExt cx="1608000" cy="1608000"/>
          </a:xfrm>
        </p:grpSpPr>
        <p:pic>
          <p:nvPicPr>
            <p:cNvPr id="25" name="Slika 21">
              <a:extLst>
                <a:ext uri="{FF2B5EF4-FFF2-40B4-BE49-F238E27FC236}">
                  <a16:creationId xmlns:a16="http://schemas.microsoft.com/office/drawing/2014/main" id="{38AAB51F-8263-4054-A11D-F39F2F9071B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6162069" y="1558123"/>
              <a:ext cx="1608000" cy="1608000"/>
            </a:xfrm>
            <a:prstGeom prst="rect">
              <a:avLst/>
            </a:prstGeom>
          </p:spPr>
        </p:pic>
        <p:sp>
          <p:nvSpPr>
            <p:cNvPr id="26" name="TekstniOkvir 37">
              <a:extLst>
                <a:ext uri="{FF2B5EF4-FFF2-40B4-BE49-F238E27FC236}">
                  <a16:creationId xmlns:a16="http://schemas.microsoft.com/office/drawing/2014/main" id="{8C4A753F-1EB4-43BA-8853-C406524123F3}"/>
                </a:ext>
              </a:extLst>
            </p:cNvPr>
            <p:cNvSpPr txBox="1"/>
            <p:nvPr/>
          </p:nvSpPr>
          <p:spPr>
            <a:xfrm flipH="1">
              <a:off x="6606150" y="2175983"/>
              <a:ext cx="755148" cy="354765"/>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National </a:t>
              </a:r>
            </a:p>
            <a:p>
              <a:pPr algn="ctr" defTabSz="914377">
                <a:defRPr/>
              </a:pPr>
              <a:r>
                <a:rPr lang="hr-HR" sz="1100" b="1" dirty="0">
                  <a:solidFill>
                    <a:prstClr val="white"/>
                  </a:solidFill>
                  <a:latin typeface="Arial" panose="020B0604020202020204" pitchFamily="34" charset="0"/>
                  <a:cs typeface="Arial" panose="020B0604020202020204" pitchFamily="34" charset="0"/>
                </a:rPr>
                <a:t>RDA </a:t>
              </a:r>
              <a:r>
                <a:rPr lang="hr-HR" sz="1100" b="1" dirty="0" err="1">
                  <a:solidFill>
                    <a:prstClr val="white"/>
                  </a:solidFill>
                  <a:latin typeface="Arial" panose="020B0604020202020204" pitchFamily="34" charset="0"/>
                  <a:cs typeface="Arial" panose="020B0604020202020204" pitchFamily="34" charset="0"/>
                </a:rPr>
                <a:t>node</a:t>
              </a:r>
              <a:endParaRPr lang="hr-HR" sz="1100" b="1" dirty="0">
                <a:solidFill>
                  <a:prstClr val="white"/>
                </a:solidFill>
                <a:latin typeface="Arial" panose="020B0604020202020204" pitchFamily="34" charset="0"/>
                <a:cs typeface="Arial" panose="020B0604020202020204" pitchFamily="34" charset="0"/>
              </a:endParaRPr>
            </a:p>
          </p:txBody>
        </p:sp>
      </p:grpSp>
      <p:pic>
        <p:nvPicPr>
          <p:cNvPr id="31" name="Slika 23">
            <a:extLst>
              <a:ext uri="{FF2B5EF4-FFF2-40B4-BE49-F238E27FC236}">
                <a16:creationId xmlns:a16="http://schemas.microsoft.com/office/drawing/2014/main" id="{A96BF4C7-4D04-4070-B755-D301DF2EF074}"/>
              </a:ext>
            </a:extLst>
          </p:cNvPr>
          <p:cNvPicPr>
            <a:picLocks noChangeAspect="1"/>
          </p:cNvPicPr>
          <p:nvPr/>
        </p:nvPicPr>
        <p:blipFill>
          <a:blip r:embed="rId8"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10800000">
            <a:off x="7565370" y="2358956"/>
            <a:ext cx="1978680" cy="2003494"/>
          </a:xfrm>
          <a:prstGeom prst="rect">
            <a:avLst/>
          </a:prstGeom>
        </p:spPr>
      </p:pic>
      <p:sp>
        <p:nvSpPr>
          <p:cNvPr id="34" name="TekstniOkvir 37">
            <a:extLst>
              <a:ext uri="{FF2B5EF4-FFF2-40B4-BE49-F238E27FC236}">
                <a16:creationId xmlns:a16="http://schemas.microsoft.com/office/drawing/2014/main" id="{FA682755-DD86-0842-B3E3-590156907A7B}"/>
              </a:ext>
            </a:extLst>
          </p:cNvPr>
          <p:cNvSpPr txBox="1"/>
          <p:nvPr/>
        </p:nvSpPr>
        <p:spPr>
          <a:xfrm flipH="1">
            <a:off x="1768332" y="2632347"/>
            <a:ext cx="1586114" cy="1277273"/>
          </a:xfrm>
          <a:prstGeom prst="rect">
            <a:avLst/>
          </a:prstGeom>
          <a:noFill/>
        </p:spPr>
        <p:txBody>
          <a:bodyPr wrap="square" rtlCol="0">
            <a:spAutoFit/>
          </a:bodyPr>
          <a:lstStyle/>
          <a:p>
            <a:pPr algn="ctr" defTabSz="914377">
              <a:defRPr/>
            </a:pPr>
            <a:r>
              <a:rPr lang="hr-HR" sz="1100" b="1" dirty="0" err="1">
                <a:solidFill>
                  <a:prstClr val="white"/>
                </a:solidFill>
                <a:latin typeface="Arial" panose="020B0604020202020204" pitchFamily="34" charset="0"/>
                <a:cs typeface="Arial" panose="020B0604020202020204" pitchFamily="34" charset="0"/>
              </a:rPr>
              <a:t>Support</a:t>
            </a:r>
            <a:r>
              <a:rPr lang="hr-HR" sz="1100" b="1" dirty="0">
                <a:solidFill>
                  <a:prstClr val="white"/>
                </a:solidFill>
                <a:latin typeface="Arial" panose="020B0604020202020204" pitchFamily="34" charset="0"/>
                <a:cs typeface="Arial" panose="020B0604020202020204" pitchFamily="34" charset="0"/>
              </a:rPr>
              <a:t> </a:t>
            </a:r>
            <a:br>
              <a:rPr lang="hr-HR" sz="1100" b="1" dirty="0">
                <a:solidFill>
                  <a:prstClr val="white"/>
                </a:solidFill>
                <a:latin typeface="Arial" panose="020B0604020202020204" pitchFamily="34" charset="0"/>
                <a:cs typeface="Arial" panose="020B0604020202020204" pitchFamily="34" charset="0"/>
              </a:rPr>
            </a:br>
            <a:r>
              <a:rPr lang="hr-HR" sz="1100" b="1" dirty="0" err="1">
                <a:solidFill>
                  <a:prstClr val="white"/>
                </a:solidFill>
                <a:latin typeface="Arial" panose="020B0604020202020204" pitchFamily="34" charset="0"/>
                <a:cs typeface="Arial" panose="020B0604020202020204" pitchFamily="34" charset="0"/>
              </a:rPr>
              <a:t>centres</a:t>
            </a:r>
            <a:r>
              <a:rPr lang="hr-HR" sz="1100" b="1" dirty="0">
                <a:solidFill>
                  <a:prstClr val="white"/>
                </a:solidFill>
                <a:latin typeface="Arial" panose="020B0604020202020204" pitchFamily="34" charset="0"/>
                <a:cs typeface="Arial" panose="020B0604020202020204" pitchFamily="34" charset="0"/>
              </a:rPr>
              <a:t> for </a:t>
            </a:r>
            <a:r>
              <a:rPr lang="hr-HR" sz="1100" b="1" dirty="0" err="1">
                <a:solidFill>
                  <a:prstClr val="white"/>
                </a:solidFill>
                <a:latin typeface="Arial" panose="020B0604020202020204" pitchFamily="34" charset="0"/>
                <a:cs typeface="Arial" panose="020B0604020202020204" pitchFamily="34" charset="0"/>
              </a:rPr>
              <a:t>information</a:t>
            </a:r>
            <a:r>
              <a:rPr lang="hr-HR" sz="1100" b="1" dirty="0">
                <a:solidFill>
                  <a:prstClr val="white"/>
                </a:solidFill>
                <a:latin typeface="Arial" panose="020B0604020202020204" pitchFamily="34" charset="0"/>
                <a:cs typeface="Arial" panose="020B0604020202020204" pitchFamily="34" charset="0"/>
              </a:rPr>
              <a:t> </a:t>
            </a:r>
            <a:r>
              <a:rPr lang="hr-HR" sz="1100" b="1" dirty="0" err="1">
                <a:solidFill>
                  <a:prstClr val="white"/>
                </a:solidFill>
                <a:latin typeface="Arial" panose="020B0604020202020204" pitchFamily="34" charset="0"/>
                <a:cs typeface="Arial" panose="020B0604020202020204" pitchFamily="34" charset="0"/>
              </a:rPr>
              <a:t>systems</a:t>
            </a:r>
            <a:r>
              <a:rPr lang="hr-HR" sz="1100" b="1" dirty="0">
                <a:solidFill>
                  <a:prstClr val="white"/>
                </a:solidFill>
                <a:latin typeface="Arial" panose="020B0604020202020204" pitchFamily="34" charset="0"/>
                <a:cs typeface="Arial" panose="020B0604020202020204" pitchFamily="34" charset="0"/>
              </a:rPr>
              <a:t> ISVU, ISSP,</a:t>
            </a:r>
          </a:p>
          <a:p>
            <a:pPr algn="ctr" defTabSz="914377">
              <a:defRPr/>
            </a:pPr>
            <a:r>
              <a:rPr lang="hr-HR" sz="1100" b="1" dirty="0">
                <a:solidFill>
                  <a:prstClr val="white"/>
                </a:solidFill>
                <a:latin typeface="Arial" panose="020B0604020202020204" pitchFamily="34" charset="0"/>
                <a:cs typeface="Arial" panose="020B0604020202020204" pitchFamily="34" charset="0"/>
              </a:rPr>
              <a:t>CroRIS, </a:t>
            </a:r>
            <a:r>
              <a:rPr lang="hr-HR" sz="1100" b="1" dirty="0" err="1">
                <a:solidFill>
                  <a:prstClr val="white"/>
                </a:solidFill>
                <a:latin typeface="Arial" panose="020B0604020202020204" pitchFamily="34" charset="0"/>
                <a:cs typeface="Arial" panose="020B0604020202020204" pitchFamily="34" charset="0"/>
              </a:rPr>
              <a:t>ISeVO</a:t>
            </a:r>
            <a:endParaRPr lang="hr-HR" sz="1100" b="1" dirty="0">
              <a:solidFill>
                <a:prstClr val="white"/>
              </a:solidFill>
              <a:latin typeface="Arial" panose="020B0604020202020204" pitchFamily="34" charset="0"/>
              <a:cs typeface="Arial" panose="020B0604020202020204" pitchFamily="34" charset="0"/>
            </a:endParaRPr>
          </a:p>
          <a:p>
            <a:pPr algn="ctr" defTabSz="914377">
              <a:defRPr/>
            </a:pPr>
            <a:br>
              <a:rPr lang="hr-HR" sz="1100" b="1" dirty="0">
                <a:solidFill>
                  <a:prstClr val="white"/>
                </a:solidFill>
                <a:latin typeface="Arial" panose="020B0604020202020204" pitchFamily="34" charset="0"/>
                <a:cs typeface="Arial" panose="020B0604020202020204" pitchFamily="34" charset="0"/>
              </a:rPr>
            </a:br>
            <a:endParaRPr lang="hr-HR" sz="1100" b="1" dirty="0">
              <a:solidFill>
                <a:prstClr val="white"/>
              </a:solidFill>
              <a:latin typeface="Arial" panose="020B0604020202020204" pitchFamily="34" charset="0"/>
              <a:cs typeface="Arial" panose="020B0604020202020204" pitchFamily="34" charset="0"/>
            </a:endParaRPr>
          </a:p>
        </p:txBody>
      </p:sp>
      <p:sp>
        <p:nvSpPr>
          <p:cNvPr id="37" name="TekstniOkvir 37">
            <a:extLst>
              <a:ext uri="{FF2B5EF4-FFF2-40B4-BE49-F238E27FC236}">
                <a16:creationId xmlns:a16="http://schemas.microsoft.com/office/drawing/2014/main" id="{8C4A753F-1EB4-43BA-8853-C406524123F3}"/>
              </a:ext>
            </a:extLst>
          </p:cNvPr>
          <p:cNvSpPr txBox="1"/>
          <p:nvPr/>
        </p:nvSpPr>
        <p:spPr>
          <a:xfrm flipH="1">
            <a:off x="7915928" y="3263193"/>
            <a:ext cx="937955" cy="261610"/>
          </a:xfrm>
          <a:prstGeom prst="rect">
            <a:avLst/>
          </a:prstGeom>
          <a:noFill/>
        </p:spPr>
        <p:txBody>
          <a:bodyPr wrap="square" rtlCol="0">
            <a:spAutoFit/>
          </a:bodyPr>
          <a:lstStyle/>
          <a:p>
            <a:pPr algn="ctr" defTabSz="914377">
              <a:defRPr/>
            </a:pPr>
            <a:r>
              <a:rPr lang="hr-HR" sz="1100" b="1" dirty="0">
                <a:solidFill>
                  <a:prstClr val="white"/>
                </a:solidFill>
                <a:latin typeface="Arial" panose="020B0604020202020204" pitchFamily="34" charset="0"/>
                <a:cs typeface="Arial" panose="020B0604020202020204" pitchFamily="34" charset="0"/>
              </a:rPr>
              <a:t>EDIH …</a:t>
            </a:r>
          </a:p>
        </p:txBody>
      </p:sp>
      <p:sp>
        <p:nvSpPr>
          <p:cNvPr id="27" name="Title 26">
            <a:extLst>
              <a:ext uri="{FF2B5EF4-FFF2-40B4-BE49-F238E27FC236}">
                <a16:creationId xmlns:a16="http://schemas.microsoft.com/office/drawing/2014/main" id="{E5F7107F-9198-452D-AF13-F4C3158DF7BC}"/>
              </a:ext>
            </a:extLst>
          </p:cNvPr>
          <p:cNvSpPr>
            <a:spLocks noGrp="1"/>
          </p:cNvSpPr>
          <p:nvPr>
            <p:ph type="title"/>
          </p:nvPr>
        </p:nvSpPr>
        <p:spPr>
          <a:xfrm>
            <a:off x="616629" y="166177"/>
            <a:ext cx="7886700" cy="994172"/>
          </a:xfrm>
        </p:spPr>
        <p:txBody>
          <a:bodyPr/>
          <a:lstStyle/>
          <a:p>
            <a:r>
              <a:rPr lang="hr-HR" dirty="0"/>
              <a:t>SRCE &amp; e-</a:t>
            </a:r>
            <a:r>
              <a:rPr lang="hr-HR" dirty="0" err="1"/>
              <a:t>infrastucture</a:t>
            </a:r>
            <a:endParaRPr lang="en-GB" dirty="0"/>
          </a:p>
        </p:txBody>
      </p:sp>
      <p:pic>
        <p:nvPicPr>
          <p:cNvPr id="32" name="Slika 23">
            <a:extLst>
              <a:ext uri="{FF2B5EF4-FFF2-40B4-BE49-F238E27FC236}">
                <a16:creationId xmlns:a16="http://schemas.microsoft.com/office/drawing/2014/main" id="{0B62A5BC-A441-49CA-8C20-009D1E72E709}"/>
              </a:ext>
            </a:extLst>
          </p:cNvPr>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5400000">
            <a:off x="5621318" y="2394119"/>
            <a:ext cx="1902144" cy="1926000"/>
          </a:xfrm>
          <a:prstGeom prst="rect">
            <a:avLst/>
          </a:prstGeom>
          <a:ln>
            <a:noFill/>
          </a:ln>
          <a:effectLst>
            <a:outerShdw blurRad="190500" algn="tl" rotWithShape="0">
              <a:srgbClr val="000000">
                <a:alpha val="70000"/>
              </a:srgbClr>
            </a:outerShdw>
          </a:effectLst>
        </p:spPr>
      </p:pic>
      <p:sp>
        <p:nvSpPr>
          <p:cNvPr id="23" name="TekstniOkvir 37">
            <a:extLst>
              <a:ext uri="{FF2B5EF4-FFF2-40B4-BE49-F238E27FC236}">
                <a16:creationId xmlns:a16="http://schemas.microsoft.com/office/drawing/2014/main" id="{B9824490-EC4E-446C-AA85-5E19612D1822}"/>
              </a:ext>
            </a:extLst>
          </p:cNvPr>
          <p:cNvSpPr txBox="1"/>
          <p:nvPr/>
        </p:nvSpPr>
        <p:spPr>
          <a:xfrm flipH="1">
            <a:off x="6062424" y="2980595"/>
            <a:ext cx="1255642" cy="769441"/>
          </a:xfrm>
          <a:prstGeom prst="rect">
            <a:avLst/>
          </a:prstGeom>
          <a:noFill/>
        </p:spPr>
        <p:txBody>
          <a:bodyPr wrap="square" rtlCol="0">
            <a:spAutoFit/>
          </a:bodyPr>
          <a:lstStyle/>
          <a:p>
            <a:pPr algn="ctr" defTabSz="914377">
              <a:defRPr/>
            </a:pPr>
            <a:r>
              <a:rPr lang="hr-HR" sz="1100" b="1" dirty="0">
                <a:solidFill>
                  <a:schemeClr val="tx1">
                    <a:lumMod val="75000"/>
                    <a:lumOff val="25000"/>
                  </a:schemeClr>
                </a:solidFill>
                <a:latin typeface="Arial" panose="020B0604020202020204" pitchFamily="34" charset="0"/>
                <a:cs typeface="Arial" panose="020B0604020202020204" pitchFamily="34" charset="0"/>
              </a:rPr>
              <a:t>Croatian </a:t>
            </a:r>
          </a:p>
          <a:p>
            <a:pPr algn="ctr" defTabSz="914377">
              <a:defRPr/>
            </a:pPr>
            <a:r>
              <a:rPr lang="hr-HR" sz="1100" b="1" dirty="0">
                <a:solidFill>
                  <a:schemeClr val="tx1">
                    <a:lumMod val="75000"/>
                    <a:lumOff val="25000"/>
                  </a:schemeClr>
                </a:solidFill>
                <a:latin typeface="Arial" panose="020B0604020202020204" pitchFamily="34" charset="0"/>
                <a:cs typeface="Arial" panose="020B0604020202020204" pitchFamily="34" charset="0"/>
              </a:rPr>
              <a:t>Open Science Cloud </a:t>
            </a:r>
            <a:br>
              <a:rPr lang="hr-HR" sz="1100" b="1" dirty="0">
                <a:solidFill>
                  <a:schemeClr val="tx1">
                    <a:lumMod val="75000"/>
                    <a:lumOff val="25000"/>
                  </a:schemeClr>
                </a:solidFill>
                <a:latin typeface="Arial" panose="020B0604020202020204" pitchFamily="34" charset="0"/>
                <a:cs typeface="Arial" panose="020B0604020202020204" pitchFamily="34" charset="0"/>
              </a:rPr>
            </a:br>
            <a:r>
              <a:rPr lang="hr-HR" sz="1100" b="1" dirty="0">
                <a:solidFill>
                  <a:schemeClr val="tx1">
                    <a:lumMod val="75000"/>
                    <a:lumOff val="25000"/>
                  </a:schemeClr>
                </a:solidFill>
                <a:latin typeface="Arial" panose="020B0604020202020204" pitchFamily="34" charset="0"/>
                <a:cs typeface="Arial" panose="020B0604020202020204" pitchFamily="34" charset="0"/>
              </a:rPr>
              <a:t>(HR-OOZ)</a:t>
            </a:r>
          </a:p>
        </p:txBody>
      </p:sp>
      <p:cxnSp>
        <p:nvCxnSpPr>
          <p:cNvPr id="28" name="Straight Connector 27">
            <a:extLst>
              <a:ext uri="{FF2B5EF4-FFF2-40B4-BE49-F238E27FC236}">
                <a16:creationId xmlns:a16="http://schemas.microsoft.com/office/drawing/2014/main" id="{F89DF8A3-72BA-4171-ABE2-DCEA82001F0B}"/>
              </a:ext>
            </a:extLst>
          </p:cNvPr>
          <p:cNvCxnSpPr/>
          <p:nvPr/>
        </p:nvCxnSpPr>
        <p:spPr>
          <a:xfrm>
            <a:off x="7487337" y="4733923"/>
            <a:ext cx="0" cy="256088"/>
          </a:xfrm>
          <a:prstGeom prst="line">
            <a:avLst/>
          </a:prstGeom>
        </p:spPr>
        <p:style>
          <a:lnRef idx="1">
            <a:schemeClr val="dk1"/>
          </a:lnRef>
          <a:fillRef idx="0">
            <a:schemeClr val="dk1"/>
          </a:fillRef>
          <a:effectRef idx="0">
            <a:schemeClr val="dk1"/>
          </a:effectRef>
          <a:fontRef idx="minor">
            <a:schemeClr val="tx1"/>
          </a:fontRef>
        </p:style>
      </p:cxnSp>
      <p:sp>
        <p:nvSpPr>
          <p:cNvPr id="35" name="Footer Placeholder 4">
            <a:extLst>
              <a:ext uri="{FF2B5EF4-FFF2-40B4-BE49-F238E27FC236}">
                <a16:creationId xmlns:a16="http://schemas.microsoft.com/office/drawing/2014/main" id="{13C8DE97-70BA-443B-AE52-8CFDD27ECBD8}"/>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29" name="Date Placeholder 3">
            <a:extLst>
              <a:ext uri="{FF2B5EF4-FFF2-40B4-BE49-F238E27FC236}">
                <a16:creationId xmlns:a16="http://schemas.microsoft.com/office/drawing/2014/main" id="{3458DC29-A557-422B-92F4-59A034A64928}"/>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538377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B0A5572-6FBE-43EE-9BD0-2544F037978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467065" y="1148221"/>
            <a:ext cx="4352189" cy="2847057"/>
          </a:xfrm>
        </p:spPr>
      </p:pic>
      <p:sp>
        <p:nvSpPr>
          <p:cNvPr id="11" name="Footer Placeholder 4">
            <a:extLst>
              <a:ext uri="{FF2B5EF4-FFF2-40B4-BE49-F238E27FC236}">
                <a16:creationId xmlns:a16="http://schemas.microsoft.com/office/drawing/2014/main" id="{35AF2747-13A1-4D99-A52F-DBA2ADEC29B1}"/>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2" name="Date Placeholder 3">
            <a:extLst>
              <a:ext uri="{FF2B5EF4-FFF2-40B4-BE49-F238E27FC236}">
                <a16:creationId xmlns:a16="http://schemas.microsoft.com/office/drawing/2014/main" id="{042B0173-A1C2-4F3C-8CC7-AAB6C0008720}"/>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4208341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r-HR" dirty="0"/>
              <a:t>SRCE for Open Science</a:t>
            </a:r>
          </a:p>
        </p:txBody>
      </p:sp>
      <p:sp>
        <p:nvSpPr>
          <p:cNvPr id="3" name="Subtitle 2"/>
          <p:cNvSpPr>
            <a:spLocks noGrp="1"/>
          </p:cNvSpPr>
          <p:nvPr>
            <p:ph type="subTitle" idx="1"/>
          </p:nvPr>
        </p:nvSpPr>
        <p:spPr/>
        <p:txBody>
          <a:bodyPr/>
          <a:lstStyle/>
          <a:p>
            <a:pPr>
              <a:spcBef>
                <a:spcPts val="750"/>
              </a:spcBef>
            </a:pPr>
            <a:r>
              <a:rPr lang="hr-HR" sz="1600" b="1" dirty="0"/>
              <a:t>National e-</a:t>
            </a:r>
            <a:r>
              <a:rPr lang="hr-HR" sz="1600" b="1" dirty="0" err="1"/>
              <a:t>infrastructure</a:t>
            </a:r>
            <a:r>
              <a:rPr lang="hr-HR" sz="1600" b="1" dirty="0"/>
              <a:t> </a:t>
            </a:r>
            <a:r>
              <a:rPr lang="hr-HR" sz="1600" b="1" dirty="0" err="1"/>
              <a:t>and</a:t>
            </a:r>
            <a:r>
              <a:rPr lang="hr-HR" sz="1600" b="1" dirty="0"/>
              <a:t> </a:t>
            </a:r>
            <a:r>
              <a:rPr lang="hr-HR" sz="1600" b="1" dirty="0" err="1"/>
              <a:t>digital</a:t>
            </a:r>
            <a:r>
              <a:rPr lang="hr-HR" sz="1600" b="1" dirty="0"/>
              <a:t> </a:t>
            </a:r>
            <a:r>
              <a:rPr lang="hr-HR" sz="1600" b="1" dirty="0" err="1"/>
              <a:t>services</a:t>
            </a:r>
            <a:r>
              <a:rPr lang="hr-HR" sz="1600" b="1" dirty="0"/>
              <a:t> </a:t>
            </a:r>
          </a:p>
          <a:p>
            <a:pPr>
              <a:spcBef>
                <a:spcPts val="750"/>
              </a:spcBef>
            </a:pPr>
            <a:endParaRPr lang="hr-HR" dirty="0"/>
          </a:p>
        </p:txBody>
      </p:sp>
      <p:sp>
        <p:nvSpPr>
          <p:cNvPr id="6" name="Footer Placeholder 4">
            <a:extLst>
              <a:ext uri="{FF2B5EF4-FFF2-40B4-BE49-F238E27FC236}">
                <a16:creationId xmlns:a16="http://schemas.microsoft.com/office/drawing/2014/main" id="{713B6543-A051-4597-B3CF-C691492EA045}"/>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7" name="Date Placeholder 3">
            <a:extLst>
              <a:ext uri="{FF2B5EF4-FFF2-40B4-BE49-F238E27FC236}">
                <a16:creationId xmlns:a16="http://schemas.microsoft.com/office/drawing/2014/main" id="{F4D1976F-9B9D-4129-8B85-2D24F5DFE0D1}"/>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2518549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44EF-D191-4B39-861B-EBB24F4725CF}"/>
              </a:ext>
            </a:extLst>
          </p:cNvPr>
          <p:cNvSpPr>
            <a:spLocks noGrp="1"/>
          </p:cNvSpPr>
          <p:nvPr>
            <p:ph type="title"/>
          </p:nvPr>
        </p:nvSpPr>
        <p:spPr/>
        <p:txBody>
          <a:bodyPr/>
          <a:lstStyle/>
          <a:p>
            <a:r>
              <a:rPr lang="hr-HR" sz="2400" dirty="0"/>
              <a:t>SRCE </a:t>
            </a:r>
            <a:r>
              <a:rPr lang="hr-HR" sz="2400" dirty="0" err="1"/>
              <a:t>service</a:t>
            </a:r>
            <a:r>
              <a:rPr lang="hr-HR" sz="2400" dirty="0"/>
              <a:t> </a:t>
            </a:r>
            <a:r>
              <a:rPr lang="hr-HR" sz="2400" dirty="0" err="1"/>
              <a:t>catalogue</a:t>
            </a:r>
            <a:endParaRPr lang="en-GB" dirty="0"/>
          </a:p>
        </p:txBody>
      </p:sp>
      <p:pic>
        <p:nvPicPr>
          <p:cNvPr id="8" name="Picture 7">
            <a:extLst>
              <a:ext uri="{FF2B5EF4-FFF2-40B4-BE49-F238E27FC236}">
                <a16:creationId xmlns:a16="http://schemas.microsoft.com/office/drawing/2014/main" id="{AC4F766E-937E-4D37-A036-427EFDE063C9}"/>
              </a:ext>
            </a:extLst>
          </p:cNvPr>
          <p:cNvPicPr>
            <a:picLocks noChangeAspect="1"/>
          </p:cNvPicPr>
          <p:nvPr/>
        </p:nvPicPr>
        <p:blipFill>
          <a:blip r:embed="rId2"/>
          <a:stretch>
            <a:fillRect/>
          </a:stretch>
        </p:blipFill>
        <p:spPr>
          <a:xfrm>
            <a:off x="714601" y="1369219"/>
            <a:ext cx="7714797" cy="2991118"/>
          </a:xfrm>
          <a:prstGeom prst="rect">
            <a:avLst/>
          </a:prstGeom>
        </p:spPr>
      </p:pic>
      <p:grpSp>
        <p:nvGrpSpPr>
          <p:cNvPr id="9" name="Group 8">
            <a:extLst>
              <a:ext uri="{FF2B5EF4-FFF2-40B4-BE49-F238E27FC236}">
                <a16:creationId xmlns:a16="http://schemas.microsoft.com/office/drawing/2014/main" id="{7ABAE90A-CDEA-4680-84B4-9BA8B760457C}"/>
              </a:ext>
            </a:extLst>
          </p:cNvPr>
          <p:cNvGrpSpPr/>
          <p:nvPr/>
        </p:nvGrpSpPr>
        <p:grpSpPr>
          <a:xfrm rot="17519230">
            <a:off x="544271" y="1148216"/>
            <a:ext cx="340659" cy="340659"/>
            <a:chOff x="3609787" y="1688350"/>
            <a:chExt cx="340659" cy="340659"/>
          </a:xfrm>
        </p:grpSpPr>
        <p:sp>
          <p:nvSpPr>
            <p:cNvPr id="10" name="Block Arc 9">
              <a:extLst>
                <a:ext uri="{FF2B5EF4-FFF2-40B4-BE49-F238E27FC236}">
                  <a16:creationId xmlns:a16="http://schemas.microsoft.com/office/drawing/2014/main" id="{A48D5CDA-E1C6-4824-884E-4A89B72E5B2E}"/>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Oval 10">
              <a:extLst>
                <a:ext uri="{FF2B5EF4-FFF2-40B4-BE49-F238E27FC236}">
                  <a16:creationId xmlns:a16="http://schemas.microsoft.com/office/drawing/2014/main" id="{56B1E4AB-8979-465C-BE88-B67BD3F2538B}"/>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55B376A0-C1F1-4DA9-8A6E-DAE7A72254DD}"/>
              </a:ext>
            </a:extLst>
          </p:cNvPr>
          <p:cNvGrpSpPr/>
          <p:nvPr/>
        </p:nvGrpSpPr>
        <p:grpSpPr>
          <a:xfrm rot="17519230" flipH="1" flipV="1">
            <a:off x="8259069" y="4231887"/>
            <a:ext cx="340659" cy="340659"/>
            <a:chOff x="3609787" y="1688350"/>
            <a:chExt cx="340659" cy="340659"/>
          </a:xfrm>
        </p:grpSpPr>
        <p:sp>
          <p:nvSpPr>
            <p:cNvPr id="13" name="Block Arc 12">
              <a:extLst>
                <a:ext uri="{FF2B5EF4-FFF2-40B4-BE49-F238E27FC236}">
                  <a16:creationId xmlns:a16="http://schemas.microsoft.com/office/drawing/2014/main" id="{D78025E8-C85A-4CC9-A202-F3ECBBE999DF}"/>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Oval 13">
              <a:extLst>
                <a:ext uri="{FF2B5EF4-FFF2-40B4-BE49-F238E27FC236}">
                  <a16:creationId xmlns:a16="http://schemas.microsoft.com/office/drawing/2014/main" id="{920B59B1-BB43-4B66-BCDF-6B2B0ADEC563}"/>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Footer Placeholder 4">
            <a:extLst>
              <a:ext uri="{FF2B5EF4-FFF2-40B4-BE49-F238E27FC236}">
                <a16:creationId xmlns:a16="http://schemas.microsoft.com/office/drawing/2014/main" id="{20A0678D-6056-4BA7-8DF3-BB23093C17F3}"/>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7" name="Date Placeholder 3">
            <a:extLst>
              <a:ext uri="{FF2B5EF4-FFF2-40B4-BE49-F238E27FC236}">
                <a16:creationId xmlns:a16="http://schemas.microsoft.com/office/drawing/2014/main" id="{F100B81A-D9AE-4A57-84FA-0593FE20B9AA}"/>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3675143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D7B9-5FBF-4D02-8321-A47AAA56C0C2}"/>
              </a:ext>
            </a:extLst>
          </p:cNvPr>
          <p:cNvSpPr>
            <a:spLocks noGrp="1"/>
          </p:cNvSpPr>
          <p:nvPr>
            <p:ph type="title"/>
          </p:nvPr>
        </p:nvSpPr>
        <p:spPr/>
        <p:txBody>
          <a:bodyPr/>
          <a:lstStyle/>
          <a:p>
            <a:r>
              <a:rPr lang="hr-HR" dirty="0"/>
              <a:t>SRCE for Open Science</a:t>
            </a:r>
            <a:endParaRPr lang="en-GB" dirty="0"/>
          </a:p>
        </p:txBody>
      </p:sp>
      <p:sp>
        <p:nvSpPr>
          <p:cNvPr id="6" name="Rectangle 5">
            <a:extLst>
              <a:ext uri="{FF2B5EF4-FFF2-40B4-BE49-F238E27FC236}">
                <a16:creationId xmlns:a16="http://schemas.microsoft.com/office/drawing/2014/main" id="{503BCCEA-08B7-404A-A3B7-56F81A53C40C}"/>
              </a:ext>
            </a:extLst>
          </p:cNvPr>
          <p:cNvSpPr/>
          <p:nvPr/>
        </p:nvSpPr>
        <p:spPr>
          <a:xfrm>
            <a:off x="413501"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hr-HR" sz="1200" b="1" dirty="0">
                <a:solidFill>
                  <a:schemeClr val="tx1">
                    <a:lumMod val="75000"/>
                    <a:lumOff val="25000"/>
                  </a:schemeClr>
                </a:solidFill>
                <a:latin typeface="Arial" panose="020B0604020202020204" pitchFamily="34" charset="0"/>
                <a:cs typeface="Arial" panose="020B0604020202020204" pitchFamily="34" charset="0"/>
              </a:rPr>
              <a:t>Computing</a:t>
            </a:r>
          </a:p>
          <a:p>
            <a:pPr algn="ctr" defTabSz="685783">
              <a:defRPr/>
            </a:pPr>
            <a:br>
              <a:rPr lang="hr-HR" sz="1200" dirty="0">
                <a:solidFill>
                  <a:schemeClr val="tx1">
                    <a:lumMod val="75000"/>
                    <a:lumOff val="25000"/>
                  </a:schemeClr>
                </a:solidFill>
                <a:latin typeface="Arial" panose="020B0604020202020204" pitchFamily="34" charset="0"/>
                <a:cs typeface="Arial" panose="020B0604020202020204" pitchFamily="34" charset="0"/>
              </a:rPr>
            </a:br>
            <a:r>
              <a:rPr lang="hr-HR" sz="1200" dirty="0">
                <a:solidFill>
                  <a:schemeClr val="tx1">
                    <a:lumMod val="75000"/>
                    <a:lumOff val="25000"/>
                  </a:schemeClr>
                </a:solidFill>
                <a:latin typeface="Arial" panose="020B0604020202020204" pitchFamily="34" charset="0"/>
                <a:cs typeface="Arial" panose="020B0604020202020204" pitchFamily="34" charset="0"/>
              </a:rPr>
              <a:t>Advanced </a:t>
            </a:r>
            <a:r>
              <a:rPr lang="hr-HR" sz="1200" dirty="0" err="1">
                <a:solidFill>
                  <a:schemeClr val="tx1">
                    <a:lumMod val="75000"/>
                    <a:lumOff val="25000"/>
                  </a:schemeClr>
                </a:solidFill>
                <a:latin typeface="Arial" panose="020B0604020202020204" pitchFamily="34" charset="0"/>
                <a:cs typeface="Arial" panose="020B0604020202020204" pitchFamily="34" charset="0"/>
              </a:rPr>
              <a:t>computing</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hr-HR" sz="1200" dirty="0">
                <a:solidFill>
                  <a:schemeClr val="tx1">
                    <a:lumMod val="75000"/>
                    <a:lumOff val="25000"/>
                  </a:schemeClr>
                </a:solidFill>
                <a:latin typeface="Arial" panose="020B0604020202020204" pitchFamily="34" charset="0"/>
                <a:cs typeface="Arial" panose="020B0604020202020204" pitchFamily="34" charset="0"/>
              </a:rPr>
              <a:t>Virtual data </a:t>
            </a:r>
            <a:r>
              <a:rPr lang="hr-HR" sz="1200" dirty="0" err="1">
                <a:solidFill>
                  <a:schemeClr val="tx1">
                    <a:lumMod val="75000"/>
                    <a:lumOff val="25000"/>
                  </a:schemeClr>
                </a:solidFill>
                <a:latin typeface="Arial" panose="020B0604020202020204" pitchFamily="34" charset="0"/>
                <a:cs typeface="Arial" panose="020B0604020202020204" pitchFamily="34" charset="0"/>
              </a:rPr>
              <a:t>centres</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hr-HR" sz="1200" dirty="0">
                <a:solidFill>
                  <a:schemeClr val="tx1">
                    <a:lumMod val="75000"/>
                    <a:lumOff val="25000"/>
                  </a:schemeClr>
                </a:solidFill>
                <a:latin typeface="Arial" panose="020B0604020202020204" pitchFamily="34" charset="0"/>
                <a:cs typeface="Arial" panose="020B0604020202020204" pitchFamily="34" charset="0"/>
              </a:rPr>
              <a:t>Scientific software</a:t>
            </a:r>
          </a:p>
          <a:p>
            <a:pPr algn="ctr" defTabSz="685783">
              <a:defRPr/>
            </a:pPr>
            <a:r>
              <a:rPr lang="hr-HR" sz="1200" dirty="0" err="1">
                <a:solidFill>
                  <a:schemeClr val="tx1">
                    <a:lumMod val="75000"/>
                    <a:lumOff val="25000"/>
                  </a:schemeClr>
                </a:solidFill>
                <a:latin typeface="Arial" panose="020B0604020202020204" pitchFamily="34" charset="0"/>
                <a:cs typeface="Arial" panose="020B0604020202020204" pitchFamily="34" charset="0"/>
              </a:rPr>
              <a:t>Specialiased</a:t>
            </a:r>
            <a:r>
              <a:rPr lang="hr-HR" sz="1200" dirty="0">
                <a:solidFill>
                  <a:schemeClr val="tx1">
                    <a:lumMod val="75000"/>
                    <a:lumOff val="25000"/>
                  </a:schemeClr>
                </a:solidFill>
                <a:latin typeface="Arial" panose="020B0604020202020204" pitchFamily="34" charset="0"/>
                <a:cs typeface="Arial" panose="020B0604020202020204" pitchFamily="34" charset="0"/>
              </a:rPr>
              <a:t> </a:t>
            </a:r>
            <a:r>
              <a:rPr lang="hr-HR" sz="1200" dirty="0" err="1">
                <a:solidFill>
                  <a:schemeClr val="tx1">
                    <a:lumMod val="75000"/>
                    <a:lumOff val="25000"/>
                  </a:schemeClr>
                </a:solidFill>
                <a:latin typeface="Arial" panose="020B0604020202020204" pitchFamily="34" charset="0"/>
                <a:cs typeface="Arial" panose="020B0604020202020204" pitchFamily="34" charset="0"/>
              </a:rPr>
              <a:t>support</a:t>
            </a: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0ACD5DF-F851-43C9-9FB7-965F1C66EB59}"/>
              </a:ext>
            </a:extLst>
          </p:cNvPr>
          <p:cNvGrpSpPr/>
          <p:nvPr/>
        </p:nvGrpSpPr>
        <p:grpSpPr>
          <a:xfrm rot="17519230">
            <a:off x="478951" y="1420603"/>
            <a:ext cx="340659" cy="340659"/>
            <a:chOff x="3609787" y="1688350"/>
            <a:chExt cx="340659" cy="340659"/>
          </a:xfrm>
        </p:grpSpPr>
        <p:sp>
          <p:nvSpPr>
            <p:cNvPr id="8" name="Block Arc 7">
              <a:extLst>
                <a:ext uri="{FF2B5EF4-FFF2-40B4-BE49-F238E27FC236}">
                  <a16:creationId xmlns:a16="http://schemas.microsoft.com/office/drawing/2014/main" id="{D8E5B264-5C51-421D-ADB3-DB6B51DE3FE7}"/>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a:extLst>
                <a:ext uri="{FF2B5EF4-FFF2-40B4-BE49-F238E27FC236}">
                  <a16:creationId xmlns:a16="http://schemas.microsoft.com/office/drawing/2014/main" id="{E0912B61-5A5B-4867-A953-2C6876BCFD31}"/>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E5C8B821-6C5A-4559-99DA-7AD7B63469A1}"/>
              </a:ext>
            </a:extLst>
          </p:cNvPr>
          <p:cNvSpPr/>
          <p:nvPr/>
        </p:nvSpPr>
        <p:spPr>
          <a:xfrm>
            <a:off x="2484167" y="1369219"/>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hr-HR" sz="1200" b="1" dirty="0">
                <a:solidFill>
                  <a:schemeClr val="tx1">
                    <a:lumMod val="75000"/>
                    <a:lumOff val="25000"/>
                  </a:schemeClr>
                </a:solidFill>
                <a:latin typeface="Arial" panose="020B0604020202020204" pitchFamily="34" charset="0"/>
                <a:cs typeface="Arial" panose="020B0604020202020204" pitchFamily="34" charset="0"/>
              </a:rPr>
              <a:t>Data </a:t>
            </a:r>
            <a:r>
              <a:rPr lang="hr-HR" sz="1200" b="1" dirty="0" err="1">
                <a:solidFill>
                  <a:schemeClr val="tx1">
                    <a:lumMod val="75000"/>
                    <a:lumOff val="25000"/>
                  </a:schemeClr>
                </a:solidFill>
                <a:latin typeface="Arial" panose="020B0604020202020204" pitchFamily="34" charset="0"/>
                <a:cs typeface="Arial" panose="020B0604020202020204" pitchFamily="34" charset="0"/>
              </a:rPr>
              <a:t>infrastructure</a:t>
            </a:r>
            <a:r>
              <a:rPr lang="hr-HR" sz="1200" b="1" dirty="0">
                <a:solidFill>
                  <a:schemeClr val="tx1">
                    <a:lumMod val="75000"/>
                    <a:lumOff val="25000"/>
                  </a:schemeClr>
                </a:solidFill>
                <a:latin typeface="Arial" panose="020B0604020202020204" pitchFamily="34" charset="0"/>
                <a:cs typeface="Arial" panose="020B0604020202020204" pitchFamily="34" charset="0"/>
              </a:rPr>
              <a:t> </a:t>
            </a:r>
            <a:br>
              <a:rPr lang="hr-HR" sz="1200" b="1" dirty="0">
                <a:solidFill>
                  <a:schemeClr val="tx1">
                    <a:lumMod val="75000"/>
                    <a:lumOff val="25000"/>
                  </a:schemeClr>
                </a:solidFill>
                <a:latin typeface="Arial" panose="020B0604020202020204" pitchFamily="34" charset="0"/>
                <a:cs typeface="Arial" panose="020B0604020202020204" pitchFamily="34" charset="0"/>
              </a:rPr>
            </a:br>
            <a:r>
              <a:rPr lang="hr-HR" sz="1200" b="1" dirty="0">
                <a:solidFill>
                  <a:schemeClr val="tx1">
                    <a:lumMod val="75000"/>
                    <a:lumOff val="25000"/>
                  </a:schemeClr>
                </a:solidFill>
                <a:latin typeface="Arial" panose="020B0604020202020204" pitchFamily="34" charset="0"/>
                <a:cs typeface="Arial" panose="020B0604020202020204" pitchFamily="34" charset="0"/>
              </a:rPr>
              <a:t>&amp; </a:t>
            </a:r>
            <a:r>
              <a:rPr lang="hr-HR" sz="1200" b="1" dirty="0" err="1">
                <a:solidFill>
                  <a:schemeClr val="tx1">
                    <a:lumMod val="75000"/>
                    <a:lumOff val="25000"/>
                  </a:schemeClr>
                </a:solidFill>
                <a:latin typeface="Arial" panose="020B0604020202020204" pitchFamily="34" charset="0"/>
                <a:cs typeface="Arial" panose="020B0604020202020204" pitchFamily="34" charset="0"/>
              </a:rPr>
              <a:t>services</a:t>
            </a: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A9C618E-95C1-4AE9-9C1B-CF9AC2F97F47}"/>
              </a:ext>
            </a:extLst>
          </p:cNvPr>
          <p:cNvSpPr/>
          <p:nvPr/>
        </p:nvSpPr>
        <p:spPr>
          <a:xfrm>
            <a:off x="4554833"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b="1" dirty="0">
                <a:solidFill>
                  <a:schemeClr val="tx1">
                    <a:lumMod val="75000"/>
                    <a:lumOff val="25000"/>
                  </a:schemeClr>
                </a:solidFill>
                <a:latin typeface="Arial" panose="020B0604020202020204" pitchFamily="34" charset="0"/>
                <a:cs typeface="Arial" panose="020B0604020202020204" pitchFamily="34" charset="0"/>
              </a:rPr>
              <a:t>Information </a:t>
            </a:r>
            <a:br>
              <a:rPr lang="en-GB" sz="1200" b="1" dirty="0">
                <a:solidFill>
                  <a:schemeClr val="tx1">
                    <a:lumMod val="75000"/>
                    <a:lumOff val="25000"/>
                  </a:schemeClr>
                </a:solidFill>
                <a:latin typeface="Arial" panose="020B0604020202020204" pitchFamily="34" charset="0"/>
                <a:cs typeface="Arial" panose="020B0604020202020204" pitchFamily="34" charset="0"/>
              </a:rPr>
            </a:br>
            <a:r>
              <a:rPr lang="en-GB" sz="1200" b="1" dirty="0">
                <a:solidFill>
                  <a:schemeClr val="tx1">
                    <a:lumMod val="75000"/>
                    <a:lumOff val="25000"/>
                  </a:schemeClr>
                </a:solidFill>
                <a:latin typeface="Arial" panose="020B0604020202020204" pitchFamily="34" charset="0"/>
                <a:cs typeface="Arial" panose="020B0604020202020204" pitchFamily="34" charset="0"/>
              </a:rPr>
              <a:t>systems</a:t>
            </a:r>
          </a:p>
          <a:p>
            <a:pPr algn="ctr" defTabSz="685783">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endParaRPr lang="en-GB" sz="1200" b="1" dirty="0">
              <a:solidFill>
                <a:schemeClr val="tx1">
                  <a:lumMod val="75000"/>
                  <a:lumOff val="25000"/>
                </a:schemeClr>
              </a:solidFill>
              <a:latin typeface="Arial" panose="020B0604020202020204" pitchFamily="34" charset="0"/>
              <a:cs typeface="Arial" panose="020B0604020202020204" pitchFamily="34" charset="0"/>
            </a:endParaRPr>
          </a:p>
          <a:p>
            <a:pPr algn="ctr" defTabSz="685783">
              <a:spcAft>
                <a:spcPts val="600"/>
              </a:spcAft>
              <a:defRPr/>
            </a:pPr>
            <a:r>
              <a:rPr lang="en-GB" sz="1200" b="1" dirty="0">
                <a:solidFill>
                  <a:schemeClr val="tx1">
                    <a:lumMod val="75000"/>
                    <a:lumOff val="25000"/>
                  </a:schemeClr>
                </a:solidFill>
                <a:latin typeface="Arial" panose="020B0604020202020204" pitchFamily="34" charset="0"/>
                <a:cs typeface="Arial" panose="020B0604020202020204" pitchFamily="34" charset="0"/>
              </a:rPr>
              <a:t>e-identity </a:t>
            </a:r>
          </a:p>
          <a:p>
            <a:pPr algn="ctr" defTabSz="685783">
              <a:spcAft>
                <a:spcPts val="600"/>
              </a:spcAft>
              <a:defRPr/>
            </a:pPr>
            <a:r>
              <a:rPr lang="en-GB" sz="1200" dirty="0" err="1">
                <a:solidFill>
                  <a:schemeClr val="tx1">
                    <a:lumMod val="75000"/>
                    <a:lumOff val="25000"/>
                  </a:schemeClr>
                </a:solidFill>
                <a:latin typeface="Arial" panose="020B0604020202020204" pitchFamily="34" charset="0"/>
                <a:cs typeface="Arial" panose="020B0604020202020204" pitchFamily="34" charset="0"/>
              </a:rPr>
              <a:t>AAI@EduHr</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r>
              <a:rPr lang="en-GB" sz="1200" dirty="0">
                <a:solidFill>
                  <a:schemeClr val="tx1">
                    <a:lumMod val="75000"/>
                    <a:lumOff val="25000"/>
                  </a:schemeClr>
                </a:solidFill>
                <a:latin typeface="Arial" panose="020B0604020202020204" pitchFamily="34" charset="0"/>
                <a:cs typeface="Arial" panose="020B0604020202020204" pitchFamily="34" charset="0"/>
              </a:rPr>
              <a:t>Authentication and authorization infrastructure of research and higher education</a:t>
            </a:r>
          </a:p>
        </p:txBody>
      </p:sp>
      <p:sp>
        <p:nvSpPr>
          <p:cNvPr id="12" name="Rectangle 11">
            <a:extLst>
              <a:ext uri="{FF2B5EF4-FFF2-40B4-BE49-F238E27FC236}">
                <a16:creationId xmlns:a16="http://schemas.microsoft.com/office/drawing/2014/main" id="{B43DEA50-5669-4B64-9B10-405BBB754992}"/>
              </a:ext>
            </a:extLst>
          </p:cNvPr>
          <p:cNvSpPr/>
          <p:nvPr/>
        </p:nvSpPr>
        <p:spPr>
          <a:xfrm>
            <a:off x="6648998" y="1366773"/>
            <a:ext cx="1992600" cy="32635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200" b="1">
                <a:solidFill>
                  <a:schemeClr val="tx1">
                    <a:lumMod val="75000"/>
                    <a:lumOff val="25000"/>
                  </a:schemeClr>
                </a:solidFill>
                <a:latin typeface="Arial" panose="020B0604020202020204" pitchFamily="34" charset="0"/>
                <a:cs typeface="Arial" panose="020B0604020202020204" pitchFamily="34" charset="0"/>
              </a:rPr>
              <a:t>Initiative &amp; </a:t>
            </a:r>
            <a:br>
              <a:rPr lang="en-GB" sz="1200" b="1">
                <a:solidFill>
                  <a:schemeClr val="tx1">
                    <a:lumMod val="75000"/>
                    <a:lumOff val="25000"/>
                  </a:schemeClr>
                </a:solidFill>
                <a:latin typeface="Arial" panose="020B0604020202020204" pitchFamily="34" charset="0"/>
                <a:cs typeface="Arial" panose="020B0604020202020204" pitchFamily="34" charset="0"/>
              </a:rPr>
            </a:br>
            <a:r>
              <a:rPr lang="en-GB" sz="1200" b="1">
                <a:solidFill>
                  <a:schemeClr val="tx1">
                    <a:lumMod val="75000"/>
                    <a:lumOff val="25000"/>
                  </a:schemeClr>
                </a:solidFill>
                <a:latin typeface="Arial" panose="020B0604020202020204" pitchFamily="34" charset="0"/>
                <a:cs typeface="Arial" panose="020B0604020202020204" pitchFamily="34" charset="0"/>
              </a:rPr>
              <a:t>membership</a:t>
            </a:r>
          </a:p>
          <a:p>
            <a:pPr algn="ctr" defTabSz="685783">
              <a:defRPr/>
            </a:pPr>
            <a:endParaRPr lang="en-GB" sz="1200">
              <a:solidFill>
                <a:schemeClr val="tx1">
                  <a:lumMod val="75000"/>
                  <a:lumOff val="25000"/>
                </a:schemeClr>
              </a:solidFill>
              <a:latin typeface="Arial" panose="020B0604020202020204" pitchFamily="34" charset="0"/>
              <a:cs typeface="Arial" panose="020B0604020202020204" pitchFamily="34" charset="0"/>
            </a:endParaRPr>
          </a:p>
          <a:p>
            <a:pPr marL="171450" indent="-171450" defTabSz="685783">
              <a:buClr>
                <a:srgbClr val="DE4034"/>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Mandate organisation  in EOSC Association</a:t>
            </a:r>
          </a:p>
          <a:p>
            <a:pPr marL="171450" indent="-171450" defTabSz="685783">
              <a:buClr>
                <a:srgbClr val="DE4034"/>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Coordinator of Croatian Open Science Cloud </a:t>
            </a:r>
            <a:br>
              <a:rPr lang="en-GB" sz="1200">
                <a:solidFill>
                  <a:schemeClr val="tx1">
                    <a:lumMod val="75000"/>
                    <a:lumOff val="25000"/>
                  </a:schemeClr>
                </a:solidFill>
                <a:latin typeface="Arial" panose="020B0604020202020204" pitchFamily="34" charset="0"/>
                <a:cs typeface="Arial" panose="020B0604020202020204" pitchFamily="34" charset="0"/>
              </a:rPr>
            </a:br>
            <a:r>
              <a:rPr lang="en-GB" sz="1200">
                <a:solidFill>
                  <a:schemeClr val="tx1">
                    <a:lumMod val="75000"/>
                    <a:lumOff val="25000"/>
                  </a:schemeClr>
                </a:solidFill>
                <a:latin typeface="Arial" panose="020B0604020202020204" pitchFamily="34" charset="0"/>
                <a:cs typeface="Arial" panose="020B0604020202020204" pitchFamily="34" charset="0"/>
              </a:rPr>
              <a:t>(HR-OOZ) Initiative</a:t>
            </a:r>
          </a:p>
          <a:p>
            <a:pPr marL="171450" indent="-171450" defTabSz="685783">
              <a:buClr>
                <a:srgbClr val="DE4034"/>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Croatian RDA node</a:t>
            </a:r>
          </a:p>
          <a:p>
            <a:pPr marL="171450" indent="-171450" defTabSz="685783">
              <a:buClr>
                <a:srgbClr val="DE4034"/>
              </a:buClr>
              <a:buFont typeface="Wingdings" panose="05000000000000000000" pitchFamily="2" charset="2"/>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and more…</a:t>
            </a:r>
          </a:p>
          <a:p>
            <a:pPr defTabSz="685783">
              <a:buClr>
                <a:srgbClr val="DE4034"/>
              </a:buClr>
              <a:defRPr/>
            </a:pPr>
            <a:endParaRPr lang="en-GB" sz="120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en-GB" sz="12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B073F46-30F6-42C2-8126-18CEA39A8149}"/>
              </a:ext>
            </a:extLst>
          </p:cNvPr>
          <p:cNvGrpSpPr/>
          <p:nvPr/>
        </p:nvGrpSpPr>
        <p:grpSpPr>
          <a:xfrm rot="17519230">
            <a:off x="2546385" y="1418156"/>
            <a:ext cx="340659" cy="340659"/>
            <a:chOff x="3609787" y="1688350"/>
            <a:chExt cx="340659" cy="340659"/>
          </a:xfrm>
          <a:solidFill>
            <a:srgbClr val="D71634"/>
          </a:solidFill>
        </p:grpSpPr>
        <p:sp>
          <p:nvSpPr>
            <p:cNvPr id="14" name="Block Arc 13">
              <a:extLst>
                <a:ext uri="{FF2B5EF4-FFF2-40B4-BE49-F238E27FC236}">
                  <a16:creationId xmlns:a16="http://schemas.microsoft.com/office/drawing/2014/main" id="{CCEFD877-F3FA-4164-A28E-78B8A7D564F9}"/>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Oval 14">
              <a:extLst>
                <a:ext uri="{FF2B5EF4-FFF2-40B4-BE49-F238E27FC236}">
                  <a16:creationId xmlns:a16="http://schemas.microsoft.com/office/drawing/2014/main" id="{61A35CBF-C7A3-4F4F-BFEA-799A6083EF8D}"/>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EE72F3AD-4836-4D72-8796-2E3B1D2D9B81}"/>
              </a:ext>
            </a:extLst>
          </p:cNvPr>
          <p:cNvGrpSpPr/>
          <p:nvPr/>
        </p:nvGrpSpPr>
        <p:grpSpPr>
          <a:xfrm rot="17519230">
            <a:off x="4632183" y="1418156"/>
            <a:ext cx="340659" cy="340659"/>
            <a:chOff x="3609787" y="1688350"/>
            <a:chExt cx="340659" cy="340659"/>
          </a:xfrm>
          <a:solidFill>
            <a:srgbClr val="E04858"/>
          </a:solidFill>
        </p:grpSpPr>
        <p:sp>
          <p:nvSpPr>
            <p:cNvPr id="17" name="Block Arc 16">
              <a:extLst>
                <a:ext uri="{FF2B5EF4-FFF2-40B4-BE49-F238E27FC236}">
                  <a16:creationId xmlns:a16="http://schemas.microsoft.com/office/drawing/2014/main" id="{83753ABF-10E9-48D6-AB88-067B4D719D9E}"/>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Oval 17">
              <a:extLst>
                <a:ext uri="{FF2B5EF4-FFF2-40B4-BE49-F238E27FC236}">
                  <a16:creationId xmlns:a16="http://schemas.microsoft.com/office/drawing/2014/main" id="{EBB29192-A2F4-4E17-B946-76227176FB03}"/>
                </a:ext>
              </a:extLst>
            </p:cNvPr>
            <p:cNvSpPr/>
            <p:nvPr/>
          </p:nvSpPr>
          <p:spPr>
            <a:xfrm>
              <a:off x="3643402" y="1775012"/>
              <a:ext cx="217398"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97236DF8-5F38-4C60-B1EF-DF7ADF42D004}"/>
              </a:ext>
            </a:extLst>
          </p:cNvPr>
          <p:cNvGrpSpPr/>
          <p:nvPr/>
        </p:nvGrpSpPr>
        <p:grpSpPr>
          <a:xfrm rot="17519230">
            <a:off x="6734416" y="1418156"/>
            <a:ext cx="340659" cy="340659"/>
            <a:chOff x="3609787" y="1688350"/>
            <a:chExt cx="340659" cy="340659"/>
          </a:xfrm>
          <a:solidFill>
            <a:srgbClr val="46C1AD"/>
          </a:solidFill>
        </p:grpSpPr>
        <p:sp>
          <p:nvSpPr>
            <p:cNvPr id="24" name="Block Arc 23">
              <a:extLst>
                <a:ext uri="{FF2B5EF4-FFF2-40B4-BE49-F238E27FC236}">
                  <a16:creationId xmlns:a16="http://schemas.microsoft.com/office/drawing/2014/main" id="{16D4B33C-8540-472B-864C-2FD0DFC0636B}"/>
                </a:ext>
              </a:extLst>
            </p:cNvPr>
            <p:cNvSpPr/>
            <p:nvPr/>
          </p:nvSpPr>
          <p:spPr>
            <a:xfrm>
              <a:off x="3609787" y="1688350"/>
              <a:ext cx="340659" cy="340659"/>
            </a:xfrm>
            <a:prstGeom prst="blockArc">
              <a:avLst>
                <a:gd name="adj1" fmla="val 14679476"/>
                <a:gd name="adj2" fmla="val 20123959"/>
                <a:gd name="adj3" fmla="val 288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Oval 24">
              <a:extLst>
                <a:ext uri="{FF2B5EF4-FFF2-40B4-BE49-F238E27FC236}">
                  <a16:creationId xmlns:a16="http://schemas.microsoft.com/office/drawing/2014/main" id="{A83D8456-73B4-4BB7-B6D5-06F3FD9C0AAD}"/>
                </a:ext>
              </a:extLst>
            </p:cNvPr>
            <p:cNvSpPr/>
            <p:nvPr/>
          </p:nvSpPr>
          <p:spPr>
            <a:xfrm>
              <a:off x="3643958" y="1775011"/>
              <a:ext cx="216843"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6" name="Picture 2" descr="hrcak mascot">
            <a:extLst>
              <a:ext uri="{FF2B5EF4-FFF2-40B4-BE49-F238E27FC236}">
                <a16:creationId xmlns:a16="http://schemas.microsoft.com/office/drawing/2014/main" id="{1B1431B1-1353-4D16-A5D4-FEBB0E8EA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27" y="2193440"/>
            <a:ext cx="1398606" cy="4515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5">
            <a:extLst>
              <a:ext uri="{FF2B5EF4-FFF2-40B4-BE49-F238E27FC236}">
                <a16:creationId xmlns:a16="http://schemas.microsoft.com/office/drawing/2014/main" id="{8C272799-0BD2-432F-A3B1-E5F20C2F9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414" y="2733208"/>
            <a:ext cx="1090316" cy="606584"/>
          </a:xfrm>
          <a:prstGeom prst="rect">
            <a:avLst/>
          </a:prstGeom>
          <a:ln>
            <a:noFill/>
          </a:ln>
          <a:effectLst/>
        </p:spPr>
      </p:pic>
      <p:pic>
        <p:nvPicPr>
          <p:cNvPr id="28" name="Picture 27">
            <a:extLst>
              <a:ext uri="{FF2B5EF4-FFF2-40B4-BE49-F238E27FC236}">
                <a16:creationId xmlns:a16="http://schemas.microsoft.com/office/drawing/2014/main" id="{74C77335-164F-4C24-B945-085358882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182" y="3396555"/>
            <a:ext cx="1312677" cy="1312677"/>
          </a:xfrm>
          <a:prstGeom prst="rect">
            <a:avLst/>
          </a:prstGeom>
        </p:spPr>
      </p:pic>
      <p:grpSp>
        <p:nvGrpSpPr>
          <p:cNvPr id="44" name="Group 43">
            <a:extLst>
              <a:ext uri="{FF2B5EF4-FFF2-40B4-BE49-F238E27FC236}">
                <a16:creationId xmlns:a16="http://schemas.microsoft.com/office/drawing/2014/main" id="{21C2E1E8-74E3-4964-8998-79B98DE9AB67}"/>
              </a:ext>
            </a:extLst>
          </p:cNvPr>
          <p:cNvGrpSpPr>
            <a:grpSpLocks noChangeAspect="1"/>
          </p:cNvGrpSpPr>
          <p:nvPr/>
        </p:nvGrpSpPr>
        <p:grpSpPr>
          <a:xfrm>
            <a:off x="668719" y="2969313"/>
            <a:ext cx="1488392" cy="854484"/>
            <a:chOff x="599108" y="3579631"/>
            <a:chExt cx="1596155" cy="916351"/>
          </a:xfrm>
        </p:grpSpPr>
        <p:pic>
          <p:nvPicPr>
            <p:cNvPr id="34" name="Picture 33">
              <a:extLst>
                <a:ext uri="{FF2B5EF4-FFF2-40B4-BE49-F238E27FC236}">
                  <a16:creationId xmlns:a16="http://schemas.microsoft.com/office/drawing/2014/main" id="{02E866E3-C899-47F6-8A4B-83672A9711A4}"/>
                </a:ext>
              </a:extLst>
            </p:cNvPr>
            <p:cNvPicPr>
              <a:picLocks noChangeAspect="1"/>
            </p:cNvPicPr>
            <p:nvPr/>
          </p:nvPicPr>
          <p:blipFill>
            <a:blip r:embed="rId5"/>
            <a:stretch>
              <a:fillRect/>
            </a:stretch>
          </p:blipFill>
          <p:spPr>
            <a:xfrm>
              <a:off x="599108" y="3579631"/>
              <a:ext cx="734595" cy="916351"/>
            </a:xfrm>
            <a:prstGeom prst="rect">
              <a:avLst/>
            </a:prstGeom>
            <a:ln>
              <a:noFill/>
            </a:ln>
            <a:effectLst>
              <a:outerShdw blurRad="50800" dist="38100" dir="5400000" algn="t" rotWithShape="0">
                <a:prstClr val="black">
                  <a:alpha val="40000"/>
                </a:prstClr>
              </a:outerShdw>
            </a:effectLst>
          </p:spPr>
        </p:pic>
        <p:pic>
          <p:nvPicPr>
            <p:cNvPr id="37" name="Picture 36">
              <a:extLst>
                <a:ext uri="{FF2B5EF4-FFF2-40B4-BE49-F238E27FC236}">
                  <a16:creationId xmlns:a16="http://schemas.microsoft.com/office/drawing/2014/main" id="{C15F18DD-2222-47D8-B32E-315B255B41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769" y="3610768"/>
              <a:ext cx="783494" cy="884253"/>
            </a:xfrm>
            <a:prstGeom prst="rect">
              <a:avLst/>
            </a:prstGeom>
          </p:spPr>
        </p:pic>
      </p:grpSp>
      <p:pic>
        <p:nvPicPr>
          <p:cNvPr id="41" name="Picture 40">
            <a:extLst>
              <a:ext uri="{FF2B5EF4-FFF2-40B4-BE49-F238E27FC236}">
                <a16:creationId xmlns:a16="http://schemas.microsoft.com/office/drawing/2014/main" id="{413DD72A-7C69-4B80-ABE8-ED2AEDC4D1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2857" y="3960104"/>
            <a:ext cx="1835220" cy="532522"/>
          </a:xfrm>
          <a:prstGeom prst="rect">
            <a:avLst/>
          </a:prstGeom>
        </p:spPr>
      </p:pic>
      <p:pic>
        <p:nvPicPr>
          <p:cNvPr id="43" name="Picture 42">
            <a:extLst>
              <a:ext uri="{FF2B5EF4-FFF2-40B4-BE49-F238E27FC236}">
                <a16:creationId xmlns:a16="http://schemas.microsoft.com/office/drawing/2014/main" id="{41564142-75EA-4D24-B5E3-E67999A1D8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7661" y="3747735"/>
            <a:ext cx="1199886" cy="800324"/>
          </a:xfrm>
          <a:prstGeom prst="rect">
            <a:avLst/>
          </a:prstGeom>
        </p:spPr>
      </p:pic>
      <p:pic>
        <p:nvPicPr>
          <p:cNvPr id="45" name="Picture 44">
            <a:extLst>
              <a:ext uri="{FF2B5EF4-FFF2-40B4-BE49-F238E27FC236}">
                <a16:creationId xmlns:a16="http://schemas.microsoft.com/office/drawing/2014/main" id="{CF42AFA7-74E3-4141-A1F2-9F6414E752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8719" y="3892058"/>
            <a:ext cx="1412475" cy="511678"/>
          </a:xfrm>
          <a:prstGeom prst="rect">
            <a:avLst/>
          </a:prstGeom>
        </p:spPr>
      </p:pic>
      <p:sp>
        <p:nvSpPr>
          <p:cNvPr id="32" name="Footer Placeholder 4">
            <a:extLst>
              <a:ext uri="{FF2B5EF4-FFF2-40B4-BE49-F238E27FC236}">
                <a16:creationId xmlns:a16="http://schemas.microsoft.com/office/drawing/2014/main" id="{94A06DB5-2F0E-4C36-A870-5F4322CC6D70}"/>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33" name="Date Placeholder 3">
            <a:extLst>
              <a:ext uri="{FF2B5EF4-FFF2-40B4-BE49-F238E27FC236}">
                <a16:creationId xmlns:a16="http://schemas.microsoft.com/office/drawing/2014/main" id="{D299D600-997D-49A6-A6CB-DBC843659EE0}"/>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grpSp>
        <p:nvGrpSpPr>
          <p:cNvPr id="4" name="Group 3">
            <a:extLst>
              <a:ext uri="{FF2B5EF4-FFF2-40B4-BE49-F238E27FC236}">
                <a16:creationId xmlns:a16="http://schemas.microsoft.com/office/drawing/2014/main" id="{9055D5DB-0298-4AE0-8957-29E55E2F513A}"/>
              </a:ext>
            </a:extLst>
          </p:cNvPr>
          <p:cNvGrpSpPr/>
          <p:nvPr/>
        </p:nvGrpSpPr>
        <p:grpSpPr>
          <a:xfrm>
            <a:off x="4719899" y="2138388"/>
            <a:ext cx="1662467" cy="561692"/>
            <a:chOff x="4770682" y="2178200"/>
            <a:chExt cx="1662467" cy="561692"/>
          </a:xfrm>
        </p:grpSpPr>
        <p:pic>
          <p:nvPicPr>
            <p:cNvPr id="29" name="Graphic 5">
              <a:extLst>
                <a:ext uri="{FF2B5EF4-FFF2-40B4-BE49-F238E27FC236}">
                  <a16:creationId xmlns:a16="http://schemas.microsoft.com/office/drawing/2014/main" id="{E528A689-5694-46D6-8D5B-96DA2F1BD8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70682" y="2181574"/>
              <a:ext cx="1584401" cy="475320"/>
            </a:xfrm>
            <a:prstGeom prst="rect">
              <a:avLst/>
            </a:prstGeom>
          </p:spPr>
        </p:pic>
        <p:sp>
          <p:nvSpPr>
            <p:cNvPr id="3" name="TextBox 2">
              <a:extLst>
                <a:ext uri="{FF2B5EF4-FFF2-40B4-BE49-F238E27FC236}">
                  <a16:creationId xmlns:a16="http://schemas.microsoft.com/office/drawing/2014/main" id="{82B68E4D-A73A-41B1-AC1F-EE02BA616A4D}"/>
                </a:ext>
              </a:extLst>
            </p:cNvPr>
            <p:cNvSpPr txBox="1"/>
            <p:nvPr/>
          </p:nvSpPr>
          <p:spPr>
            <a:xfrm>
              <a:off x="5525033" y="2178200"/>
              <a:ext cx="908116" cy="561692"/>
            </a:xfrm>
            <a:prstGeom prst="rect">
              <a:avLst/>
            </a:prstGeom>
            <a:solidFill>
              <a:schemeClr val="bg1"/>
            </a:solidFill>
          </p:spPr>
          <p:txBody>
            <a:bodyPr wrap="square" rtlCol="0">
              <a:spAutoFit/>
            </a:bodyPr>
            <a:lstStyle/>
            <a:p>
              <a:pPr>
                <a:spcAft>
                  <a:spcPts val="100"/>
                </a:spcAft>
              </a:pPr>
              <a:r>
                <a:rPr lang="en-GB" sz="700" dirty="0">
                  <a:latin typeface="Times New Roman" panose="02020603050405020304" pitchFamily="18" charset="0"/>
                  <a:cs typeface="Times New Roman" panose="02020603050405020304" pitchFamily="18" charset="0"/>
                </a:rPr>
                <a:t>CROATIAN </a:t>
              </a:r>
              <a:endParaRPr lang="hr-HR" sz="700" dirty="0">
                <a:latin typeface="Times New Roman" panose="02020603050405020304" pitchFamily="18" charset="0"/>
                <a:cs typeface="Times New Roman" panose="02020603050405020304" pitchFamily="18" charset="0"/>
              </a:endParaRPr>
            </a:p>
            <a:p>
              <a:pPr>
                <a:spcAft>
                  <a:spcPts val="100"/>
                </a:spcAft>
              </a:pPr>
              <a:r>
                <a:rPr lang="en-GB" sz="700" dirty="0">
                  <a:latin typeface="Times New Roman" panose="02020603050405020304" pitchFamily="18" charset="0"/>
                  <a:cs typeface="Times New Roman" panose="02020603050405020304" pitchFamily="18" charset="0"/>
                </a:rPr>
                <a:t>RESEARCH </a:t>
              </a:r>
              <a:endParaRPr lang="hr-HR" sz="700" dirty="0">
                <a:latin typeface="Times New Roman" panose="02020603050405020304" pitchFamily="18" charset="0"/>
                <a:cs typeface="Times New Roman" panose="02020603050405020304" pitchFamily="18" charset="0"/>
              </a:endParaRPr>
            </a:p>
            <a:p>
              <a:pPr>
                <a:spcAft>
                  <a:spcPts val="100"/>
                </a:spcAft>
              </a:pPr>
              <a:r>
                <a:rPr lang="en-GB" sz="700" dirty="0">
                  <a:latin typeface="Times New Roman" panose="02020603050405020304" pitchFamily="18" charset="0"/>
                  <a:cs typeface="Times New Roman" panose="02020603050405020304" pitchFamily="18" charset="0"/>
                </a:rPr>
                <a:t>INFORMATION </a:t>
              </a:r>
              <a:endParaRPr lang="hr-HR" sz="700" dirty="0">
                <a:latin typeface="Times New Roman" panose="02020603050405020304" pitchFamily="18" charset="0"/>
                <a:cs typeface="Times New Roman" panose="02020603050405020304" pitchFamily="18" charset="0"/>
              </a:endParaRPr>
            </a:p>
            <a:p>
              <a:pPr>
                <a:spcAft>
                  <a:spcPts val="100"/>
                </a:spcAft>
              </a:pPr>
              <a:r>
                <a:rPr lang="en-GB" sz="700" dirty="0">
                  <a:latin typeface="Times New Roman" panose="02020603050405020304" pitchFamily="18" charset="0"/>
                  <a:cs typeface="Times New Roman" panose="02020603050405020304" pitchFamily="18" charset="0"/>
                </a:rPr>
                <a:t>SYSTEM</a:t>
              </a:r>
              <a:endParaRPr lang="hr-HR" sz="7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3123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255;p3">
            <a:extLst>
              <a:ext uri="{FF2B5EF4-FFF2-40B4-BE49-F238E27FC236}">
                <a16:creationId xmlns:a16="http://schemas.microsoft.com/office/drawing/2014/main" id="{B7A46753-5225-407F-ADD7-C1E3167FF0AF}"/>
              </a:ext>
            </a:extLst>
          </p:cNvPr>
          <p:cNvGrpSpPr>
            <a:grpSpLocks noChangeAspect="1"/>
          </p:cNvGrpSpPr>
          <p:nvPr/>
        </p:nvGrpSpPr>
        <p:grpSpPr>
          <a:xfrm>
            <a:off x="5781198" y="1565335"/>
            <a:ext cx="2914706" cy="2763442"/>
            <a:chOff x="3145437" y="1472"/>
            <a:chExt cx="3843724" cy="3769375"/>
          </a:xfrm>
          <a:effectLst>
            <a:outerShdw blurRad="50800" dist="38100" dir="2700000" algn="tl" rotWithShape="0">
              <a:prstClr val="black">
                <a:alpha val="40000"/>
              </a:prstClr>
            </a:outerShdw>
          </a:effectLst>
        </p:grpSpPr>
        <p:sp>
          <p:nvSpPr>
            <p:cNvPr id="7" name="Google Shape;256;p3">
              <a:extLst>
                <a:ext uri="{FF2B5EF4-FFF2-40B4-BE49-F238E27FC236}">
                  <a16:creationId xmlns:a16="http://schemas.microsoft.com/office/drawing/2014/main" id="{A38F4DAD-B523-4B1C-9AE9-5EA9948CC182}"/>
                </a:ext>
              </a:extLst>
            </p:cNvPr>
            <p:cNvSpPr/>
            <p:nvPr/>
          </p:nvSpPr>
          <p:spPr>
            <a:xfrm>
              <a:off x="4628117" y="1472"/>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8" name="Google Shape;257;p3">
              <a:extLst>
                <a:ext uri="{FF2B5EF4-FFF2-40B4-BE49-F238E27FC236}">
                  <a16:creationId xmlns:a16="http://schemas.microsoft.com/office/drawing/2014/main" id="{DDE588C6-61E3-455D-9FB9-60A414F162F4}"/>
                </a:ext>
              </a:extLst>
            </p:cNvPr>
            <p:cNvSpPr txBox="1"/>
            <p:nvPr/>
          </p:nvSpPr>
          <p:spPr>
            <a:xfrm>
              <a:off x="4723194" y="128339"/>
              <a:ext cx="693412" cy="595744"/>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PLAN</a:t>
              </a:r>
              <a:endParaRPr sz="800" b="1" dirty="0">
                <a:latin typeface="Arial" panose="020B0604020202020204" pitchFamily="34" charset="0"/>
                <a:cs typeface="Arial" panose="020B0604020202020204" pitchFamily="34" charset="0"/>
              </a:endParaRPr>
            </a:p>
          </p:txBody>
        </p:sp>
        <p:sp>
          <p:nvSpPr>
            <p:cNvPr id="9" name="Google Shape;258;p3">
              <a:extLst>
                <a:ext uri="{FF2B5EF4-FFF2-40B4-BE49-F238E27FC236}">
                  <a16:creationId xmlns:a16="http://schemas.microsoft.com/office/drawing/2014/main" id="{6945E643-679E-4B17-8481-87997601AFE2}"/>
                </a:ext>
              </a:extLst>
            </p:cNvPr>
            <p:cNvSpPr/>
            <p:nvPr/>
          </p:nvSpPr>
          <p:spPr>
            <a:xfrm rot="1542857">
              <a:off x="5538887" y="575858"/>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0" name="Google Shape;259;p3">
              <a:extLst>
                <a:ext uri="{FF2B5EF4-FFF2-40B4-BE49-F238E27FC236}">
                  <a16:creationId xmlns:a16="http://schemas.microsoft.com/office/drawing/2014/main" id="{44FECE2C-4D8E-49FA-8B4A-D530F4E3A82A}"/>
                </a:ext>
              </a:extLst>
            </p:cNvPr>
            <p:cNvSpPr txBox="1"/>
            <p:nvPr/>
          </p:nvSpPr>
          <p:spPr>
            <a:xfrm rot="1542857">
              <a:off x="5542362" y="619924"/>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11" name="Google Shape;260;p3">
              <a:extLst>
                <a:ext uri="{FF2B5EF4-FFF2-40B4-BE49-F238E27FC236}">
                  <a16:creationId xmlns:a16="http://schemas.microsoft.com/office/drawing/2014/main" id="{CD995440-1E6A-458D-B2C7-43BFBB7110C7}"/>
                </a:ext>
              </a:extLst>
            </p:cNvPr>
            <p:cNvSpPr/>
            <p:nvPr/>
          </p:nvSpPr>
          <p:spPr>
            <a:xfrm>
              <a:off x="5817134" y="574072"/>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2" name="Google Shape;261;p3">
              <a:extLst>
                <a:ext uri="{FF2B5EF4-FFF2-40B4-BE49-F238E27FC236}">
                  <a16:creationId xmlns:a16="http://schemas.microsoft.com/office/drawing/2014/main" id="{0BEECE29-61CB-4F52-BBD3-ABBE2628E702}"/>
                </a:ext>
              </a:extLst>
            </p:cNvPr>
            <p:cNvSpPr txBox="1"/>
            <p:nvPr/>
          </p:nvSpPr>
          <p:spPr>
            <a:xfrm>
              <a:off x="5855701" y="643867"/>
              <a:ext cx="810115" cy="7269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COLLECT</a:t>
              </a:r>
              <a:endParaRPr sz="800" b="1" dirty="0">
                <a:latin typeface="Arial" panose="020B0604020202020204" pitchFamily="34" charset="0"/>
                <a:cs typeface="Arial" panose="020B0604020202020204" pitchFamily="34" charset="0"/>
              </a:endParaRPr>
            </a:p>
          </p:txBody>
        </p:sp>
        <p:sp>
          <p:nvSpPr>
            <p:cNvPr id="13" name="Google Shape;262;p3">
              <a:extLst>
                <a:ext uri="{FF2B5EF4-FFF2-40B4-BE49-F238E27FC236}">
                  <a16:creationId xmlns:a16="http://schemas.microsoft.com/office/drawing/2014/main" id="{8F0D6B50-97CE-4FBD-A5D9-4525B33B365A}"/>
                </a:ext>
              </a:extLst>
            </p:cNvPr>
            <p:cNvSpPr/>
            <p:nvPr/>
          </p:nvSpPr>
          <p:spPr>
            <a:xfrm rot="4628571">
              <a:off x="6284718" y="1501887"/>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4" name="Google Shape;263;p3">
              <a:extLst>
                <a:ext uri="{FF2B5EF4-FFF2-40B4-BE49-F238E27FC236}">
                  <a16:creationId xmlns:a16="http://schemas.microsoft.com/office/drawing/2014/main" id="{75722C16-E010-4803-8132-38ED318FB6E2}"/>
                </a:ext>
              </a:extLst>
            </p:cNvPr>
            <p:cNvSpPr txBox="1"/>
            <p:nvPr/>
          </p:nvSpPr>
          <p:spPr>
            <a:xfrm rot="4628571">
              <a:off x="6311997" y="1526970"/>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15" name="Google Shape;264;p3">
              <a:extLst>
                <a:ext uri="{FF2B5EF4-FFF2-40B4-BE49-F238E27FC236}">
                  <a16:creationId xmlns:a16="http://schemas.microsoft.com/office/drawing/2014/main" id="{E5D81F8F-306B-40D4-908C-4752B8C75A12}"/>
                </a:ext>
              </a:extLst>
            </p:cNvPr>
            <p:cNvSpPr/>
            <p:nvPr/>
          </p:nvSpPr>
          <p:spPr>
            <a:xfrm>
              <a:off x="6110797" y="186069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6" name="Google Shape;265;p3">
              <a:extLst>
                <a:ext uri="{FF2B5EF4-FFF2-40B4-BE49-F238E27FC236}">
                  <a16:creationId xmlns:a16="http://schemas.microsoft.com/office/drawing/2014/main" id="{1FB6C360-24DF-45A5-9F83-BBF656A322E5}"/>
                </a:ext>
              </a:extLst>
            </p:cNvPr>
            <p:cNvSpPr txBox="1"/>
            <p:nvPr/>
          </p:nvSpPr>
          <p:spPr>
            <a:xfrm>
              <a:off x="6164569" y="2009481"/>
              <a:ext cx="74973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PROCESS</a:t>
              </a:r>
              <a:endParaRPr sz="800" b="1" dirty="0">
                <a:latin typeface="Arial" panose="020B0604020202020204" pitchFamily="34" charset="0"/>
                <a:cs typeface="Arial" panose="020B0604020202020204" pitchFamily="34" charset="0"/>
              </a:endParaRPr>
            </a:p>
          </p:txBody>
        </p:sp>
        <p:sp>
          <p:nvSpPr>
            <p:cNvPr id="17" name="Google Shape;266;p3">
              <a:extLst>
                <a:ext uri="{FF2B5EF4-FFF2-40B4-BE49-F238E27FC236}">
                  <a16:creationId xmlns:a16="http://schemas.microsoft.com/office/drawing/2014/main" id="{76364DD7-FB5B-4DFA-8263-14B02AC4C4C7}"/>
                </a:ext>
              </a:extLst>
            </p:cNvPr>
            <p:cNvSpPr/>
            <p:nvPr/>
          </p:nvSpPr>
          <p:spPr>
            <a:xfrm rot="7714286">
              <a:off x="6025738" y="2662371"/>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18" name="Google Shape;267;p3">
              <a:extLst>
                <a:ext uri="{FF2B5EF4-FFF2-40B4-BE49-F238E27FC236}">
                  <a16:creationId xmlns:a16="http://schemas.microsoft.com/office/drawing/2014/main" id="{18C4F7AE-6CA0-4095-9121-76685D4F5449}"/>
                </a:ext>
              </a:extLst>
            </p:cNvPr>
            <p:cNvSpPr txBox="1"/>
            <p:nvPr/>
          </p:nvSpPr>
          <p:spPr>
            <a:xfrm rot="-3085714">
              <a:off x="6082701" y="2694229"/>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19" name="Google Shape;268;p3">
              <a:extLst>
                <a:ext uri="{FF2B5EF4-FFF2-40B4-BE49-F238E27FC236}">
                  <a16:creationId xmlns:a16="http://schemas.microsoft.com/office/drawing/2014/main" id="{E93C8671-0E40-431F-A2FD-83B8F79AF0CD}"/>
                </a:ext>
              </a:extLst>
            </p:cNvPr>
            <p:cNvSpPr/>
            <p:nvPr/>
          </p:nvSpPr>
          <p:spPr>
            <a:xfrm>
              <a:off x="5287972" y="289248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0" name="Google Shape;269;p3">
              <a:extLst>
                <a:ext uri="{FF2B5EF4-FFF2-40B4-BE49-F238E27FC236}">
                  <a16:creationId xmlns:a16="http://schemas.microsoft.com/office/drawing/2014/main" id="{6F2C4FF7-66AB-4FDB-A857-539571551914}"/>
                </a:ext>
              </a:extLst>
            </p:cNvPr>
            <p:cNvSpPr txBox="1"/>
            <p:nvPr/>
          </p:nvSpPr>
          <p:spPr>
            <a:xfrm>
              <a:off x="5380058" y="3021116"/>
              <a:ext cx="694191"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ANALYZE</a:t>
              </a:r>
              <a:endParaRPr sz="800" b="1" dirty="0">
                <a:latin typeface="Arial" panose="020B0604020202020204" pitchFamily="34" charset="0"/>
                <a:cs typeface="Arial" panose="020B0604020202020204" pitchFamily="34" charset="0"/>
              </a:endParaRPr>
            </a:p>
          </p:txBody>
        </p:sp>
        <p:sp>
          <p:nvSpPr>
            <p:cNvPr id="21" name="Google Shape;270;p3">
              <a:extLst>
                <a:ext uri="{FF2B5EF4-FFF2-40B4-BE49-F238E27FC236}">
                  <a16:creationId xmlns:a16="http://schemas.microsoft.com/office/drawing/2014/main" id="{E7658E4A-7056-4D43-8D89-7F4145A101D6}"/>
                </a:ext>
              </a:extLst>
            </p:cNvPr>
            <p:cNvSpPr/>
            <p:nvPr/>
          </p:nvSpPr>
          <p:spPr>
            <a:xfrm rot="10800000">
              <a:off x="4956963" y="3183442"/>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2" name="Google Shape;271;p3">
              <a:extLst>
                <a:ext uri="{FF2B5EF4-FFF2-40B4-BE49-F238E27FC236}">
                  <a16:creationId xmlns:a16="http://schemas.microsoft.com/office/drawing/2014/main" id="{8F904A02-5C89-4A09-8FDB-0868B83AF7AC}"/>
                </a:ext>
              </a:extLst>
            </p:cNvPr>
            <p:cNvSpPr txBox="1"/>
            <p:nvPr/>
          </p:nvSpPr>
          <p:spPr>
            <a:xfrm>
              <a:off x="5027137" y="324273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23" name="Google Shape;272;p3">
              <a:extLst>
                <a:ext uri="{FF2B5EF4-FFF2-40B4-BE49-F238E27FC236}">
                  <a16:creationId xmlns:a16="http://schemas.microsoft.com/office/drawing/2014/main" id="{151D075E-C0D1-4BEC-90DA-C2DF768F619F}"/>
                </a:ext>
              </a:extLst>
            </p:cNvPr>
            <p:cNvSpPr/>
            <p:nvPr/>
          </p:nvSpPr>
          <p:spPr>
            <a:xfrm>
              <a:off x="3968262" y="289248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4" name="Google Shape;273;p3">
              <a:extLst>
                <a:ext uri="{FF2B5EF4-FFF2-40B4-BE49-F238E27FC236}">
                  <a16:creationId xmlns:a16="http://schemas.microsoft.com/office/drawing/2014/main" id="{C9F6EA50-CDA2-465E-9A14-01C21B67D9A0}"/>
                </a:ext>
              </a:extLst>
            </p:cNvPr>
            <p:cNvSpPr txBox="1"/>
            <p:nvPr/>
          </p:nvSpPr>
          <p:spPr>
            <a:xfrm>
              <a:off x="4000160" y="3014942"/>
              <a:ext cx="813127" cy="621099"/>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PRESERVE</a:t>
              </a:r>
              <a:endParaRPr sz="800" b="1" dirty="0">
                <a:latin typeface="Arial" panose="020B0604020202020204" pitchFamily="34" charset="0"/>
                <a:cs typeface="Arial" panose="020B0604020202020204" pitchFamily="34" charset="0"/>
              </a:endParaRPr>
            </a:p>
          </p:txBody>
        </p:sp>
        <p:sp>
          <p:nvSpPr>
            <p:cNvPr id="25" name="Google Shape;274;p3">
              <a:extLst>
                <a:ext uri="{FF2B5EF4-FFF2-40B4-BE49-F238E27FC236}">
                  <a16:creationId xmlns:a16="http://schemas.microsoft.com/office/drawing/2014/main" id="{D2D0AF7E-B274-4CAD-BED3-920E6DFE5377}"/>
                </a:ext>
              </a:extLst>
            </p:cNvPr>
            <p:cNvSpPr/>
            <p:nvPr/>
          </p:nvSpPr>
          <p:spPr>
            <a:xfrm rot="-7714286">
              <a:off x="3883204" y="267272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6" name="Google Shape;275;p3">
              <a:extLst>
                <a:ext uri="{FF2B5EF4-FFF2-40B4-BE49-F238E27FC236}">
                  <a16:creationId xmlns:a16="http://schemas.microsoft.com/office/drawing/2014/main" id="{459DED87-3382-4B25-8A1B-C267B892B6AD}"/>
                </a:ext>
              </a:extLst>
            </p:cNvPr>
            <p:cNvSpPr txBox="1"/>
            <p:nvPr/>
          </p:nvSpPr>
          <p:spPr>
            <a:xfrm rot="3085714">
              <a:off x="3940167" y="2759445"/>
              <a:ext cx="163738" cy="177868"/>
            </a:xfrm>
            <a:prstGeom prst="rect">
              <a:avLst/>
            </a:prstGeom>
            <a:solidFill>
              <a:srgbClr val="F99D1C"/>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dirty="0">
                <a:solidFill>
                  <a:schemeClr val="lt1"/>
                </a:solidFill>
                <a:latin typeface="Arial" panose="020B0604020202020204" pitchFamily="34" charset="0"/>
                <a:ea typeface="Calibri"/>
                <a:cs typeface="Arial" panose="020B0604020202020204" pitchFamily="34" charset="0"/>
                <a:sym typeface="Calibri"/>
              </a:endParaRPr>
            </a:p>
          </p:txBody>
        </p:sp>
        <p:sp>
          <p:nvSpPr>
            <p:cNvPr id="27" name="Google Shape;276;p3">
              <a:extLst>
                <a:ext uri="{FF2B5EF4-FFF2-40B4-BE49-F238E27FC236}">
                  <a16:creationId xmlns:a16="http://schemas.microsoft.com/office/drawing/2014/main" id="{0A9DBC13-9660-4FE1-B808-A3E020715BC6}"/>
                </a:ext>
              </a:extLst>
            </p:cNvPr>
            <p:cNvSpPr/>
            <p:nvPr/>
          </p:nvSpPr>
          <p:spPr>
            <a:xfrm>
              <a:off x="3145437" y="1860693"/>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28" name="Google Shape;277;p3">
              <a:extLst>
                <a:ext uri="{FF2B5EF4-FFF2-40B4-BE49-F238E27FC236}">
                  <a16:creationId xmlns:a16="http://schemas.microsoft.com/office/drawing/2014/main" id="{EDEE246E-5E10-4F22-9E57-EF31FB8C0ACF}"/>
                </a:ext>
              </a:extLst>
            </p:cNvPr>
            <p:cNvSpPr txBox="1"/>
            <p:nvPr/>
          </p:nvSpPr>
          <p:spPr>
            <a:xfrm>
              <a:off x="3237522" y="1975641"/>
              <a:ext cx="694193" cy="648466"/>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SHARE</a:t>
              </a:r>
              <a:endParaRPr sz="800" b="1" dirty="0">
                <a:latin typeface="Arial" panose="020B0604020202020204" pitchFamily="34" charset="0"/>
                <a:cs typeface="Arial" panose="020B0604020202020204" pitchFamily="34" charset="0"/>
              </a:endParaRPr>
            </a:p>
          </p:txBody>
        </p:sp>
        <p:sp>
          <p:nvSpPr>
            <p:cNvPr id="29" name="Google Shape;278;p3">
              <a:extLst>
                <a:ext uri="{FF2B5EF4-FFF2-40B4-BE49-F238E27FC236}">
                  <a16:creationId xmlns:a16="http://schemas.microsoft.com/office/drawing/2014/main" id="{B3B82ADB-A065-4AE0-95A7-0D0FCFFCBBF4}"/>
                </a:ext>
              </a:extLst>
            </p:cNvPr>
            <p:cNvSpPr/>
            <p:nvPr/>
          </p:nvSpPr>
          <p:spPr>
            <a:xfrm rot="-4628571">
              <a:off x="3613022" y="1514795"/>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30" name="Google Shape;279;p3">
              <a:extLst>
                <a:ext uri="{FF2B5EF4-FFF2-40B4-BE49-F238E27FC236}">
                  <a16:creationId xmlns:a16="http://schemas.microsoft.com/office/drawing/2014/main" id="{558805D9-7FEC-448E-AF59-1B41B0704462}"/>
                </a:ext>
              </a:extLst>
            </p:cNvPr>
            <p:cNvSpPr txBox="1"/>
            <p:nvPr/>
          </p:nvSpPr>
          <p:spPr>
            <a:xfrm rot="-4628571">
              <a:off x="3640301" y="1608292"/>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sp>
          <p:nvSpPr>
            <p:cNvPr id="31" name="Google Shape;280;p3">
              <a:extLst>
                <a:ext uri="{FF2B5EF4-FFF2-40B4-BE49-F238E27FC236}">
                  <a16:creationId xmlns:a16="http://schemas.microsoft.com/office/drawing/2014/main" id="{FB911F7E-4301-4B64-86FC-FCB1F27119F7}"/>
                </a:ext>
              </a:extLst>
            </p:cNvPr>
            <p:cNvSpPr/>
            <p:nvPr/>
          </p:nvSpPr>
          <p:spPr>
            <a:xfrm>
              <a:off x="3439100" y="574072"/>
              <a:ext cx="878364" cy="878364"/>
            </a:xfrm>
            <a:prstGeom prst="ellipse">
              <a:avLst/>
            </a:prstGeom>
            <a:solidFill>
              <a:srgbClr val="D71634"/>
            </a:solidFill>
            <a:ln w="12700" cap="flat" cmpd="sng">
              <a:solidFill>
                <a:schemeClr val="lt1"/>
              </a:solidFill>
              <a:prstDash val="solid"/>
              <a:miter lim="80000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32" name="Google Shape;281;p3">
              <a:extLst>
                <a:ext uri="{FF2B5EF4-FFF2-40B4-BE49-F238E27FC236}">
                  <a16:creationId xmlns:a16="http://schemas.microsoft.com/office/drawing/2014/main" id="{FD9B74B0-7179-46C6-9D22-B1156F915507}"/>
                </a:ext>
              </a:extLst>
            </p:cNvPr>
            <p:cNvSpPr txBox="1"/>
            <p:nvPr/>
          </p:nvSpPr>
          <p:spPr>
            <a:xfrm>
              <a:off x="3511877" y="656879"/>
              <a:ext cx="749732" cy="660130"/>
            </a:xfrm>
            <a:prstGeom prst="rect">
              <a:avLst/>
            </a:prstGeom>
            <a:noFill/>
            <a:ln>
              <a:noFill/>
            </a:ln>
          </p:spPr>
          <p:txBody>
            <a:bodyPr spcFirstLastPara="1" wrap="square" lIns="15233" tIns="15233" rIns="15233" bIns="152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lt1"/>
                </a:buClr>
                <a:buSzPts val="900"/>
              </a:pPr>
              <a:r>
                <a:rPr lang="hr-HR" sz="800" b="1" dirty="0">
                  <a:solidFill>
                    <a:schemeClr val="lt1"/>
                  </a:solidFill>
                  <a:latin typeface="Arial" panose="020B0604020202020204" pitchFamily="34" charset="0"/>
                  <a:ea typeface="Calibri"/>
                  <a:cs typeface="Arial" panose="020B0604020202020204" pitchFamily="34" charset="0"/>
                  <a:sym typeface="Calibri"/>
                </a:rPr>
                <a:t>REUSE</a:t>
              </a:r>
              <a:endParaRPr sz="800" b="1" dirty="0">
                <a:latin typeface="Arial" panose="020B0604020202020204" pitchFamily="34" charset="0"/>
                <a:cs typeface="Arial" panose="020B0604020202020204" pitchFamily="34" charset="0"/>
              </a:endParaRPr>
            </a:p>
          </p:txBody>
        </p:sp>
        <p:sp>
          <p:nvSpPr>
            <p:cNvPr id="33" name="Google Shape;282;p3">
              <a:extLst>
                <a:ext uri="{FF2B5EF4-FFF2-40B4-BE49-F238E27FC236}">
                  <a16:creationId xmlns:a16="http://schemas.microsoft.com/office/drawing/2014/main" id="{35E56BEF-B234-4C9B-A9B1-04E754A3A842}"/>
                </a:ext>
              </a:extLst>
            </p:cNvPr>
            <p:cNvSpPr/>
            <p:nvPr/>
          </p:nvSpPr>
          <p:spPr>
            <a:xfrm rot="-1542857">
              <a:off x="4349870" y="581603"/>
              <a:ext cx="233912" cy="296448"/>
            </a:xfrm>
            <a:prstGeom prst="rightArrow">
              <a:avLst>
                <a:gd name="adj1" fmla="val 60000"/>
                <a:gd name="adj2" fmla="val 50000"/>
              </a:avLst>
            </a:prstGeom>
            <a:solidFill>
              <a:srgbClr val="F99D1C"/>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800" b="1">
                <a:latin typeface="Arial" panose="020B0604020202020204" pitchFamily="34" charset="0"/>
                <a:cs typeface="Arial" panose="020B0604020202020204" pitchFamily="34" charset="0"/>
              </a:endParaRPr>
            </a:p>
          </p:txBody>
        </p:sp>
        <p:sp>
          <p:nvSpPr>
            <p:cNvPr id="34" name="Google Shape;283;p3">
              <a:extLst>
                <a:ext uri="{FF2B5EF4-FFF2-40B4-BE49-F238E27FC236}">
                  <a16:creationId xmlns:a16="http://schemas.microsoft.com/office/drawing/2014/main" id="{772733E3-FC21-4D6E-8E9D-F19354AAA0DB}"/>
                </a:ext>
              </a:extLst>
            </p:cNvPr>
            <p:cNvSpPr txBox="1"/>
            <p:nvPr/>
          </p:nvSpPr>
          <p:spPr>
            <a:xfrm rot="-1542857">
              <a:off x="4353345" y="656117"/>
              <a:ext cx="163738" cy="17786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700"/>
              </a:pPr>
              <a:endParaRPr sz="800" b="1">
                <a:solidFill>
                  <a:schemeClr val="lt1"/>
                </a:solidFill>
                <a:latin typeface="Arial" panose="020B0604020202020204" pitchFamily="34" charset="0"/>
                <a:ea typeface="Calibri"/>
                <a:cs typeface="Arial" panose="020B0604020202020204" pitchFamily="34" charset="0"/>
                <a:sym typeface="Calibri"/>
              </a:endParaRPr>
            </a:p>
          </p:txBody>
        </p:sp>
      </p:grpSp>
      <p:sp>
        <p:nvSpPr>
          <p:cNvPr id="35" name="Rectangle 34">
            <a:extLst>
              <a:ext uri="{FF2B5EF4-FFF2-40B4-BE49-F238E27FC236}">
                <a16:creationId xmlns:a16="http://schemas.microsoft.com/office/drawing/2014/main" id="{201C7780-3C79-4475-BD02-4300360B5EC4}"/>
              </a:ext>
            </a:extLst>
          </p:cNvPr>
          <p:cNvSpPr/>
          <p:nvPr/>
        </p:nvSpPr>
        <p:spPr>
          <a:xfrm>
            <a:off x="5775800" y="1050079"/>
            <a:ext cx="2914707" cy="450939"/>
          </a:xfrm>
          <a:prstGeom prst="rect">
            <a:avLst/>
          </a:prstGeom>
          <a:solidFill>
            <a:srgbClr val="F9A61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latin typeface="Arial" panose="020B0604020202020204" pitchFamily="34" charset="0"/>
                <a:cs typeface="Arial" panose="020B0604020202020204" pitchFamily="34" charset="0"/>
              </a:rPr>
              <a:t>Research data management</a:t>
            </a:r>
          </a:p>
        </p:txBody>
      </p:sp>
      <p:sp>
        <p:nvSpPr>
          <p:cNvPr id="36" name="TextBox 35">
            <a:extLst>
              <a:ext uri="{FF2B5EF4-FFF2-40B4-BE49-F238E27FC236}">
                <a16:creationId xmlns:a16="http://schemas.microsoft.com/office/drawing/2014/main" id="{3A5EFC13-AF18-494E-95DE-58FA191A6D76}"/>
              </a:ext>
            </a:extLst>
          </p:cNvPr>
          <p:cNvSpPr txBox="1"/>
          <p:nvPr/>
        </p:nvSpPr>
        <p:spPr>
          <a:xfrm>
            <a:off x="6696504" y="2670706"/>
            <a:ext cx="1146468" cy="715581"/>
          </a:xfrm>
          <a:prstGeom prst="rect">
            <a:avLst/>
          </a:prstGeom>
          <a:noFill/>
        </p:spPr>
        <p:txBody>
          <a:bodyPr wrap="none" rtlCol="0">
            <a:spAutoFit/>
          </a:bodyPr>
          <a:lstStyle/>
          <a:p>
            <a:pPr algn="ctr"/>
            <a:r>
              <a:rPr lang="hr-HR" dirty="0"/>
              <a:t>RESEARCH</a:t>
            </a:r>
          </a:p>
          <a:p>
            <a:pPr algn="ctr"/>
            <a:r>
              <a:rPr lang="hr-HR" dirty="0"/>
              <a:t>DATA LIFE</a:t>
            </a:r>
          </a:p>
          <a:p>
            <a:pPr algn="ctr"/>
            <a:r>
              <a:rPr lang="hr-HR" dirty="0"/>
              <a:t>CYCLE</a:t>
            </a:r>
            <a:endParaRPr lang="en-GB" dirty="0"/>
          </a:p>
        </p:txBody>
      </p:sp>
      <p:sp>
        <p:nvSpPr>
          <p:cNvPr id="37" name="Title 1">
            <a:extLst>
              <a:ext uri="{FF2B5EF4-FFF2-40B4-BE49-F238E27FC236}">
                <a16:creationId xmlns:a16="http://schemas.microsoft.com/office/drawing/2014/main" id="{B5B5D4BC-003F-41F7-82A4-BCEBF868047B}"/>
              </a:ext>
            </a:extLst>
          </p:cNvPr>
          <p:cNvSpPr>
            <a:spLocks noGrp="1"/>
          </p:cNvSpPr>
          <p:nvPr>
            <p:ph type="title"/>
          </p:nvPr>
        </p:nvSpPr>
        <p:spPr>
          <a:xfrm>
            <a:off x="628651" y="273847"/>
            <a:ext cx="7886700" cy="994172"/>
          </a:xfrm>
        </p:spPr>
        <p:txBody>
          <a:bodyPr/>
          <a:lstStyle/>
          <a:p>
            <a:r>
              <a:rPr lang="hr-HR" dirty="0"/>
              <a:t>SRCE for Open Science</a:t>
            </a:r>
            <a:endParaRPr lang="en-GB" dirty="0"/>
          </a:p>
        </p:txBody>
      </p:sp>
      <p:sp>
        <p:nvSpPr>
          <p:cNvPr id="38" name="Rectangle 37">
            <a:extLst>
              <a:ext uri="{FF2B5EF4-FFF2-40B4-BE49-F238E27FC236}">
                <a16:creationId xmlns:a16="http://schemas.microsoft.com/office/drawing/2014/main" id="{A58C25B4-6AA2-4E6B-A836-43FF9515832C}"/>
              </a:ext>
            </a:extLst>
          </p:cNvPr>
          <p:cNvSpPr/>
          <p:nvPr/>
        </p:nvSpPr>
        <p:spPr>
          <a:xfrm>
            <a:off x="453493" y="1146545"/>
            <a:ext cx="1754872" cy="128917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COMPUTING</a:t>
            </a:r>
          </a:p>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Advanced </a:t>
            </a:r>
            <a:r>
              <a:rPr kumimoji="0" lang="hr-HR" sz="1200" b="1" i="0" u="none" strike="noStrike" kern="1200" cap="none" spc="0" normalizeH="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Computing</a:t>
            </a:r>
            <a: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&amp; </a:t>
            </a:r>
            <a:b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br>
            <a:r>
              <a:rPr kumimoji="0" lang="hr-HR" sz="1200" b="1" i="0" u="none" strike="noStrike" kern="1200" cap="none" spc="0" normalizeH="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Cloud</a:t>
            </a:r>
            <a:r>
              <a:rPr kumimoji="0" lang="hr-HR" sz="12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Services</a:t>
            </a:r>
            <a:endParaRPr kumimoji="0" lang="en-GB"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CAF07C9D-D16E-4A75-BF80-9630DDB35441}"/>
              </a:ext>
            </a:extLst>
          </p:cNvPr>
          <p:cNvSpPr/>
          <p:nvPr/>
        </p:nvSpPr>
        <p:spPr>
          <a:xfrm>
            <a:off x="453493" y="2999743"/>
            <a:ext cx="1754872" cy="12912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685800" rtl="0" eaLnBrk="1" fontAlgn="auto" latinLnBrk="0" hangingPunct="1">
              <a:lnSpc>
                <a:spcPct val="100000"/>
              </a:lnSpc>
              <a:spcBef>
                <a:spcPts val="0"/>
              </a:spcBef>
              <a:spcAft>
                <a:spcPts val="0"/>
              </a:spcAft>
              <a:buClrTx/>
              <a:buSzTx/>
              <a:buFontTx/>
              <a:buNone/>
              <a:tabLst/>
              <a:defRPr/>
            </a:pPr>
            <a:r>
              <a:rPr kumimoji="0" lang="hr-HR" sz="16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DATA SERVICES</a:t>
            </a:r>
          </a:p>
          <a:p>
            <a:pPr marL="72000" marR="0" lvl="0" indent="0" algn="ctr" defTabSz="685800" rtl="0" eaLnBrk="1" fontAlgn="auto" latinLnBrk="0" hangingPunct="1">
              <a:lnSpc>
                <a:spcPct val="100000"/>
              </a:lnSpc>
              <a:spcBef>
                <a:spcPts val="0"/>
              </a:spcBef>
              <a:spcAft>
                <a:spcPts val="0"/>
              </a:spcAft>
              <a:buClrTx/>
              <a:buSzTx/>
              <a:buFontTx/>
              <a:buNone/>
              <a:tabLst/>
              <a:defRPr/>
            </a:pPr>
            <a:r>
              <a:rPr lang="hr-HR" sz="1200" b="1" dirty="0" err="1">
                <a:solidFill>
                  <a:schemeClr val="tx1">
                    <a:lumMod val="75000"/>
                    <a:lumOff val="25000"/>
                  </a:schemeClr>
                </a:solidFill>
                <a:latin typeface="Arial" panose="020B0604020202020204" pitchFamily="34" charset="0"/>
                <a:cs typeface="Arial" panose="020B0604020202020204" pitchFamily="34" charset="0"/>
              </a:rPr>
              <a:t>d</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uring</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all</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phases</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of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research</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2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process</a:t>
            </a:r>
            <a:r>
              <a:rPr kumimoji="0" lang="hr-HR" sz="1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p>
        </p:txBody>
      </p:sp>
      <p:sp>
        <p:nvSpPr>
          <p:cNvPr id="42" name="Rectangle 41">
            <a:extLst>
              <a:ext uri="{FF2B5EF4-FFF2-40B4-BE49-F238E27FC236}">
                <a16:creationId xmlns:a16="http://schemas.microsoft.com/office/drawing/2014/main" id="{DB6BA05D-8789-4594-8AEC-3F4A1A4D0A1D}"/>
              </a:ext>
            </a:extLst>
          </p:cNvPr>
          <p:cNvSpPr/>
          <p:nvPr/>
        </p:nvSpPr>
        <p:spPr>
          <a:xfrm>
            <a:off x="4351288" y="2857148"/>
            <a:ext cx="994729" cy="9015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Data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storage</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during</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research</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process</a:t>
            </a:r>
            <a:endPar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1200"/>
              </a:spcBef>
              <a:spcAft>
                <a:spcPts val="600"/>
              </a:spcAft>
              <a:buClrTx/>
              <a:buSzTx/>
              <a:buFontTx/>
              <a:buNone/>
              <a:tabLst/>
              <a:defRPr/>
            </a:pPr>
            <a:endParaRPr kumimoji="0" lang="hr-HR"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pic>
        <p:nvPicPr>
          <p:cNvPr id="43" name="Picture 42">
            <a:extLst>
              <a:ext uri="{FF2B5EF4-FFF2-40B4-BE49-F238E27FC236}">
                <a16:creationId xmlns:a16="http://schemas.microsoft.com/office/drawing/2014/main" id="{CA44B6B7-0B18-4C5E-BB85-9BE9A156296D}"/>
              </a:ext>
            </a:extLst>
          </p:cNvPr>
          <p:cNvPicPr>
            <a:picLocks noChangeAspect="1"/>
          </p:cNvPicPr>
          <p:nvPr/>
        </p:nvPicPr>
        <p:blipFill>
          <a:blip r:embed="rId2"/>
          <a:stretch>
            <a:fillRect/>
          </a:stretch>
        </p:blipFill>
        <p:spPr>
          <a:xfrm>
            <a:off x="2447929" y="3965055"/>
            <a:ext cx="866568" cy="287544"/>
          </a:xfrm>
          <a:prstGeom prst="rect">
            <a:avLst/>
          </a:prstGeom>
        </p:spPr>
      </p:pic>
      <p:pic>
        <p:nvPicPr>
          <p:cNvPr id="44" name="Picture 43">
            <a:extLst>
              <a:ext uri="{FF2B5EF4-FFF2-40B4-BE49-F238E27FC236}">
                <a16:creationId xmlns:a16="http://schemas.microsoft.com/office/drawing/2014/main" id="{24ADA615-B4C8-400A-8CD8-AE88D3C71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965" y="3834608"/>
            <a:ext cx="751327" cy="417991"/>
          </a:xfrm>
          <a:prstGeom prst="rect">
            <a:avLst/>
          </a:prstGeom>
        </p:spPr>
      </p:pic>
      <p:sp>
        <p:nvSpPr>
          <p:cNvPr id="45" name="Rectangle 44">
            <a:extLst>
              <a:ext uri="{FF2B5EF4-FFF2-40B4-BE49-F238E27FC236}">
                <a16:creationId xmlns:a16="http://schemas.microsoft.com/office/drawing/2014/main" id="{C04F95E5-54D1-4D48-A81D-8B6A56609C39}"/>
              </a:ext>
            </a:extLst>
          </p:cNvPr>
          <p:cNvSpPr/>
          <p:nvPr/>
        </p:nvSpPr>
        <p:spPr>
          <a:xfrm>
            <a:off x="3356560" y="2855796"/>
            <a:ext cx="994729" cy="9015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Permanent</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storage</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and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research</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results</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sharing</a:t>
            </a:r>
            <a:endPar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pic>
        <p:nvPicPr>
          <p:cNvPr id="46" name="Picture 45" descr="puh_logo_zavrsni_regular.png">
            <a:extLst>
              <a:ext uri="{FF2B5EF4-FFF2-40B4-BE49-F238E27FC236}">
                <a16:creationId xmlns:a16="http://schemas.microsoft.com/office/drawing/2014/main" id="{E8E82595-0467-4D76-A0D0-C060D418CDDA}"/>
              </a:ext>
            </a:extLst>
          </p:cNvPr>
          <p:cNvPicPr>
            <a:picLocks noChangeAspect="1"/>
          </p:cNvPicPr>
          <p:nvPr/>
        </p:nvPicPr>
        <p:blipFill>
          <a:blip r:embed="rId4" cstate="print"/>
          <a:stretch>
            <a:fillRect/>
          </a:stretch>
        </p:blipFill>
        <p:spPr>
          <a:xfrm>
            <a:off x="4467010" y="3927047"/>
            <a:ext cx="782938" cy="325552"/>
          </a:xfrm>
          <a:prstGeom prst="rect">
            <a:avLst/>
          </a:prstGeom>
        </p:spPr>
      </p:pic>
      <p:sp>
        <p:nvSpPr>
          <p:cNvPr id="47" name="Rectangle 46">
            <a:extLst>
              <a:ext uri="{FF2B5EF4-FFF2-40B4-BE49-F238E27FC236}">
                <a16:creationId xmlns:a16="http://schemas.microsoft.com/office/drawing/2014/main" id="{78209065-554D-45C3-AA43-6FE835899EA3}"/>
              </a:ext>
            </a:extLst>
          </p:cNvPr>
          <p:cNvSpPr/>
          <p:nvPr/>
        </p:nvSpPr>
        <p:spPr>
          <a:xfrm>
            <a:off x="2361831" y="2855796"/>
            <a:ext cx="994729" cy="9015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Scientific</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papers</a:t>
            </a:r>
            <a:r>
              <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 </a:t>
            </a:r>
            <a:r>
              <a:rPr kumimoji="0" lang="hr-HR" sz="100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publication</a:t>
            </a:r>
            <a:endParaRPr kumimoji="0" lang="hr-HR" sz="1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grpSp>
        <p:nvGrpSpPr>
          <p:cNvPr id="48" name="Group 47">
            <a:extLst>
              <a:ext uri="{FF2B5EF4-FFF2-40B4-BE49-F238E27FC236}">
                <a16:creationId xmlns:a16="http://schemas.microsoft.com/office/drawing/2014/main" id="{4F44C15C-2DD3-41A5-8542-1D08CA8AA02D}"/>
              </a:ext>
            </a:extLst>
          </p:cNvPr>
          <p:cNvGrpSpPr/>
          <p:nvPr/>
        </p:nvGrpSpPr>
        <p:grpSpPr>
          <a:xfrm>
            <a:off x="2361831" y="1325474"/>
            <a:ext cx="3016505" cy="755220"/>
            <a:chOff x="2365864" y="730824"/>
            <a:chExt cx="3240000" cy="1081468"/>
          </a:xfrm>
          <a:solidFill>
            <a:schemeClr val="bg1"/>
          </a:solidFill>
        </p:grpSpPr>
        <p:sp>
          <p:nvSpPr>
            <p:cNvPr id="49" name="Rectangle 48">
              <a:extLst>
                <a:ext uri="{FF2B5EF4-FFF2-40B4-BE49-F238E27FC236}">
                  <a16:creationId xmlns:a16="http://schemas.microsoft.com/office/drawing/2014/main" id="{CF6A9950-8FB4-453F-B086-205662ABA8D0}"/>
                </a:ext>
              </a:extLst>
            </p:cNvPr>
            <p:cNvSpPr/>
            <p:nvPr/>
          </p:nvSpPr>
          <p:spPr>
            <a:xfrm>
              <a:off x="4525864" y="732292"/>
              <a:ext cx="1080000" cy="108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lvl="0" algn="ctr">
                <a:defRPr/>
              </a:pPr>
              <a:r>
                <a:rPr lang="hr-HR" sz="1100" b="1" dirty="0" err="1">
                  <a:solidFill>
                    <a:schemeClr val="tx1">
                      <a:lumMod val="75000"/>
                      <a:lumOff val="25000"/>
                    </a:schemeClr>
                  </a:solidFill>
                  <a:latin typeface="Arial" panose="020B0604020202020204" pitchFamily="34" charset="0"/>
                  <a:cs typeface="Arial" panose="020B0604020202020204" pitchFamily="34" charset="0"/>
                </a:rPr>
                <a:t>Cloud</a:t>
              </a:r>
              <a:r>
                <a:rPr lang="hr-HR" sz="1100" b="1" dirty="0">
                  <a:solidFill>
                    <a:schemeClr val="tx1">
                      <a:lumMod val="75000"/>
                      <a:lumOff val="25000"/>
                    </a:schemeClr>
                  </a:solidFill>
                  <a:latin typeface="Arial" panose="020B0604020202020204" pitchFamily="34" charset="0"/>
                  <a:cs typeface="Arial" panose="020B0604020202020204" pitchFamily="34" charset="0"/>
                </a:rPr>
                <a:t> </a:t>
              </a:r>
              <a:r>
                <a:rPr lang="hr-HR" sz="1100" b="1" dirty="0" err="1">
                  <a:solidFill>
                    <a:schemeClr val="tx1">
                      <a:lumMod val="75000"/>
                      <a:lumOff val="25000"/>
                    </a:schemeClr>
                  </a:solidFill>
                  <a:latin typeface="Arial" panose="020B0604020202020204" pitchFamily="34" charset="0"/>
                  <a:cs typeface="Arial" panose="020B0604020202020204" pitchFamily="34" charset="0"/>
                </a:rPr>
                <a:t>services</a:t>
              </a:r>
              <a:endParaRPr lang="hr-HR" sz="1100" b="1" dirty="0">
                <a:solidFill>
                  <a:schemeClr val="tx1">
                    <a:lumMod val="75000"/>
                    <a:lumOff val="25000"/>
                  </a:schemeClr>
                </a:solidFill>
                <a:latin typeface="Arial" panose="020B0604020202020204" pitchFamily="34" charset="0"/>
                <a:cs typeface="Arial" panose="020B0604020202020204" pitchFamily="34" charset="0"/>
              </a:endParaRPr>
            </a:p>
            <a:p>
              <a:pPr lvl="0" algn="ctr">
                <a:defRPr/>
              </a:pPr>
              <a:r>
                <a:rPr lang="hr-HR" sz="11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0" name="Rectangle 49">
              <a:extLst>
                <a:ext uri="{FF2B5EF4-FFF2-40B4-BE49-F238E27FC236}">
                  <a16:creationId xmlns:a16="http://schemas.microsoft.com/office/drawing/2014/main" id="{4D5D86CE-08FE-486F-8CCC-C8BF677B16F7}"/>
                </a:ext>
              </a:extLst>
            </p:cNvPr>
            <p:cNvSpPr/>
            <p:nvPr/>
          </p:nvSpPr>
          <p:spPr>
            <a:xfrm>
              <a:off x="3445864" y="730824"/>
              <a:ext cx="1080000" cy="108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hr-HR"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HTC </a:t>
              </a:r>
              <a:r>
                <a:rPr kumimoji="0" lang="hr-HR" sz="1100" b="1"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Cloud</a:t>
              </a:r>
              <a:endParaRPr kumimoji="0" lang="hr-HR"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hr-HR" sz="11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B9D766C5-22E5-4678-98BD-2903D1519792}"/>
                </a:ext>
              </a:extLst>
            </p:cNvPr>
            <p:cNvSpPr/>
            <p:nvPr/>
          </p:nvSpPr>
          <p:spPr>
            <a:xfrm>
              <a:off x="2365864" y="730824"/>
              <a:ext cx="1080000" cy="10800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hr-HR"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HPC</a:t>
              </a:r>
            </a:p>
          </p:txBody>
        </p:sp>
      </p:grpSp>
      <p:sp>
        <p:nvSpPr>
          <p:cNvPr id="52" name="Rectangle 51">
            <a:extLst>
              <a:ext uri="{FF2B5EF4-FFF2-40B4-BE49-F238E27FC236}">
                <a16:creationId xmlns:a16="http://schemas.microsoft.com/office/drawing/2014/main" id="{759B51F5-85CE-44D9-9AF2-D48912A6D298}"/>
              </a:ext>
            </a:extLst>
          </p:cNvPr>
          <p:cNvSpPr/>
          <p:nvPr/>
        </p:nvSpPr>
        <p:spPr>
          <a:xfrm>
            <a:off x="2311869" y="1051172"/>
            <a:ext cx="3108960" cy="338003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53" name="Picture 52">
            <a:extLst>
              <a:ext uri="{FF2B5EF4-FFF2-40B4-BE49-F238E27FC236}">
                <a16:creationId xmlns:a16="http://schemas.microsoft.com/office/drawing/2014/main" id="{887D3222-CDB6-43DE-9113-E9D423B6F4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409" y="2182411"/>
            <a:ext cx="1402437" cy="516565"/>
          </a:xfrm>
          <a:prstGeom prst="rect">
            <a:avLst/>
          </a:prstGeom>
        </p:spPr>
      </p:pic>
      <p:sp>
        <p:nvSpPr>
          <p:cNvPr id="54" name="Right Arrow 5">
            <a:extLst>
              <a:ext uri="{FF2B5EF4-FFF2-40B4-BE49-F238E27FC236}">
                <a16:creationId xmlns:a16="http://schemas.microsoft.com/office/drawing/2014/main" id="{2531E48F-8CC6-4F54-86CB-A7164553D6BE}"/>
              </a:ext>
            </a:extLst>
          </p:cNvPr>
          <p:cNvSpPr/>
          <p:nvPr/>
        </p:nvSpPr>
        <p:spPr>
          <a:xfrm>
            <a:off x="5245942" y="2313479"/>
            <a:ext cx="468647" cy="371041"/>
          </a:xfrm>
          <a:prstGeom prst="rightArrow">
            <a:avLst/>
          </a:prstGeom>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R"/>
          </a:p>
        </p:txBody>
      </p:sp>
      <p:grpSp>
        <p:nvGrpSpPr>
          <p:cNvPr id="55" name="Group 54">
            <a:extLst>
              <a:ext uri="{FF2B5EF4-FFF2-40B4-BE49-F238E27FC236}">
                <a16:creationId xmlns:a16="http://schemas.microsoft.com/office/drawing/2014/main" id="{F66DB348-735F-4187-9396-5247F1457204}"/>
              </a:ext>
            </a:extLst>
          </p:cNvPr>
          <p:cNvGrpSpPr/>
          <p:nvPr/>
        </p:nvGrpSpPr>
        <p:grpSpPr>
          <a:xfrm rot="17519230">
            <a:off x="283161" y="2813006"/>
            <a:ext cx="340659" cy="340659"/>
            <a:chOff x="3609787" y="1688350"/>
            <a:chExt cx="340659" cy="340659"/>
          </a:xfrm>
        </p:grpSpPr>
        <p:sp>
          <p:nvSpPr>
            <p:cNvPr id="56" name="Block Arc 55">
              <a:extLst>
                <a:ext uri="{FF2B5EF4-FFF2-40B4-BE49-F238E27FC236}">
                  <a16:creationId xmlns:a16="http://schemas.microsoft.com/office/drawing/2014/main" id="{7CD7414C-A63E-4D63-A8B9-A158F9A08C92}"/>
                </a:ext>
              </a:extLst>
            </p:cNvPr>
            <p:cNvSpPr/>
            <p:nvPr/>
          </p:nvSpPr>
          <p:spPr>
            <a:xfrm>
              <a:off x="3609787" y="1688350"/>
              <a:ext cx="340659" cy="340659"/>
            </a:xfrm>
            <a:prstGeom prst="blockArc">
              <a:avLst>
                <a:gd name="adj1" fmla="val 14967242"/>
                <a:gd name="adj2" fmla="val 20443918"/>
                <a:gd name="adj3" fmla="val 26792"/>
              </a:avLst>
            </a:prstGeom>
            <a:solidFill>
              <a:srgbClr val="F9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Oval 56">
              <a:extLst>
                <a:ext uri="{FF2B5EF4-FFF2-40B4-BE49-F238E27FC236}">
                  <a16:creationId xmlns:a16="http://schemas.microsoft.com/office/drawing/2014/main" id="{4AB27C69-3B05-4B4B-8771-C2A5DCDCA517}"/>
                </a:ext>
              </a:extLst>
            </p:cNvPr>
            <p:cNvSpPr/>
            <p:nvPr/>
          </p:nvSpPr>
          <p:spPr>
            <a:xfrm>
              <a:off x="3645930" y="1775011"/>
              <a:ext cx="214871" cy="216000"/>
            </a:xfrm>
            <a:prstGeom prst="ellipse">
              <a:avLst/>
            </a:prstGeom>
            <a:solidFill>
              <a:srgbClr val="F9A6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19067C72-C33F-4D73-9FA2-244C9C01581A}"/>
              </a:ext>
            </a:extLst>
          </p:cNvPr>
          <p:cNvGrpSpPr/>
          <p:nvPr/>
        </p:nvGrpSpPr>
        <p:grpSpPr>
          <a:xfrm rot="17519230">
            <a:off x="301612" y="976215"/>
            <a:ext cx="340659" cy="340659"/>
            <a:chOff x="3609787" y="1688350"/>
            <a:chExt cx="340659" cy="340659"/>
          </a:xfrm>
          <a:solidFill>
            <a:srgbClr val="D71634"/>
          </a:solidFill>
        </p:grpSpPr>
        <p:sp>
          <p:nvSpPr>
            <p:cNvPr id="59" name="Block Arc 58">
              <a:extLst>
                <a:ext uri="{FF2B5EF4-FFF2-40B4-BE49-F238E27FC236}">
                  <a16:creationId xmlns:a16="http://schemas.microsoft.com/office/drawing/2014/main" id="{821B1414-5926-48D4-BC4F-2D8BCA7CA841}"/>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Oval 59">
              <a:extLst>
                <a:ext uri="{FF2B5EF4-FFF2-40B4-BE49-F238E27FC236}">
                  <a16:creationId xmlns:a16="http://schemas.microsoft.com/office/drawing/2014/main" id="{49EEE899-B832-4464-907C-5D02D938A011}"/>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Footer Placeholder 4">
            <a:extLst>
              <a:ext uri="{FF2B5EF4-FFF2-40B4-BE49-F238E27FC236}">
                <a16:creationId xmlns:a16="http://schemas.microsoft.com/office/drawing/2014/main" id="{48073D1D-595D-45C1-A11A-1D93E90F9C24}"/>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63" name="Date Placeholder 3">
            <a:extLst>
              <a:ext uri="{FF2B5EF4-FFF2-40B4-BE49-F238E27FC236}">
                <a16:creationId xmlns:a16="http://schemas.microsoft.com/office/drawing/2014/main" id="{0529A6BD-71F8-4498-9179-1CA0D4659FB7}"/>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3337755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E14680-FA07-436B-9B15-409DBD4026F3}"/>
              </a:ext>
            </a:extLst>
          </p:cNvPr>
          <p:cNvSpPr>
            <a:spLocks noGrp="1"/>
          </p:cNvSpPr>
          <p:nvPr>
            <p:ph type="ctrTitle"/>
          </p:nvPr>
        </p:nvSpPr>
        <p:spPr>
          <a:xfrm>
            <a:off x="1153551" y="1947513"/>
            <a:ext cx="6801729" cy="542415"/>
          </a:xfrm>
        </p:spPr>
        <p:txBody>
          <a:bodyPr>
            <a:normAutofit fontScale="90000"/>
          </a:bodyPr>
          <a:lstStyle/>
          <a:p>
            <a:r>
              <a:rPr lang="en-GB" dirty="0"/>
              <a:t>Croatian Scientific and Educational Cloud</a:t>
            </a:r>
            <a:r>
              <a:rPr lang="hr-HR" dirty="0"/>
              <a:t> (HR-ZOO)</a:t>
            </a:r>
            <a:r>
              <a:rPr lang="en-GB" dirty="0"/>
              <a:t> </a:t>
            </a:r>
          </a:p>
        </p:txBody>
      </p:sp>
      <p:sp>
        <p:nvSpPr>
          <p:cNvPr id="7" name="Subtitle 6">
            <a:extLst>
              <a:ext uri="{FF2B5EF4-FFF2-40B4-BE49-F238E27FC236}">
                <a16:creationId xmlns:a16="http://schemas.microsoft.com/office/drawing/2014/main" id="{E4E4FAC3-F05C-415F-B67C-E237A95C6FFA}"/>
              </a:ext>
            </a:extLst>
          </p:cNvPr>
          <p:cNvSpPr>
            <a:spLocks noGrp="1"/>
          </p:cNvSpPr>
          <p:nvPr>
            <p:ph type="subTitle" idx="1"/>
          </p:nvPr>
        </p:nvSpPr>
        <p:spPr/>
        <p:txBody>
          <a:bodyPr/>
          <a:lstStyle/>
          <a:p>
            <a:r>
              <a:rPr lang="hr-HR" dirty="0"/>
              <a:t>Ivan Marić</a:t>
            </a:r>
            <a:endParaRPr lang="en-GB" dirty="0"/>
          </a:p>
        </p:txBody>
      </p:sp>
      <p:sp>
        <p:nvSpPr>
          <p:cNvPr id="9" name="Footer Placeholder 4">
            <a:extLst>
              <a:ext uri="{FF2B5EF4-FFF2-40B4-BE49-F238E27FC236}">
                <a16:creationId xmlns:a16="http://schemas.microsoft.com/office/drawing/2014/main" id="{F1EAF266-7C1A-45D7-9EE1-0B240A37B460}"/>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0" name="Date Placeholder 3">
            <a:extLst>
              <a:ext uri="{FF2B5EF4-FFF2-40B4-BE49-F238E27FC236}">
                <a16:creationId xmlns:a16="http://schemas.microsoft.com/office/drawing/2014/main" id="{3B1737B3-9301-429D-AE81-89D7E04B9A70}"/>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157178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D39A-BE67-4403-B429-A1853AAE7825}"/>
              </a:ext>
            </a:extLst>
          </p:cNvPr>
          <p:cNvSpPr>
            <a:spLocks noGrp="1"/>
          </p:cNvSpPr>
          <p:nvPr>
            <p:ph type="title"/>
          </p:nvPr>
        </p:nvSpPr>
        <p:spPr/>
        <p:txBody>
          <a:bodyPr/>
          <a:lstStyle/>
          <a:p>
            <a:r>
              <a:rPr lang="en-GB" dirty="0"/>
              <a:t>Results of project HR-ZOO</a:t>
            </a:r>
          </a:p>
        </p:txBody>
      </p:sp>
      <p:sp>
        <p:nvSpPr>
          <p:cNvPr id="3" name="Content Placeholder 2">
            <a:extLst>
              <a:ext uri="{FF2B5EF4-FFF2-40B4-BE49-F238E27FC236}">
                <a16:creationId xmlns:a16="http://schemas.microsoft.com/office/drawing/2014/main" id="{772D8945-756A-43DF-B346-D658FFADE19A}"/>
              </a:ext>
            </a:extLst>
          </p:cNvPr>
          <p:cNvSpPr>
            <a:spLocks noGrp="1"/>
          </p:cNvSpPr>
          <p:nvPr>
            <p:ph idx="1"/>
          </p:nvPr>
        </p:nvSpPr>
        <p:spPr>
          <a:xfrm>
            <a:off x="542618" y="1335896"/>
            <a:ext cx="5640668" cy="3263504"/>
          </a:xfrm>
        </p:spPr>
        <p:txBody>
          <a:bodyPr>
            <a:normAutofit fontScale="85000" lnSpcReduction="10000"/>
          </a:bodyPr>
          <a:lstStyle/>
          <a:p>
            <a:pPr>
              <a:spcBef>
                <a:spcPts val="0"/>
              </a:spcBef>
              <a:spcAft>
                <a:spcPts val="450"/>
              </a:spcAft>
              <a:buFont typeface="Wingdings" panose="05000000000000000000" pitchFamily="2" charset="2"/>
              <a:buChar char="§"/>
            </a:pPr>
            <a:r>
              <a:rPr lang="en-GB" sz="1500" b="1" dirty="0">
                <a:solidFill>
                  <a:srgbClr val="D92435"/>
                </a:solidFill>
              </a:rPr>
              <a:t>Reliable and modern HR-ZOO data centres</a:t>
            </a:r>
          </a:p>
          <a:p>
            <a:pPr lvl="1">
              <a:spcBef>
                <a:spcPts val="0"/>
              </a:spcBef>
              <a:spcAft>
                <a:spcPts val="450"/>
              </a:spcAft>
              <a:buClr>
                <a:srgbClr val="D92435"/>
              </a:buClr>
              <a:buFont typeface="Wingdings" panose="05000000000000000000" pitchFamily="2" charset="2"/>
              <a:buChar char="§"/>
            </a:pPr>
            <a:r>
              <a:rPr lang="en-GB" sz="1275" dirty="0">
                <a:solidFill>
                  <a:prstClr val="black"/>
                </a:solidFill>
              </a:rPr>
              <a:t>adequate spaces for the accommodation of computer and storage resources</a:t>
            </a:r>
          </a:p>
          <a:p>
            <a:pPr lvl="1">
              <a:spcBef>
                <a:spcPts val="0"/>
              </a:spcBef>
              <a:spcAft>
                <a:spcPts val="450"/>
              </a:spcAft>
              <a:buClr>
                <a:srgbClr val="D92435"/>
              </a:buClr>
              <a:buFont typeface="Wingdings" panose="05000000000000000000" pitchFamily="2" charset="2"/>
              <a:buChar char="§"/>
            </a:pPr>
            <a:r>
              <a:rPr lang="en-GB" sz="1275" dirty="0">
                <a:solidFill>
                  <a:prstClr val="black"/>
                </a:solidFill>
              </a:rPr>
              <a:t>conditions for the development of local IRI infrastructure at the universities in Osijek, Rijeka, Split and Zagreb</a:t>
            </a:r>
          </a:p>
          <a:p>
            <a:pPr>
              <a:spcBef>
                <a:spcPts val="0"/>
              </a:spcBef>
              <a:spcAft>
                <a:spcPts val="450"/>
              </a:spcAft>
              <a:buClr>
                <a:srgbClr val="D92435"/>
              </a:buClr>
              <a:buFont typeface="Wingdings" panose="05000000000000000000" pitchFamily="2" charset="2"/>
              <a:buChar char="§"/>
            </a:pPr>
            <a:r>
              <a:rPr lang="en-GB" sz="1500" b="1" dirty="0">
                <a:solidFill>
                  <a:srgbClr val="D92435"/>
                </a:solidFill>
              </a:rPr>
              <a:t>Network connectivity of data centres</a:t>
            </a:r>
          </a:p>
          <a:p>
            <a:pPr lvl="1">
              <a:spcBef>
                <a:spcPts val="0"/>
              </a:spcBef>
              <a:spcAft>
                <a:spcPts val="450"/>
              </a:spcAft>
              <a:buClr>
                <a:srgbClr val="D92435"/>
              </a:buClr>
              <a:buFont typeface="Wingdings" panose="05000000000000000000" pitchFamily="2" charset="2"/>
              <a:buChar char="§"/>
            </a:pPr>
            <a:r>
              <a:rPr lang="en-GB" sz="1275" dirty="0">
                <a:solidFill>
                  <a:prstClr val="black"/>
                </a:solidFill>
              </a:rPr>
              <a:t>the new backbone of the CARNET network</a:t>
            </a:r>
          </a:p>
          <a:p>
            <a:pPr>
              <a:spcBef>
                <a:spcPts val="0"/>
              </a:spcBef>
              <a:spcAft>
                <a:spcPts val="450"/>
              </a:spcAft>
              <a:buClr>
                <a:srgbClr val="EE2027"/>
              </a:buClr>
              <a:buFont typeface="Wingdings" panose="05000000000000000000" pitchFamily="2" charset="2"/>
              <a:buChar char="§"/>
            </a:pPr>
            <a:r>
              <a:rPr lang="en-GB" sz="1500" b="1" dirty="0">
                <a:solidFill>
                  <a:srgbClr val="D92435"/>
                </a:solidFill>
              </a:rPr>
              <a:t>Advanced ICT resources &amp; services</a:t>
            </a:r>
          </a:p>
          <a:p>
            <a:pPr lvl="1">
              <a:spcBef>
                <a:spcPts val="0"/>
              </a:spcBef>
              <a:spcAft>
                <a:spcPts val="450"/>
              </a:spcAft>
              <a:buClr>
                <a:srgbClr val="D92435"/>
              </a:buClr>
              <a:buFont typeface="Wingdings" panose="05000000000000000000" pitchFamily="2" charset="2"/>
              <a:buChar char="§"/>
            </a:pPr>
            <a:r>
              <a:rPr lang="en-GB" sz="1300" dirty="0">
                <a:solidFill>
                  <a:prstClr val="black"/>
                </a:solidFill>
              </a:rPr>
              <a:t>High Performance Computing (HPC) – Advance</a:t>
            </a:r>
            <a:r>
              <a:rPr lang="hr-HR" sz="1300" dirty="0">
                <a:solidFill>
                  <a:prstClr val="black"/>
                </a:solidFill>
              </a:rPr>
              <a:t>d</a:t>
            </a:r>
            <a:r>
              <a:rPr lang="en-GB" sz="1300" dirty="0">
                <a:solidFill>
                  <a:prstClr val="black"/>
                </a:solidFill>
              </a:rPr>
              <a:t> computing „</a:t>
            </a:r>
            <a:r>
              <a:rPr lang="en-GB" sz="1300" dirty="0" err="1">
                <a:solidFill>
                  <a:prstClr val="black"/>
                </a:solidFill>
              </a:rPr>
              <a:t>Supek</a:t>
            </a:r>
            <a:r>
              <a:rPr lang="en-GB" sz="1300" dirty="0">
                <a:solidFill>
                  <a:prstClr val="black"/>
                </a:solidFill>
              </a:rPr>
              <a:t>”</a:t>
            </a:r>
          </a:p>
          <a:p>
            <a:pPr lvl="1">
              <a:spcBef>
                <a:spcPts val="0"/>
              </a:spcBef>
              <a:spcAft>
                <a:spcPts val="450"/>
              </a:spcAft>
              <a:buClr>
                <a:srgbClr val="EE2027"/>
              </a:buClr>
              <a:buFont typeface="Wingdings" panose="05000000000000000000" pitchFamily="2" charset="2"/>
              <a:buChar char="§"/>
            </a:pPr>
            <a:r>
              <a:rPr lang="en-GB" sz="1275" dirty="0">
                <a:solidFill>
                  <a:prstClr val="black"/>
                </a:solidFill>
              </a:rPr>
              <a:t>High Throughput Computing (HTC) –  Advance</a:t>
            </a:r>
            <a:r>
              <a:rPr lang="hr-HR" sz="1275" dirty="0">
                <a:solidFill>
                  <a:prstClr val="black"/>
                </a:solidFill>
              </a:rPr>
              <a:t>d</a:t>
            </a:r>
            <a:r>
              <a:rPr lang="en-GB" sz="1275" dirty="0">
                <a:solidFill>
                  <a:prstClr val="black"/>
                </a:solidFill>
              </a:rPr>
              <a:t> cloud computing „</a:t>
            </a:r>
            <a:r>
              <a:rPr lang="en-GB" sz="1275" dirty="0" err="1">
                <a:solidFill>
                  <a:prstClr val="black"/>
                </a:solidFill>
              </a:rPr>
              <a:t>Vrančić</a:t>
            </a:r>
            <a:r>
              <a:rPr lang="en-GB" sz="1275" dirty="0">
                <a:solidFill>
                  <a:prstClr val="black"/>
                </a:solidFill>
              </a:rPr>
              <a:t>”</a:t>
            </a:r>
          </a:p>
          <a:p>
            <a:pPr lvl="1">
              <a:spcBef>
                <a:spcPts val="0"/>
              </a:spcBef>
              <a:spcAft>
                <a:spcPts val="450"/>
              </a:spcAft>
              <a:buClr>
                <a:srgbClr val="EE2027"/>
              </a:buClr>
              <a:buFont typeface="Wingdings" panose="05000000000000000000" pitchFamily="2" charset="2"/>
              <a:buChar char="§"/>
            </a:pPr>
            <a:r>
              <a:rPr lang="en-GB" sz="1275" dirty="0">
                <a:solidFill>
                  <a:prstClr val="black"/>
                </a:solidFill>
              </a:rPr>
              <a:t>High Scalability Computing (HSC) –  Virtual data centres „</a:t>
            </a:r>
            <a:r>
              <a:rPr lang="en-GB" sz="1275" dirty="0" err="1">
                <a:solidFill>
                  <a:prstClr val="black"/>
                </a:solidFill>
              </a:rPr>
              <a:t>Štampar</a:t>
            </a:r>
            <a:r>
              <a:rPr lang="en-GB" sz="1275" dirty="0">
                <a:solidFill>
                  <a:prstClr val="black"/>
                </a:solidFill>
              </a:rPr>
              <a:t>”</a:t>
            </a:r>
          </a:p>
          <a:p>
            <a:pPr lvl="1">
              <a:spcBef>
                <a:spcPts val="0"/>
              </a:spcBef>
              <a:spcAft>
                <a:spcPts val="450"/>
              </a:spcAft>
              <a:buClr>
                <a:srgbClr val="EE2027"/>
              </a:buClr>
              <a:buFont typeface="Wingdings" panose="05000000000000000000" pitchFamily="2" charset="2"/>
              <a:buChar char="§"/>
            </a:pPr>
            <a:r>
              <a:rPr lang="en-GB" sz="1275" dirty="0">
                <a:solidFill>
                  <a:prstClr val="black"/>
                </a:solidFill>
              </a:rPr>
              <a:t>storage space for preserving large data collections</a:t>
            </a:r>
          </a:p>
          <a:p>
            <a:pPr>
              <a:spcBef>
                <a:spcPts val="450"/>
              </a:spcBef>
              <a:spcAft>
                <a:spcPts val="450"/>
              </a:spcAft>
              <a:buFont typeface="Wingdings" panose="05000000000000000000" pitchFamily="2" charset="2"/>
              <a:buChar char="§"/>
            </a:pPr>
            <a:r>
              <a:rPr lang="en-GB" sz="1500" b="1" dirty="0">
                <a:solidFill>
                  <a:srgbClr val="D92435"/>
                </a:solidFill>
              </a:rPr>
              <a:t>Specialized teams and support</a:t>
            </a:r>
          </a:p>
          <a:p>
            <a:pPr lvl="1">
              <a:lnSpc>
                <a:spcPct val="120000"/>
              </a:lnSpc>
              <a:spcBef>
                <a:spcPts val="0"/>
              </a:spcBef>
              <a:buFont typeface="Wingdings" panose="05000000000000000000" pitchFamily="2" charset="2"/>
              <a:buChar char="§"/>
            </a:pPr>
            <a:r>
              <a:rPr lang="en-GB" sz="1300" dirty="0">
                <a:solidFill>
                  <a:prstClr val="black"/>
                </a:solidFill>
              </a:rPr>
              <a:t>a team of top experts for specialized support to scientists, teachers and students</a:t>
            </a:r>
          </a:p>
          <a:p>
            <a:pPr lvl="1">
              <a:lnSpc>
                <a:spcPct val="120000"/>
              </a:lnSpc>
              <a:spcBef>
                <a:spcPts val="0"/>
              </a:spcBef>
              <a:buFont typeface="Wingdings" panose="05000000000000000000" pitchFamily="2" charset="2"/>
              <a:buChar char="§"/>
            </a:pPr>
            <a:r>
              <a:rPr lang="en-GB" sz="1275" dirty="0">
                <a:solidFill>
                  <a:prstClr val="black"/>
                </a:solidFill>
              </a:rPr>
              <a:t>maintenance and further development of e-infrastructure</a:t>
            </a:r>
          </a:p>
          <a:p>
            <a:pPr lvl="1">
              <a:lnSpc>
                <a:spcPct val="120000"/>
              </a:lnSpc>
              <a:spcBef>
                <a:spcPts val="0"/>
              </a:spcBef>
              <a:buFont typeface="Wingdings" panose="05000000000000000000" pitchFamily="2" charset="2"/>
              <a:buChar char="§"/>
            </a:pPr>
            <a:r>
              <a:rPr lang="en-GB" sz="1275" dirty="0">
                <a:solidFill>
                  <a:prstClr val="black"/>
                </a:solidFill>
              </a:rPr>
              <a:t>software support (collaboration tools and scientific software).</a:t>
            </a:r>
          </a:p>
        </p:txBody>
      </p:sp>
      <p:sp>
        <p:nvSpPr>
          <p:cNvPr id="6" name="Rectangle 5">
            <a:extLst>
              <a:ext uri="{FF2B5EF4-FFF2-40B4-BE49-F238E27FC236}">
                <a16:creationId xmlns:a16="http://schemas.microsoft.com/office/drawing/2014/main" id="{EE8CFA0F-AAFF-4C93-8C5B-0F7CA8FC4BE5}"/>
              </a:ext>
            </a:extLst>
          </p:cNvPr>
          <p:cNvSpPr/>
          <p:nvPr/>
        </p:nvSpPr>
        <p:spPr>
          <a:xfrm>
            <a:off x="6183286" y="1348117"/>
            <a:ext cx="2590174" cy="301153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hr-HR" sz="1300" b="1" dirty="0">
                <a:solidFill>
                  <a:schemeClr val="tx1">
                    <a:lumMod val="75000"/>
                    <a:lumOff val="25000"/>
                  </a:schemeClr>
                </a:solidFill>
                <a:latin typeface="Arial" panose="020B0604020202020204" pitchFamily="34" charset="0"/>
                <a:cs typeface="Arial" panose="020B0604020202020204" pitchFamily="34" charset="0"/>
              </a:rPr>
              <a:t>Project HR-ZOO</a:t>
            </a:r>
          </a:p>
          <a:p>
            <a:pPr defTabSz="685783">
              <a:defRPr/>
            </a:pPr>
            <a:br>
              <a:rPr lang="hr-HR" sz="1200" dirty="0">
                <a:solidFill>
                  <a:schemeClr val="tx1">
                    <a:lumMod val="75000"/>
                    <a:lumOff val="25000"/>
                  </a:schemeClr>
                </a:solidFill>
                <a:latin typeface="Arial" panose="020B0604020202020204" pitchFamily="34" charset="0"/>
                <a:cs typeface="Arial" panose="020B0604020202020204" pitchFamily="34" charset="0"/>
              </a:rPr>
            </a:br>
            <a:r>
              <a:rPr lang="hr-HR" sz="1200" dirty="0" err="1">
                <a:solidFill>
                  <a:schemeClr val="tx1">
                    <a:lumMod val="75000"/>
                    <a:lumOff val="25000"/>
                  </a:schemeClr>
                </a:solidFill>
                <a:latin typeface="Arial" panose="020B0604020202020204" pitchFamily="34" charset="0"/>
                <a:cs typeface="Arial" panose="020B0604020202020204" pitchFamily="34" charset="0"/>
              </a:rPr>
              <a:t>Coordinator</a:t>
            </a:r>
            <a:r>
              <a:rPr lang="hr-HR" sz="1200" dirty="0">
                <a:solidFill>
                  <a:schemeClr val="tx1">
                    <a:lumMod val="75000"/>
                    <a:lumOff val="25000"/>
                  </a:schemeClr>
                </a:solidFill>
                <a:latin typeface="Arial" panose="020B0604020202020204" pitchFamily="34" charset="0"/>
                <a:cs typeface="Arial" panose="020B0604020202020204" pitchFamily="34" charset="0"/>
              </a:rPr>
              <a:t>: SRCE</a:t>
            </a:r>
            <a:br>
              <a:rPr lang="hr-HR" sz="1200" dirty="0">
                <a:solidFill>
                  <a:schemeClr val="tx1">
                    <a:lumMod val="75000"/>
                    <a:lumOff val="25000"/>
                  </a:schemeClr>
                </a:solidFill>
                <a:latin typeface="Arial" panose="020B0604020202020204" pitchFamily="34" charset="0"/>
                <a:cs typeface="Arial" panose="020B0604020202020204" pitchFamily="34" charset="0"/>
              </a:rPr>
            </a:br>
            <a:r>
              <a:rPr lang="hr-HR" sz="1200" dirty="0">
                <a:solidFill>
                  <a:schemeClr val="tx1">
                    <a:lumMod val="75000"/>
                    <a:lumOff val="25000"/>
                  </a:schemeClr>
                </a:solidFill>
                <a:latin typeface="Arial" panose="020B0604020202020204" pitchFamily="34" charset="0"/>
                <a:cs typeface="Arial" panose="020B0604020202020204" pitchFamily="34" charset="0"/>
              </a:rPr>
              <a:t>Reference: KK.01.1.1.08.0001</a:t>
            </a:r>
            <a:br>
              <a:rPr lang="hr-HR" sz="1200" dirty="0">
                <a:solidFill>
                  <a:schemeClr val="tx1">
                    <a:lumMod val="75000"/>
                    <a:lumOff val="25000"/>
                  </a:schemeClr>
                </a:solidFill>
                <a:latin typeface="Arial" panose="020B0604020202020204" pitchFamily="34" charset="0"/>
                <a:cs typeface="Arial" panose="020B0604020202020204" pitchFamily="34" charset="0"/>
              </a:rPr>
            </a:br>
            <a:r>
              <a:rPr lang="hr-HR" sz="1200" dirty="0">
                <a:solidFill>
                  <a:schemeClr val="tx1">
                    <a:lumMod val="75000"/>
                    <a:lumOff val="25000"/>
                  </a:schemeClr>
                </a:solidFill>
                <a:latin typeface="Arial" panose="020B0604020202020204" pitchFamily="34" charset="0"/>
                <a:cs typeface="Arial" panose="020B0604020202020204" pitchFamily="34" charset="0"/>
              </a:rPr>
              <a:t>Project </a:t>
            </a:r>
            <a:r>
              <a:rPr lang="hr-HR" sz="1200" dirty="0" err="1">
                <a:solidFill>
                  <a:schemeClr val="tx1">
                    <a:lumMod val="75000"/>
                    <a:lumOff val="25000"/>
                  </a:schemeClr>
                </a:solidFill>
                <a:latin typeface="Arial" panose="020B0604020202020204" pitchFamily="34" charset="0"/>
                <a:cs typeface="Arial" panose="020B0604020202020204" pitchFamily="34" charset="0"/>
              </a:rPr>
              <a:t>value</a:t>
            </a:r>
            <a:r>
              <a:rPr lang="hr-HR" sz="1200" dirty="0">
                <a:solidFill>
                  <a:schemeClr val="tx1">
                    <a:lumMod val="75000"/>
                    <a:lumOff val="25000"/>
                  </a:schemeClr>
                </a:solidFill>
                <a:latin typeface="Arial" panose="020B0604020202020204" pitchFamily="34" charset="0"/>
                <a:cs typeface="Arial" panose="020B0604020202020204" pitchFamily="34" charset="0"/>
              </a:rPr>
              <a:t>: 25 </a:t>
            </a:r>
            <a:r>
              <a:rPr lang="hr-HR" sz="1200" dirty="0" err="1">
                <a:solidFill>
                  <a:schemeClr val="tx1">
                    <a:lumMod val="75000"/>
                    <a:lumOff val="25000"/>
                  </a:schemeClr>
                </a:solidFill>
                <a:latin typeface="Arial" panose="020B0604020202020204" pitchFamily="34" charset="0"/>
                <a:cs typeface="Arial" panose="020B0604020202020204" pitchFamily="34" charset="0"/>
              </a:rPr>
              <a:t>mil</a:t>
            </a:r>
            <a:r>
              <a:rPr lang="hr-HR" sz="1200" dirty="0">
                <a:solidFill>
                  <a:schemeClr val="tx1">
                    <a:lumMod val="75000"/>
                    <a:lumOff val="25000"/>
                  </a:schemeClr>
                </a:solidFill>
                <a:latin typeface="Arial" panose="020B0604020202020204" pitchFamily="34" charset="0"/>
                <a:cs typeface="Arial" panose="020B0604020202020204" pitchFamily="34" charset="0"/>
              </a:rPr>
              <a:t>. EUR</a:t>
            </a:r>
            <a:br>
              <a:rPr lang="hr-HR" sz="1200" dirty="0">
                <a:solidFill>
                  <a:schemeClr val="tx1">
                    <a:lumMod val="75000"/>
                    <a:lumOff val="25000"/>
                  </a:schemeClr>
                </a:solidFill>
                <a:latin typeface="Arial" panose="020B0604020202020204" pitchFamily="34" charset="0"/>
                <a:cs typeface="Arial" panose="020B0604020202020204" pitchFamily="34" charset="0"/>
              </a:rPr>
            </a:br>
            <a:r>
              <a:rPr lang="hr-HR" sz="1200" dirty="0">
                <a:solidFill>
                  <a:schemeClr val="tx1">
                    <a:lumMod val="75000"/>
                    <a:lumOff val="25000"/>
                  </a:schemeClr>
                </a:solidFill>
                <a:latin typeface="Arial" panose="020B0604020202020204" pitchFamily="34" charset="0"/>
                <a:cs typeface="Arial" panose="020B0604020202020204" pitchFamily="34" charset="0"/>
              </a:rPr>
              <a:t>EU </a:t>
            </a:r>
            <a:r>
              <a:rPr lang="hr-HR" sz="1200" dirty="0" err="1">
                <a:solidFill>
                  <a:schemeClr val="tx1">
                    <a:lumMod val="75000"/>
                    <a:lumOff val="25000"/>
                  </a:schemeClr>
                </a:solidFill>
                <a:latin typeface="Arial" panose="020B0604020202020204" pitchFamily="34" charset="0"/>
                <a:cs typeface="Arial" panose="020B0604020202020204" pitchFamily="34" charset="0"/>
              </a:rPr>
              <a:t>contribution</a:t>
            </a:r>
            <a:r>
              <a:rPr lang="hr-HR" sz="1200" dirty="0">
                <a:solidFill>
                  <a:schemeClr val="tx1">
                    <a:lumMod val="75000"/>
                    <a:lumOff val="25000"/>
                  </a:schemeClr>
                </a:solidFill>
                <a:latin typeface="Arial" panose="020B0604020202020204" pitchFamily="34" charset="0"/>
                <a:cs typeface="Arial" panose="020B0604020202020204" pitchFamily="34" charset="0"/>
              </a:rPr>
              <a:t>: 21 </a:t>
            </a:r>
            <a:r>
              <a:rPr lang="hr-HR" sz="1200" dirty="0" err="1">
                <a:solidFill>
                  <a:schemeClr val="tx1">
                    <a:lumMod val="75000"/>
                    <a:lumOff val="25000"/>
                  </a:schemeClr>
                </a:solidFill>
                <a:latin typeface="Arial" panose="020B0604020202020204" pitchFamily="34" charset="0"/>
                <a:cs typeface="Arial" panose="020B0604020202020204" pitchFamily="34" charset="0"/>
              </a:rPr>
              <a:t>mil</a:t>
            </a:r>
            <a:r>
              <a:rPr lang="hr-HR" sz="1200" dirty="0">
                <a:solidFill>
                  <a:schemeClr val="tx1">
                    <a:lumMod val="75000"/>
                    <a:lumOff val="25000"/>
                  </a:schemeClr>
                </a:solidFill>
                <a:latin typeface="Arial" panose="020B0604020202020204" pitchFamily="34" charset="0"/>
                <a:cs typeface="Arial" panose="020B0604020202020204" pitchFamily="34" charset="0"/>
              </a:rPr>
              <a:t>. EUR</a:t>
            </a:r>
            <a:br>
              <a:rPr lang="hr-HR" sz="1200" dirty="0">
                <a:solidFill>
                  <a:schemeClr val="tx1">
                    <a:lumMod val="75000"/>
                    <a:lumOff val="25000"/>
                  </a:schemeClr>
                </a:solidFill>
                <a:latin typeface="Arial" panose="020B0604020202020204" pitchFamily="34" charset="0"/>
                <a:cs typeface="Arial" panose="020B0604020202020204" pitchFamily="34" charset="0"/>
              </a:rPr>
            </a:br>
            <a:r>
              <a:rPr lang="hr-HR" sz="1200" dirty="0" err="1">
                <a:solidFill>
                  <a:schemeClr val="tx1">
                    <a:lumMod val="75000"/>
                    <a:lumOff val="25000"/>
                  </a:schemeClr>
                </a:solidFill>
                <a:latin typeface="Arial" panose="020B0604020202020204" pitchFamily="34" charset="0"/>
                <a:cs typeface="Arial" panose="020B0604020202020204" pitchFamily="34" charset="0"/>
              </a:rPr>
              <a:t>Implementation</a:t>
            </a:r>
            <a:r>
              <a:rPr lang="hr-HR" sz="1200" dirty="0">
                <a:solidFill>
                  <a:schemeClr val="tx1">
                    <a:lumMod val="75000"/>
                    <a:lumOff val="25000"/>
                  </a:schemeClr>
                </a:solidFill>
                <a:latin typeface="Arial" panose="020B0604020202020204" pitchFamily="34" charset="0"/>
                <a:cs typeface="Arial" panose="020B0604020202020204" pitchFamily="34" charset="0"/>
              </a:rPr>
              <a:t>: 2017 - 2023</a:t>
            </a:r>
          </a:p>
          <a:p>
            <a:pPr defTabSz="685783">
              <a:defRPr/>
            </a:pPr>
            <a:r>
              <a:rPr lang="hr-HR" sz="1200" dirty="0">
                <a:solidFill>
                  <a:schemeClr val="tx1">
                    <a:lumMod val="75000"/>
                    <a:lumOff val="25000"/>
                  </a:schemeClr>
                </a:solidFill>
                <a:latin typeface="Arial" panose="020B0604020202020204" pitchFamily="34" charset="0"/>
                <a:cs typeface="Arial" panose="020B0604020202020204" pitchFamily="34" charset="0"/>
                <a:hlinkClick r:id="rId2"/>
              </a:rPr>
              <a:t>https://www.srce.unizg.hr/hr-zoo/en</a:t>
            </a:r>
            <a:r>
              <a:rPr lang="hr-HR" sz="1200" dirty="0">
                <a:solidFill>
                  <a:schemeClr val="tx1">
                    <a:lumMod val="75000"/>
                    <a:lumOff val="25000"/>
                  </a:schemeClr>
                </a:solidFill>
                <a:latin typeface="Arial" panose="020B0604020202020204" pitchFamily="34" charset="0"/>
                <a:cs typeface="Arial" panose="020B0604020202020204" pitchFamily="34" charset="0"/>
              </a:rPr>
              <a:t>  </a:t>
            </a: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a:p>
            <a:pPr algn="ctr" defTabSz="685783">
              <a:defRPr/>
            </a:pPr>
            <a:endParaRPr lang="hr-HR"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1D896AD-28E6-4DAB-A8B3-196C4BD59202}"/>
              </a:ext>
            </a:extLst>
          </p:cNvPr>
          <p:cNvPicPr>
            <a:picLocks noChangeAspect="1"/>
          </p:cNvPicPr>
          <p:nvPr/>
        </p:nvPicPr>
        <p:blipFill>
          <a:blip r:embed="rId3"/>
          <a:stretch>
            <a:fillRect/>
          </a:stretch>
        </p:blipFill>
        <p:spPr>
          <a:xfrm>
            <a:off x="6153090" y="3707326"/>
            <a:ext cx="2779660" cy="767897"/>
          </a:xfrm>
          <a:prstGeom prst="rect">
            <a:avLst/>
          </a:prstGeom>
        </p:spPr>
      </p:pic>
      <p:pic>
        <p:nvPicPr>
          <p:cNvPr id="15" name="Picture 14">
            <a:extLst>
              <a:ext uri="{FF2B5EF4-FFF2-40B4-BE49-F238E27FC236}">
                <a16:creationId xmlns:a16="http://schemas.microsoft.com/office/drawing/2014/main" id="{36CD70AB-B167-412D-88ED-CE33FF7587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191" y="3112509"/>
            <a:ext cx="1616685" cy="594818"/>
          </a:xfrm>
          <a:prstGeom prst="rect">
            <a:avLst/>
          </a:prstGeom>
        </p:spPr>
      </p:pic>
      <p:grpSp>
        <p:nvGrpSpPr>
          <p:cNvPr id="24" name="Group 23">
            <a:extLst>
              <a:ext uri="{FF2B5EF4-FFF2-40B4-BE49-F238E27FC236}">
                <a16:creationId xmlns:a16="http://schemas.microsoft.com/office/drawing/2014/main" id="{AF7A22EC-33C4-4648-98CA-3CDA88F0538C}"/>
              </a:ext>
            </a:extLst>
          </p:cNvPr>
          <p:cNvGrpSpPr/>
          <p:nvPr/>
        </p:nvGrpSpPr>
        <p:grpSpPr>
          <a:xfrm rot="4080770" flipH="1">
            <a:off x="8381419" y="1420602"/>
            <a:ext cx="340659" cy="340659"/>
            <a:chOff x="3609787" y="1688350"/>
            <a:chExt cx="340659" cy="340659"/>
          </a:xfrm>
          <a:solidFill>
            <a:srgbClr val="D71634"/>
          </a:solidFill>
        </p:grpSpPr>
        <p:sp>
          <p:nvSpPr>
            <p:cNvPr id="25" name="Block Arc 24">
              <a:extLst>
                <a:ext uri="{FF2B5EF4-FFF2-40B4-BE49-F238E27FC236}">
                  <a16:creationId xmlns:a16="http://schemas.microsoft.com/office/drawing/2014/main" id="{AEA30E1E-6FA6-447D-92F7-34F12EAC00A7}"/>
                </a:ext>
              </a:extLst>
            </p:cNvPr>
            <p:cNvSpPr/>
            <p:nvPr/>
          </p:nvSpPr>
          <p:spPr>
            <a:xfrm>
              <a:off x="3609787" y="1688350"/>
              <a:ext cx="340659" cy="340659"/>
            </a:xfrm>
            <a:prstGeom prst="blockArc">
              <a:avLst>
                <a:gd name="adj1" fmla="val 14947649"/>
                <a:gd name="adj2" fmla="val 20137924"/>
                <a:gd name="adj3" fmla="val 267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Oval 25">
              <a:extLst>
                <a:ext uri="{FF2B5EF4-FFF2-40B4-BE49-F238E27FC236}">
                  <a16:creationId xmlns:a16="http://schemas.microsoft.com/office/drawing/2014/main" id="{4F6BCEA0-494D-406C-8E6C-C83EBDE2E9B1}"/>
                </a:ext>
              </a:extLst>
            </p:cNvPr>
            <p:cNvSpPr/>
            <p:nvPr/>
          </p:nvSpPr>
          <p:spPr>
            <a:xfrm>
              <a:off x="3643507" y="1771812"/>
              <a:ext cx="216000" cy="216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C9763AD6-E047-4088-A581-B63156CCC774}"/>
              </a:ext>
            </a:extLst>
          </p:cNvPr>
          <p:cNvSpPr txBox="1"/>
          <p:nvPr/>
        </p:nvSpPr>
        <p:spPr>
          <a:xfrm>
            <a:off x="6535139" y="4394727"/>
            <a:ext cx="2081483" cy="307777"/>
          </a:xfrm>
          <a:prstGeom prst="rect">
            <a:avLst/>
          </a:prstGeom>
          <a:noFill/>
        </p:spPr>
        <p:txBody>
          <a:bodyPr wrap="square" rtlCol="0">
            <a:spAutoFit/>
          </a:bodyPr>
          <a:lstStyle/>
          <a:p>
            <a:pPr algn="ctr"/>
            <a:r>
              <a:rPr lang="en-GB" sz="700" kern="1200" dirty="0">
                <a:solidFill>
                  <a:srgbClr val="4E4C4D"/>
                </a:solidFill>
                <a:effectLst/>
                <a:latin typeface="Arial" panose="020B0604020202020204" pitchFamily="34" charset="0"/>
                <a:cs typeface="Arial" panose="020B0604020202020204" pitchFamily="34" charset="0"/>
              </a:rPr>
              <a:t>Project is co-funded by European </a:t>
            </a:r>
            <a:r>
              <a:rPr lang="hr-HR" sz="700" kern="1200" dirty="0">
                <a:solidFill>
                  <a:srgbClr val="4E4C4D"/>
                </a:solidFill>
                <a:effectLst/>
                <a:latin typeface="Arial" panose="020B0604020202020204" pitchFamily="34" charset="0"/>
                <a:cs typeface="Arial" panose="020B0604020202020204" pitchFamily="34" charset="0"/>
              </a:rPr>
              <a:t>U</a:t>
            </a:r>
            <a:r>
              <a:rPr lang="en-GB" sz="700" dirty="0" err="1">
                <a:solidFill>
                  <a:srgbClr val="4E4C4D"/>
                </a:solidFill>
                <a:latin typeface="Arial" panose="020B0604020202020204" pitchFamily="34" charset="0"/>
                <a:cs typeface="Arial" panose="020B0604020202020204" pitchFamily="34" charset="0"/>
              </a:rPr>
              <a:t>nion</a:t>
            </a:r>
            <a:r>
              <a:rPr lang="en-GB" sz="700" dirty="0">
                <a:solidFill>
                  <a:srgbClr val="4E4C4D"/>
                </a:solidFill>
                <a:latin typeface="Arial" panose="020B0604020202020204" pitchFamily="34" charset="0"/>
                <a:cs typeface="Arial" panose="020B0604020202020204" pitchFamily="34" charset="0"/>
              </a:rPr>
              <a:t> from </a:t>
            </a:r>
            <a:r>
              <a:rPr lang="en-GB" sz="700" kern="1200" dirty="0">
                <a:solidFill>
                  <a:srgbClr val="4E4C4D"/>
                </a:solidFill>
                <a:effectLst/>
                <a:latin typeface="Arial" panose="020B0604020202020204" pitchFamily="34" charset="0"/>
                <a:cs typeface="Arial" panose="020B0604020202020204" pitchFamily="34" charset="0"/>
              </a:rPr>
              <a:t>European Regional Development Fund</a:t>
            </a:r>
          </a:p>
        </p:txBody>
      </p:sp>
      <p:sp>
        <p:nvSpPr>
          <p:cNvPr id="28" name="TextBox 27">
            <a:extLst>
              <a:ext uri="{FF2B5EF4-FFF2-40B4-BE49-F238E27FC236}">
                <a16:creationId xmlns:a16="http://schemas.microsoft.com/office/drawing/2014/main" id="{3CF82905-97FF-4213-B301-D965C152FBD6}"/>
              </a:ext>
            </a:extLst>
          </p:cNvPr>
          <p:cNvSpPr txBox="1"/>
          <p:nvPr/>
        </p:nvSpPr>
        <p:spPr>
          <a:xfrm>
            <a:off x="3065818" y="901828"/>
            <a:ext cx="3012363" cy="300082"/>
          </a:xfrm>
          <a:prstGeom prst="rect">
            <a:avLst/>
          </a:prstGeom>
          <a:noFill/>
        </p:spPr>
        <p:txBody>
          <a:bodyPr wrap="none" rtlCol="0">
            <a:spAutoFit/>
          </a:bodyPr>
          <a:lstStyle/>
          <a:p>
            <a:r>
              <a:rPr lang="hr-HR" b="1" dirty="0"/>
              <a:t>New </a:t>
            </a:r>
            <a:r>
              <a:rPr lang="hr-HR" b="1" dirty="0" err="1"/>
              <a:t>generation</a:t>
            </a:r>
            <a:r>
              <a:rPr lang="hr-HR" b="1" dirty="0"/>
              <a:t> of e-</a:t>
            </a:r>
            <a:r>
              <a:rPr lang="hr-HR" b="1" dirty="0" err="1"/>
              <a:t>infrastructure</a:t>
            </a:r>
            <a:endParaRPr lang="en-GB" b="1" dirty="0"/>
          </a:p>
        </p:txBody>
      </p:sp>
      <p:sp>
        <p:nvSpPr>
          <p:cNvPr id="17" name="Footer Placeholder 4">
            <a:extLst>
              <a:ext uri="{FF2B5EF4-FFF2-40B4-BE49-F238E27FC236}">
                <a16:creationId xmlns:a16="http://schemas.microsoft.com/office/drawing/2014/main" id="{829AC6A7-ACB3-44C5-8293-A11C254C49EE}"/>
              </a:ext>
            </a:extLst>
          </p:cNvPr>
          <p:cNvSpPr>
            <a:spLocks noGrp="1"/>
          </p:cNvSpPr>
          <p:nvPr>
            <p:ph type="ftr" sz="quarter" idx="11"/>
          </p:nvPr>
        </p:nvSpPr>
        <p:spPr>
          <a:xfrm>
            <a:off x="2048611" y="4767263"/>
            <a:ext cx="5120051" cy="274637"/>
          </a:xfrm>
        </p:spPr>
        <p:txBody>
          <a:bodyPr/>
          <a:lstStyle/>
          <a:p>
            <a:r>
              <a:rPr lang="hr-HR" dirty="0"/>
              <a:t>3rd DARIAH-HR International </a:t>
            </a:r>
            <a:r>
              <a:rPr lang="hr-HR" dirty="0" err="1"/>
              <a:t>Conference</a:t>
            </a:r>
            <a:endParaRPr lang="hr-HR" dirty="0"/>
          </a:p>
        </p:txBody>
      </p:sp>
      <p:sp>
        <p:nvSpPr>
          <p:cNvPr id="18" name="Date Placeholder 3">
            <a:extLst>
              <a:ext uri="{FF2B5EF4-FFF2-40B4-BE49-F238E27FC236}">
                <a16:creationId xmlns:a16="http://schemas.microsoft.com/office/drawing/2014/main" id="{A430271E-EA62-4C53-8975-6F0CF4A67D25}"/>
              </a:ext>
            </a:extLst>
          </p:cNvPr>
          <p:cNvSpPr>
            <a:spLocks noGrp="1"/>
          </p:cNvSpPr>
          <p:nvPr>
            <p:ph type="dt" sz="half" idx="10"/>
          </p:nvPr>
        </p:nvSpPr>
        <p:spPr>
          <a:xfrm>
            <a:off x="7562850" y="4767263"/>
            <a:ext cx="1296770" cy="274637"/>
          </a:xfrm>
        </p:spPr>
        <p:txBody>
          <a:bodyPr/>
          <a:lstStyle/>
          <a:p>
            <a:r>
              <a:rPr lang="hr-HR" dirty="0"/>
              <a:t>27</a:t>
            </a:r>
            <a:r>
              <a:rPr lang="hr-HR" baseline="30000" dirty="0"/>
              <a:t>th</a:t>
            </a:r>
            <a:r>
              <a:rPr lang="hr-HR" dirty="0"/>
              <a:t> </a:t>
            </a:r>
            <a:r>
              <a:rPr lang="hr-HR" dirty="0" err="1"/>
              <a:t>October</a:t>
            </a:r>
            <a:r>
              <a:rPr lang="hr-HR" dirty="0"/>
              <a:t> 2023</a:t>
            </a:r>
          </a:p>
        </p:txBody>
      </p:sp>
    </p:spTree>
    <p:extLst>
      <p:ext uri="{BB962C8B-B14F-4D97-AF65-F5344CB8AC3E}">
        <p14:creationId xmlns:p14="http://schemas.microsoft.com/office/powerpoint/2010/main" val="340281890"/>
      </p:ext>
    </p:extLst>
  </p:cSld>
  <p:clrMapOvr>
    <a:masterClrMapping/>
  </p:clrMapOvr>
</p:sld>
</file>

<file path=ppt/theme/theme1.xml><?xml version="1.0" encoding="utf-8"?>
<a:theme xmlns:a="http://schemas.openxmlformats.org/drawingml/2006/main" name="Srce - 4x3">
  <a:themeElements>
    <a:clrScheme name="Srce boje">
      <a:dk1>
        <a:srgbClr val="0C0C0C"/>
      </a:dk1>
      <a:lt1>
        <a:srgbClr val="FFFFFF"/>
      </a:lt1>
      <a:dk2>
        <a:srgbClr val="0C0C0C"/>
      </a:dk2>
      <a:lt2>
        <a:srgbClr val="FFFFFF"/>
      </a:lt2>
      <a:accent1>
        <a:srgbClr val="D71635"/>
      </a:accent1>
      <a:accent2>
        <a:srgbClr val="E39717"/>
      </a:accent2>
      <a:accent3>
        <a:srgbClr val="0095DA"/>
      </a:accent3>
      <a:accent4>
        <a:srgbClr val="80C342"/>
      </a:accent4>
      <a:accent5>
        <a:srgbClr val="00AB4E"/>
      </a:accent5>
      <a:accent6>
        <a:srgbClr val="B04C46"/>
      </a:accent6>
      <a:hlink>
        <a:srgbClr val="D71635"/>
      </a:hlink>
      <a:folHlink>
        <a:srgbClr val="D71635"/>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ce_predlozak_4x3_20140902.potx" id="{271BFEB2-BF80-474C-8328-443E9CEEB75F}" vid="{068A2726-5DBF-4082-8E36-290FF330AE25}"/>
    </a:ext>
  </a:extLst>
</a:theme>
</file>

<file path=ppt/theme/theme2.xml><?xml version="1.0" encoding="utf-8"?>
<a:theme xmlns:a="http://schemas.openxmlformats.org/drawingml/2006/main" name="Custom Design">
  <a:themeElements>
    <a:clrScheme name="Srce boje">
      <a:dk1>
        <a:srgbClr val="0C0C0C"/>
      </a:dk1>
      <a:lt1>
        <a:srgbClr val="FFFFFF"/>
      </a:lt1>
      <a:dk2>
        <a:srgbClr val="0C0C0C"/>
      </a:dk2>
      <a:lt2>
        <a:srgbClr val="FFFFFF"/>
      </a:lt2>
      <a:accent1>
        <a:srgbClr val="D71635"/>
      </a:accent1>
      <a:accent2>
        <a:srgbClr val="E39717"/>
      </a:accent2>
      <a:accent3>
        <a:srgbClr val="0095DA"/>
      </a:accent3>
      <a:accent4>
        <a:srgbClr val="80C342"/>
      </a:accent4>
      <a:accent5>
        <a:srgbClr val="00AB4E"/>
      </a:accent5>
      <a:accent6>
        <a:srgbClr val="B04C46"/>
      </a:accent6>
      <a:hlink>
        <a:srgbClr val="D71635"/>
      </a:hlink>
      <a:folHlink>
        <a:srgbClr val="D71635"/>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4894</TotalTime>
  <Words>3243</Words>
  <Application>Microsoft Office PowerPoint</Application>
  <PresentationFormat>On-screen Show (16:9)</PresentationFormat>
  <Paragraphs>649</Paragraphs>
  <Slides>41</Slides>
  <Notes>11</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Arial Narrow</vt:lpstr>
      <vt:lpstr>Arial Rounded MT Bold</vt:lpstr>
      <vt:lpstr>Calibri</vt:lpstr>
      <vt:lpstr>Century Gothic</vt:lpstr>
      <vt:lpstr>Times New Roman</vt:lpstr>
      <vt:lpstr>Wingdings</vt:lpstr>
      <vt:lpstr>Srce - 4x3</vt:lpstr>
      <vt:lpstr>Custom Design</vt:lpstr>
      <vt:lpstr>SRCE for Open Science</vt:lpstr>
      <vt:lpstr>University computing centre - SRCE</vt:lpstr>
      <vt:lpstr>SRCE…</vt:lpstr>
      <vt:lpstr>SRCE &amp; e-infrastucture</vt:lpstr>
      <vt:lpstr>SRCE service catalogue</vt:lpstr>
      <vt:lpstr>SRCE for Open Science</vt:lpstr>
      <vt:lpstr>SRCE for Open Science</vt:lpstr>
      <vt:lpstr>Croatian Scientific and Educational Cloud (HR-ZOO) </vt:lpstr>
      <vt:lpstr>Results of project HR-ZOO</vt:lpstr>
      <vt:lpstr>HR-ZOO data centres &amp; network</vt:lpstr>
      <vt:lpstr>New and improved SRCE services within project HR-ZOO</vt:lpstr>
      <vt:lpstr>Advanced Computing &amp; Storage Infrastructure</vt:lpstr>
      <vt:lpstr>Advanced computing with „Supek”</vt:lpstr>
      <vt:lpstr>Advanced cloud computing with „Vrančić”</vt:lpstr>
      <vt:lpstr>PowerPoint Presentation</vt:lpstr>
      <vt:lpstr>Use cases</vt:lpstr>
      <vt:lpstr>Croatian Competence Centre for HPC (HR HPC CC)</vt:lpstr>
      <vt:lpstr>PowerPoint Presentation</vt:lpstr>
      <vt:lpstr>Data infrastructure &amp; services</vt:lpstr>
      <vt:lpstr>PowerPoint Presentation</vt:lpstr>
      <vt:lpstr>DABAR and Humanities</vt:lpstr>
      <vt:lpstr>SRCE provide education for open science practices</vt:lpstr>
      <vt:lpstr>Croatian Web Archive (HAW)</vt:lpstr>
      <vt:lpstr>Croatian Open Science Cloud (HR-OOZ) Initiative</vt:lpstr>
      <vt:lpstr>Chronology</vt:lpstr>
      <vt:lpstr>Croatian Open Science Cloud (HR-OOZ) Initiative</vt:lpstr>
      <vt:lpstr>Achievements of HR-OOZ Initiative</vt:lpstr>
      <vt:lpstr>Croatian Open Science Plan – main goals</vt:lpstr>
      <vt:lpstr>Croatian Open Science Plan - main goals</vt:lpstr>
      <vt:lpstr>HR-ZOO &amp; HR-OOZ &amp; CroRIS</vt:lpstr>
      <vt:lpstr>HR-OOZ as a part of EOSC</vt:lpstr>
      <vt:lpstr>Croatian Research Information System (CroRIS)</vt:lpstr>
      <vt:lpstr>Before … data chaos</vt:lpstr>
      <vt:lpstr>Croatian Research Information System (CroRIS)</vt:lpstr>
      <vt:lpstr>PowerPoint Presentation</vt:lpstr>
      <vt:lpstr>CroRIS - authorities and various user’s roles </vt:lpstr>
      <vt:lpstr>Institute of Ethnology and Folklore Research, Zagreb in CroRIS</vt:lpstr>
      <vt:lpstr>Digital bridges to ERA / EHEA </vt:lpstr>
      <vt:lpstr>The key to Success</vt:lpstr>
      <vt:lpstr>PowerPoint Presentation</vt:lpstr>
      <vt:lpstr>SRCE for Open Science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SRCE for Open Science _ DARIAH_2023</dc:title>
  <dc:creator>Sandra Razbornik</dc:creator>
  <cp:lastModifiedBy>Ljiljana Jertec Musap</cp:lastModifiedBy>
  <cp:revision>268</cp:revision>
  <cp:lastPrinted>2014-06-24T07:01:20Z</cp:lastPrinted>
  <dcterms:created xsi:type="dcterms:W3CDTF">2014-09-19T07:16:42Z</dcterms:created>
  <dcterms:modified xsi:type="dcterms:W3CDTF">2023-11-10T08:22:20Z</dcterms:modified>
  <cp:category>SRCE presentation</cp:category>
</cp:coreProperties>
</file>