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  <p:sldMasterId id="2147483735" r:id="rId3"/>
  </p:sldMasterIdLst>
  <p:notesMasterIdLst>
    <p:notesMasterId r:id="rId29"/>
  </p:notesMasterIdLst>
  <p:handoutMasterIdLst>
    <p:handoutMasterId r:id="rId30"/>
  </p:handoutMasterIdLst>
  <p:sldIdLst>
    <p:sldId id="256" r:id="rId4"/>
    <p:sldId id="339" r:id="rId5"/>
    <p:sldId id="717" r:id="rId6"/>
    <p:sldId id="716" r:id="rId7"/>
    <p:sldId id="349" r:id="rId8"/>
    <p:sldId id="350" r:id="rId9"/>
    <p:sldId id="329" r:id="rId10"/>
    <p:sldId id="334" r:id="rId11"/>
    <p:sldId id="718" r:id="rId12"/>
    <p:sldId id="351" r:id="rId13"/>
    <p:sldId id="265" r:id="rId14"/>
    <p:sldId id="260" r:id="rId15"/>
    <p:sldId id="721" r:id="rId16"/>
    <p:sldId id="722" r:id="rId17"/>
    <p:sldId id="344" r:id="rId18"/>
    <p:sldId id="345" r:id="rId19"/>
    <p:sldId id="268" r:id="rId20"/>
    <p:sldId id="342" r:id="rId21"/>
    <p:sldId id="271" r:id="rId22"/>
    <p:sldId id="272" r:id="rId23"/>
    <p:sldId id="273" r:id="rId24"/>
    <p:sldId id="724" r:id="rId25"/>
    <p:sldId id="723" r:id="rId26"/>
    <p:sldId id="338" r:id="rId27"/>
    <p:sldId id="725" r:id="rId28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5165" autoAdjust="0"/>
  </p:normalViewPr>
  <p:slideViewPr>
    <p:cSldViewPr snapToGrid="0">
      <p:cViewPr varScale="1">
        <p:scale>
          <a:sx n="88" d="100"/>
          <a:sy n="88" d="100"/>
        </p:scale>
        <p:origin x="84" y="3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0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erhr-my.sharepoint.com/personal/hdzapo_fer_hr/Documents/CROBOHUB++%20internal/MINGOR/PPTX/Part%200%20-%20List%20of%20participa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erhr-my.sharepoint.com/personal/hdzapo_fer_hr/Documents/CROBOHUB++%20internal/MINGOR/PPTX/Part%200%20-%20List%20of%20participan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niYMq2bJRI&amp;t=1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IniYMq2bJRI&amp;t=1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5B861-DAF9-4C5E-8EF5-5B6EA83CEEE8}" type="doc">
      <dgm:prSet loTypeId="urn:microsoft.com/office/officeart/2005/8/layout/radial5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01345BF-5994-43B4-9058-A5EFF1D15E2D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Suradnja s akademskom zajednicom i javnim sektorom</a:t>
          </a:r>
        </a:p>
      </dgm:t>
    </dgm:pt>
    <dgm:pt modelId="{F7B3CF5E-EEA0-4066-A897-37C0C4AB4F01}" type="parTrans" cxnId="{49F1B33A-507A-4DC1-AF2F-6B10A71DBC4C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475F9-A9C8-4779-B768-AF6C65BEF3FB}" type="sibTrans" cxnId="{49F1B33A-507A-4DC1-AF2F-6B10A71DBC4C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2115E-EBDC-4164-AB5E-584900FCEB6B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en-GB" sz="600" b="1" dirty="0" err="1">
              <a:latin typeface="Arial" panose="020B0604020202020204" pitchFamily="34" charset="0"/>
              <a:cs typeface="Arial" panose="020B0604020202020204" pitchFamily="34" charset="0"/>
            </a:rPr>
            <a:t>Suradnja</a:t>
          </a:r>
          <a:endParaRPr lang="en-GB" sz="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16BB5-3D0F-41DC-BC0C-ED26FC06E4F6}" type="parTrans" cxnId="{00C46B36-4901-4B0F-B0E3-1D186CD80285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68A8C-793D-4E04-8841-6CCCAE7C3A36}" type="sibTrans" cxnId="{00C46B36-4901-4B0F-B0E3-1D186CD80285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C03B8-82E5-4D0A-AFDA-B079AC5C0E9D}">
      <dgm:prSet phldrT="[Text]"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24B64-C57C-4D14-9E1F-BBE0259E3C97}" type="parTrans" cxnId="{0D6667A3-09AF-436D-BC8F-73C35B4DD2F8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91CEA-9B51-49F6-864F-9B46C50B21A9}" type="sibTrans" cxnId="{0D6667A3-09AF-436D-BC8F-73C35B4DD2F8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C46BB-A91C-4E7E-BE38-0900C1A03B4A}">
      <dgm:prSet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Edukacije i razvoj vještina u HPC/HPDA/</a:t>
          </a:r>
          <a:b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AI</a:t>
          </a:r>
        </a:p>
      </dgm:t>
    </dgm:pt>
    <dgm:pt modelId="{1E1F5621-1C2D-4F7B-A10C-37BD38E1DA7F}" type="parTrans" cxnId="{681E2566-0F01-4F5A-BD86-331C86F9A6BF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AA34E-09F2-43CC-82FA-25BCE31C56E7}" type="sibTrans" cxnId="{681E2566-0F01-4F5A-BD86-331C86F9A6BF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E1382-C61E-45EC-983C-8568E2C61672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Suradnja s industrijom</a:t>
          </a:r>
        </a:p>
      </dgm:t>
    </dgm:pt>
    <dgm:pt modelId="{C058FA6D-1296-4F77-B1C3-9ED041934F95}" type="parTrans" cxnId="{94197DF0-E6D9-46AE-B4E9-7649968FE1D7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7A99F-FEFF-40F0-AE9B-A81963C4A12B}" type="sibTrans" cxnId="{94197DF0-E6D9-46AE-B4E9-7649968FE1D7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A6049-C03F-4D0F-B3FF-8769F6CBD309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dirty="0">
              <a:latin typeface="Arial" panose="020B0604020202020204" pitchFamily="34" charset="0"/>
              <a:cs typeface="Arial" panose="020B0604020202020204" pitchFamily="34" charset="0"/>
            </a:rPr>
            <a:t>Portfelj usluga i upravljanje kompetencija-ma</a:t>
          </a:r>
          <a:endParaRPr lang="en-US" sz="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8BEDF-5174-4C06-B79C-2C43B40AC8F4}" type="parTrans" cxnId="{A8A8931D-D9E2-482F-AF16-775CB2E20B9E}">
      <dgm:prSet custT="1"/>
      <dgm:spPr>
        <a:solidFill>
          <a:srgbClr val="C00000"/>
        </a:solidFill>
      </dgm:spPr>
      <dgm:t>
        <a:bodyPr/>
        <a:lstStyle/>
        <a:p>
          <a:endParaRPr lang="en-US" sz="700"/>
        </a:p>
      </dgm:t>
    </dgm:pt>
    <dgm:pt modelId="{F7D3D2E9-6A31-4104-93DC-AF2858ED6C5E}" type="sibTrans" cxnId="{A8A8931D-D9E2-482F-AF16-775CB2E20B9E}">
      <dgm:prSet/>
      <dgm:spPr/>
      <dgm:t>
        <a:bodyPr/>
        <a:lstStyle/>
        <a:p>
          <a:endParaRPr lang="en-US" sz="700"/>
        </a:p>
      </dgm:t>
    </dgm:pt>
    <dgm:pt modelId="{68A580EC-965C-48E3-AAEC-A43A70B5F0C1}">
      <dgm:prSet phldrT="[Text]" custT="1"/>
      <dgm:spPr>
        <a:noFill/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1F8FA-C0C2-4B4A-871A-A2319B482130}" type="sibTrans" cxnId="{CAA9A6A7-696D-4653-AF14-D8D12DBC7B12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DC82D-1895-4F05-A35E-A535CF27695F}" type="parTrans" cxnId="{CAA9A6A7-696D-4653-AF14-D8D12DBC7B12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82CAF-9BF9-4AF7-A1A9-9AB6A283D68A}" type="pres">
      <dgm:prSet presAssocID="{7465B861-DAF9-4C5E-8EF5-5B6EA83CEE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BFC2EC-6766-4637-8703-5BEC6F3EC492}" type="pres">
      <dgm:prSet presAssocID="{68A580EC-965C-48E3-AAEC-A43A70B5F0C1}" presName="centerShape" presStyleLbl="node0" presStyleIdx="0" presStyleCnt="1" custScaleX="119197" custScaleY="117571" custLinFactNeighborY="-858"/>
      <dgm:spPr/>
    </dgm:pt>
    <dgm:pt modelId="{3283BE7F-21BB-46FD-B6CA-E733DEFF2AA9}" type="pres">
      <dgm:prSet presAssocID="{1E1F5621-1C2D-4F7B-A10C-37BD38E1DA7F}" presName="parTrans" presStyleLbl="sibTrans2D1" presStyleIdx="0" presStyleCnt="5" custLinFactNeighborY="-4224"/>
      <dgm:spPr/>
    </dgm:pt>
    <dgm:pt modelId="{7F10264B-F961-4A8E-A4C9-8441D5B914EF}" type="pres">
      <dgm:prSet presAssocID="{1E1F5621-1C2D-4F7B-A10C-37BD38E1DA7F}" presName="connectorText" presStyleLbl="sibTrans2D1" presStyleIdx="0" presStyleCnt="5"/>
      <dgm:spPr/>
    </dgm:pt>
    <dgm:pt modelId="{B986DEB5-0CAB-4563-8544-6178CC2B6F08}" type="pres">
      <dgm:prSet presAssocID="{0EDC46BB-A91C-4E7E-BE38-0900C1A03B4A}" presName="node" presStyleLbl="node1" presStyleIdx="0" presStyleCnt="5">
        <dgm:presLayoutVars>
          <dgm:bulletEnabled val="1"/>
        </dgm:presLayoutVars>
      </dgm:prSet>
      <dgm:spPr/>
    </dgm:pt>
    <dgm:pt modelId="{51F00679-B627-4402-95D4-40E19436C03E}" type="pres">
      <dgm:prSet presAssocID="{C058FA6D-1296-4F77-B1C3-9ED041934F95}" presName="parTrans" presStyleLbl="sibTrans2D1" presStyleIdx="1" presStyleCnt="5"/>
      <dgm:spPr/>
    </dgm:pt>
    <dgm:pt modelId="{329A6D69-E718-450B-8A4E-B088B48073ED}" type="pres">
      <dgm:prSet presAssocID="{C058FA6D-1296-4F77-B1C3-9ED041934F95}" presName="connectorText" presStyleLbl="sibTrans2D1" presStyleIdx="1" presStyleCnt="5"/>
      <dgm:spPr/>
    </dgm:pt>
    <dgm:pt modelId="{A5C47317-2F99-4EC5-946C-9188F6D0300A}" type="pres">
      <dgm:prSet presAssocID="{C58E1382-C61E-45EC-983C-8568E2C61672}" presName="node" presStyleLbl="node1" presStyleIdx="1" presStyleCnt="5">
        <dgm:presLayoutVars>
          <dgm:bulletEnabled val="1"/>
        </dgm:presLayoutVars>
      </dgm:prSet>
      <dgm:spPr/>
    </dgm:pt>
    <dgm:pt modelId="{292DFA19-7946-4F90-9173-8E34B1A9109E}" type="pres">
      <dgm:prSet presAssocID="{F7B3CF5E-EEA0-4066-A897-37C0C4AB4F01}" presName="parTrans" presStyleLbl="sibTrans2D1" presStyleIdx="2" presStyleCnt="5" custLinFactNeighborY="8444"/>
      <dgm:spPr/>
    </dgm:pt>
    <dgm:pt modelId="{D13E5FBB-D5A1-44DD-BBB1-DE1034226291}" type="pres">
      <dgm:prSet presAssocID="{F7B3CF5E-EEA0-4066-A897-37C0C4AB4F01}" presName="connectorText" presStyleLbl="sibTrans2D1" presStyleIdx="2" presStyleCnt="5"/>
      <dgm:spPr/>
    </dgm:pt>
    <dgm:pt modelId="{572D525E-9694-4F11-93DB-A73CB9F31C87}" type="pres">
      <dgm:prSet presAssocID="{F01345BF-5994-43B4-9058-A5EFF1D15E2D}" presName="node" presStyleLbl="node1" presStyleIdx="2" presStyleCnt="5" custScaleX="119608" custScaleY="114577">
        <dgm:presLayoutVars>
          <dgm:bulletEnabled val="1"/>
        </dgm:presLayoutVars>
      </dgm:prSet>
      <dgm:spPr/>
    </dgm:pt>
    <dgm:pt modelId="{A81582F0-48AE-43CF-9656-62DF30C67C26}" type="pres">
      <dgm:prSet presAssocID="{A2D8BEDF-5174-4C06-B79C-2C43B40AC8F4}" presName="parTrans" presStyleLbl="sibTrans2D1" presStyleIdx="3" presStyleCnt="5" custLinFactNeighborY="6333"/>
      <dgm:spPr/>
    </dgm:pt>
    <dgm:pt modelId="{0A3A2CBC-4335-4042-B46D-EE83513BABC7}" type="pres">
      <dgm:prSet presAssocID="{A2D8BEDF-5174-4C06-B79C-2C43B40AC8F4}" presName="connectorText" presStyleLbl="sibTrans2D1" presStyleIdx="3" presStyleCnt="5"/>
      <dgm:spPr/>
    </dgm:pt>
    <dgm:pt modelId="{44DE4220-A88A-40F9-97B0-D5CC1621D889}" type="pres">
      <dgm:prSet presAssocID="{997A6049-C03F-4D0F-B3FF-8769F6CBD309}" presName="node" presStyleLbl="node1" presStyleIdx="3" presStyleCnt="5" custScaleX="118624" custScaleY="112826">
        <dgm:presLayoutVars>
          <dgm:bulletEnabled val="1"/>
        </dgm:presLayoutVars>
      </dgm:prSet>
      <dgm:spPr/>
    </dgm:pt>
    <dgm:pt modelId="{81D618F4-3883-40D1-8094-D247E625C8AF}" type="pres">
      <dgm:prSet presAssocID="{73316BB5-3D0F-41DC-BC0C-ED26FC06E4F6}" presName="parTrans" presStyleLbl="sibTrans2D1" presStyleIdx="4" presStyleCnt="5"/>
      <dgm:spPr/>
    </dgm:pt>
    <dgm:pt modelId="{1E450E5A-672B-4504-86D5-21FA2D74FB5A}" type="pres">
      <dgm:prSet presAssocID="{73316BB5-3D0F-41DC-BC0C-ED26FC06E4F6}" presName="connectorText" presStyleLbl="sibTrans2D1" presStyleIdx="4" presStyleCnt="5"/>
      <dgm:spPr/>
    </dgm:pt>
    <dgm:pt modelId="{061C024C-47A3-4B2D-B27C-5B2FE7EF0F33}" type="pres">
      <dgm:prSet presAssocID="{C092115E-EBDC-4164-AB5E-584900FCEB6B}" presName="node" presStyleLbl="node1" presStyleIdx="4" presStyleCnt="5">
        <dgm:presLayoutVars>
          <dgm:bulletEnabled val="1"/>
        </dgm:presLayoutVars>
      </dgm:prSet>
      <dgm:spPr/>
    </dgm:pt>
  </dgm:ptLst>
  <dgm:cxnLst>
    <dgm:cxn modelId="{D7337612-B1A3-4115-9470-9D697BC06E6B}" type="presOf" srcId="{F7B3CF5E-EEA0-4066-A897-37C0C4AB4F01}" destId="{D13E5FBB-D5A1-44DD-BBB1-DE1034226291}" srcOrd="1" destOrd="0" presId="urn:microsoft.com/office/officeart/2005/8/layout/radial5"/>
    <dgm:cxn modelId="{506C6618-FBC6-40D5-A5FA-19411C45F581}" type="presOf" srcId="{A2D8BEDF-5174-4C06-B79C-2C43B40AC8F4}" destId="{A81582F0-48AE-43CF-9656-62DF30C67C26}" srcOrd="0" destOrd="0" presId="urn:microsoft.com/office/officeart/2005/8/layout/radial5"/>
    <dgm:cxn modelId="{A8A8931D-D9E2-482F-AF16-775CB2E20B9E}" srcId="{68A580EC-965C-48E3-AAEC-A43A70B5F0C1}" destId="{997A6049-C03F-4D0F-B3FF-8769F6CBD309}" srcOrd="3" destOrd="0" parTransId="{A2D8BEDF-5174-4C06-B79C-2C43B40AC8F4}" sibTransId="{F7D3D2E9-6A31-4104-93DC-AF2858ED6C5E}"/>
    <dgm:cxn modelId="{157C4520-804D-4253-B122-E67817A25FE5}" type="presOf" srcId="{C092115E-EBDC-4164-AB5E-584900FCEB6B}" destId="{061C024C-47A3-4B2D-B27C-5B2FE7EF0F33}" srcOrd="0" destOrd="0" presId="urn:microsoft.com/office/officeart/2005/8/layout/radial5"/>
    <dgm:cxn modelId="{B58C8926-B584-4E7E-AA7D-9D8949E435FC}" type="presOf" srcId="{F01345BF-5994-43B4-9058-A5EFF1D15E2D}" destId="{572D525E-9694-4F11-93DB-A73CB9F31C87}" srcOrd="0" destOrd="0" presId="urn:microsoft.com/office/officeart/2005/8/layout/radial5"/>
    <dgm:cxn modelId="{710B922B-8740-4C94-96EF-A593C63BC943}" type="presOf" srcId="{F7B3CF5E-EEA0-4066-A897-37C0C4AB4F01}" destId="{292DFA19-7946-4F90-9173-8E34B1A9109E}" srcOrd="0" destOrd="0" presId="urn:microsoft.com/office/officeart/2005/8/layout/radial5"/>
    <dgm:cxn modelId="{00C46B36-4901-4B0F-B0E3-1D186CD80285}" srcId="{68A580EC-965C-48E3-AAEC-A43A70B5F0C1}" destId="{C092115E-EBDC-4164-AB5E-584900FCEB6B}" srcOrd="4" destOrd="0" parTransId="{73316BB5-3D0F-41DC-BC0C-ED26FC06E4F6}" sibTransId="{7C768A8C-793D-4E04-8841-6CCCAE7C3A36}"/>
    <dgm:cxn modelId="{49F1B33A-507A-4DC1-AF2F-6B10A71DBC4C}" srcId="{68A580EC-965C-48E3-AAEC-A43A70B5F0C1}" destId="{F01345BF-5994-43B4-9058-A5EFF1D15E2D}" srcOrd="2" destOrd="0" parTransId="{F7B3CF5E-EEA0-4066-A897-37C0C4AB4F01}" sibTransId="{1CA475F9-A9C8-4779-B768-AF6C65BEF3FB}"/>
    <dgm:cxn modelId="{681E2566-0F01-4F5A-BD86-331C86F9A6BF}" srcId="{68A580EC-965C-48E3-AAEC-A43A70B5F0C1}" destId="{0EDC46BB-A91C-4E7E-BE38-0900C1A03B4A}" srcOrd="0" destOrd="0" parTransId="{1E1F5621-1C2D-4F7B-A10C-37BD38E1DA7F}" sibTransId="{377AA34E-09F2-43CC-82FA-25BCE31C56E7}"/>
    <dgm:cxn modelId="{9696B547-73C9-4236-9AC1-2B7D46347D57}" type="presOf" srcId="{68A580EC-965C-48E3-AAEC-A43A70B5F0C1}" destId="{EDBFC2EC-6766-4637-8703-5BEC6F3EC492}" srcOrd="0" destOrd="0" presId="urn:microsoft.com/office/officeart/2005/8/layout/radial5"/>
    <dgm:cxn modelId="{3F1F4B4B-D00E-4035-8584-55DC56F2AF92}" type="presOf" srcId="{C058FA6D-1296-4F77-B1C3-9ED041934F95}" destId="{329A6D69-E718-450B-8A4E-B088B48073ED}" srcOrd="1" destOrd="0" presId="urn:microsoft.com/office/officeart/2005/8/layout/radial5"/>
    <dgm:cxn modelId="{C537ED6E-66E8-4837-9A08-A3EFCB69519D}" type="presOf" srcId="{A2D8BEDF-5174-4C06-B79C-2C43B40AC8F4}" destId="{0A3A2CBC-4335-4042-B46D-EE83513BABC7}" srcOrd="1" destOrd="0" presId="urn:microsoft.com/office/officeart/2005/8/layout/radial5"/>
    <dgm:cxn modelId="{B452B875-3D43-48AE-9B30-CD3985579949}" type="presOf" srcId="{1E1F5621-1C2D-4F7B-A10C-37BD38E1DA7F}" destId="{7F10264B-F961-4A8E-A4C9-8441D5B914EF}" srcOrd="1" destOrd="0" presId="urn:microsoft.com/office/officeart/2005/8/layout/radial5"/>
    <dgm:cxn modelId="{19E4EF56-1968-45BC-A3DC-639B57084B2E}" type="presOf" srcId="{C058FA6D-1296-4F77-B1C3-9ED041934F95}" destId="{51F00679-B627-4402-95D4-40E19436C03E}" srcOrd="0" destOrd="0" presId="urn:microsoft.com/office/officeart/2005/8/layout/radial5"/>
    <dgm:cxn modelId="{FD4598A1-11C6-4EE4-81BF-25B2229770B4}" type="presOf" srcId="{73316BB5-3D0F-41DC-BC0C-ED26FC06E4F6}" destId="{1E450E5A-672B-4504-86D5-21FA2D74FB5A}" srcOrd="1" destOrd="0" presId="urn:microsoft.com/office/officeart/2005/8/layout/radial5"/>
    <dgm:cxn modelId="{0D6667A3-09AF-436D-BC8F-73C35B4DD2F8}" srcId="{7465B861-DAF9-4C5E-8EF5-5B6EA83CEEE8}" destId="{9EFC03B8-82E5-4D0A-AFDA-B079AC5C0E9D}" srcOrd="1" destOrd="0" parTransId="{1B424B64-C57C-4D14-9E1F-BBE0259E3C97}" sibTransId="{22691CEA-9B51-49F6-864F-9B46C50B21A9}"/>
    <dgm:cxn modelId="{B52767A5-37DB-4AEC-8882-E628305181BE}" type="presOf" srcId="{C58E1382-C61E-45EC-983C-8568E2C61672}" destId="{A5C47317-2F99-4EC5-946C-9188F6D0300A}" srcOrd="0" destOrd="0" presId="urn:microsoft.com/office/officeart/2005/8/layout/radial5"/>
    <dgm:cxn modelId="{CAA9A6A7-696D-4653-AF14-D8D12DBC7B12}" srcId="{7465B861-DAF9-4C5E-8EF5-5B6EA83CEEE8}" destId="{68A580EC-965C-48E3-AAEC-A43A70B5F0C1}" srcOrd="0" destOrd="0" parTransId="{DF3DC82D-1895-4F05-A35E-A535CF27695F}" sibTransId="{0AE1F8FA-C0C2-4B4A-871A-A2319B482130}"/>
    <dgm:cxn modelId="{C8FDF7BC-B54D-426A-A1AF-8146517576A0}" type="presOf" srcId="{7465B861-DAF9-4C5E-8EF5-5B6EA83CEEE8}" destId="{81A82CAF-9BF9-4AF7-A1A9-9AB6A283D68A}" srcOrd="0" destOrd="0" presId="urn:microsoft.com/office/officeart/2005/8/layout/radial5"/>
    <dgm:cxn modelId="{8BC8B6BD-C612-489C-B5F0-37AD18A6EE5D}" type="presOf" srcId="{1E1F5621-1C2D-4F7B-A10C-37BD38E1DA7F}" destId="{3283BE7F-21BB-46FD-B6CA-E733DEFF2AA9}" srcOrd="0" destOrd="0" presId="urn:microsoft.com/office/officeart/2005/8/layout/radial5"/>
    <dgm:cxn modelId="{DFC781D0-CD1F-4DF0-98A3-6EFC68B8CE2B}" type="presOf" srcId="{0EDC46BB-A91C-4E7E-BE38-0900C1A03B4A}" destId="{B986DEB5-0CAB-4563-8544-6178CC2B6F08}" srcOrd="0" destOrd="0" presId="urn:microsoft.com/office/officeart/2005/8/layout/radial5"/>
    <dgm:cxn modelId="{539258E2-F8C3-4145-A028-24B6FF99047E}" type="presOf" srcId="{997A6049-C03F-4D0F-B3FF-8769F6CBD309}" destId="{44DE4220-A88A-40F9-97B0-D5CC1621D889}" srcOrd="0" destOrd="0" presId="urn:microsoft.com/office/officeart/2005/8/layout/radial5"/>
    <dgm:cxn modelId="{269CD7EF-BFF1-44F1-971B-8C94B8404114}" type="presOf" srcId="{73316BB5-3D0F-41DC-BC0C-ED26FC06E4F6}" destId="{81D618F4-3883-40D1-8094-D247E625C8AF}" srcOrd="0" destOrd="0" presId="urn:microsoft.com/office/officeart/2005/8/layout/radial5"/>
    <dgm:cxn modelId="{94197DF0-E6D9-46AE-B4E9-7649968FE1D7}" srcId="{68A580EC-965C-48E3-AAEC-A43A70B5F0C1}" destId="{C58E1382-C61E-45EC-983C-8568E2C61672}" srcOrd="1" destOrd="0" parTransId="{C058FA6D-1296-4F77-B1C3-9ED041934F95}" sibTransId="{7E57A99F-FEFF-40F0-AE9B-A81963C4A12B}"/>
    <dgm:cxn modelId="{8824F7D5-860B-4524-A256-8AD5EE1B5622}" type="presParOf" srcId="{81A82CAF-9BF9-4AF7-A1A9-9AB6A283D68A}" destId="{EDBFC2EC-6766-4637-8703-5BEC6F3EC492}" srcOrd="0" destOrd="0" presId="urn:microsoft.com/office/officeart/2005/8/layout/radial5"/>
    <dgm:cxn modelId="{3B8E34D1-4241-4C29-8039-86A0B1362C9B}" type="presParOf" srcId="{81A82CAF-9BF9-4AF7-A1A9-9AB6A283D68A}" destId="{3283BE7F-21BB-46FD-B6CA-E733DEFF2AA9}" srcOrd="1" destOrd="0" presId="urn:microsoft.com/office/officeart/2005/8/layout/radial5"/>
    <dgm:cxn modelId="{072A9FD5-A75F-4A93-A05D-A3F5DFA8B4E0}" type="presParOf" srcId="{3283BE7F-21BB-46FD-B6CA-E733DEFF2AA9}" destId="{7F10264B-F961-4A8E-A4C9-8441D5B914EF}" srcOrd="0" destOrd="0" presId="urn:microsoft.com/office/officeart/2005/8/layout/radial5"/>
    <dgm:cxn modelId="{F29ED951-46C5-492B-81BB-DEC84BE1CAF5}" type="presParOf" srcId="{81A82CAF-9BF9-4AF7-A1A9-9AB6A283D68A}" destId="{B986DEB5-0CAB-4563-8544-6178CC2B6F08}" srcOrd="2" destOrd="0" presId="urn:microsoft.com/office/officeart/2005/8/layout/radial5"/>
    <dgm:cxn modelId="{1A0A70CC-B121-46F3-A3BD-54E7A533B86E}" type="presParOf" srcId="{81A82CAF-9BF9-4AF7-A1A9-9AB6A283D68A}" destId="{51F00679-B627-4402-95D4-40E19436C03E}" srcOrd="3" destOrd="0" presId="urn:microsoft.com/office/officeart/2005/8/layout/radial5"/>
    <dgm:cxn modelId="{E99F5CB2-05A5-42E2-85BB-C26BE4AD8B56}" type="presParOf" srcId="{51F00679-B627-4402-95D4-40E19436C03E}" destId="{329A6D69-E718-450B-8A4E-B088B48073ED}" srcOrd="0" destOrd="0" presId="urn:microsoft.com/office/officeart/2005/8/layout/radial5"/>
    <dgm:cxn modelId="{D01BD87E-B096-4FB9-863B-BEC0660CA2CB}" type="presParOf" srcId="{81A82CAF-9BF9-4AF7-A1A9-9AB6A283D68A}" destId="{A5C47317-2F99-4EC5-946C-9188F6D0300A}" srcOrd="4" destOrd="0" presId="urn:microsoft.com/office/officeart/2005/8/layout/radial5"/>
    <dgm:cxn modelId="{C4368E0F-7140-4FE2-A2B6-8D69F0D1787B}" type="presParOf" srcId="{81A82CAF-9BF9-4AF7-A1A9-9AB6A283D68A}" destId="{292DFA19-7946-4F90-9173-8E34B1A9109E}" srcOrd="5" destOrd="0" presId="urn:microsoft.com/office/officeart/2005/8/layout/radial5"/>
    <dgm:cxn modelId="{E2F265CB-9ADD-454A-87E1-F40E3A0E14C8}" type="presParOf" srcId="{292DFA19-7946-4F90-9173-8E34B1A9109E}" destId="{D13E5FBB-D5A1-44DD-BBB1-DE1034226291}" srcOrd="0" destOrd="0" presId="urn:microsoft.com/office/officeart/2005/8/layout/radial5"/>
    <dgm:cxn modelId="{B1E8280B-CB09-4652-AB44-68483D8C3EDB}" type="presParOf" srcId="{81A82CAF-9BF9-4AF7-A1A9-9AB6A283D68A}" destId="{572D525E-9694-4F11-93DB-A73CB9F31C87}" srcOrd="6" destOrd="0" presId="urn:microsoft.com/office/officeart/2005/8/layout/radial5"/>
    <dgm:cxn modelId="{26DAA95A-6129-4EFD-AD25-8FDC01A00383}" type="presParOf" srcId="{81A82CAF-9BF9-4AF7-A1A9-9AB6A283D68A}" destId="{A81582F0-48AE-43CF-9656-62DF30C67C26}" srcOrd="7" destOrd="0" presId="urn:microsoft.com/office/officeart/2005/8/layout/radial5"/>
    <dgm:cxn modelId="{50CBB0CB-8A6D-4C84-85AD-331A5BB79910}" type="presParOf" srcId="{A81582F0-48AE-43CF-9656-62DF30C67C26}" destId="{0A3A2CBC-4335-4042-B46D-EE83513BABC7}" srcOrd="0" destOrd="0" presId="urn:microsoft.com/office/officeart/2005/8/layout/radial5"/>
    <dgm:cxn modelId="{E3A49599-67CF-466C-A938-DF872EA1C920}" type="presParOf" srcId="{81A82CAF-9BF9-4AF7-A1A9-9AB6A283D68A}" destId="{44DE4220-A88A-40F9-97B0-D5CC1621D889}" srcOrd="8" destOrd="0" presId="urn:microsoft.com/office/officeart/2005/8/layout/radial5"/>
    <dgm:cxn modelId="{F39CB7C5-EAC8-4C41-9CC2-EB659D43B7F0}" type="presParOf" srcId="{81A82CAF-9BF9-4AF7-A1A9-9AB6A283D68A}" destId="{81D618F4-3883-40D1-8094-D247E625C8AF}" srcOrd="9" destOrd="0" presId="urn:microsoft.com/office/officeart/2005/8/layout/radial5"/>
    <dgm:cxn modelId="{A4675519-79C2-482A-A67D-8DF6B2D1B331}" type="presParOf" srcId="{81D618F4-3883-40D1-8094-D247E625C8AF}" destId="{1E450E5A-672B-4504-86D5-21FA2D74FB5A}" srcOrd="0" destOrd="0" presId="urn:microsoft.com/office/officeart/2005/8/layout/radial5"/>
    <dgm:cxn modelId="{5F82B2B7-3437-4246-9DB6-7057614788A3}" type="presParOf" srcId="{81A82CAF-9BF9-4AF7-A1A9-9AB6A283D68A}" destId="{061C024C-47A3-4B2D-B27C-5B2FE7EF0F33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0D298-190E-4DD2-B841-3A4B9527E1C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8EB81C1E-A76C-4685-9941-D957A022771B}">
      <dgm:prSet/>
      <dgm:spPr/>
      <dgm:t>
        <a:bodyPr/>
        <a:lstStyle/>
        <a:p>
          <a:r>
            <a:rPr lang="en-US" dirty="0"/>
            <a:t>Hight performance computing </a:t>
          </a:r>
          <a:r>
            <a:rPr lang="en-US" dirty="0" err="1"/>
            <a:t>engl.</a:t>
          </a:r>
          <a:endParaRPr lang="hr-HR" dirty="0"/>
        </a:p>
      </dgm:t>
    </dgm:pt>
    <dgm:pt modelId="{A26CE75E-01EC-4646-B7F3-51AEE913369B}" type="parTrans" cxnId="{6F130A4D-7153-4D90-8309-7BD5234C402F}">
      <dgm:prSet/>
      <dgm:spPr/>
      <dgm:t>
        <a:bodyPr/>
        <a:lstStyle/>
        <a:p>
          <a:endParaRPr lang="hr-HR"/>
        </a:p>
      </dgm:t>
    </dgm:pt>
    <dgm:pt modelId="{6ED76BE8-0164-47C0-933D-FC1F4D4BEA5F}" type="sibTrans" cxnId="{6F130A4D-7153-4D90-8309-7BD5234C402F}">
      <dgm:prSet/>
      <dgm:spPr/>
      <dgm:t>
        <a:bodyPr/>
        <a:lstStyle/>
        <a:p>
          <a:endParaRPr lang="hr-HR"/>
        </a:p>
      </dgm:t>
    </dgm:pt>
    <dgm:pt modelId="{119062F4-7B4A-4D0B-BAB3-02EC026A4AC9}">
      <dgm:prSet/>
      <dgm:spPr/>
      <dgm:t>
        <a:bodyPr/>
        <a:lstStyle/>
        <a:p>
          <a:r>
            <a:rPr lang="en-US" dirty="0" err="1"/>
            <a:t>Računarstvo</a:t>
          </a:r>
          <a:r>
            <a:rPr lang="en-US" dirty="0"/>
            <a:t> </a:t>
          </a:r>
          <a:r>
            <a:rPr lang="en-US" dirty="0" err="1"/>
            <a:t>visokih</a:t>
          </a:r>
          <a:r>
            <a:rPr lang="en-US" dirty="0"/>
            <a:t> </a:t>
          </a:r>
          <a:r>
            <a:rPr lang="en-US" dirty="0" err="1"/>
            <a:t>performansi</a:t>
          </a:r>
          <a:r>
            <a:rPr lang="en-US" dirty="0"/>
            <a:t> </a:t>
          </a:r>
          <a:r>
            <a:rPr lang="en-US" dirty="0" err="1"/>
            <a:t>hrv</a:t>
          </a:r>
          <a:r>
            <a:rPr lang="en-US" dirty="0"/>
            <a:t>.</a:t>
          </a:r>
          <a:endParaRPr lang="hr-HR" dirty="0"/>
        </a:p>
      </dgm:t>
    </dgm:pt>
    <dgm:pt modelId="{BF6F0FC9-365E-40D0-B723-9EC734F72C1B}" type="parTrans" cxnId="{03B3344C-3DDC-4A9E-AD03-FA3029FB1A14}">
      <dgm:prSet/>
      <dgm:spPr/>
      <dgm:t>
        <a:bodyPr/>
        <a:lstStyle/>
        <a:p>
          <a:endParaRPr lang="hr-HR"/>
        </a:p>
      </dgm:t>
    </dgm:pt>
    <dgm:pt modelId="{F4042349-39A2-4E01-883D-70031F51E1A7}" type="sibTrans" cxnId="{03B3344C-3DDC-4A9E-AD03-FA3029FB1A14}">
      <dgm:prSet/>
      <dgm:spPr/>
      <dgm:t>
        <a:bodyPr/>
        <a:lstStyle/>
        <a:p>
          <a:endParaRPr lang="hr-HR"/>
        </a:p>
      </dgm:t>
    </dgm:pt>
    <dgm:pt modelId="{4675EF1A-78CB-4568-953B-716FB4A7448A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1"/>
            </a:rPr>
            <a:t>Što je računarstvo visokih performansi? - YouTube</a:t>
          </a:r>
          <a:endParaRPr lang="hr-HR" dirty="0"/>
        </a:p>
      </dgm:t>
    </dgm:pt>
    <dgm:pt modelId="{D08A09BC-C39A-4BF8-9A71-372C5D59571A}" type="parTrans" cxnId="{F7B8D31A-C89B-468B-9116-CEFB0BDAF1B4}">
      <dgm:prSet/>
      <dgm:spPr/>
      <dgm:t>
        <a:bodyPr/>
        <a:lstStyle/>
        <a:p>
          <a:endParaRPr lang="hr-HR"/>
        </a:p>
      </dgm:t>
    </dgm:pt>
    <dgm:pt modelId="{3CC9D191-78DF-433A-A01B-939A61A3BE97}" type="sibTrans" cxnId="{F7B8D31A-C89B-468B-9116-CEFB0BDAF1B4}">
      <dgm:prSet/>
      <dgm:spPr/>
      <dgm:t>
        <a:bodyPr/>
        <a:lstStyle/>
        <a:p>
          <a:endParaRPr lang="hr-HR"/>
        </a:p>
      </dgm:t>
    </dgm:pt>
    <dgm:pt modelId="{EB67B523-F0EC-47AA-ABB8-08F14D8D67C5}" type="pres">
      <dgm:prSet presAssocID="{E950D298-190E-4DD2-B841-3A4B9527E1C1}" presName="linear" presStyleCnt="0">
        <dgm:presLayoutVars>
          <dgm:animLvl val="lvl"/>
          <dgm:resizeHandles val="exact"/>
        </dgm:presLayoutVars>
      </dgm:prSet>
      <dgm:spPr/>
    </dgm:pt>
    <dgm:pt modelId="{0FB53346-CCF7-4CAC-98E6-91B5BE003B5B}" type="pres">
      <dgm:prSet presAssocID="{8EB81C1E-A76C-4685-9941-D957A02277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10B810-299D-4C6C-86FB-39F0CBF1172C}" type="pres">
      <dgm:prSet presAssocID="{6ED76BE8-0164-47C0-933D-FC1F4D4BEA5F}" presName="spacer" presStyleCnt="0"/>
      <dgm:spPr/>
    </dgm:pt>
    <dgm:pt modelId="{9C178148-6780-48E4-AA5E-5001E4AF0E06}" type="pres">
      <dgm:prSet presAssocID="{119062F4-7B4A-4D0B-BAB3-02EC026A4A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662955-18DB-4AB4-9AB7-1614DDD99F01}" type="pres">
      <dgm:prSet presAssocID="{F4042349-39A2-4E01-883D-70031F51E1A7}" presName="spacer" presStyleCnt="0"/>
      <dgm:spPr/>
    </dgm:pt>
    <dgm:pt modelId="{724F2B8C-3F73-43D6-B88C-E6317D97BC93}" type="pres">
      <dgm:prSet presAssocID="{4675EF1A-78CB-4568-953B-716FB4A744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B8D31A-C89B-468B-9116-CEFB0BDAF1B4}" srcId="{E950D298-190E-4DD2-B841-3A4B9527E1C1}" destId="{4675EF1A-78CB-4568-953B-716FB4A7448A}" srcOrd="2" destOrd="0" parTransId="{D08A09BC-C39A-4BF8-9A71-372C5D59571A}" sibTransId="{3CC9D191-78DF-433A-A01B-939A61A3BE97}"/>
    <dgm:cxn modelId="{ADD2603E-E58C-40AA-9BB2-76F928E9A9DD}" type="presOf" srcId="{8EB81C1E-A76C-4685-9941-D957A022771B}" destId="{0FB53346-CCF7-4CAC-98E6-91B5BE003B5B}" srcOrd="0" destOrd="0" presId="urn:microsoft.com/office/officeart/2005/8/layout/vList2"/>
    <dgm:cxn modelId="{03B3344C-3DDC-4A9E-AD03-FA3029FB1A14}" srcId="{E950D298-190E-4DD2-B841-3A4B9527E1C1}" destId="{119062F4-7B4A-4D0B-BAB3-02EC026A4AC9}" srcOrd="1" destOrd="0" parTransId="{BF6F0FC9-365E-40D0-B723-9EC734F72C1B}" sibTransId="{F4042349-39A2-4E01-883D-70031F51E1A7}"/>
    <dgm:cxn modelId="{6F130A4D-7153-4D90-8309-7BD5234C402F}" srcId="{E950D298-190E-4DD2-B841-3A4B9527E1C1}" destId="{8EB81C1E-A76C-4685-9941-D957A022771B}" srcOrd="0" destOrd="0" parTransId="{A26CE75E-01EC-4646-B7F3-51AEE913369B}" sibTransId="{6ED76BE8-0164-47C0-933D-FC1F4D4BEA5F}"/>
    <dgm:cxn modelId="{EC282685-DF40-48FD-84FE-C1CDE5AD48A0}" type="presOf" srcId="{119062F4-7B4A-4D0B-BAB3-02EC026A4AC9}" destId="{9C178148-6780-48E4-AA5E-5001E4AF0E06}" srcOrd="0" destOrd="0" presId="urn:microsoft.com/office/officeart/2005/8/layout/vList2"/>
    <dgm:cxn modelId="{E6FB819D-B80E-4218-BC78-B662E6192B5A}" type="presOf" srcId="{4675EF1A-78CB-4568-953B-716FB4A7448A}" destId="{724F2B8C-3F73-43D6-B88C-E6317D97BC93}" srcOrd="0" destOrd="0" presId="urn:microsoft.com/office/officeart/2005/8/layout/vList2"/>
    <dgm:cxn modelId="{5AF6A7AE-1EA6-4D02-815A-CCAFC6540901}" type="presOf" srcId="{E950D298-190E-4DD2-B841-3A4B9527E1C1}" destId="{EB67B523-F0EC-47AA-ABB8-08F14D8D67C5}" srcOrd="0" destOrd="0" presId="urn:microsoft.com/office/officeart/2005/8/layout/vList2"/>
    <dgm:cxn modelId="{9FC48B91-E63E-4660-B6D0-3A38EB43439A}" type="presParOf" srcId="{EB67B523-F0EC-47AA-ABB8-08F14D8D67C5}" destId="{0FB53346-CCF7-4CAC-98E6-91B5BE003B5B}" srcOrd="0" destOrd="0" presId="urn:microsoft.com/office/officeart/2005/8/layout/vList2"/>
    <dgm:cxn modelId="{D261006B-CEB8-497C-9E05-6A2C8D95AD5D}" type="presParOf" srcId="{EB67B523-F0EC-47AA-ABB8-08F14D8D67C5}" destId="{D910B810-299D-4C6C-86FB-39F0CBF1172C}" srcOrd="1" destOrd="0" presId="urn:microsoft.com/office/officeart/2005/8/layout/vList2"/>
    <dgm:cxn modelId="{63AF0AB7-D1BD-4215-A333-4C2E25FE279C}" type="presParOf" srcId="{EB67B523-F0EC-47AA-ABB8-08F14D8D67C5}" destId="{9C178148-6780-48E4-AA5E-5001E4AF0E06}" srcOrd="2" destOrd="0" presId="urn:microsoft.com/office/officeart/2005/8/layout/vList2"/>
    <dgm:cxn modelId="{FF29D149-ED01-4BD4-AFA6-5FA7E346BD0C}" type="presParOf" srcId="{EB67B523-F0EC-47AA-ABB8-08F14D8D67C5}" destId="{64662955-18DB-4AB4-9AB7-1614DDD99F01}" srcOrd="3" destOrd="0" presId="urn:microsoft.com/office/officeart/2005/8/layout/vList2"/>
    <dgm:cxn modelId="{1010F4B0-F6A3-4F51-996C-E3D48A6DFE62}" type="presParOf" srcId="{EB67B523-F0EC-47AA-ABB8-08F14D8D67C5}" destId="{724F2B8C-3F73-43D6-B88C-E6317D97BC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FC2EC-6766-4637-8703-5BEC6F3EC492}">
      <dsp:nvSpPr>
        <dsp:cNvPr id="0" name=""/>
        <dsp:cNvSpPr/>
      </dsp:nvSpPr>
      <dsp:spPr>
        <a:xfrm>
          <a:off x="1114755" y="819316"/>
          <a:ext cx="714303" cy="704559"/>
        </a:xfrm>
        <a:prstGeom prst="ellipse">
          <a:avLst/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9362" y="922496"/>
        <a:ext cx="505089" cy="498199"/>
      </dsp:txXfrm>
    </dsp:sp>
    <dsp:sp modelId="{3283BE7F-21BB-46FD-B6CA-E733DEFF2AA9}">
      <dsp:nvSpPr>
        <dsp:cNvPr id="0" name=""/>
        <dsp:cNvSpPr/>
      </dsp:nvSpPr>
      <dsp:spPr>
        <a:xfrm rot="16200000">
          <a:off x="1417705" y="602854"/>
          <a:ext cx="108402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3966" y="662367"/>
        <a:ext cx="75881" cy="129754"/>
      </dsp:txXfrm>
    </dsp:sp>
    <dsp:sp modelId="{B986DEB5-0CAB-4563-8544-6178CC2B6F08}">
      <dsp:nvSpPr>
        <dsp:cNvPr id="0" name=""/>
        <dsp:cNvSpPr/>
      </dsp:nvSpPr>
      <dsp:spPr>
        <a:xfrm>
          <a:off x="1153880" y="-21269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Edukacije i razvoj vještina u HPC/HPDA/</a:t>
          </a:r>
          <a:b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AI</a:t>
          </a:r>
        </a:p>
      </dsp:txBody>
      <dsp:txXfrm>
        <a:off x="1247028" y="71879"/>
        <a:ext cx="449757" cy="449757"/>
      </dsp:txXfrm>
    </dsp:sp>
    <dsp:sp modelId="{51F00679-B627-4402-95D4-40E19436C03E}">
      <dsp:nvSpPr>
        <dsp:cNvPr id="0" name=""/>
        <dsp:cNvSpPr/>
      </dsp:nvSpPr>
      <dsp:spPr>
        <a:xfrm rot="20576399">
          <a:off x="1854804" y="928825"/>
          <a:ext cx="11170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5541" y="976993"/>
        <a:ext cx="78192" cy="129754"/>
      </dsp:txXfrm>
    </dsp:sp>
    <dsp:sp modelId="{A5C47317-2F99-4EC5-946C-9188F6D0300A}">
      <dsp:nvSpPr>
        <dsp:cNvPr id="0" name=""/>
        <dsp:cNvSpPr/>
      </dsp:nvSpPr>
      <dsp:spPr>
        <a:xfrm>
          <a:off x="2000428" y="593783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Suradnja s industrijom</a:t>
          </a:r>
        </a:p>
      </dsp:txBody>
      <dsp:txXfrm>
        <a:off x="2093576" y="686931"/>
        <a:ext cx="449757" cy="449757"/>
      </dsp:txXfrm>
    </dsp:sp>
    <dsp:sp modelId="{292DFA19-7946-4F90-9173-8E34B1A9109E}">
      <dsp:nvSpPr>
        <dsp:cNvPr id="0" name=""/>
        <dsp:cNvSpPr/>
      </dsp:nvSpPr>
      <dsp:spPr>
        <a:xfrm rot="3274199">
          <a:off x="1679956" y="1440863"/>
          <a:ext cx="94915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5940" y="1472514"/>
        <a:ext cx="66441" cy="129754"/>
      </dsp:txXfrm>
    </dsp:sp>
    <dsp:sp modelId="{572D525E-9694-4F11-93DB-A73CB9F31C87}">
      <dsp:nvSpPr>
        <dsp:cNvPr id="0" name=""/>
        <dsp:cNvSpPr/>
      </dsp:nvSpPr>
      <dsp:spPr>
        <a:xfrm>
          <a:off x="1614717" y="1542602"/>
          <a:ext cx="760770" cy="72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Suradnja s akademskom zajednicom i javnim sektorom</a:t>
          </a:r>
        </a:p>
      </dsp:txBody>
      <dsp:txXfrm>
        <a:off x="1726129" y="1649328"/>
        <a:ext cx="537946" cy="515319"/>
      </dsp:txXfrm>
    </dsp:sp>
    <dsp:sp modelId="{A81582F0-48AE-43CF-9656-62DF30C67C26}">
      <dsp:nvSpPr>
        <dsp:cNvPr id="0" name=""/>
        <dsp:cNvSpPr/>
      </dsp:nvSpPr>
      <dsp:spPr>
        <a:xfrm rot="7525801">
          <a:off x="1166306" y="1438205"/>
          <a:ext cx="9747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189403" y="1469543"/>
        <a:ext cx="68231" cy="129754"/>
      </dsp:txXfrm>
    </dsp:sp>
    <dsp:sp modelId="{44DE4220-A88A-40F9-97B0-D5CC1621D889}">
      <dsp:nvSpPr>
        <dsp:cNvPr id="0" name=""/>
        <dsp:cNvSpPr/>
      </dsp:nvSpPr>
      <dsp:spPr>
        <a:xfrm>
          <a:off x="571455" y="1548171"/>
          <a:ext cx="754512" cy="71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dirty="0">
              <a:latin typeface="Arial" panose="020B0604020202020204" pitchFamily="34" charset="0"/>
              <a:cs typeface="Arial" panose="020B0604020202020204" pitchFamily="34" charset="0"/>
            </a:rPr>
            <a:t>Portfelj usluga i upravljanje kompetencija-ma</a:t>
          </a:r>
          <a:endParaRPr lang="en-US" sz="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951" y="1653266"/>
        <a:ext cx="533520" cy="507443"/>
      </dsp:txXfrm>
    </dsp:sp>
    <dsp:sp modelId="{81D618F4-3883-40D1-8094-D247E625C8AF}">
      <dsp:nvSpPr>
        <dsp:cNvPr id="0" name=""/>
        <dsp:cNvSpPr/>
      </dsp:nvSpPr>
      <dsp:spPr>
        <a:xfrm rot="11823601">
          <a:off x="977305" y="928825"/>
          <a:ext cx="11170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10079" y="976993"/>
        <a:ext cx="78192" cy="129754"/>
      </dsp:txXfrm>
    </dsp:sp>
    <dsp:sp modelId="{061C024C-47A3-4B2D-B27C-5B2FE7EF0F33}">
      <dsp:nvSpPr>
        <dsp:cNvPr id="0" name=""/>
        <dsp:cNvSpPr/>
      </dsp:nvSpPr>
      <dsp:spPr>
        <a:xfrm>
          <a:off x="307331" y="593783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Suradnja</a:t>
          </a:r>
          <a:endParaRPr lang="en-GB" sz="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479" y="686931"/>
        <a:ext cx="449757" cy="449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53346-CCF7-4CAC-98E6-91B5BE003B5B}">
      <dsp:nvSpPr>
        <dsp:cNvPr id="0" name=""/>
        <dsp:cNvSpPr/>
      </dsp:nvSpPr>
      <dsp:spPr>
        <a:xfrm>
          <a:off x="0" y="13230"/>
          <a:ext cx="6858000" cy="374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Hight performance computing </a:t>
          </a:r>
          <a:r>
            <a:rPr lang="en-US" sz="1600" kern="1200" dirty="0" err="1"/>
            <a:t>engl.</a:t>
          </a:r>
          <a:endParaRPr lang="hr-HR" sz="1600" kern="1200" dirty="0"/>
        </a:p>
      </dsp:txBody>
      <dsp:txXfrm>
        <a:off x="18277" y="31507"/>
        <a:ext cx="6821446" cy="337846"/>
      </dsp:txXfrm>
    </dsp:sp>
    <dsp:sp modelId="{9C178148-6780-48E4-AA5E-5001E4AF0E06}">
      <dsp:nvSpPr>
        <dsp:cNvPr id="0" name=""/>
        <dsp:cNvSpPr/>
      </dsp:nvSpPr>
      <dsp:spPr>
        <a:xfrm>
          <a:off x="0" y="433711"/>
          <a:ext cx="6858000" cy="374400"/>
        </a:xfrm>
        <a:prstGeom prst="roundRect">
          <a:avLst/>
        </a:prstGeom>
        <a:solidFill>
          <a:schemeClr val="accent1">
            <a:shade val="80000"/>
            <a:hueOff val="190926"/>
            <a:satOff val="-11678"/>
            <a:lumOff val="16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Računarstvo</a:t>
          </a:r>
          <a:r>
            <a:rPr lang="en-US" sz="1600" kern="1200" dirty="0"/>
            <a:t> </a:t>
          </a:r>
          <a:r>
            <a:rPr lang="en-US" sz="1600" kern="1200" dirty="0" err="1"/>
            <a:t>visokih</a:t>
          </a:r>
          <a:r>
            <a:rPr lang="en-US" sz="1600" kern="1200" dirty="0"/>
            <a:t> </a:t>
          </a:r>
          <a:r>
            <a:rPr lang="en-US" sz="1600" kern="1200" dirty="0" err="1"/>
            <a:t>performansi</a:t>
          </a:r>
          <a:r>
            <a:rPr lang="en-US" sz="1600" kern="1200" dirty="0"/>
            <a:t> </a:t>
          </a:r>
          <a:r>
            <a:rPr lang="en-US" sz="1600" kern="1200" dirty="0" err="1"/>
            <a:t>hrv</a:t>
          </a:r>
          <a:r>
            <a:rPr lang="en-US" sz="1600" kern="1200" dirty="0"/>
            <a:t>.</a:t>
          </a:r>
          <a:endParaRPr lang="hr-HR" sz="1600" kern="1200" dirty="0"/>
        </a:p>
      </dsp:txBody>
      <dsp:txXfrm>
        <a:off x="18277" y="451988"/>
        <a:ext cx="6821446" cy="337846"/>
      </dsp:txXfrm>
    </dsp:sp>
    <dsp:sp modelId="{724F2B8C-3F73-43D6-B88C-E6317D97BC93}">
      <dsp:nvSpPr>
        <dsp:cNvPr id="0" name=""/>
        <dsp:cNvSpPr/>
      </dsp:nvSpPr>
      <dsp:spPr>
        <a:xfrm>
          <a:off x="0" y="854191"/>
          <a:ext cx="6858000" cy="374400"/>
        </a:xfrm>
        <a:prstGeom prst="roundRect">
          <a:avLst/>
        </a:prstGeom>
        <a:solidFill>
          <a:schemeClr val="accent1">
            <a:shade val="80000"/>
            <a:hueOff val="381852"/>
            <a:satOff val="-23357"/>
            <a:lumOff val="32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hlinkClick xmlns:r="http://schemas.openxmlformats.org/officeDocument/2006/relationships" r:id="rId1"/>
            </a:rPr>
            <a:t>Što je računarstvo visokih performansi? - YouTube</a:t>
          </a:r>
          <a:endParaRPr lang="hr-HR" sz="1600" kern="1200" dirty="0"/>
        </a:p>
      </dsp:txBody>
      <dsp:txXfrm>
        <a:off x="18277" y="872468"/>
        <a:ext cx="6821446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0.20231</cdr:x>
      <cdr:y>0.21701</cdr:y>
    </cdr:from>
    <cdr:to>
      <cdr:x>1</cdr:x>
      <cdr:y>1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11693906-F3A2-4D32-A2B0-2C4C43AD1D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46630" y="1463189"/>
          <a:ext cx="1868546" cy="186854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0.06759</cdr:x>
      <cdr:y>0.09661</cdr:y>
    </cdr:from>
    <cdr:to>
      <cdr:x>0.98795</cdr:x>
      <cdr:y>1</cdr:y>
    </cdr:to>
    <cdr:pic>
      <cdr:nvPicPr>
        <cdr:cNvPr id="3" name="Graphic 2" descr="Connections with solid fill">
          <a:extLst xmlns:a="http://schemas.openxmlformats.org/drawingml/2006/main">
            <a:ext uri="{FF2B5EF4-FFF2-40B4-BE49-F238E27FC236}">
              <a16:creationId xmlns:a16="http://schemas.microsoft.com/office/drawing/2014/main" id="{9B16C2DE-DD48-4EF8-A57D-57ABE0E696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8335" y="230553"/>
          <a:ext cx="2155879" cy="215586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5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30.1.2024.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30.1.2024.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817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40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692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19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9531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164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3996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45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101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854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5639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490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F2BC9C-A258-536B-6C86-75014EEF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3BF917-F1AF-4524-9230-791165FC7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631278-818C-4468-DD85-3462C518445E}"/>
              </a:ext>
            </a:extLst>
          </p:cNvPr>
          <p:cNvCxnSpPr>
            <a:cxnSpLocks/>
          </p:cNvCxnSpPr>
          <p:nvPr userDrawn="1"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8FB34-E984-4A70-A81B-1178C36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CD700-0456-4099-94A2-04E511AA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098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0133B976-4C45-0C7C-1782-0D021166C6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49" y="2897818"/>
            <a:ext cx="968572" cy="4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30. siječanj 2024.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CROBOHUB++ predstavljanje usluga Srca, Biocentar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31" r:id="rId12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982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obohub.fer.hr/javni-pozi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obohub.fer.hr/wp-content/uploads/2023/10/Katalog-usluga-CROBOHUB-procisceno-PDF.pdf" TargetMode="External"/><Relationship Id="rId5" Type="http://schemas.openxmlformats.org/officeDocument/2006/relationships/hyperlink" Target="mailto:info.crobohub@fer.hr" TargetMode="External"/><Relationship Id="rId4" Type="http://schemas.openxmlformats.org/officeDocument/2006/relationships/hyperlink" Target="https://forms.monday.com/forms/7138b5616107d94c3cb41c5b5fbe2833?r=euc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12" Type="http://schemas.openxmlformats.org/officeDocument/2006/relationships/hyperlink" Target="https://www.hpc-cc.hr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eimamagi@srce.hr" TargetMode="External"/><Relationship Id="rId3" Type="http://schemas.openxmlformats.org/officeDocument/2006/relationships/hyperlink" Target="mailto:edih.crobohub@fer.hr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9.png"/><Relationship Id="rId2" Type="http://schemas.openxmlformats.org/officeDocument/2006/relationships/hyperlink" Target="https://crobohub.fer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dihcrobohub" TargetMode="External"/><Relationship Id="rId11" Type="http://schemas.openxmlformats.org/officeDocument/2006/relationships/image" Target="../media/image45.png"/><Relationship Id="rId5" Type="http://schemas.openxmlformats.org/officeDocument/2006/relationships/hyperlink" Target="https://www.facebook.com/edihcrobohubplusplus" TargetMode="External"/><Relationship Id="rId10" Type="http://schemas.openxmlformats.org/officeDocument/2006/relationships/hyperlink" Target="mailto:slaven.mihaljevic@srce.hr" TargetMode="External"/><Relationship Id="rId4" Type="http://schemas.openxmlformats.org/officeDocument/2006/relationships/hyperlink" Target="https://www.linkedin.com/company/edih-crobohub/" TargetMode="External"/><Relationship Id="rId9" Type="http://schemas.openxmlformats.org/officeDocument/2006/relationships/hyperlink" Target="mailto:marija.herceg@srce.h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4healthcro.eu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uropean-digital-innovation-hubs.ec.europa.eu/edih-catalogue/ai-and-gaming-edih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uropean-digital-innovation-hubs.ec.europa.eu/edih-catalogue/edih-adria" TargetMode="External"/><Relationship Id="rId5" Type="http://schemas.openxmlformats.org/officeDocument/2006/relationships/hyperlink" Target="https://european-digital-innovation-hubs.ec.europa.eu/edih-catalogue/crobohubplusplus" TargetMode="External"/><Relationship Id="rId4" Type="http://schemas.openxmlformats.org/officeDocument/2006/relationships/hyperlink" Target="https://european-digital-innovation-hubs.ec.europa.eu/edih-catalogue/ai4healthcr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3" y="2157125"/>
            <a:ext cx="5915025" cy="739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noProof="0" dirty="0"/>
              <a:t>Usluge Srca u </a:t>
            </a:r>
            <a:br>
              <a:rPr lang="hr-HR" noProof="0" dirty="0"/>
            </a:br>
            <a:r>
              <a:rPr lang="hr-HR" noProof="0" dirty="0"/>
              <a:t>EDIH CROBOHUB++ projektu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8" y="3418324"/>
            <a:ext cx="5143500" cy="1241822"/>
          </a:xfrm>
        </p:spPr>
        <p:txBody>
          <a:bodyPr/>
          <a:lstStyle/>
          <a:p>
            <a:r>
              <a:rPr lang="hr-HR" noProof="0" dirty="0"/>
              <a:t>Emir </a:t>
            </a:r>
            <a:r>
              <a:rPr lang="hr-HR" noProof="0" dirty="0" err="1"/>
              <a:t>Imamagić</a:t>
            </a:r>
            <a:r>
              <a:rPr lang="hr-HR" noProof="0" dirty="0"/>
              <a:t>, dr.sc. Slaven Mihaljević </a:t>
            </a:r>
          </a:p>
          <a:p>
            <a:r>
              <a:rPr lang="hr-HR" noProof="0" dirty="0"/>
              <a:t>30.1.2024.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059EE8-1BB2-4C72-B1CD-8F860BA5D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292" y="1626098"/>
            <a:ext cx="1843409" cy="307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D147B-5602-4EC1-A5F4-7997E791C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40" y="4461899"/>
            <a:ext cx="4820717" cy="5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noProof="0" dirty="0">
                <a:effectLst/>
                <a:latin typeface="var( --e-global-typography-el_title_2-font-family )"/>
              </a:rPr>
              <a:t>Jačanje hrvatske industrije i društva – 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r>
              <a:rPr lang="hr-HR" b="1" i="0" noProof="0" dirty="0">
                <a:effectLst/>
                <a:latin typeface="var( --e-global-typography-el_title_2-font-family )"/>
              </a:rPr>
              <a:t>Europski digitalni inovacijski centar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AC087-F85A-42EA-ABB3-C1E3E7129F41}"/>
              </a:ext>
            </a:extLst>
          </p:cNvPr>
          <p:cNvSpPr/>
          <p:nvPr/>
        </p:nvSpPr>
        <p:spPr>
          <a:xfrm>
            <a:off x="392722" y="1234044"/>
            <a:ext cx="8270632" cy="254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prijaviti se mogu </a:t>
            </a:r>
            <a:r>
              <a:rPr lang="hr-H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mikro, mala i srednja poduzeća, mala poduzeća srednje tržišne kapitalizacije i javna tijela i subjekti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koji ne obavljaju gospodarsku djelatnost</a:t>
            </a:r>
          </a:p>
          <a:p>
            <a:pPr marL="171450" indent="-1714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prijave na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Javni poziv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dostavljaju 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31.12.2025. ili do iskorištenja sredstava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Prije ispunjavanja i slanja prijave našim budućim korisnicima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savjetujemo da nas kontaktiraju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ispunjavanjem obrasca </a:t>
            </a:r>
            <a:r>
              <a:rPr lang="hr-H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Iskaza interesa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ili putem elektroničke pošte na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info.crobohub@fer.hr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kako bismo vam pomogli u odabiru usluga i olakšali proces prijave.</a:t>
            </a:r>
          </a:p>
          <a:p>
            <a:pPr marL="171450" indent="-1714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KATALOG USLUGA 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8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DF66-CB41-4E67-B029-30411096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816"/>
            <a:ext cx="7886700" cy="994172"/>
          </a:xfrm>
        </p:spPr>
        <p:txBody>
          <a:bodyPr>
            <a:normAutofit/>
          </a:bodyPr>
          <a:lstStyle/>
          <a:p>
            <a:r>
              <a:rPr lang="hr-HR" sz="1800" noProof="0" dirty="0"/>
              <a:t>Hrvatski centar kompetencija za HPC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C825FA-0FF8-4762-94D0-2E8DC8AEC4B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746045"/>
            <a:ext cx="4517687" cy="3929912"/>
            <a:chOff x="6049018" y="1198179"/>
            <a:chExt cx="6005001" cy="5223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A7C832-A4AF-429E-A87E-01CF1893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295" y="5521416"/>
              <a:ext cx="1350724" cy="9004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777E39-E083-498E-A2CA-01E342F75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018" y="5733059"/>
              <a:ext cx="2280623" cy="6029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D3320C-5BF4-41DA-B996-BF845991C9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8547" y="1198179"/>
              <a:ext cx="4976983" cy="4989787"/>
              <a:chOff x="4557932" y="651231"/>
              <a:chExt cx="4089010" cy="404459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A38D4B-C32E-49DE-9C57-8A27453FA219}"/>
                  </a:ext>
                </a:extLst>
              </p:cNvPr>
              <p:cNvSpPr/>
              <p:nvPr/>
            </p:nvSpPr>
            <p:spPr>
              <a:xfrm>
                <a:off x="4557932" y="651231"/>
                <a:ext cx="4089010" cy="404459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84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 dirty="0"/>
              </a:p>
            </p:txBody>
          </p:sp>
          <p:graphicFrame>
            <p:nvGraphicFramePr>
              <p:cNvPr id="14" name="Content Placeholder 3">
                <a:extLst>
                  <a:ext uri="{FF2B5EF4-FFF2-40B4-BE49-F238E27FC236}">
                    <a16:creationId xmlns:a16="http://schemas.microsoft.com/office/drawing/2014/main" id="{6AAA162E-3BA4-4F7D-8BE9-C6328E2A6464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997925" y="1982719"/>
              <a:ext cx="3214840" cy="24243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47E164-BE47-446D-B2E5-6C50289C40AF}"/>
                  </a:ext>
                </a:extLst>
              </p:cNvPr>
              <p:cNvSpPr/>
              <p:nvPr/>
            </p:nvSpPr>
            <p:spPr>
              <a:xfrm>
                <a:off x="6225072" y="2873574"/>
                <a:ext cx="757889" cy="743932"/>
              </a:xfrm>
              <a:prstGeom prst="ellipse">
                <a:avLst/>
              </a:prstGeom>
              <a:noFill/>
              <a:ln w="28575">
                <a:solidFill>
                  <a:srgbClr val="C0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EF1242-3D01-4904-A96A-CD3F335E3868}"/>
                  </a:ext>
                </a:extLst>
              </p:cNvPr>
              <p:cNvSpPr/>
              <p:nvPr/>
            </p:nvSpPr>
            <p:spPr>
              <a:xfrm>
                <a:off x="5237871" y="1890540"/>
                <a:ext cx="2733821" cy="2797118"/>
              </a:xfrm>
              <a:prstGeom prst="ellipse">
                <a:avLst/>
              </a:prstGeom>
              <a:noFill/>
              <a:ln w="19050">
                <a:solidFill>
                  <a:srgbClr val="C0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13D8452-7CDF-44FD-A811-EB408505EBE2}"/>
                  </a:ext>
                </a:extLst>
              </p:cNvPr>
              <p:cNvSpPr/>
              <p:nvPr/>
            </p:nvSpPr>
            <p:spPr>
              <a:xfrm>
                <a:off x="4919003" y="1240522"/>
                <a:ext cx="3427828" cy="3439039"/>
              </a:xfrm>
              <a:prstGeom prst="ellipse">
                <a:avLst/>
              </a:prstGeom>
              <a:noFill/>
              <a:ln w="19050">
                <a:solidFill>
                  <a:srgbClr val="F99D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A46B71-1426-40EE-8823-7CA6BC70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370" y="2135337"/>
              <a:ext cx="498316" cy="4997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94281D-5FD4-49AF-B3BF-CA0602EE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653" y="1493761"/>
              <a:ext cx="1581310" cy="430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530828-98BF-4D69-9F8C-3B42A451E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30735" y="4112451"/>
              <a:ext cx="609879" cy="592454"/>
            </a:xfrm>
            <a:prstGeom prst="rect">
              <a:avLst/>
            </a:prstGeom>
          </p:spPr>
        </p:pic>
      </p:grp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8CDE06E-DC93-452A-97ED-B6E37FCC1AD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10617" y="3951018"/>
            <a:ext cx="3914474" cy="619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08000" indent="0">
              <a:buNone/>
            </a:pPr>
            <a:r>
              <a:rPr lang="hr-HR" sz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https://www.hpc-cc.hr/</a:t>
            </a:r>
            <a:r>
              <a:rPr lang="hr-HR" sz="12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8E37-09F5-41FE-918D-0690F65503E6}"/>
              </a:ext>
            </a:extLst>
          </p:cNvPr>
          <p:cNvGrpSpPr>
            <a:grpSpLocks noChangeAspect="1"/>
          </p:cNvGrpSpPr>
          <p:nvPr/>
        </p:nvGrpSpPr>
        <p:grpSpPr>
          <a:xfrm>
            <a:off x="2674590" y="4047389"/>
            <a:ext cx="1540984" cy="457875"/>
            <a:chOff x="3572543" y="5669012"/>
            <a:chExt cx="2157455" cy="6410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37DD5F-1D82-465D-B5FA-895B8640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72543" y="5669012"/>
              <a:ext cx="659902" cy="6410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538009-1F93-42DC-896C-FCB3E63BE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32445" y="5726062"/>
              <a:ext cx="1497553" cy="540537"/>
            </a:xfrm>
            <a:prstGeom prst="rect">
              <a:avLst/>
            </a:prstGeom>
          </p:spPr>
        </p:pic>
      </p:grp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4EB05C2-B7DD-46B3-99A4-E6EFA1E36606}"/>
              </a:ext>
            </a:extLst>
          </p:cNvPr>
          <p:cNvSpPr txBox="1">
            <a:spLocks/>
          </p:cNvSpPr>
          <p:nvPr/>
        </p:nvSpPr>
        <p:spPr>
          <a:xfrm>
            <a:off x="503652" y="3117698"/>
            <a:ext cx="3921439" cy="872097"/>
          </a:xfrm>
          <a:prstGeom prst="rect">
            <a:avLst/>
          </a:prstGeom>
          <a:solidFill>
            <a:srgbClr val="C313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hr-HR" sz="1200" dirty="0"/>
              <a:t>HR HPC CC trenutno djeluje u sklopu projekta EuroCC 2 (2023. – 2025.) čiji cilj je daljnje promicanje korištenja HPC-a na nacionalnoj razini identificiranjem relevantnih korisnika.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A00BC-18EA-4BCC-A156-CA75AE0C1A56}"/>
              </a:ext>
            </a:extLst>
          </p:cNvPr>
          <p:cNvSpPr>
            <a:spLocks noChangeAspect="1"/>
          </p:cNvSpPr>
          <p:nvPr/>
        </p:nvSpPr>
        <p:spPr>
          <a:xfrm>
            <a:off x="511012" y="1994995"/>
            <a:ext cx="3914079" cy="1128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lnSpc>
                <a:spcPct val="150000"/>
              </a:lnSpc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ONE-STOP-SHOP ZA HPC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podrška korisnicima u korištenju HPC resursa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razvoj novih kompetencija iz HPC područja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suradnja akademske zajednice i gospodarstva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izgradnja europskog HPC ekosustava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C2313D0-5406-4849-9E2E-312D0401E94E}"/>
              </a:ext>
            </a:extLst>
          </p:cNvPr>
          <p:cNvSpPr txBox="1">
            <a:spLocks noChangeAspect="1"/>
          </p:cNvSpPr>
          <p:nvPr/>
        </p:nvSpPr>
        <p:spPr>
          <a:xfrm>
            <a:off x="510617" y="968417"/>
            <a:ext cx="3920030" cy="1020153"/>
          </a:xfrm>
          <a:prstGeom prst="rect">
            <a:avLst/>
          </a:prstGeom>
          <a:solidFill>
            <a:srgbClr val="C00202"/>
          </a:solidFill>
          <a:ln w="12700" cap="flat" cmpd="sng" algn="ctr">
            <a:solidFill>
              <a:srgbClr val="C0020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HR HPC CC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uspostavljen u sklopu projekta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EuroCC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(2020. – 2022.) kao dio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mreže nacionalnih centara kompetencija za HPC 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države članice Zajedničkog poduzeća za europsko računarstvo visokih performansi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(EuroHPC JU).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E0063CA-BA9B-48F3-9D78-EA125CB9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A069C-DC6B-4DC4-90B5-4CBF8DAA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A26FDC-9E99-40B3-8AD3-74509B8EA5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066082"/>
            <a:ext cx="6858000" cy="459014"/>
          </a:xfrm>
        </p:spPr>
        <p:txBody>
          <a:bodyPr>
            <a:normAutofit/>
          </a:bodyPr>
          <a:lstStyle/>
          <a:p>
            <a:r>
              <a:rPr lang="hr-HR" sz="1800" noProof="0" dirty="0"/>
              <a:t>Što je HPC?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00789C24-5D73-5230-C3AC-37D7F1B4B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903879"/>
              </p:ext>
            </p:extLst>
          </p:nvPr>
        </p:nvGraphicFramePr>
        <p:xfrm>
          <a:off x="1143000" y="2739849"/>
          <a:ext cx="6858000" cy="124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B4FB-19B4-4642-BD1A-97335CA8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F3F86-45AE-4FBD-B491-10961EEC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1602" y="4767263"/>
            <a:ext cx="1197135" cy="274637"/>
          </a:xfrm>
        </p:spPr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53753-8422-455E-B9DF-11293ABE3C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3352-8F71-4EE5-96C5-6894641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HPC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89925"/>
            <a:ext cx="7886700" cy="3263504"/>
          </a:xfrm>
        </p:spPr>
        <p:txBody>
          <a:bodyPr>
            <a:normAutofit/>
          </a:bodyPr>
          <a:lstStyle/>
          <a:p>
            <a:r>
              <a:rPr lang="hr-HR" sz="1200" noProof="0" dirty="0"/>
              <a:t>Aplikacije s visokim zahtjevima za performansama i kapacitetom</a:t>
            </a:r>
          </a:p>
          <a:p>
            <a:pPr lvl="1"/>
            <a:r>
              <a:rPr lang="hr-HR" sz="1000" noProof="0" dirty="0"/>
              <a:t>računski zahtjevna istraživanja</a:t>
            </a:r>
          </a:p>
          <a:p>
            <a:pPr lvl="1"/>
            <a:r>
              <a:rPr lang="hr-HR" sz="1000" noProof="0" dirty="0"/>
              <a:t>mogućnost visoke skalabilnosti zadataka</a:t>
            </a:r>
          </a:p>
          <a:p>
            <a:r>
              <a:rPr lang="hr-HR" sz="1200" noProof="0" dirty="0" err="1"/>
              <a:t>Paralelizacija</a:t>
            </a:r>
            <a:endParaRPr lang="hr-HR" sz="1200" noProof="0" dirty="0"/>
          </a:p>
          <a:p>
            <a:pPr lvl="1"/>
            <a:r>
              <a:rPr lang="hr-HR" sz="1000" noProof="0" dirty="0"/>
              <a:t>program - skup naredbi koji se izvršavaju na procesoru</a:t>
            </a:r>
          </a:p>
          <a:p>
            <a:pPr lvl="1"/>
            <a:r>
              <a:rPr lang="hr-HR" sz="1000" noProof="0" dirty="0"/>
              <a:t>dijeljenje problema u niz manjih, koji se mogu izvoditi istodobno i neovisno</a:t>
            </a:r>
          </a:p>
          <a:p>
            <a:r>
              <a:rPr lang="hr-HR" sz="1200" noProof="0" dirty="0"/>
              <a:t>TOP500</a:t>
            </a:r>
          </a:p>
          <a:p>
            <a:pPr lvl="1"/>
            <a:r>
              <a:rPr lang="hr-HR" sz="1000" noProof="0" dirty="0"/>
              <a:t>Lista najbržih superračunala u svijetu</a:t>
            </a:r>
          </a:p>
          <a:p>
            <a:pPr lvl="1"/>
            <a:r>
              <a:rPr lang="hr-HR" sz="1000" noProof="0" dirty="0"/>
              <a:t>Danas – </a:t>
            </a:r>
            <a:r>
              <a:rPr lang="hr-HR" sz="1000" noProof="0" dirty="0" err="1"/>
              <a:t>petaskalarna</a:t>
            </a:r>
            <a:r>
              <a:rPr lang="hr-HR" sz="1000" noProof="0" dirty="0"/>
              <a:t> računala (1015 FLOPS)</a:t>
            </a:r>
          </a:p>
          <a:p>
            <a:pPr lvl="1"/>
            <a:r>
              <a:rPr lang="hr-HR" sz="1000" noProof="0" dirty="0"/>
              <a:t>Sljedeći korak – </a:t>
            </a:r>
            <a:r>
              <a:rPr lang="hr-HR" sz="1000" noProof="0" dirty="0" err="1"/>
              <a:t>egzaskalarna</a:t>
            </a:r>
            <a:r>
              <a:rPr lang="hr-HR" sz="1000" noProof="0" dirty="0"/>
              <a:t> računala (1018 FLOPS)</a:t>
            </a:r>
          </a:p>
          <a:p>
            <a:r>
              <a:rPr lang="hr-HR" sz="1200" noProof="0" dirty="0"/>
              <a:t>Top 5 najmoćnijih računala (studeni, 2023)</a:t>
            </a:r>
          </a:p>
          <a:p>
            <a:pPr lvl="1"/>
            <a:r>
              <a:rPr lang="hr-HR" sz="1000" noProof="0" dirty="0" err="1"/>
              <a:t>Frontier</a:t>
            </a:r>
            <a:r>
              <a:rPr lang="hr-HR" sz="1000" noProof="0" dirty="0"/>
              <a:t> (SAD) – 1194 PFLOPS</a:t>
            </a:r>
          </a:p>
          <a:p>
            <a:pPr lvl="1"/>
            <a:r>
              <a:rPr lang="hr-HR" sz="1000" noProof="0" dirty="0"/>
              <a:t>Aurora (SAD) – 585,34 PFLOPS</a:t>
            </a:r>
          </a:p>
          <a:p>
            <a:pPr lvl="1"/>
            <a:r>
              <a:rPr lang="hr-HR" sz="1000" noProof="0" dirty="0" err="1"/>
              <a:t>Eagle</a:t>
            </a:r>
            <a:r>
              <a:rPr lang="hr-HR" sz="1000" noProof="0" dirty="0"/>
              <a:t> (SAD) – 561,20 PFLOPS</a:t>
            </a:r>
          </a:p>
          <a:p>
            <a:pPr lvl="1"/>
            <a:r>
              <a:rPr lang="hr-HR" sz="1000" noProof="0" dirty="0" err="1"/>
              <a:t>Fugaku</a:t>
            </a:r>
            <a:r>
              <a:rPr lang="hr-HR" sz="1000" noProof="0" dirty="0"/>
              <a:t> (Japan) – 442,01 PFLOPS</a:t>
            </a:r>
          </a:p>
          <a:p>
            <a:pPr lvl="1"/>
            <a:r>
              <a:rPr lang="hr-HR" sz="1000" noProof="0" dirty="0"/>
              <a:t>LUMI (Finska) – 309,10 PFLOPS</a:t>
            </a:r>
          </a:p>
          <a:p>
            <a:endParaRPr lang="hr-HR" sz="1225" noProof="0" dirty="0"/>
          </a:p>
          <a:p>
            <a:pPr lvl="1"/>
            <a:endParaRPr lang="hr-HR" sz="863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ED86-D694-424E-BD32-E535634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1CB93-B85F-4242-AF95-D9FB5CE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E46F2-2A98-4B0E-B93A-98E58C998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8" name="Google Shape;151;p27">
            <a:extLst>
              <a:ext uri="{FF2B5EF4-FFF2-40B4-BE49-F238E27FC236}">
                <a16:creationId xmlns:a16="http://schemas.microsoft.com/office/drawing/2014/main" id="{B5D85EFA-55FC-4426-913B-F032331809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74767" y="876091"/>
            <a:ext cx="3167280" cy="1667160"/>
          </a:xfrm>
          <a:prstGeom prst="rect">
            <a:avLst/>
          </a:prstGeom>
          <a:ln w="0">
            <a:noFill/>
          </a:ln>
        </p:spPr>
      </p:pic>
      <p:pic>
        <p:nvPicPr>
          <p:cNvPr id="9" name="Google Shape;137;p26">
            <a:extLst>
              <a:ext uri="{FF2B5EF4-FFF2-40B4-BE49-F238E27FC236}">
                <a16:creationId xmlns:a16="http://schemas.microsoft.com/office/drawing/2014/main" id="{DB5E699A-AB0E-416D-B45C-69500F03E7F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674767" y="2600250"/>
            <a:ext cx="3118184" cy="182537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2136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3352-8F71-4EE5-96C5-6894641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HPC u Srcu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89925"/>
            <a:ext cx="7886700" cy="3263504"/>
          </a:xfrm>
        </p:spPr>
        <p:txBody>
          <a:bodyPr>
            <a:normAutofit/>
          </a:bodyPr>
          <a:lstStyle/>
          <a:p>
            <a:r>
              <a:rPr lang="hr-HR" sz="1200" noProof="0" dirty="0"/>
              <a:t>Resurs Isabella</a:t>
            </a:r>
          </a:p>
          <a:p>
            <a:pPr lvl="1"/>
            <a:r>
              <a:rPr lang="hr-HR" sz="1000" noProof="0" dirty="0"/>
              <a:t>nacionalni resurs od </a:t>
            </a:r>
            <a:r>
              <a:rPr lang="hr-HR" sz="1000" b="1" noProof="0" dirty="0"/>
              <a:t>2002. godine</a:t>
            </a:r>
          </a:p>
          <a:p>
            <a:r>
              <a:rPr lang="hr-HR" sz="1200" noProof="0" dirty="0"/>
              <a:t>Tehnološki iskoraci</a:t>
            </a:r>
          </a:p>
          <a:p>
            <a:pPr lvl="1"/>
            <a:r>
              <a:rPr lang="hr-HR" sz="1000" noProof="0" dirty="0"/>
              <a:t>arhitekture procesora Intel i AMD</a:t>
            </a:r>
          </a:p>
          <a:p>
            <a:pPr lvl="1"/>
            <a:r>
              <a:rPr lang="hr-HR" sz="1000" noProof="0" dirty="0"/>
              <a:t>brza mreža </a:t>
            </a:r>
            <a:r>
              <a:rPr lang="hr-HR" sz="1000" noProof="0" dirty="0" err="1"/>
              <a:t>Infiniband</a:t>
            </a:r>
            <a:r>
              <a:rPr lang="hr-HR" sz="1000" noProof="0" dirty="0"/>
              <a:t> od 2004.</a:t>
            </a:r>
          </a:p>
          <a:p>
            <a:pPr lvl="1"/>
            <a:r>
              <a:rPr lang="hr-HR" sz="1000" noProof="0" dirty="0"/>
              <a:t>virtualno superračunalo </a:t>
            </a:r>
            <a:r>
              <a:rPr lang="hr-HR" sz="1000" noProof="0" dirty="0" err="1"/>
              <a:t>ScaleMP</a:t>
            </a:r>
            <a:r>
              <a:rPr lang="hr-HR" sz="1000" noProof="0" dirty="0"/>
              <a:t> od 2014.</a:t>
            </a:r>
          </a:p>
          <a:p>
            <a:pPr lvl="1"/>
            <a:r>
              <a:rPr lang="hr-HR" sz="1000" noProof="0" dirty="0"/>
              <a:t>grafički procesori od 2018.</a:t>
            </a:r>
          </a:p>
          <a:p>
            <a:r>
              <a:rPr lang="hr-HR" sz="1200" noProof="0" dirty="0"/>
              <a:t>Znanstvene aplikacije</a:t>
            </a:r>
          </a:p>
          <a:p>
            <a:pPr lvl="1"/>
            <a:r>
              <a:rPr lang="hr-HR" sz="1050" noProof="0" dirty="0"/>
              <a:t>~140 aplikacija</a:t>
            </a:r>
          </a:p>
          <a:p>
            <a:r>
              <a:rPr lang="hr-HR" sz="1200" noProof="0" dirty="0"/>
              <a:t>Korisnici</a:t>
            </a:r>
          </a:p>
          <a:p>
            <a:pPr lvl="1"/>
            <a:r>
              <a:rPr lang="hr-HR" sz="1000" noProof="0" dirty="0"/>
              <a:t>44 ustanove</a:t>
            </a:r>
          </a:p>
          <a:p>
            <a:pPr lvl="1"/>
            <a:r>
              <a:rPr lang="hr-HR" sz="1000" noProof="0" dirty="0"/>
              <a:t>180 projekata</a:t>
            </a:r>
          </a:p>
          <a:p>
            <a:pPr lvl="1"/>
            <a:r>
              <a:rPr lang="hr-HR" sz="1000" noProof="0" dirty="0"/>
              <a:t>~500 individualnih korisnika</a:t>
            </a:r>
          </a:p>
          <a:p>
            <a:pPr lvl="1"/>
            <a:endParaRPr lang="hr-HR" sz="1000" noProof="0" dirty="0"/>
          </a:p>
          <a:p>
            <a:pPr lvl="1"/>
            <a:endParaRPr lang="hr-HR" sz="1000" noProof="0" dirty="0"/>
          </a:p>
          <a:p>
            <a:endParaRPr lang="hr-HR" sz="1225" noProof="0" dirty="0"/>
          </a:p>
          <a:p>
            <a:endParaRPr lang="hr-HR" sz="1225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ED86-D694-424E-BD32-E535634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1CB93-B85F-4242-AF95-D9FB5CE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E46F2-2A98-4B0E-B93A-98E58C998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7B586-C1AE-4453-9D98-017579E9F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50" y="806138"/>
            <a:ext cx="3111697" cy="2074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422D12-AA69-42DE-AB3B-52E9AB49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78" y="2880603"/>
            <a:ext cx="3165393" cy="1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363785-37C1-4488-ACAF-456601A58DC6}"/>
              </a:ext>
            </a:extLst>
          </p:cNvPr>
          <p:cNvGrpSpPr/>
          <p:nvPr/>
        </p:nvGrpSpPr>
        <p:grpSpPr>
          <a:xfrm>
            <a:off x="827762" y="1064036"/>
            <a:ext cx="4514850" cy="3474218"/>
            <a:chOff x="944249" y="1690688"/>
            <a:chExt cx="6019800" cy="46322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565E90-A0D8-4C69-A1D5-D95486AD9237}"/>
                </a:ext>
              </a:extLst>
            </p:cNvPr>
            <p:cNvSpPr/>
            <p:nvPr/>
          </p:nvSpPr>
          <p:spPr>
            <a:xfrm>
              <a:off x="944249" y="1690688"/>
              <a:ext cx="6019800" cy="4632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Petaskalarno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superračunalo u Hrvatskoj, u vrijednosti </a:t>
              </a:r>
              <a:b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3,2 milijuna eura, nabavljeno je u sklopu projekta Hrvatski znanstveni i obrazovni oblak (HR-ZOO). </a:t>
              </a:r>
            </a:p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Resurs za računarstvo visokih performansi (HPC), namijenjen je izvođenju korisničkih aplikacija s vrlo visokim zahtjevima za performansama i kapacitetom različitih računalnih resursa.</a:t>
              </a:r>
            </a:p>
            <a:p>
              <a:pPr marL="54000" defTabSz="514337"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Vrhunska računalna okolina snage 1,25 PFLOPS-a s ukupno: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8384 procesorskih jezgri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grafičkih procesora 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TB radne memorije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000" defTabSz="514337"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Dostupan akademskoj i znanstvenoj zajednici RH za provedbu zahtjevnih istraživačkih i institucijskih projekata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financiranih iz javnih izvora, za izradu završnih, diplomskih, specijalističkih i doktorskih radova, te za održavanje praktične nastave.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1E405C-D00D-45D4-873B-1DEBD9F31DBD}"/>
                </a:ext>
              </a:extLst>
            </p:cNvPr>
            <p:cNvGrpSpPr/>
            <p:nvPr/>
          </p:nvGrpSpPr>
          <p:grpSpPr>
            <a:xfrm rot="4080770" flipH="1">
              <a:off x="6459243" y="1823265"/>
              <a:ext cx="340659" cy="340659"/>
              <a:chOff x="3609787" y="1688350"/>
              <a:chExt cx="340659" cy="340659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801CAD8C-4315-485A-9024-AF0ECC691700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B3E8C35-3EBA-49F4-9DF6-3CFC1A94CD49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11B126D-0091-4239-9999-40328F2D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1"/>
          <a:stretch/>
        </p:blipFill>
        <p:spPr>
          <a:xfrm>
            <a:off x="5556707" y="1064035"/>
            <a:ext cx="2411848" cy="32635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03431-2056-46B6-8C79-50672E4D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31" y="3951183"/>
            <a:ext cx="2619046" cy="72352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5B63EC-2D30-4CC8-AB4F-A920D1A83A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1" y="3538335"/>
            <a:ext cx="1209659" cy="442032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4753F27-227D-4B1D-89D7-A1C90131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>
            <a:normAutofit/>
          </a:bodyPr>
          <a:lstStyle/>
          <a:p>
            <a:r>
              <a:rPr lang="hr-HR" sz="1800" noProof="0" dirty="0"/>
              <a:t>Superračunalo Supek – nacionalni HPC resurs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FB32D4D-800D-489E-8862-BC1B640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78A3A-CA5C-44E6-BAD7-6854A462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10FFC1-0555-4935-8FDC-D18719AD4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3352-8F71-4EE5-96C5-6894641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Usluge Srca za EDIH CROBOHUB++ prijavitelje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89925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noProof="0" dirty="0"/>
              <a:t>1. Edukacija o računarstvu visokih performansi</a:t>
            </a:r>
          </a:p>
          <a:p>
            <a:pPr lvl="1"/>
            <a:r>
              <a:rPr lang="hr-HR" sz="1200" noProof="0" dirty="0"/>
              <a:t>ključni aspekti, prednosti i praktični načini korištenja naprednog računarstva i HPC tehnologije</a:t>
            </a:r>
          </a:p>
          <a:p>
            <a:pPr lvl="1"/>
            <a:r>
              <a:rPr lang="hr-HR" sz="1200" noProof="0" dirty="0"/>
              <a:t>tijekom poludnevnih informativnih radionica korisnici će se upoznati sa sljedećim temama: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088" noProof="0" dirty="0"/>
              <a:t>arhitektura i specifikacija različitih HPC resursa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088" noProof="0" dirty="0"/>
              <a:t>pregled dostupnih HPC resursa i priprema pristupa HPC resursima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088" noProof="0" dirty="0"/>
              <a:t>način pohrane i pripreme podataka za obradu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088" noProof="0" dirty="0"/>
              <a:t>odabir programskog okruženja i izvršavanje korisničkih aplikacija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1088" noProof="0" dirty="0"/>
              <a:t>mogućnosti provjere koncepta i testiranja-prije-ulaganja s HPC resursima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CA97A-7544-46AD-BDC1-2FE5CF3176D9}"/>
              </a:ext>
            </a:extLst>
          </p:cNvPr>
          <p:cNvSpPr txBox="1"/>
          <p:nvPr/>
        </p:nvSpPr>
        <p:spPr>
          <a:xfrm>
            <a:off x="690282" y="3149034"/>
            <a:ext cx="7615518" cy="127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Sudionici će raditi na praktičnim vježbama kako bi učvrstili koncepte naučene tijekom radionice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Vježbe će uključivati izradu </a:t>
            </a:r>
            <a:r>
              <a:rPr lang="hr-HR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apptainer</a:t>
            </a:r>
            <a:r>
              <a:rPr lang="hr-HR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slika, upravljanje </a:t>
            </a:r>
            <a:r>
              <a:rPr lang="hr-HR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Conda</a:t>
            </a:r>
            <a:r>
              <a:rPr lang="hr-HR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okruženjima i implementaciju </a:t>
            </a:r>
            <a:r>
              <a:rPr lang="hr-HR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apptainera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GPU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računarstvo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njegovu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ulogu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HPC-u,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distribucija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ML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radnih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opterećenja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HPC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okruženju</a:t>
            </a:r>
            <a:r>
              <a:rPr lang="en-US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regled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tehnologije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kontejnerizacije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ED86-D694-424E-BD32-E535634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1CB93-B85F-4242-AF95-D9FB5CE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E46F2-2A98-4B0E-B93A-98E58C998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95435"/>
            <a:ext cx="7886700" cy="3646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noProof="0" dirty="0"/>
              <a:t>2. Podrška u pristupu mreži eksperata</a:t>
            </a:r>
          </a:p>
          <a:p>
            <a:pPr lvl="1"/>
            <a:r>
              <a:rPr lang="hr-HR" sz="1200" noProof="0" dirty="0"/>
              <a:t>povezivanje korisnika i pružatelja naprednih digitalnih tehnologija </a:t>
            </a:r>
          </a:p>
          <a:p>
            <a:pPr lvl="1"/>
            <a:r>
              <a:rPr lang="hr-HR" sz="1200" noProof="0" dirty="0"/>
              <a:t>iz lokalnih, regionalnih ili nacionalnih inovacijskih ekosustava i centara kompetencija za računarstvo visokih performansi</a:t>
            </a:r>
          </a:p>
          <a:p>
            <a:pPr lvl="1"/>
            <a:r>
              <a:rPr lang="hr-HR" sz="1200" noProof="0" dirty="0"/>
              <a:t>Srce posrednik u povezivanju korisnika (SME) i pružatelja naprednih digitalnih tehnologija, prvenstveno HPC resursa – </a:t>
            </a:r>
            <a:r>
              <a:rPr lang="hr-HR" sz="1200" noProof="0" dirty="0" err="1"/>
              <a:t>EuroHPC</a:t>
            </a:r>
            <a:r>
              <a:rPr lang="hr-HR" sz="1200" noProof="0" dirty="0"/>
              <a:t> JU I HPC4SME</a:t>
            </a:r>
          </a:p>
          <a:p>
            <a:pPr lvl="1"/>
            <a:r>
              <a:rPr lang="hr-HR" sz="1200" noProof="0" dirty="0"/>
              <a:t>redovito organizirana događanja – samostalni ili </a:t>
            </a:r>
          </a:p>
          <a:p>
            <a:pPr marL="257168" lvl="1" indent="0">
              <a:buNone/>
            </a:pPr>
            <a:r>
              <a:rPr lang="hr-HR" sz="1200" noProof="0" dirty="0"/>
              <a:t>			                        – kao prateći događaj</a:t>
            </a:r>
            <a:endParaRPr lang="hr-HR" sz="16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A5519-DB03-41F4-BB0B-79F9A8720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" y="2579036"/>
            <a:ext cx="2796481" cy="1860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2E70B-783B-407C-848C-90A6409A2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90" y="2584665"/>
            <a:ext cx="4157996" cy="18551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98D4EE-7AD3-499D-8799-286F88D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Usluge Srca za EDIH CROBOHUB++ prijavitelje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82DAC1-9CDF-4101-9B25-77B96F74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11A81-0B45-47D8-9B77-9B9FF407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B8596-BC79-4800-A695-DBF6B5C26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9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3E8A-DCBF-4B6F-A815-73E6AA9D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600" noProof="0" dirty="0"/>
              <a:t>Najava radionica 2024.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55E9E-7297-44B9-B039-E62E699E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2"/>
            <a:ext cx="5915025" cy="141675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hr-HR" b="1" noProof="0" dirty="0" err="1"/>
              <a:t>Scinergy</a:t>
            </a:r>
            <a:r>
              <a:rPr lang="hr-HR" noProof="0" dirty="0"/>
              <a:t> </a:t>
            </a:r>
            <a:r>
              <a:rPr lang="hr-HR" noProof="0" dirty="0" err="1"/>
              <a:t>speed</a:t>
            </a:r>
            <a:r>
              <a:rPr lang="hr-HR" noProof="0" dirty="0"/>
              <a:t> </a:t>
            </a:r>
            <a:r>
              <a:rPr lang="hr-HR" noProof="0" dirty="0" err="1"/>
              <a:t>dating</a:t>
            </a:r>
            <a:r>
              <a:rPr lang="hr-HR" noProof="0" dirty="0"/>
              <a:t> poduzetnika i znanstvenika </a:t>
            </a:r>
          </a:p>
          <a:p>
            <a:r>
              <a:rPr lang="hr-HR" noProof="0" dirty="0"/>
              <a:t> 14.-15.2.2024 @ICENT/FER</a:t>
            </a:r>
          </a:p>
          <a:p>
            <a:endParaRPr lang="hr-HR" noProof="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r-HR" b="1" noProof="0" dirty="0"/>
              <a:t>Srce DEI </a:t>
            </a:r>
            <a:r>
              <a:rPr lang="hr-HR" noProof="0" dirty="0"/>
              <a:t>u Zagrebu</a:t>
            </a:r>
          </a:p>
          <a:p>
            <a:r>
              <a:rPr lang="hr-HR" noProof="0" dirty="0"/>
              <a:t>16.-18.4.2024.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8F31E-B26B-484A-93AC-7B1A7907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FED5E-01C0-4471-AF2F-ECA7B855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0DEF9-2640-434F-A649-D761CBC15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0" y="1077522"/>
            <a:ext cx="3944816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noProof="0" dirty="0"/>
              <a:t>3. Podrška u pristupu HPC resursima</a:t>
            </a:r>
          </a:p>
          <a:p>
            <a:pPr marL="0" indent="0">
              <a:buNone/>
            </a:pPr>
            <a:endParaRPr lang="hr-HR" sz="1600" b="1" noProof="0" dirty="0"/>
          </a:p>
          <a:p>
            <a:pPr lvl="1"/>
            <a:r>
              <a:rPr lang="hr-HR" sz="1200" noProof="0" dirty="0"/>
              <a:t>Srce – koordinator Hrvatskog centra kompetencije za HPC</a:t>
            </a:r>
          </a:p>
          <a:p>
            <a:pPr lvl="1"/>
            <a:r>
              <a:rPr lang="hr-HR" sz="1200" noProof="0" dirty="0"/>
              <a:t>podrška u pristupu </a:t>
            </a:r>
            <a:r>
              <a:rPr lang="hr-HR" sz="1200" noProof="0" dirty="0" err="1"/>
              <a:t>EuroHPC</a:t>
            </a:r>
            <a:r>
              <a:rPr lang="hr-HR" sz="1200" noProof="0" dirty="0"/>
              <a:t> JU superračunalima</a:t>
            </a:r>
          </a:p>
          <a:p>
            <a:pPr lvl="2"/>
            <a:r>
              <a:rPr lang="hr-HR" sz="1200" noProof="0" dirty="0"/>
              <a:t>tri veća resursa – N x 100 PFLOPS</a:t>
            </a:r>
          </a:p>
          <a:p>
            <a:pPr lvl="2"/>
            <a:r>
              <a:rPr lang="hr-HR" sz="1200" noProof="0" dirty="0"/>
              <a:t>pet manjih resursa – N x 10 PFOPS</a:t>
            </a:r>
          </a:p>
          <a:p>
            <a:pPr lvl="1"/>
            <a:r>
              <a:rPr lang="hr-HR" sz="1200" noProof="0" dirty="0"/>
              <a:t>pomoć u pripremi prijava na </a:t>
            </a:r>
            <a:r>
              <a:rPr lang="hr-HR" sz="1200" noProof="0" dirty="0" err="1"/>
              <a:t>EuroHPC</a:t>
            </a:r>
            <a:r>
              <a:rPr lang="hr-HR" sz="1200" noProof="0" dirty="0"/>
              <a:t> JU pozive</a:t>
            </a:r>
          </a:p>
          <a:p>
            <a:pPr lvl="1"/>
            <a:endParaRPr lang="hr-HR" sz="1375" noProof="0" dirty="0"/>
          </a:p>
          <a:p>
            <a:pPr lvl="1"/>
            <a:endParaRPr lang="hr-HR" sz="1375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4FBB1-88FF-4B3F-9BA7-05BA17F0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07" y="1077522"/>
            <a:ext cx="3065583" cy="32635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35AF6C-E108-403D-B56E-D73D1CE5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Usluge Srca za EDIH CROBOHUB++ prijavitelje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EBD2D4-4371-4555-A8F0-E4078902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C6A9-5137-4E66-AD93-ADA21257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8D020-17BE-4E9D-BF18-184740B24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034" y="258751"/>
            <a:ext cx="5246078" cy="994172"/>
          </a:xfrm>
        </p:spPr>
        <p:txBody>
          <a:bodyPr>
            <a:normAutofit fontScale="90000"/>
          </a:bodyPr>
          <a:lstStyle/>
          <a:p>
            <a:r>
              <a:rPr lang="hr-HR" sz="2400" noProof="0" dirty="0"/>
              <a:t>– u srcu digitalne transformacija znanosti i visokog obrazovanja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E619C64-CA72-4506-9C31-F4D6E60AFCDB}"/>
              </a:ext>
            </a:extLst>
          </p:cNvPr>
          <p:cNvGrpSpPr/>
          <p:nvPr/>
        </p:nvGrpSpPr>
        <p:grpSpPr>
          <a:xfrm>
            <a:off x="938786" y="1239390"/>
            <a:ext cx="7266428" cy="3347167"/>
            <a:chOff x="1654833" y="1731123"/>
            <a:chExt cx="8882334" cy="394897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2DC7FCD-A4A8-4536-B8B4-33D9EDC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392" y="1822485"/>
              <a:ext cx="3899995" cy="21081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FB1C563-E639-462C-A796-3351D4BF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9822" y="3647508"/>
              <a:ext cx="2926222" cy="20187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" name="Slika 3">
              <a:extLst>
                <a:ext uri="{FF2B5EF4-FFF2-40B4-BE49-F238E27FC236}">
                  <a16:creationId xmlns:a16="http://schemas.microsoft.com/office/drawing/2014/main" id="{BA8B56A4-114B-429C-B0BE-BC516D64C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694" y="3730506"/>
              <a:ext cx="2926223" cy="194959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BF549B3-E35B-4232-89F9-4996636830CB}"/>
                </a:ext>
              </a:extLst>
            </p:cNvPr>
            <p:cNvSpPr>
              <a:spLocks/>
            </p:cNvSpPr>
            <p:nvPr/>
          </p:nvSpPr>
          <p:spPr>
            <a:xfrm>
              <a:off x="1654833" y="1731123"/>
              <a:ext cx="2946755" cy="1985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organizacija</a:t>
              </a:r>
            </a:p>
            <a:p>
              <a:pPr algn="ctr" defTabSz="685783"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170 </a:t>
              </a: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zaposlenika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ustrojstvenih jedinica</a:t>
              </a:r>
            </a:p>
            <a:p>
              <a:pPr algn="ctr" defTabSz="685783">
                <a:defRPr/>
              </a:pP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lokacije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0F84CF-78C3-4C76-8A22-58FAD629855B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1745372" y="2003483"/>
              <a:ext cx="412325" cy="412325"/>
              <a:chOff x="3743602" y="1647042"/>
              <a:chExt cx="340659" cy="340659"/>
            </a:xfrm>
            <a:solidFill>
              <a:srgbClr val="DD3F34"/>
            </a:solidFill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A15F414F-9B73-437B-83DE-F64CEEDC242D}"/>
                  </a:ext>
                </a:extLst>
              </p:cNvPr>
              <p:cNvSpPr/>
              <p:nvPr/>
            </p:nvSpPr>
            <p:spPr>
              <a:xfrm>
                <a:off x="3743602" y="1647042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89C2146-17F0-4DB5-8A17-C756275248CE}"/>
                  </a:ext>
                </a:extLst>
              </p:cNvPr>
              <p:cNvSpPr/>
              <p:nvPr/>
            </p:nvSpPr>
            <p:spPr>
              <a:xfrm>
                <a:off x="3785097" y="1735673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E261D4-67F5-4FCC-B7AC-C61E0132E0DD}"/>
                </a:ext>
              </a:extLst>
            </p:cNvPr>
            <p:cNvSpPr>
              <a:spLocks/>
            </p:cNvSpPr>
            <p:nvPr/>
          </p:nvSpPr>
          <p:spPr>
            <a:xfrm>
              <a:off x="7610945" y="1731123"/>
              <a:ext cx="2926222" cy="1985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endPara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podržava digitalnu transformaciju znanosti i visokog obrazovanja</a:t>
              </a:r>
            </a:p>
            <a:p>
              <a:pPr algn="ctr" defTabSz="685783">
                <a:defRPr/>
              </a:pP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romo</a:t>
              </a: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vira otvorenu znanost </a:t>
              </a:r>
              <a:b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otvoreno obrazovanje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30CF7E4-A1E5-40DA-AAA5-46FB1C15CE7F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7705811" y="1973364"/>
              <a:ext cx="412325" cy="412325"/>
              <a:chOff x="3588121" y="1697098"/>
              <a:chExt cx="340659" cy="340659"/>
            </a:xfrm>
            <a:solidFill>
              <a:srgbClr val="45C0AC"/>
            </a:solidFill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0B472FF9-B031-4F63-ABC2-D56D3DDF4C70}"/>
                  </a:ext>
                </a:extLst>
              </p:cNvPr>
              <p:cNvSpPr/>
              <p:nvPr/>
            </p:nvSpPr>
            <p:spPr>
              <a:xfrm>
                <a:off x="3588121" y="1697098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5F808BB-089A-4866-A6C0-4545C9AF484C}"/>
                  </a:ext>
                </a:extLst>
              </p:cNvPr>
              <p:cNvSpPr/>
              <p:nvPr/>
            </p:nvSpPr>
            <p:spPr>
              <a:xfrm>
                <a:off x="3624264" y="1783759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877C9CB-21BF-4F7D-9682-88AC1D1E1F7B}"/>
                </a:ext>
              </a:extLst>
            </p:cNvPr>
            <p:cNvSpPr>
              <a:spLocks/>
            </p:cNvSpPr>
            <p:nvPr/>
          </p:nvSpPr>
          <p:spPr>
            <a:xfrm>
              <a:off x="4582179" y="4174502"/>
              <a:ext cx="3030578" cy="131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en-GB" sz="1400" b="1" dirty="0">
                  <a:solidFill>
                    <a:srgbClr val="333333"/>
                  </a:solidFill>
                  <a:latin typeface="+mj-lt"/>
                </a:rPr>
                <a:t>    </a:t>
              </a:r>
              <a:r>
                <a:rPr lang="en-GB" sz="1200" b="1" dirty="0" err="1">
                  <a:solidFill>
                    <a:srgbClr val="333333"/>
                  </a:solidFill>
                  <a:latin typeface="+mj-lt"/>
                </a:rPr>
                <a:t>gradi</a:t>
              </a:r>
              <a:r>
                <a:rPr lang="en-GB" sz="1200" b="1" dirty="0">
                  <a:solidFill>
                    <a:srgbClr val="333333"/>
                  </a:solidFill>
                  <a:latin typeface="+mj-lt"/>
                </a:rPr>
                <a:t> </a:t>
              </a: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i upravlja </a:t>
              </a:r>
              <a:br>
                <a:rPr lang="hr-HR" sz="1200" b="1" dirty="0">
                  <a:solidFill>
                    <a:srgbClr val="333333"/>
                  </a:solidFill>
                  <a:latin typeface="+mj-lt"/>
                </a:rPr>
              </a:br>
              <a:r>
                <a:rPr lang="en-GB" sz="1200" b="1" dirty="0" err="1">
                  <a:solidFill>
                    <a:srgbClr val="333333"/>
                  </a:solidFill>
                  <a:latin typeface="+mj-lt"/>
                </a:rPr>
                <a:t>nacionaln</a:t>
              </a: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im</a:t>
              </a:r>
              <a:r>
                <a:rPr lang="en-GB" sz="1200" b="1" dirty="0">
                  <a:solidFill>
                    <a:srgbClr val="333333"/>
                  </a:solidFill>
                  <a:latin typeface="+mj-lt"/>
                </a:rPr>
                <a:t> e-</a:t>
              </a:r>
              <a:r>
                <a:rPr lang="en-GB" sz="1200" b="1" dirty="0" err="1">
                  <a:solidFill>
                    <a:srgbClr val="333333"/>
                  </a:solidFill>
                  <a:latin typeface="+mj-lt"/>
                </a:rPr>
                <a:t>infrastruktur</a:t>
              </a: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ama </a:t>
              </a:r>
              <a:br>
                <a:rPr lang="hr-HR" sz="1200" b="1" dirty="0">
                  <a:solidFill>
                    <a:srgbClr val="333333"/>
                  </a:solidFill>
                  <a:latin typeface="+mj-lt"/>
                </a:rPr>
              </a:b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i digitalnim uslugama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en-GB" sz="1200" b="0" i="0" dirty="0">
                  <a:solidFill>
                    <a:srgbClr val="333333"/>
                  </a:solidFill>
                  <a:effectLst/>
                  <a:latin typeface="+mj-lt"/>
                </a:rPr>
                <a:t>30 </a:t>
              </a:r>
              <a: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  <a:t>javnih usluga za potrebe </a:t>
              </a:r>
              <a:b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</a:br>
              <a: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  <a:t>akademske i znanstvene zajednice u Hrvatskoj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E773D42-0F75-4180-9384-60A953B461B5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4663781" y="3819243"/>
              <a:ext cx="412325" cy="412325"/>
              <a:chOff x="3609787" y="1688350"/>
              <a:chExt cx="340659" cy="340659"/>
            </a:xfrm>
          </p:grpSpPr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BF5CF9F-8BBA-4D4D-9752-4C4DC2384445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5F060B2-69D9-48BB-911D-EFF3F6B14274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3681CB2-C0C8-4B53-880A-BF8E1DBBE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20" y="258751"/>
            <a:ext cx="1274940" cy="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2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052650"/>
            <a:ext cx="5195735" cy="371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noProof="0" dirty="0"/>
              <a:t>4. Savjetodavne usluge po mjeri za poduzeća, uključujući pristup CPU računalnim čvorovima</a:t>
            </a:r>
          </a:p>
          <a:p>
            <a:pPr marL="0" indent="0">
              <a:buNone/>
            </a:pPr>
            <a:endParaRPr lang="hr-HR" sz="1600" b="1" noProof="0" dirty="0"/>
          </a:p>
          <a:p>
            <a:pPr lvl="1"/>
            <a:r>
              <a:rPr lang="hr-HR" sz="1200" noProof="0" dirty="0"/>
              <a:t>uvodno savjetovanje i identificiranje mogućih rješenja iz područja HPC</a:t>
            </a:r>
          </a:p>
          <a:p>
            <a:pPr lvl="1"/>
            <a:r>
              <a:rPr lang="hr-HR" sz="1200" noProof="0" dirty="0"/>
              <a:t>Srce HPC eksperti + napredni korisnici iz gospodarstva i javnog sektora</a:t>
            </a:r>
          </a:p>
          <a:p>
            <a:pPr lvl="1"/>
            <a:r>
              <a:rPr lang="hr-HR" sz="1200" noProof="0" dirty="0"/>
              <a:t>pristup računalnom klasteru od ~50 TFLOPS (od 1. veljače 2024.) </a:t>
            </a:r>
          </a:p>
          <a:p>
            <a:pPr lvl="1"/>
            <a:r>
              <a:rPr lang="hr-HR" sz="1200" noProof="0" dirty="0"/>
              <a:t>uspostava potrebnog softvera</a:t>
            </a:r>
          </a:p>
          <a:p>
            <a:pPr lvl="1"/>
            <a:endParaRPr lang="hr-HR" sz="1375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FD368-983C-48A6-9D63-FE428B91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073" y="1076605"/>
            <a:ext cx="2745276" cy="29902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564DAF-952F-4C7C-A571-37480C67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3145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Usluge Srca za EDIH CROBOHUB++ prijavitelje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E67FA1-BA4C-48E8-9AD9-E690BAFB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0047-D162-4184-9B0B-B77CCA05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BDA30-C209-4B24-8098-9AB3145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7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52" y="1061102"/>
            <a:ext cx="6892737" cy="382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noProof="0" dirty="0"/>
              <a:t>5. Napredno računarstvo za umjetnu inteligenciju i strojno učenje</a:t>
            </a:r>
          </a:p>
          <a:p>
            <a:pPr marL="0" indent="0">
              <a:buNone/>
            </a:pPr>
            <a:endParaRPr lang="hr-HR" sz="1600" b="1" noProof="0" dirty="0"/>
          </a:p>
          <a:p>
            <a:pPr lvl="1"/>
            <a:r>
              <a:rPr lang="hr-HR" sz="1200" noProof="0" dirty="0"/>
              <a:t>uvodno savjetovanje i identificiranje mogućih rješenja iz područja umjetne inteligencije</a:t>
            </a:r>
          </a:p>
          <a:p>
            <a:pPr lvl="1"/>
            <a:r>
              <a:rPr lang="hr-HR" sz="1200" noProof="0" dirty="0"/>
              <a:t>Srce HPC eksperti + napredni korisnici iz gospodarstva i javnog sektora</a:t>
            </a:r>
          </a:p>
          <a:p>
            <a:pPr lvl="1"/>
            <a:r>
              <a:rPr lang="hr-HR" sz="1200" noProof="0" dirty="0"/>
              <a:t>pristup računalnom resursu s 12 GPU-ova ~84 TFLOPS (od 1. veljače 2024.) </a:t>
            </a:r>
          </a:p>
          <a:p>
            <a:pPr lvl="1"/>
            <a:r>
              <a:rPr lang="hr-HR" sz="1200" noProof="0" dirty="0"/>
              <a:t>uspostava potrebnog softvera i servisa</a:t>
            </a:r>
          </a:p>
          <a:p>
            <a:pPr lvl="1"/>
            <a:endParaRPr lang="hr-HR" sz="1375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E12D5-3E02-4263-A2BE-8A6B777A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17" y="2807677"/>
            <a:ext cx="6105165" cy="16705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A2A276-9353-454C-B3F1-D5689611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2507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b="1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Usluge Srca za EDIH CROBOHUB++ prijavitelje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E0297F-C97C-4C9D-9190-3F0C4BE0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3D0B55-5E64-4880-8F5E-C83B6FA0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2781E-F1DA-4671-94F1-4C1668778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3352-8F71-4EE5-96C5-6894641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Primjer korištenja – </a:t>
            </a:r>
            <a:r>
              <a:rPr lang="en-US" sz="1800" kern="100" noProof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područje</a:t>
            </a:r>
            <a:r>
              <a:rPr lang="en-US" sz="1800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noProof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računalne</a:t>
            </a:r>
            <a:r>
              <a:rPr lang="en-US" sz="1800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noProof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kemije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89925"/>
            <a:ext cx="7886700" cy="3263504"/>
          </a:xfrm>
        </p:spPr>
        <p:txBody>
          <a:bodyPr>
            <a:normAutofit/>
          </a:bodyPr>
          <a:lstStyle/>
          <a:p>
            <a:r>
              <a:rPr lang="en-US" sz="1600" noProof="0" dirty="0"/>
              <a:t>M</a:t>
            </a:r>
            <a:r>
              <a:rPr lang="hr-HR" sz="1600" noProof="0" dirty="0" err="1"/>
              <a:t>olekulska</a:t>
            </a:r>
            <a:r>
              <a:rPr lang="hr-HR" sz="1600" noProof="0" dirty="0"/>
              <a:t> dinamika pomaže znanstvenicima u razumijevanju kako lijekovi djeluju na molekularnoj razini</a:t>
            </a:r>
            <a:endParaRPr lang="en-US" sz="1600" noProof="0" dirty="0"/>
          </a:p>
          <a:p>
            <a:pPr lvl="1"/>
            <a:r>
              <a:rPr lang="en-US" sz="1400" dirty="0" err="1"/>
              <a:t>vezanje</a:t>
            </a:r>
            <a:r>
              <a:rPr lang="en-US" sz="1400" dirty="0"/>
              <a:t> za protein</a:t>
            </a:r>
          </a:p>
          <a:p>
            <a:pPr lvl="1"/>
            <a:r>
              <a:rPr lang="en-US" sz="1400" noProof="0" dirty="0" err="1"/>
              <a:t>razgradnja</a:t>
            </a:r>
            <a:endParaRPr lang="en-US" sz="1400" noProof="0" dirty="0"/>
          </a:p>
          <a:p>
            <a:pPr lvl="1"/>
            <a:r>
              <a:rPr lang="en-US" sz="1400" dirty="0" err="1"/>
              <a:t>prijenos</a:t>
            </a:r>
            <a:r>
              <a:rPr lang="en-US" sz="1400" dirty="0"/>
              <a:t> </a:t>
            </a:r>
            <a:r>
              <a:rPr lang="en-US" sz="1400" dirty="0" err="1"/>
              <a:t>kroz</a:t>
            </a:r>
            <a:r>
              <a:rPr lang="en-US" sz="1400" dirty="0"/>
              <a:t> </a:t>
            </a:r>
            <a:r>
              <a:rPr lang="en-US" sz="1400" dirty="0" err="1"/>
              <a:t>stanične</a:t>
            </a:r>
            <a:r>
              <a:rPr lang="en-US" sz="1400" dirty="0"/>
              <a:t> membrane</a:t>
            </a:r>
          </a:p>
          <a:p>
            <a:r>
              <a:rPr lang="en-US" sz="1600" noProof="0" dirty="0" err="1"/>
              <a:t>Prednosti</a:t>
            </a:r>
            <a:r>
              <a:rPr lang="en-US" sz="1600" noProof="0" dirty="0"/>
              <a:t> HPC-a</a:t>
            </a:r>
          </a:p>
          <a:p>
            <a:pPr lvl="1"/>
            <a:r>
              <a:rPr lang="en-US" sz="1400" noProof="0" dirty="0" err="1"/>
              <a:t>simulacija</a:t>
            </a:r>
            <a:r>
              <a:rPr lang="en-US" sz="1400" noProof="0" dirty="0"/>
              <a:t> </a:t>
            </a:r>
            <a:r>
              <a:rPr lang="en-US" sz="1400" noProof="0" dirty="0" err="1"/>
              <a:t>molekulske</a:t>
            </a:r>
            <a:r>
              <a:rPr lang="en-US" sz="1400" noProof="0" dirty="0"/>
              <a:t> </a:t>
            </a:r>
            <a:r>
              <a:rPr lang="en-US" sz="1400" noProof="0" dirty="0" err="1"/>
              <a:t>dinamike</a:t>
            </a:r>
            <a:r>
              <a:rPr lang="en-US" sz="1400" noProof="0" dirty="0"/>
              <a:t> </a:t>
            </a:r>
            <a:r>
              <a:rPr lang="en-US" sz="1400" noProof="0" dirty="0" err="1"/>
              <a:t>jednostavnog</a:t>
            </a:r>
            <a:r>
              <a:rPr lang="en-US" sz="1400" noProof="0" dirty="0"/>
              <a:t> </a:t>
            </a:r>
            <a:r>
              <a:rPr lang="en-US" sz="1400" noProof="0" dirty="0" err="1"/>
              <a:t>proteina</a:t>
            </a:r>
            <a:r>
              <a:rPr lang="en-US" sz="1400" noProof="0" dirty="0"/>
              <a:t> u </a:t>
            </a:r>
            <a:br>
              <a:rPr lang="en-US" sz="1400" noProof="0" dirty="0"/>
            </a:br>
            <a:r>
              <a:rPr lang="en-US" sz="1400" noProof="0" dirty="0" err="1"/>
              <a:t>trajanju</a:t>
            </a:r>
            <a:r>
              <a:rPr lang="en-US" sz="1400" noProof="0" dirty="0"/>
              <a:t> od </a:t>
            </a:r>
            <a:r>
              <a:rPr lang="en-US" sz="1400" noProof="0" dirty="0" err="1"/>
              <a:t>svega</a:t>
            </a:r>
            <a:r>
              <a:rPr lang="en-US" sz="1400" noProof="0" dirty="0"/>
              <a:t> 1 </a:t>
            </a:r>
            <a:r>
              <a:rPr lang="en-US" sz="1400" noProof="0" dirty="0" err="1"/>
              <a:t>nanosekunde</a:t>
            </a:r>
            <a:endParaRPr lang="en-US" sz="1400" noProof="0" dirty="0"/>
          </a:p>
          <a:p>
            <a:pPr lvl="1"/>
            <a:r>
              <a:rPr lang="en-US" sz="1400" noProof="0" dirty="0" err="1"/>
              <a:t>osobno</a:t>
            </a:r>
            <a:r>
              <a:rPr lang="en-US" sz="1400" noProof="0" dirty="0"/>
              <a:t> </a:t>
            </a:r>
            <a:r>
              <a:rPr lang="en-US" sz="1400" noProof="0" dirty="0" err="1"/>
              <a:t>računalo</a:t>
            </a:r>
            <a:r>
              <a:rPr lang="en-US" sz="1400" noProof="0" dirty="0"/>
              <a:t>: &gt; sat </a:t>
            </a:r>
            <a:r>
              <a:rPr lang="en-US" sz="1400" noProof="0" dirty="0" err="1"/>
              <a:t>vremena</a:t>
            </a:r>
            <a:endParaRPr lang="en-US" sz="1400" noProof="0" dirty="0"/>
          </a:p>
          <a:p>
            <a:pPr lvl="1"/>
            <a:r>
              <a:rPr lang="en-US" sz="1400" dirty="0"/>
              <a:t>HPC: 10 </a:t>
            </a:r>
            <a:r>
              <a:rPr lang="en-US" sz="1400" dirty="0" err="1"/>
              <a:t>minuta</a:t>
            </a:r>
            <a:endParaRPr lang="en-US" sz="1400" noProof="0" dirty="0"/>
          </a:p>
          <a:p>
            <a:pPr lvl="1"/>
            <a:endParaRPr lang="en-US" sz="1375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ED86-D694-424E-BD32-E535634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1CB93-B85F-4242-AF95-D9FB5CE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E46F2-2A98-4B0E-B93A-98E58C998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938F2D-30AD-4954-8AB8-350BB23FE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4" y="1528013"/>
            <a:ext cx="2948453" cy="30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3352-8F71-4EE5-96C5-6894641B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34"/>
            <a:ext cx="7886700" cy="99417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hr-HR" sz="1800" kern="100" noProof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Primjer korištenja – konzultacij</a:t>
            </a:r>
            <a:r>
              <a:rPr lang="hr-HR" sz="1800" kern="100" noProof="0" dirty="0">
                <a:ea typeface="Arial" panose="020B0604020202020204" pitchFamily="34" charset="0"/>
                <a:cs typeface="Times New Roman" panose="02020603050405020304" pitchFamily="18" charset="0"/>
              </a:rPr>
              <a:t>e iz strojnog učenja</a:t>
            </a:r>
            <a:endParaRPr lang="hr-HR" sz="1800" kern="100" noProof="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3EE-5531-4FC1-894D-D2A943EE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189925"/>
            <a:ext cx="7886700" cy="3263504"/>
          </a:xfrm>
        </p:spPr>
        <p:txBody>
          <a:bodyPr>
            <a:normAutofit/>
          </a:bodyPr>
          <a:lstStyle/>
          <a:p>
            <a:r>
              <a:rPr lang="hr-HR" sz="1600" noProof="0" dirty="0"/>
              <a:t>Tvrtka s projektom iz područja umjetne inteligencije</a:t>
            </a:r>
          </a:p>
          <a:p>
            <a:r>
              <a:rPr lang="hr-HR" sz="1600" noProof="0" dirty="0"/>
              <a:t>Konzultacije</a:t>
            </a:r>
          </a:p>
          <a:p>
            <a:pPr lvl="1"/>
            <a:r>
              <a:rPr lang="hr-HR" sz="1400" noProof="0" dirty="0"/>
              <a:t>resursni zahtjevi</a:t>
            </a:r>
          </a:p>
          <a:p>
            <a:pPr lvl="1"/>
            <a:r>
              <a:rPr lang="hr-HR" sz="1400" noProof="0" dirty="0"/>
              <a:t>zahtjevi za programskom okolinom</a:t>
            </a:r>
          </a:p>
          <a:p>
            <a:r>
              <a:rPr lang="hr-HR" sz="1600" noProof="0" dirty="0"/>
              <a:t>Identifikacija mogućih opcija</a:t>
            </a:r>
          </a:p>
          <a:p>
            <a:pPr lvl="1"/>
            <a:r>
              <a:rPr lang="hr-HR" sz="1400" noProof="0" dirty="0"/>
              <a:t>EDIH resurs – usluga 5.</a:t>
            </a:r>
          </a:p>
          <a:p>
            <a:pPr lvl="1"/>
            <a:r>
              <a:rPr lang="hr-HR" sz="1400" noProof="0" dirty="0"/>
              <a:t>nacionalni resurs – u slučaju javno financiranih projekata</a:t>
            </a:r>
          </a:p>
          <a:p>
            <a:pPr lvl="1"/>
            <a:r>
              <a:rPr lang="hr-HR" sz="1400" noProof="0" dirty="0" err="1"/>
              <a:t>EuroHPC</a:t>
            </a:r>
            <a:r>
              <a:rPr lang="hr-HR" sz="1400" noProof="0" dirty="0"/>
              <a:t> resurs – usluga 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ED86-D694-424E-BD32-E535634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1CB93-B85F-4242-AF95-D9FB5CE38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E46F2-2A98-4B0E-B93A-98E58C998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583CA-208A-19F8-2BD2-3100ED6F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Kontakti i informacije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E4586-BBC8-2DD7-6660-F20F92C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126606" cy="3567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000" noProof="0" dirty="0"/>
              <a:t>Web stranica za prijavu: </a:t>
            </a:r>
          </a:p>
          <a:p>
            <a:pPr marL="0" indent="0" algn="ctr">
              <a:buNone/>
            </a:pPr>
            <a:r>
              <a:rPr lang="hr-HR" sz="1000" noProof="0" dirty="0">
                <a:hlinkClick r:id="rId2"/>
              </a:rPr>
              <a:t>https://crobohub.fer.hr</a:t>
            </a:r>
            <a:r>
              <a:rPr lang="hr-HR" sz="1000" noProof="0" dirty="0"/>
              <a:t> </a:t>
            </a:r>
          </a:p>
          <a:p>
            <a:pPr marL="0" indent="0" algn="just">
              <a:buNone/>
            </a:pPr>
            <a:endParaRPr lang="hr-HR" sz="1000" noProof="0" dirty="0"/>
          </a:p>
          <a:p>
            <a:pPr marL="0" indent="0" algn="ctr">
              <a:buNone/>
            </a:pPr>
            <a:r>
              <a:rPr lang="hr-HR" sz="1000" noProof="0" dirty="0"/>
              <a:t>e-mail: </a:t>
            </a:r>
            <a:r>
              <a:rPr lang="hr-HR" sz="1000" noProof="0" dirty="0">
                <a:hlinkClick r:id="rId3"/>
              </a:rPr>
              <a:t>edih.crobohub@fer.hr</a:t>
            </a:r>
            <a:r>
              <a:rPr lang="hr-HR" sz="1000" noProof="0" dirty="0"/>
              <a:t> </a:t>
            </a:r>
          </a:p>
          <a:p>
            <a:pPr marL="0" indent="0" algn="ctr">
              <a:buNone/>
            </a:pPr>
            <a:r>
              <a:rPr lang="hr-HR" sz="1000" noProof="0" dirty="0"/>
              <a:t>LinkedIn: </a:t>
            </a:r>
            <a:r>
              <a:rPr lang="hr-HR" sz="1000" u="sng" noProof="0" dirty="0">
                <a:hlinkClick r:id="rId4"/>
              </a:rPr>
              <a:t>https://www.linkedin.com/company/edih-crobohub/</a:t>
            </a:r>
            <a:r>
              <a:rPr lang="hr-HR" sz="1000" noProof="0" dirty="0"/>
              <a:t> </a:t>
            </a:r>
          </a:p>
          <a:p>
            <a:pPr marL="0" indent="0" algn="ctr">
              <a:buNone/>
            </a:pPr>
            <a:r>
              <a:rPr lang="hr-HR" sz="1000" noProof="0" dirty="0"/>
              <a:t>Facebook: </a:t>
            </a:r>
            <a:r>
              <a:rPr lang="hr-HR" sz="1000" u="sng" noProof="0" dirty="0">
                <a:hlinkClick r:id="rId5"/>
              </a:rPr>
              <a:t>https://www.facebook.com/edihcrobohubplusplus</a:t>
            </a:r>
            <a:r>
              <a:rPr lang="hr-HR" sz="1000" noProof="0" dirty="0"/>
              <a:t> </a:t>
            </a:r>
          </a:p>
          <a:p>
            <a:pPr marL="0" indent="0" algn="ctr">
              <a:buNone/>
            </a:pPr>
            <a:r>
              <a:rPr lang="hr-HR" sz="1000" noProof="0" dirty="0"/>
              <a:t>Twitter: </a:t>
            </a:r>
            <a:r>
              <a:rPr lang="hr-HR" sz="1000" u="sng" noProof="0" dirty="0">
                <a:hlinkClick r:id="rId6"/>
              </a:rPr>
              <a:t>https://twitter.com/edihcrobohub</a:t>
            </a:r>
            <a:r>
              <a:rPr lang="hr-HR" sz="1000" noProof="0" dirty="0"/>
              <a:t> </a:t>
            </a:r>
          </a:p>
          <a:p>
            <a:pPr algn="just"/>
            <a:endParaRPr lang="hr-HR" noProof="0" dirty="0"/>
          </a:p>
          <a:p>
            <a:pPr lvl="1" algn="just"/>
            <a:endParaRPr lang="hr-HR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80BBE-8997-40D4-98F2-E0303F111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928" y="1369219"/>
            <a:ext cx="4204448" cy="17844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54DA06D-34FF-48A9-A5FA-C272BCBF8E0D}"/>
              </a:ext>
            </a:extLst>
          </p:cNvPr>
          <p:cNvSpPr txBox="1">
            <a:spLocks/>
          </p:cNvSpPr>
          <p:nvPr/>
        </p:nvSpPr>
        <p:spPr>
          <a:xfrm>
            <a:off x="1188514" y="3237126"/>
            <a:ext cx="6858000" cy="1033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Emir </a:t>
            </a:r>
            <a:r>
              <a:rPr lang="en-US" dirty="0" err="1"/>
              <a:t>Imamagić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eimamagi@srce.hr</a:t>
            </a:r>
            <a:r>
              <a:rPr lang="en-US" dirty="0"/>
              <a:t> </a:t>
            </a:r>
          </a:p>
          <a:p>
            <a:pPr marL="0" indent="0" algn="ctr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Marija Herceg </a:t>
            </a:r>
            <a:r>
              <a:rPr lang="en-US" dirty="0">
                <a:hlinkClick r:id="rId9"/>
              </a:rPr>
              <a:t>marija.herceg@srce.hr</a:t>
            </a:r>
            <a:endParaRPr lang="hr-HR" dirty="0"/>
          </a:p>
          <a:p>
            <a:pPr marL="0" indent="0" algn="ctr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tx2"/>
                </a:solidFill>
              </a:rPr>
              <a:t>Slaven Mihaljević </a:t>
            </a:r>
            <a:r>
              <a:rPr lang="hr-HR" dirty="0">
                <a:solidFill>
                  <a:srgbClr val="C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slaven.mihaljevic@srce.hr</a:t>
            </a:r>
            <a:r>
              <a:rPr lang="hr-HR" dirty="0">
                <a:solidFill>
                  <a:srgbClr val="C00000"/>
                </a:solidFill>
              </a:rPr>
              <a:t>  </a:t>
            </a:r>
          </a:p>
          <a:p>
            <a:pPr marL="0" indent="0" algn="ctr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50865E-445E-4112-ADCF-8AE08D93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4713BE8-3A3C-40C4-8222-C3E9381B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0889" y="4745200"/>
            <a:ext cx="1197135" cy="274637"/>
          </a:xfrm>
        </p:spPr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ABB2C-76FB-4BD4-AFCE-219951C767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" y="4093499"/>
            <a:ext cx="8179375" cy="571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24FC7-BE6C-453F-8FCB-EF33B5D114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8675-20AB-406E-A3FA-540F13B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 siječanj 2024.</a:t>
            </a:r>
            <a:endParaRPr kumimoji="0" lang="hr-HR" sz="900" b="0" i="1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NAZIV DOGAĐANJA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4518-618F-451A-A0A8-A8B32DE62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67" y="4710265"/>
            <a:ext cx="3503664" cy="38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29A0E-AC35-4681-8B19-7495221DE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4C1575-6D11-47E8-9EF2-5DFECE1ADAD8}"/>
              </a:ext>
            </a:extLst>
          </p:cNvPr>
          <p:cNvSpPr txBox="1">
            <a:spLocks/>
          </p:cNvSpPr>
          <p:nvPr/>
        </p:nvSpPr>
        <p:spPr>
          <a:xfrm>
            <a:off x="1075765" y="1049750"/>
            <a:ext cx="6858000" cy="137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/>
              <a:t>Hvala na pažnji!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563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089" y="225743"/>
            <a:ext cx="5392617" cy="994172"/>
          </a:xfrm>
        </p:spPr>
        <p:txBody>
          <a:bodyPr>
            <a:normAutofit fontScale="90000"/>
          </a:bodyPr>
          <a:lstStyle/>
          <a:p>
            <a:r>
              <a:rPr lang="hr-HR" sz="2400" noProof="0" dirty="0"/>
              <a:t>– u srcu digitalne transformacija znanosti i visokog obrazovanja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377317-2401-4F59-89B9-584C588D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6" y="1318591"/>
            <a:ext cx="7620002" cy="32282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585AEB-C732-41EC-9666-300FBAC18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1" y="222236"/>
            <a:ext cx="1274940" cy="429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6FBF1-B7D1-4DC3-9078-711DF5F3F0C6}"/>
              </a:ext>
            </a:extLst>
          </p:cNvPr>
          <p:cNvSpPr txBox="1"/>
          <p:nvPr/>
        </p:nvSpPr>
        <p:spPr>
          <a:xfrm>
            <a:off x="3054626" y="1132544"/>
            <a:ext cx="3028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solidFill>
                  <a:srgbClr val="D71635"/>
                </a:solidFill>
              </a:rPr>
              <a:t>KATALOG USLUGA SRCA</a:t>
            </a:r>
          </a:p>
        </p:txBody>
      </p:sp>
    </p:spTree>
    <p:extLst>
      <p:ext uri="{BB962C8B-B14F-4D97-AF65-F5344CB8AC3E}">
        <p14:creationId xmlns:p14="http://schemas.microsoft.com/office/powerpoint/2010/main" val="245638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noProof="0" dirty="0">
                <a:effectLst/>
                <a:latin typeface="var( --e-global-typography-el_title_2-font-family )"/>
              </a:rPr>
              <a:t>Jačanje hrvatske industrije i društva – 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r>
              <a:rPr lang="hr-HR" b="1" i="0" noProof="0" dirty="0">
                <a:effectLst/>
                <a:latin typeface="var( --e-global-typography-el_title_2-font-family )"/>
              </a:rPr>
              <a:t>Europski digitalni inovacijski centri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F2C79-4EFE-4CD9-8D50-DF394F37E553}"/>
              </a:ext>
            </a:extLst>
          </p:cNvPr>
          <p:cNvSpPr txBox="1"/>
          <p:nvPr/>
        </p:nvSpPr>
        <p:spPr>
          <a:xfrm>
            <a:off x="779929" y="1219423"/>
            <a:ext cx="79333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oncept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Europskih digitalnih inovacijskih centara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EDIH-a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osmislila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komisija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ilj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: digitalizacija poduzeća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jedinstvene kontaktne točke za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potporu poduzećima i organizacijama javnog sektora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kako bi odgovorili na digitalne izazove i postali konkurentniji.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 2023.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151 EDIH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zajedno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sufinanciraju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Digitalna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Europa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članice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(50:50)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operativni od 2023.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noProof="0" dirty="0">
                <a:effectLst/>
                <a:latin typeface="var( --e-global-typography-el_title_2-font-family )"/>
              </a:rPr>
              <a:t>Jačanje hrvatske industrije i društva – 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r>
              <a:rPr lang="hr-HR" b="1" i="0" noProof="0" dirty="0">
                <a:effectLst/>
                <a:latin typeface="var( --e-global-typography-el_title_2-font-family )"/>
              </a:rPr>
              <a:t>Europski digitalni inovacijski centri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F2C79-4EFE-4CD9-8D50-DF394F37E553}"/>
              </a:ext>
            </a:extLst>
          </p:cNvPr>
          <p:cNvSpPr txBox="1"/>
          <p:nvPr/>
        </p:nvSpPr>
        <p:spPr>
          <a:xfrm>
            <a:off x="692005" y="1225285"/>
            <a:ext cx="7613793" cy="318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EDIH-a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(DEP)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71485" lvl="1" indent="-128585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Gaming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(JURK) EDIH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dirty="0"/>
              <a:t>Javna ustanova regionalni koordinator Sisačko-moslavačke županije; AI, </a:t>
            </a:r>
            <a:r>
              <a:rPr lang="hr-HR" dirty="0" err="1"/>
              <a:t>gamifikacija</a:t>
            </a:r>
            <a:r>
              <a:rPr lang="hr-HR" dirty="0"/>
              <a:t> i </a:t>
            </a:r>
            <a:r>
              <a:rPr lang="hr-HR" dirty="0" err="1"/>
              <a:t>blockchain</a:t>
            </a:r>
            <a:r>
              <a:rPr lang="hr-HR" dirty="0"/>
              <a:t>, </a:t>
            </a:r>
            <a:r>
              <a:rPr lang="hr-HR" dirty="0" err="1"/>
              <a:t>IoT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5" lvl="1" indent="-128585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AI4HEALTH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IRB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;  AI tehnologije u zdravstvu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5" lvl="1" indent="-128585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CROBOHUBplusplus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FER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/>
              <a:t>proizvodne tehnologije, </a:t>
            </a:r>
            <a:r>
              <a:rPr lang="hr-HR" sz="1400" dirty="0" err="1"/>
              <a:t>dig</a:t>
            </a:r>
            <a:r>
              <a:rPr lang="hr-HR" sz="1400" dirty="0"/>
              <a:t>. poljoprivreda, energija i okoliš te javna i državna uprava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5" lvl="1" indent="-128585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EDIH Adria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UNIRI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superrčunalstvo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AI,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kibernetička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sigurnost, napredne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dig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. vještine</a:t>
            </a:r>
          </a:p>
          <a:p>
            <a:pPr lvl="1" defTabSz="514337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Hrvatski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EDIH-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neprofitni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konzorciji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EDIH-a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Sastavljeni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dionika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privatnog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razvijaju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primarno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srednjim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poduzećima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javnom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digitalizacije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naglaskom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napredne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tehnologije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7AD-979E-4596-BB9E-F72D14A5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330" y="273847"/>
            <a:ext cx="5512905" cy="994172"/>
          </a:xfrm>
        </p:spPr>
        <p:txBody>
          <a:bodyPr>
            <a:normAutofit/>
          </a:bodyPr>
          <a:lstStyle/>
          <a:p>
            <a:r>
              <a:rPr lang="hr-HR" noProof="0" dirty="0">
                <a:solidFill>
                  <a:srgbClr val="FF0000"/>
                </a:solidFill>
                <a:latin typeface="-apple-system"/>
              </a:rPr>
              <a:t>European Digital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Innovation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HUB-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CROatian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Industry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and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Society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hr-HR" noProof="0" dirty="0" err="1">
                <a:solidFill>
                  <a:srgbClr val="FF0000"/>
                </a:solidFill>
                <a:latin typeface="-apple-system"/>
              </a:rPr>
              <a:t>Boosting</a:t>
            </a:r>
            <a:r>
              <a:rPr lang="hr-HR" noProof="0" dirty="0">
                <a:solidFill>
                  <a:srgbClr val="FF0000"/>
                </a:solidFill>
                <a:latin typeface="-apple-system"/>
              </a:rPr>
              <a:t> CROBOHUB++</a:t>
            </a:r>
            <a:br>
              <a:rPr lang="hr-HR" b="1" i="0" noProof="0" dirty="0">
                <a:effectLst/>
                <a:latin typeface="var( --e-global-typography-el_title_2-font-family )"/>
              </a:rPr>
            </a:b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7E53F-C968-40BC-A666-59F06A15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9CC153-48AC-461D-8D73-9A93A23A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2D22B-CC74-4A88-9C91-004D9F1B6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AC087-F85A-42EA-ABB3-C1E3E7129F41}"/>
              </a:ext>
            </a:extLst>
          </p:cNvPr>
          <p:cNvSpPr/>
          <p:nvPr/>
        </p:nvSpPr>
        <p:spPr>
          <a:xfrm>
            <a:off x="392722" y="1234044"/>
            <a:ext cx="8270632" cy="302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/>
              <a:t>CROBOHUB++ CILJEVI: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pomoći</a:t>
            </a:r>
            <a:r>
              <a:rPr lang="en-US" sz="1400" dirty="0"/>
              <a:t> </a:t>
            </a:r>
            <a:r>
              <a:rPr lang="en-US" sz="1400" dirty="0" err="1"/>
              <a:t>hrvatskim</a:t>
            </a:r>
            <a:r>
              <a:rPr lang="en-US" sz="1400" dirty="0"/>
              <a:t> </a:t>
            </a:r>
            <a:r>
              <a:rPr lang="en-US" sz="1400" b="1" dirty="0" err="1"/>
              <a:t>malim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srednjim</a:t>
            </a:r>
            <a:r>
              <a:rPr lang="en-US" sz="1400" b="1" dirty="0"/>
              <a:t> </a:t>
            </a:r>
            <a:r>
              <a:rPr lang="en-US" sz="1400" b="1" dirty="0" err="1"/>
              <a:t>poduze</a:t>
            </a:r>
            <a:r>
              <a:rPr lang="hr-HR" sz="1400" b="1" dirty="0" err="1"/>
              <a:t>tnicima</a:t>
            </a:r>
            <a:r>
              <a:rPr lang="en-US" sz="1400" b="1" dirty="0"/>
              <a:t> </a:t>
            </a:r>
            <a:r>
              <a:rPr lang="hr-HR" sz="1400" dirty="0"/>
              <a:t>te </a:t>
            </a:r>
            <a:r>
              <a:rPr lang="en-US" sz="1400" b="1" dirty="0" err="1"/>
              <a:t>javn</a:t>
            </a:r>
            <a:r>
              <a:rPr lang="hr-HR" sz="1400" b="1" dirty="0"/>
              <a:t>oj</a:t>
            </a:r>
            <a:r>
              <a:rPr lang="en-US" sz="1400" b="1" dirty="0"/>
              <a:t> </a:t>
            </a:r>
            <a:r>
              <a:rPr lang="hr-HR" sz="1400" b="1" dirty="0"/>
              <a:t>uprav</a:t>
            </a:r>
            <a:r>
              <a:rPr lang="hr-HR" sz="1400" dirty="0"/>
              <a:t>i u procesu </a:t>
            </a:r>
            <a:r>
              <a:rPr lang="en-US" sz="1400" dirty="0" err="1"/>
              <a:t>brž</a:t>
            </a:r>
            <a:r>
              <a:rPr lang="hr-HR" sz="1400" dirty="0"/>
              <a:t>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koherentnij</a:t>
            </a:r>
            <a:r>
              <a:rPr lang="hr-HR" sz="1400" dirty="0"/>
              <a:t>e</a:t>
            </a:r>
            <a:r>
              <a:rPr lang="en-US" sz="1400" dirty="0"/>
              <a:t> </a:t>
            </a:r>
            <a:r>
              <a:rPr lang="en-US" sz="1400" b="1" dirty="0" err="1"/>
              <a:t>digitaln</a:t>
            </a:r>
            <a:r>
              <a:rPr lang="hr-HR" sz="1400" b="1" dirty="0"/>
              <a:t>e</a:t>
            </a:r>
            <a:r>
              <a:rPr lang="en-US" sz="1400" b="1" dirty="0"/>
              <a:t> </a:t>
            </a:r>
            <a:r>
              <a:rPr lang="en-US" sz="1400" b="1" dirty="0" err="1"/>
              <a:t>transformacij</a:t>
            </a:r>
            <a:r>
              <a:rPr lang="hr-HR" sz="1400" b="1" dirty="0"/>
              <a:t>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kreirati skup </a:t>
            </a:r>
            <a:r>
              <a:rPr lang="en-US" sz="1400" b="1" dirty="0" err="1"/>
              <a:t>uslug</a:t>
            </a:r>
            <a:r>
              <a:rPr lang="hr-HR" sz="1400" b="1" dirty="0"/>
              <a:t>a</a:t>
            </a:r>
            <a:r>
              <a:rPr lang="en-US" sz="1400" b="1" dirty="0"/>
              <a:t> po </a:t>
            </a:r>
            <a:r>
              <a:rPr lang="en-US" sz="1400" b="1" dirty="0" err="1"/>
              <a:t>mjeri</a:t>
            </a:r>
            <a:r>
              <a:rPr lang="en-US" sz="1400" b="1" dirty="0"/>
              <a:t> </a:t>
            </a:r>
            <a:r>
              <a:rPr lang="hr-HR" sz="1400" b="1" dirty="0"/>
              <a:t>korisnika</a:t>
            </a:r>
            <a:r>
              <a:rPr lang="hr-HR" sz="1400" dirty="0"/>
              <a:t>, </a:t>
            </a:r>
            <a:r>
              <a:rPr lang="en-US" sz="1400" dirty="0" err="1"/>
              <a:t>koristeći</a:t>
            </a:r>
            <a:r>
              <a:rPr lang="en-US" sz="1400" dirty="0"/>
              <a:t> </a:t>
            </a:r>
            <a:r>
              <a:rPr lang="hr-HR" sz="1400" dirty="0"/>
              <a:t>ekspertizu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infrastrukturu</a:t>
            </a:r>
            <a:r>
              <a:rPr lang="hr-HR" sz="1400" dirty="0"/>
              <a:t> konzorcijskih partnera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400" b="1" dirty="0"/>
              <a:t>ojačati partnerstvo i </a:t>
            </a:r>
            <a:r>
              <a:rPr lang="en-US" sz="1400" b="1" dirty="0" err="1"/>
              <a:t>suradnj</a:t>
            </a:r>
            <a:r>
              <a:rPr lang="hr-HR" sz="1400" b="1" dirty="0"/>
              <a:t>u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različitih</a:t>
            </a:r>
            <a:r>
              <a:rPr lang="en-US" sz="1400" dirty="0"/>
              <a:t> </a:t>
            </a:r>
            <a:r>
              <a:rPr lang="en-US" sz="1400" dirty="0" err="1"/>
              <a:t>dionika</a:t>
            </a:r>
            <a:r>
              <a:rPr lang="hr-HR" sz="1400" dirty="0"/>
              <a:t> kojima je potrebna digitalna transformacija i onih koji mogu pomoći u tome, na lokalnoj i </a:t>
            </a:r>
            <a:r>
              <a:rPr lang="en-US" sz="1400" dirty="0" err="1"/>
              <a:t>europsk</a:t>
            </a:r>
            <a:r>
              <a:rPr lang="hr-HR" sz="1400" dirty="0"/>
              <a:t>oj razini</a:t>
            </a:r>
          </a:p>
          <a:p>
            <a:pPr marL="285750" indent="-2857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one-stop-shop osnovan s ciljem podrške poduzetnicima različitih profila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1. 1. 2023.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31. 12. 2025.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233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8E3D-4F9E-3A39-6D70-099119CD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59" y="352858"/>
            <a:ext cx="6404161" cy="994172"/>
          </a:xfrm>
        </p:spPr>
        <p:txBody>
          <a:bodyPr/>
          <a:lstStyle/>
          <a:p>
            <a:r>
              <a:rPr lang="hr-HR" noProof="0" dirty="0"/>
              <a:t>       </a:t>
            </a:r>
            <a:r>
              <a:rPr lang="hr-HR" b="1" i="0" noProof="0" dirty="0">
                <a:effectLst/>
              </a:rPr>
              <a:t>Koje vrste usluga EDIH CROBOHUB++ nudi korisnicima?</a:t>
            </a:r>
            <a:br>
              <a:rPr lang="hr-HR" b="1" i="0" noProof="0" dirty="0">
                <a:effectLst/>
              </a:rPr>
            </a:br>
            <a:endParaRPr lang="hr-HR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1E5B26-90BC-4DC9-AA98-0279F24B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607C6D-AD93-4AEA-8FF5-9E4748BE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30. siječanj 2024.</a:t>
            </a:r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E8E4F1-9AEA-4DCC-B1F5-D0C7EB0E4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04DB1-85F3-4D43-982B-56BFD0723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3" y="1087313"/>
            <a:ext cx="7222889" cy="34675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42772D-8FA3-4DFC-9911-15AAC76B766B}"/>
              </a:ext>
            </a:extLst>
          </p:cNvPr>
          <p:cNvSpPr/>
          <p:nvPr/>
        </p:nvSpPr>
        <p:spPr>
          <a:xfrm>
            <a:off x="5568760" y="1220072"/>
            <a:ext cx="3273287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14337">
              <a:lnSpc>
                <a:spcPct val="150000"/>
              </a:lnSpc>
              <a:spcBef>
                <a:spcPts val="563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usluge strukturirane u četiri kategorije, koje su poduzećima i javnom sektoru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besplatne za korištenje</a:t>
            </a:r>
          </a:p>
        </p:txBody>
      </p:sp>
    </p:spTree>
    <p:extLst>
      <p:ext uri="{BB962C8B-B14F-4D97-AF65-F5344CB8AC3E}">
        <p14:creationId xmlns:p14="http://schemas.microsoft.com/office/powerpoint/2010/main" val="254827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EC6A6C5F-5857-AEB9-2203-19F8D684E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99234"/>
              </p:ext>
            </p:extLst>
          </p:nvPr>
        </p:nvGraphicFramePr>
        <p:xfrm>
          <a:off x="3086587" y="1063848"/>
          <a:ext cx="2342438" cy="238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D394D9-A0AA-4BF2-9C79-0F76BDF25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22" y="3824940"/>
            <a:ext cx="1090020" cy="3778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A81EA8-D33E-42E4-A737-0E6156FD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2C45-5759-4192-B4F0-D275944F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19" name="Picture 1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FD864CF-8214-461B-81F5-AC65B34D5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16" y="1054321"/>
            <a:ext cx="720000" cy="731490"/>
          </a:xfrm>
          <a:prstGeom prst="rect">
            <a:avLst/>
          </a:prstGeom>
        </p:spPr>
      </p:pic>
      <p:pic>
        <p:nvPicPr>
          <p:cNvPr id="21" name="Picture 2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EE133A56-E560-45CF-8D52-C7B86B65F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22" y="906792"/>
            <a:ext cx="1430988" cy="186139"/>
          </a:xfrm>
          <a:prstGeom prst="rect">
            <a:avLst/>
          </a:prstGeom>
        </p:spPr>
      </p:pic>
      <p:pic>
        <p:nvPicPr>
          <p:cNvPr id="22" name="Picture 21" descr="A picture containing text, font, symbol, logo&#10;&#10;Description automatically generated">
            <a:extLst>
              <a:ext uri="{FF2B5EF4-FFF2-40B4-BE49-F238E27FC236}">
                <a16:creationId xmlns:a16="http://schemas.microsoft.com/office/drawing/2014/main" id="{DFBE805A-038E-4014-B2A0-4C86B05AD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12" y="1153385"/>
            <a:ext cx="1579171" cy="616185"/>
          </a:xfrm>
          <a:prstGeom prst="rect">
            <a:avLst/>
          </a:prstGeom>
        </p:spPr>
      </p:pic>
      <p:pic>
        <p:nvPicPr>
          <p:cNvPr id="23" name="Picture 2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70D9154-5AE6-4886-834A-FC98895F4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8" y="2925347"/>
            <a:ext cx="1470555" cy="538899"/>
          </a:xfrm>
          <a:prstGeom prst="rect">
            <a:avLst/>
          </a:prstGeom>
        </p:spPr>
      </p:pic>
      <p:pic>
        <p:nvPicPr>
          <p:cNvPr id="24" name="Picture 23" descr="A picture containing text, font, symbol, white&#10;&#10;Description automatically generated">
            <a:extLst>
              <a:ext uri="{FF2B5EF4-FFF2-40B4-BE49-F238E27FC236}">
                <a16:creationId xmlns:a16="http://schemas.microsoft.com/office/drawing/2014/main" id="{1BACB9B2-04EB-4365-A1AE-E30FE4D41C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67" y="3216366"/>
            <a:ext cx="1231653" cy="4868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51255C-5978-49F7-B15D-B367D91FA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26" name="Picture 25" descr="A red and grey cubes&#10;&#10;Description automatically generated with medium confidence">
            <a:extLst>
              <a:ext uri="{FF2B5EF4-FFF2-40B4-BE49-F238E27FC236}">
                <a16:creationId xmlns:a16="http://schemas.microsoft.com/office/drawing/2014/main" id="{B36E24C3-1085-46BD-B038-34071CDDE9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2" y="1966277"/>
            <a:ext cx="2155291" cy="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5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49454FD-E921-F3CB-8192-D34337BB5CF6}"/>
              </a:ext>
            </a:extLst>
          </p:cNvPr>
          <p:cNvSpPr txBox="1"/>
          <p:nvPr/>
        </p:nvSpPr>
        <p:spPr>
          <a:xfrm>
            <a:off x="6016253" y="3519365"/>
            <a:ext cx="2628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Savjetodavna potpora za tehnološko izviđanje, 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IPR 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i transfer tehnologija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hr-HR" sz="900" dirty="0" err="1">
                <a:latin typeface="Poppins" panose="00000500000000000000" pitchFamily="2" charset="0"/>
                <a:cs typeface="Poppins" panose="00000500000000000000" pitchFamily="2" charset="0"/>
              </a:rPr>
              <a:t>Startup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r-HR" sz="900" dirty="0" err="1">
                <a:latin typeface="Poppins" panose="00000500000000000000" pitchFamily="2" charset="0"/>
                <a:cs typeface="Poppins" panose="00000500000000000000" pitchFamily="2" charset="0"/>
              </a:rPr>
              <a:t>incubation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hr-HR" sz="900" dirty="0" err="1">
                <a:latin typeface="Poppins" panose="00000500000000000000" pitchFamily="2" charset="0"/>
                <a:cs typeface="Poppins" panose="00000500000000000000" pitchFamily="2" charset="0"/>
              </a:rPr>
              <a:t>Ecosystem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r-HR" sz="900" dirty="0" err="1">
                <a:latin typeface="Poppins" panose="00000500000000000000" pitchFamily="2" charset="0"/>
                <a:cs typeface="Poppins" panose="00000500000000000000" pitchFamily="2" charset="0"/>
              </a:rPr>
              <a:t>building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Bootcampovi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jačanje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inovativnosti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razumijevanja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startupova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kroz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edukaciju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povezivanje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MSP-ova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istraživača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hr-HR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BC7682-5835-B6ED-AB05-0BEAFBFF43F7}"/>
              </a:ext>
            </a:extLst>
          </p:cNvPr>
          <p:cNvSpPr txBox="1"/>
          <p:nvPr/>
        </p:nvSpPr>
        <p:spPr>
          <a:xfrm>
            <a:off x="5673968" y="1750069"/>
            <a:ext cx="3100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Analiza i testiranje digitalnih tehnologija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Optimiranje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nadogradnja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postojećih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tehnoloških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rješenja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Ispitivanje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tehnološkog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rješenja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u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realnim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uvjetima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Definiranje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strategije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primjene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CyberSec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/AI/HPC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tehnologija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u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poslovanju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hr-HR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7FEDAD-98F1-9831-3B31-A0CD26EBCB0F}"/>
              </a:ext>
            </a:extLst>
          </p:cNvPr>
          <p:cNvSpPr txBox="1"/>
          <p:nvPr/>
        </p:nvSpPr>
        <p:spPr>
          <a:xfrm>
            <a:off x="257948" y="1083373"/>
            <a:ext cx="24223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 err="1">
                <a:latin typeface="Poppins" panose="00000500000000000000" pitchFamily="2" charset="0"/>
                <a:cs typeface="Poppins" panose="00000500000000000000" pitchFamily="2" charset="0"/>
              </a:rPr>
              <a:t>Concierge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, Održivi poslovni model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 ravnoteža ponuđenog proizvoda i odredišnog tržišta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Korištenje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AI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alata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povećanje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produktivnosti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pl-PL" sz="900" dirty="0">
                <a:latin typeface="Poppins" panose="00000500000000000000" pitchFamily="2" charset="0"/>
                <a:cs typeface="Poppins" panose="00000500000000000000" pitchFamily="2" charset="0"/>
              </a:rPr>
              <a:t>Digitalni alati za podatkovnu analizu</a:t>
            </a:r>
            <a:endParaRPr lang="hr-HR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1AF10D-1239-175E-42A0-014A8ECC929A}"/>
              </a:ext>
            </a:extLst>
          </p:cNvPr>
          <p:cNvSpPr txBox="1"/>
          <p:nvPr/>
        </p:nvSpPr>
        <p:spPr>
          <a:xfrm>
            <a:off x="2862617" y="140293"/>
            <a:ext cx="32432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Implementacija upravljanja znanjem za određenu industriju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Razvoj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digitalnih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usluga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temeljen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Razvoj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kompetencija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napredno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korištenje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javnog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KM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repozitorija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Mentorski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programi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suradnju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istraživača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testiranje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ideja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agilni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razvoj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prototipa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hr-HR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4308F5-0FA1-55DC-8422-E602496AFC74}"/>
              </a:ext>
            </a:extLst>
          </p:cNvPr>
          <p:cNvSpPr txBox="1"/>
          <p:nvPr/>
        </p:nvSpPr>
        <p:spPr>
          <a:xfrm>
            <a:off x="3226920" y="3862664"/>
            <a:ext cx="2514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Edukacija o 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HPC-u, 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Podrška u pristupu HPC resursima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Savjetodavne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usluge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po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mjeri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poduzeća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Napredno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računalstvo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za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umjetnu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inteligenciju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strojno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učenje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CEF945-5561-B813-C777-122E38043686}"/>
              </a:ext>
            </a:extLst>
          </p:cNvPr>
          <p:cNvSpPr txBox="1"/>
          <p:nvPr/>
        </p:nvSpPr>
        <p:spPr>
          <a:xfrm>
            <a:off x="403098" y="3752513"/>
            <a:ext cx="26285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Procjena digitalne zrelosti poduzeća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Jačanje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međunarodnih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kompetencija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konkurentnosti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Digitalne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transformacije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poslovanja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pt-BR" sz="900" dirty="0">
                <a:latin typeface="Poppins" panose="00000500000000000000" pitchFamily="2" charset="0"/>
                <a:cs typeface="Poppins" panose="00000500000000000000" pitchFamily="2" charset="0"/>
              </a:rPr>
              <a:t>Savjetodavne radionice o EU financiranju</a:t>
            </a:r>
            <a:endParaRPr lang="hr-HR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7CC709-4500-1D79-A8EB-C237070E4F29}"/>
              </a:ext>
            </a:extLst>
          </p:cNvPr>
          <p:cNvSpPr txBox="1"/>
          <p:nvPr/>
        </p:nvSpPr>
        <p:spPr>
          <a:xfrm>
            <a:off x="370380" y="2447683"/>
            <a:ext cx="2716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Mogućnosti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izvora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financiranja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Internacionalizacija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poslovanja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900" dirty="0" err="1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en-US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l-PL" sz="900" dirty="0">
                <a:latin typeface="Poppins" panose="00000500000000000000" pitchFamily="2" charset="0"/>
                <a:cs typeface="Poppins" panose="00000500000000000000" pitchFamily="2" charset="0"/>
              </a:rPr>
              <a:t>Pomoć u traženju partnera za međunarodne projektne konzorcije</a:t>
            </a:r>
            <a:r>
              <a:rPr lang="hr-HR" sz="9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EC6A6C5F-5857-AEB9-2203-19F8D684E6B8}"/>
              </a:ext>
            </a:extLst>
          </p:cNvPr>
          <p:cNvGraphicFramePr>
            <a:graphicFrameLocks/>
          </p:cNvGraphicFramePr>
          <p:nvPr/>
        </p:nvGraphicFramePr>
        <p:xfrm>
          <a:off x="3086587" y="1063848"/>
          <a:ext cx="2342438" cy="238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D394D9-A0AA-4BF2-9C79-0F76BDF25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31" y="3459792"/>
            <a:ext cx="1090020" cy="3778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A81EA8-D33E-42E4-A737-0E6156FD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CROBOHUB++ predstavljanje usluga Srca, Biocentar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C2C45-5759-4192-B4F0-D275944F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30. siječanj 2024.</a:t>
            </a:r>
            <a:endParaRPr lang="hr-HR" dirty="0"/>
          </a:p>
        </p:txBody>
      </p:sp>
      <p:pic>
        <p:nvPicPr>
          <p:cNvPr id="19" name="Picture 1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FD864CF-8214-461B-81F5-AC65B34D5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16" y="1054321"/>
            <a:ext cx="720000" cy="731490"/>
          </a:xfrm>
          <a:prstGeom prst="rect">
            <a:avLst/>
          </a:prstGeom>
        </p:spPr>
      </p:pic>
      <p:pic>
        <p:nvPicPr>
          <p:cNvPr id="21" name="Picture 2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EE133A56-E560-45CF-8D52-C7B86B65F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22" y="906792"/>
            <a:ext cx="1430988" cy="186139"/>
          </a:xfrm>
          <a:prstGeom prst="rect">
            <a:avLst/>
          </a:prstGeom>
        </p:spPr>
      </p:pic>
      <p:pic>
        <p:nvPicPr>
          <p:cNvPr id="22" name="Picture 21" descr="A picture containing text, font, symbol, logo&#10;&#10;Description automatically generated">
            <a:extLst>
              <a:ext uri="{FF2B5EF4-FFF2-40B4-BE49-F238E27FC236}">
                <a16:creationId xmlns:a16="http://schemas.microsoft.com/office/drawing/2014/main" id="{DFBE805A-038E-4014-B2A0-4C86B05AD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12" y="1153385"/>
            <a:ext cx="1579171" cy="616185"/>
          </a:xfrm>
          <a:prstGeom prst="rect">
            <a:avLst/>
          </a:prstGeom>
        </p:spPr>
      </p:pic>
      <p:pic>
        <p:nvPicPr>
          <p:cNvPr id="23" name="Picture 2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70D9154-5AE6-4886-834A-FC98895F46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8" y="2925347"/>
            <a:ext cx="1470555" cy="538899"/>
          </a:xfrm>
          <a:prstGeom prst="rect">
            <a:avLst/>
          </a:prstGeom>
        </p:spPr>
      </p:pic>
      <p:pic>
        <p:nvPicPr>
          <p:cNvPr id="24" name="Picture 23" descr="A picture containing text, font, symbol, white&#10;&#10;Description automatically generated">
            <a:extLst>
              <a:ext uri="{FF2B5EF4-FFF2-40B4-BE49-F238E27FC236}">
                <a16:creationId xmlns:a16="http://schemas.microsoft.com/office/drawing/2014/main" id="{1BACB9B2-04EB-4365-A1AE-E30FE4D41C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67" y="3216366"/>
            <a:ext cx="1231653" cy="4868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51255C-5978-49F7-B15D-B367D91FA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-246187"/>
            <a:ext cx="1333500" cy="1333500"/>
          </a:xfrm>
          <a:prstGeom prst="rect">
            <a:avLst/>
          </a:prstGeom>
        </p:spPr>
      </p:pic>
      <p:pic>
        <p:nvPicPr>
          <p:cNvPr id="26" name="Picture 25" descr="A red and grey cubes&#10;&#10;Description automatically generated with medium confidence">
            <a:extLst>
              <a:ext uri="{FF2B5EF4-FFF2-40B4-BE49-F238E27FC236}">
                <a16:creationId xmlns:a16="http://schemas.microsoft.com/office/drawing/2014/main" id="{B36E24C3-1085-46BD-B038-34071CDDE9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AEEF1"/>
              </a:clrFrom>
              <a:clrTo>
                <a:srgbClr val="EAEE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2" y="1966277"/>
            <a:ext cx="2155291" cy="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7284"/>
      </p:ext>
    </p:extLst>
  </p:cSld>
  <p:clrMapOvr>
    <a:masterClrMapping/>
  </p:clrMapOvr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7102</TotalTime>
  <Words>1995</Words>
  <Application>Microsoft Office PowerPoint</Application>
  <PresentationFormat>On-screen Show (16:9)</PresentationFormat>
  <Paragraphs>238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-apple-system</vt:lpstr>
      <vt:lpstr>Arial</vt:lpstr>
      <vt:lpstr>Calibri</vt:lpstr>
      <vt:lpstr>Poppins</vt:lpstr>
      <vt:lpstr>var( --e-global-typography-el_title_2-font-family )</vt:lpstr>
      <vt:lpstr>Wingdings</vt:lpstr>
      <vt:lpstr>Srce_Tema1_16x9</vt:lpstr>
      <vt:lpstr>1_Custom Design</vt:lpstr>
      <vt:lpstr>1_Srce_Tema1_16x9</vt:lpstr>
      <vt:lpstr>Usluge Srca u  EDIH CROBOHUB++ projektu</vt:lpstr>
      <vt:lpstr>– u srcu digitalne transformacija znanosti i visokog obrazovanja </vt:lpstr>
      <vt:lpstr>– u srcu digitalne transformacija znanosti i visokog obrazovanja </vt:lpstr>
      <vt:lpstr>Jačanje hrvatske industrije i društva –  Europski digitalni inovacijski centri </vt:lpstr>
      <vt:lpstr>Jačanje hrvatske industrije i društva –  Europski digitalni inovacijski centri </vt:lpstr>
      <vt:lpstr>European Digital Innovation HUB- CROatian Industry and Society Boosting CROBOHUB++ </vt:lpstr>
      <vt:lpstr>       Koje vrste usluga EDIH CROBOHUB++ nudi korisnicima? </vt:lpstr>
      <vt:lpstr>PowerPoint Presentation</vt:lpstr>
      <vt:lpstr>PowerPoint Presentation</vt:lpstr>
      <vt:lpstr>Jačanje hrvatske industrije i društva –  Europski digitalni inovacijski centar </vt:lpstr>
      <vt:lpstr>Hrvatski centar kompetencija za HPC</vt:lpstr>
      <vt:lpstr>Što je HPC?</vt:lpstr>
      <vt:lpstr>HPC</vt:lpstr>
      <vt:lpstr>HPC u Srcu</vt:lpstr>
      <vt:lpstr>Superračunalo Supek – nacionalni HPC resurs</vt:lpstr>
      <vt:lpstr>Usluge Srca za EDIH CROBOHUB++ prijavitelje</vt:lpstr>
      <vt:lpstr>Usluge Srca za EDIH CROBOHUB++ prijavitelje</vt:lpstr>
      <vt:lpstr>Najava radionica 2024.</vt:lpstr>
      <vt:lpstr>Usluge Srca za EDIH CROBOHUB++ prijavitelje</vt:lpstr>
      <vt:lpstr>Usluge Srca za EDIH CROBOHUB++ prijavitelje</vt:lpstr>
      <vt:lpstr>Usluge Srca za EDIH CROBOHUB++ prijavitelje</vt:lpstr>
      <vt:lpstr>Primjer korištenja – područje računalne kemije</vt:lpstr>
      <vt:lpstr>Primjer korištenja – konzultacije iz strojnog učenja</vt:lpstr>
      <vt:lpstr>Kontakti i informacije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178</cp:revision>
  <cp:lastPrinted>2014-06-24T07:01:20Z</cp:lastPrinted>
  <dcterms:created xsi:type="dcterms:W3CDTF">2014-09-19T07:16:42Z</dcterms:created>
  <dcterms:modified xsi:type="dcterms:W3CDTF">2024-01-30T13:58:39Z</dcterms:modified>
</cp:coreProperties>
</file>