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13" r:id="rId5"/>
  </p:sldMasterIdLst>
  <p:notesMasterIdLst>
    <p:notesMasterId r:id="rId34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4" r:id="rId33"/>
  </p:sldIdLst>
  <p:sldSz cx="9144000" cy="5143500" type="screen16x9"/>
  <p:notesSz cx="7772400" cy="100584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96" y="3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hr-HR" sz="4400" b="0" strike="noStrike" spc="-1">
                <a:latin typeface="Arial"/>
              </a:rPr>
              <a:t>Click to move the slide</a:t>
            </a:r>
          </a:p>
        </p:txBody>
      </p:sp>
      <p:sp>
        <p:nvSpPr>
          <p:cNvPr id="211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hr-HR" sz="2000" b="0" strike="noStrike" spc="-1">
                <a:latin typeface="Arial"/>
              </a:rPr>
              <a:t>Click to edit the notes format</a:t>
            </a:r>
          </a:p>
        </p:txBody>
      </p:sp>
      <p:sp>
        <p:nvSpPr>
          <p:cNvPr id="212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hr-HR" sz="1400" b="0" strike="noStrike" spc="-1">
                <a:latin typeface="Times New Roman"/>
              </a:rPr>
              <a:t>&lt;header&gt;</a:t>
            </a:r>
          </a:p>
        </p:txBody>
      </p:sp>
      <p:sp>
        <p:nvSpPr>
          <p:cNvPr id="213" name="PlaceHolder 4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hr-HR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214" name="PlaceHolder 5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hr-HR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215" name="PlaceHolder 6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DD3D0860-B01E-4990-9720-B660B303CE58}" type="slidenum">
              <a:rPr lang="hr-HR" sz="1400" b="0" strike="noStrike" spc="-1">
                <a:latin typeface="Times New Roman"/>
              </a:rPr>
              <a:t>‹#›</a:t>
            </a:fld>
            <a:endParaRPr lang="hr-HR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80" y="1241280"/>
            <a:ext cx="5951520" cy="3348360"/>
          </a:xfrm>
          <a:prstGeom prst="rect">
            <a:avLst/>
          </a:prstGeom>
        </p:spPr>
      </p:sp>
      <p:sp>
        <p:nvSpPr>
          <p:cNvPr id="363" name="PlaceHolder 2"/>
          <p:cNvSpPr>
            <a:spLocks noGrp="1"/>
          </p:cNvSpPr>
          <p:nvPr>
            <p:ph type="body"/>
          </p:nvPr>
        </p:nvSpPr>
        <p:spPr>
          <a:xfrm>
            <a:off x="679680" y="4777200"/>
            <a:ext cx="5436720" cy="39070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hr-HR" sz="2000" b="0" strike="noStrike" spc="-1">
              <a:latin typeface="Arial"/>
            </a:endParaRPr>
          </a:p>
        </p:txBody>
      </p:sp>
      <p:sp>
        <p:nvSpPr>
          <p:cNvPr id="364" name="CustomShape 3"/>
          <p:cNvSpPr/>
          <p:nvPr/>
        </p:nvSpPr>
        <p:spPr>
          <a:xfrm>
            <a:off x="3850560" y="9428760"/>
            <a:ext cx="2944080" cy="496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280BE22A-8B01-499F-81F0-F884E03421E6}" type="slidenum">
              <a:rPr lang="hr-HR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</a:t>
            </a:fld>
            <a:endParaRPr lang="hr-HR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rce.unizg.hr/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://www.srce.unizg.hr/otvoreni-pristup" TargetMode="Externa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71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77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78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96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112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117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118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119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137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141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14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15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153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156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157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158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159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160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datni naslovni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353A74F-4DD0-138A-975C-5030F8A829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00250" y="1947513"/>
            <a:ext cx="5143500" cy="542415"/>
          </a:xfrm>
        </p:spPr>
        <p:txBody>
          <a:bodyPr anchor="b">
            <a:normAutofit/>
          </a:bodyPr>
          <a:lstStyle>
            <a:lvl1pPr algn="ctr">
              <a:defRPr sz="23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25F8E03-8A89-5F11-2482-9205EF7B53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00250" y="2732813"/>
            <a:ext cx="5143500" cy="1241822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257169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1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hr-HR"/>
              <a:t>Kliknite da biste uredili stil podnaslova matrice</a:t>
            </a:r>
            <a:endParaRPr lang="hr-HR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9F21C0B-EC09-4837-B2A6-D55A3986B074}"/>
              </a:ext>
            </a:extLst>
          </p:cNvPr>
          <p:cNvCxnSpPr>
            <a:cxnSpLocks/>
          </p:cNvCxnSpPr>
          <p:nvPr/>
        </p:nvCxnSpPr>
        <p:spPr>
          <a:xfrm>
            <a:off x="1615381" y="2611370"/>
            <a:ext cx="5915025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801C58-8B03-4514-8919-2916CC7BB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/>
              <a:t>DATUM</a:t>
            </a:r>
            <a:endParaRPr lang="hr-HR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F23E58-7E92-466F-9C53-C8CC4874C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NAZIV DOGAĐANJA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23963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273847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hr-H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B8CE25-8879-4D48-B4AD-189C8D4CF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/>
              <a:t>DATUM</a:t>
            </a:r>
            <a:endParaRPr lang="hr-H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274D94-8336-41CE-B88A-07D441B83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NAZIV DOGAĐANJA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3329260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1748DB3-FA31-1911-AAF3-D9A18CECD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0975" y="1874519"/>
            <a:ext cx="5915025" cy="378215"/>
          </a:xfrm>
        </p:spPr>
        <p:txBody>
          <a:bodyPr anchor="b">
            <a:normAutofit/>
          </a:bodyPr>
          <a:lstStyle>
            <a:lvl1pPr>
              <a:defRPr sz="1400"/>
            </a:lvl1pPr>
          </a:lstStyle>
          <a:p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2558BF4-1C49-4404-8F31-516B6C4449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50975" y="2422553"/>
            <a:ext cx="5915025" cy="1125140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257169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37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6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34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75F42F8-6F72-C635-A622-A932D2286450}"/>
              </a:ext>
            </a:extLst>
          </p:cNvPr>
          <p:cNvCxnSpPr>
            <a:cxnSpLocks/>
          </p:cNvCxnSpPr>
          <p:nvPr/>
        </p:nvCxnSpPr>
        <p:spPr>
          <a:xfrm>
            <a:off x="1455440" y="2337643"/>
            <a:ext cx="5915025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D18CF3-F27A-4CF7-88DA-6DE5ADBB0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/>
              <a:t>DATUM</a:t>
            </a:r>
            <a:endParaRPr lang="hr-HR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6D1D6D-C8A3-4CDF-B800-B23D48CEF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NAZIV DOGAĐANJA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3374045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273847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27DA85-8210-4E8D-B374-3ED24910A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/>
              <a:t>DATUM</a:t>
            </a:r>
            <a:endParaRPr lang="hr-HR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F2D232-DF4A-4A1E-BF7E-F3A0332EF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NAZIV DOGAĐANJA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1010146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273847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50" b="1"/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7"/>
            <a:ext cx="3868340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4" y="1260872"/>
            <a:ext cx="3887391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50" b="1"/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4" y="1878807"/>
            <a:ext cx="3887391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C4DA47-703A-4DA8-B646-C4526E216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/>
              <a:t>DATUM</a:t>
            </a:r>
            <a:endParaRPr lang="hr-HR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977B39-4152-427A-989E-29F97EE3B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NAZIV DOGAĐANJA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3813744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273847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9CFEF19-0D93-24E5-035A-7045BEC950A8}"/>
              </a:ext>
            </a:extLst>
          </p:cNvPr>
          <p:cNvCxnSpPr>
            <a:cxnSpLocks/>
          </p:cNvCxnSpPr>
          <p:nvPr/>
        </p:nvCxnSpPr>
        <p:spPr>
          <a:xfrm>
            <a:off x="472381" y="1103811"/>
            <a:ext cx="8235521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440ABD-21B3-4DBF-9F7A-5E1926A6E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/>
              <a:t>DATUM</a:t>
            </a:r>
            <a:endParaRPr lang="hr-H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201F9D-E111-475C-BADF-64FF933C5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NAZIV DOGAĐANJA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471929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5F2A4F-3A01-472D-BD9C-D4948A565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/>
              <a:t>DATUM</a:t>
            </a:r>
            <a:endParaRPr lang="hr-HR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7E9C3A-0250-4665-881A-700202FFE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NAZIV DOGAĐANJA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9518270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9" cy="120015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300"/>
            </a:lvl1pPr>
          </a:lstStyle>
          <a:p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4"/>
            <a:ext cx="4629151" cy="365521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hr-H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9" cy="285869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/>
            </a:lvl1pPr>
            <a:lvl2pPr marL="257169" indent="0">
              <a:buNone/>
              <a:defRPr sz="788"/>
            </a:lvl2pPr>
            <a:lvl3pPr marL="514337" indent="0">
              <a:buNone/>
              <a:defRPr sz="675"/>
            </a:lvl3pPr>
            <a:lvl4pPr marL="771506" indent="0">
              <a:buNone/>
              <a:defRPr sz="563"/>
            </a:lvl4pPr>
            <a:lvl5pPr marL="1028675" indent="0">
              <a:buNone/>
              <a:defRPr sz="563"/>
            </a:lvl5pPr>
            <a:lvl6pPr marL="1285843" indent="0">
              <a:buNone/>
              <a:defRPr sz="563"/>
            </a:lvl6pPr>
            <a:lvl7pPr marL="1543011" indent="0">
              <a:buNone/>
              <a:defRPr sz="563"/>
            </a:lvl7pPr>
            <a:lvl8pPr marL="1800180" indent="0">
              <a:buNone/>
              <a:defRPr sz="563"/>
            </a:lvl8pPr>
            <a:lvl9pPr marL="2057349" indent="0">
              <a:buNone/>
              <a:defRPr sz="563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C2E657-A4E2-407A-BE3A-64539E7AA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/>
              <a:t>DATUM</a:t>
            </a:r>
            <a:endParaRPr lang="hr-HR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DEBB3A-ABE2-420C-A7BA-FE654A21A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NAZIV DOGAĐANJA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8002675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9" cy="120015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300"/>
            </a:lvl1pPr>
          </a:lstStyle>
          <a:p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4"/>
            <a:ext cx="4629151" cy="365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257169" indent="0">
              <a:buNone/>
              <a:defRPr sz="1575"/>
            </a:lvl2pPr>
            <a:lvl3pPr marL="514337" indent="0">
              <a:buNone/>
              <a:defRPr sz="1350"/>
            </a:lvl3pPr>
            <a:lvl4pPr marL="771506" indent="0">
              <a:buNone/>
              <a:defRPr sz="1125"/>
            </a:lvl4pPr>
            <a:lvl5pPr marL="1028675" indent="0">
              <a:buNone/>
              <a:defRPr sz="1125"/>
            </a:lvl5pPr>
            <a:lvl6pPr marL="1285843" indent="0">
              <a:buNone/>
              <a:defRPr sz="1125"/>
            </a:lvl6pPr>
            <a:lvl7pPr marL="1543011" indent="0">
              <a:buNone/>
              <a:defRPr sz="1125"/>
            </a:lvl7pPr>
            <a:lvl8pPr marL="1800180" indent="0">
              <a:buNone/>
              <a:defRPr sz="1125"/>
            </a:lvl8pPr>
            <a:lvl9pPr marL="2057349" indent="0">
              <a:buNone/>
              <a:defRPr sz="1125"/>
            </a:lvl9pPr>
          </a:lstStyle>
          <a:p>
            <a:r>
              <a:rPr lang="hr-HR"/>
              <a:t>Kliknite ikonu da biste dodali  sliku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9" cy="285869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/>
            </a:lvl1pPr>
            <a:lvl2pPr marL="257169" indent="0">
              <a:buNone/>
              <a:defRPr sz="788"/>
            </a:lvl2pPr>
            <a:lvl3pPr marL="514337" indent="0">
              <a:buNone/>
              <a:defRPr sz="675"/>
            </a:lvl3pPr>
            <a:lvl4pPr marL="771506" indent="0">
              <a:buNone/>
              <a:defRPr sz="563"/>
            </a:lvl4pPr>
            <a:lvl5pPr marL="1028675" indent="0">
              <a:buNone/>
              <a:defRPr sz="563"/>
            </a:lvl5pPr>
            <a:lvl6pPr marL="1285843" indent="0">
              <a:buNone/>
              <a:defRPr sz="563"/>
            </a:lvl6pPr>
            <a:lvl7pPr marL="1543011" indent="0">
              <a:buNone/>
              <a:defRPr sz="563"/>
            </a:lvl7pPr>
            <a:lvl8pPr marL="1800180" indent="0">
              <a:buNone/>
              <a:defRPr sz="563"/>
            </a:lvl8pPr>
            <a:lvl9pPr marL="2057349" indent="0">
              <a:buNone/>
              <a:defRPr sz="563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D3E6CB-F5AA-4066-A4D3-5B061AB34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/>
              <a:t>DATUM</a:t>
            </a:r>
            <a:endParaRPr lang="hr-HR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B587E8-ED36-4755-84AA-33A38C729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NAZIV DOGAĐANJA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5022503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273847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1369219"/>
            <a:ext cx="7886700" cy="326350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A4C00A3-8776-D597-837E-E5B8F56EAE41}"/>
              </a:ext>
            </a:extLst>
          </p:cNvPr>
          <p:cNvCxnSpPr>
            <a:cxnSpLocks/>
          </p:cNvCxnSpPr>
          <p:nvPr/>
        </p:nvCxnSpPr>
        <p:spPr>
          <a:xfrm>
            <a:off x="472381" y="1103811"/>
            <a:ext cx="8235521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A435A82-00C5-4FAF-A070-5826349FB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/>
              <a:t>DATUM</a:t>
            </a:r>
            <a:endParaRPr lang="hr-HR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8701E76-D4BD-4098-B7A4-0CE4DBA5F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NAZIV DOGAĐANJA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3923219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7" y="273846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846"/>
            <a:ext cx="5800725" cy="435887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943133-84E4-438A-9797-31F583791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/>
              <a:t>DATUM</a:t>
            </a:r>
            <a:endParaRPr lang="hr-H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B4EF4D-B2FC-4089-BB33-7AFA9E267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NAZIV DOGAĐANJA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45619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DDF2BC9C-A258-536B-6C86-75014EEF92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00250" y="1947513"/>
            <a:ext cx="5143500" cy="542415"/>
          </a:xfrm>
        </p:spPr>
        <p:txBody>
          <a:bodyPr anchor="b">
            <a:normAutofit/>
          </a:bodyPr>
          <a:lstStyle>
            <a:lvl1pPr algn="ctr">
              <a:defRPr sz="23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63BF917-F1AF-4524-9230-791165FC71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00250" y="2732813"/>
            <a:ext cx="5143500" cy="1241822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257169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1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en-US" dirty="0"/>
              <a:t>Click to edit Master subtitle style</a:t>
            </a:r>
            <a:endParaRPr lang="hr-HR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8631278-818C-4468-DD85-3462C518445E}"/>
              </a:ext>
            </a:extLst>
          </p:cNvPr>
          <p:cNvCxnSpPr>
            <a:cxnSpLocks/>
          </p:cNvCxnSpPr>
          <p:nvPr userDrawn="1"/>
        </p:nvCxnSpPr>
        <p:spPr>
          <a:xfrm>
            <a:off x="1615381" y="2611370"/>
            <a:ext cx="5915025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38FB34-E984-4A70-A81B-1178C3629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/>
              <a:t>DATUM</a:t>
            </a:r>
            <a:endParaRPr lang="hr-HR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4CD700-0456-4099-94A2-04E511AAD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NAZIV DOGAĐANJA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2808215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adnji slaj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7">
            <a:extLst>
              <a:ext uri="{FF2B5EF4-FFF2-40B4-BE49-F238E27FC236}">
                <a16:creationId xmlns:a16="http://schemas.microsoft.com/office/drawing/2014/main" id="{AEDFD92A-D570-4044-74DA-54F7B23EEE49}"/>
              </a:ext>
            </a:extLst>
          </p:cNvPr>
          <p:cNvSpPr txBox="1"/>
          <p:nvPr userDrawn="1"/>
        </p:nvSpPr>
        <p:spPr>
          <a:xfrm>
            <a:off x="5704218" y="2915042"/>
            <a:ext cx="254790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hr-HR" sz="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Srce politikom otvorenog pristupa široj javnosti osigurava dostupnost i korištenje svih rezultata rada Srca, a prvenstveno obrazovnih i stručnih informacija i sadržaja nastalih djelovanjem i radom Srca.</a:t>
            </a:r>
            <a:endParaRPr lang="hr-HR" sz="700" dirty="0">
              <a:solidFill>
                <a:srgbClr val="CC3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9">
            <a:extLst>
              <a:ext uri="{FF2B5EF4-FFF2-40B4-BE49-F238E27FC236}">
                <a16:creationId xmlns:a16="http://schemas.microsoft.com/office/drawing/2014/main" id="{B1EFE6B7-D1D6-47CD-6EA4-D03F00A30F0E}"/>
              </a:ext>
            </a:extLst>
          </p:cNvPr>
          <p:cNvSpPr txBox="1"/>
          <p:nvPr userDrawn="1"/>
        </p:nvSpPr>
        <p:spPr>
          <a:xfrm>
            <a:off x="2633835" y="2918939"/>
            <a:ext cx="261070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pt-BR" sz="7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Ovo djelo je dano na korištenje pod licencom Creative Commons </a:t>
            </a:r>
            <a:r>
              <a:rPr lang="pt-BR" sz="700" b="0" i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Imenovanje</a:t>
            </a:r>
            <a:r>
              <a:rPr lang="hr-HR" sz="700" b="0" i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pt-BR" sz="7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4.0 međunarodna</a:t>
            </a:r>
            <a:r>
              <a:rPr lang="pt-BR" sz="7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lang="hr-HR" sz="700" b="1" u="none" kern="1200" dirty="0">
              <a:solidFill>
                <a:srgbClr val="CC3C0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TextBox 12">
            <a:extLst>
              <a:ext uri="{FF2B5EF4-FFF2-40B4-BE49-F238E27FC236}">
                <a16:creationId xmlns:a16="http://schemas.microsoft.com/office/drawing/2014/main" id="{AAB90880-4F0D-7C1A-B069-4249B48B4087}"/>
              </a:ext>
            </a:extLst>
          </p:cNvPr>
          <p:cNvSpPr txBox="1"/>
          <p:nvPr userDrawn="1"/>
        </p:nvSpPr>
        <p:spPr>
          <a:xfrm>
            <a:off x="1018086" y="3599709"/>
            <a:ext cx="949299" cy="196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675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www.srce.unizg.hr</a:t>
            </a:r>
            <a:endParaRPr lang="hr-HR" sz="675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">
            <a:extLst>
              <a:ext uri="{FF2B5EF4-FFF2-40B4-BE49-F238E27FC236}">
                <a16:creationId xmlns:a16="http://schemas.microsoft.com/office/drawing/2014/main" id="{0ECCBBAB-08B2-29D2-8D07-A6D32135129A}"/>
              </a:ext>
            </a:extLst>
          </p:cNvPr>
          <p:cNvSpPr/>
          <p:nvPr userDrawn="1"/>
        </p:nvSpPr>
        <p:spPr>
          <a:xfrm>
            <a:off x="2900519" y="3599709"/>
            <a:ext cx="2077339" cy="19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680" b="1" u="sng" kern="12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creativecommons.org/licenses/by/4.0/deed.hr</a:t>
            </a:r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356471A3-9D15-19E7-C3C5-79A39F9FFFDA}"/>
              </a:ext>
            </a:extLst>
          </p:cNvPr>
          <p:cNvSpPr/>
          <p:nvPr userDrawn="1"/>
        </p:nvSpPr>
        <p:spPr>
          <a:xfrm>
            <a:off x="6159678" y="3599709"/>
            <a:ext cx="1636987" cy="1962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675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www.srce.unizg.hr/otvoreni-pristup</a:t>
            </a:r>
            <a:endParaRPr lang="hr-HR" sz="675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4">
            <a:hlinkClick r:id="rId4"/>
            <a:extLst>
              <a:ext uri="{FF2B5EF4-FFF2-40B4-BE49-F238E27FC236}">
                <a16:creationId xmlns:a16="http://schemas.microsoft.com/office/drawing/2014/main" id="{113E224B-D696-BF4A-9BF2-F98217CA187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479" y="3976635"/>
            <a:ext cx="685385" cy="270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38BBC1-AE76-4E31-A813-3AE66F387691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r>
              <a:rPr lang="sr-Latn-RS"/>
              <a:t>DATUM</a:t>
            </a:r>
            <a:endParaRPr lang="hr-HR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175A99-3C77-4CF2-A91F-6E58F7A3838B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hr-HR"/>
              <a:t>NAZIV DOGAĐANJA</a:t>
            </a:r>
            <a:endParaRPr lang="hr-HR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9B63765A-0810-4DA2-BAA9-86CDB74EB011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211873" y="402695"/>
            <a:ext cx="6720254" cy="1475927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3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 dirty="0"/>
              <a:t>Kliknite da biste uredili stil naslova matrice</a:t>
            </a:r>
            <a:endParaRPr lang="en-US" dirty="0"/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E6CA525B-2D2E-49E5-A9CA-61E7485C5463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1211873" y="2066393"/>
            <a:ext cx="6720254" cy="600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257169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1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en-US" dirty="0"/>
              <a:t>Click to edit Master subtitle style</a:t>
            </a:r>
            <a:endParaRPr lang="hr-HR" dirty="0"/>
          </a:p>
        </p:txBody>
      </p:sp>
      <p:pic>
        <p:nvPicPr>
          <p:cNvPr id="24" name="Slika 14">
            <a:extLst>
              <a:ext uri="{FF2B5EF4-FFF2-40B4-BE49-F238E27FC236}">
                <a16:creationId xmlns:a16="http://schemas.microsoft.com/office/drawing/2014/main" id="{6D32A6A6-D5D7-4F76-B294-39DEB90602D1}"/>
              </a:ext>
            </a:extLst>
          </p:cNvPr>
          <p:cNvPicPr/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55173" y="3992780"/>
            <a:ext cx="768031" cy="268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hlinkClick r:id="rId3"/>
            <a:extLst>
              <a:ext uri="{FF2B5EF4-FFF2-40B4-BE49-F238E27FC236}">
                <a16:creationId xmlns:a16="http://schemas.microsoft.com/office/drawing/2014/main" id="{0133B976-4C45-0C7C-1782-0D021166C6F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8449" y="2897818"/>
            <a:ext cx="968572" cy="465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376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"/>
          <p:cNvSpPr/>
          <p:nvPr/>
        </p:nvSpPr>
        <p:spPr>
          <a:xfrm>
            <a:off x="1614240" y="2977560"/>
            <a:ext cx="5915160" cy="0"/>
          </a:xfrm>
          <a:prstGeom prst="line">
            <a:avLst/>
          </a:prstGeom>
          <a:ln>
            <a:solidFill>
              <a:srgbClr val="E39717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/>
        </p:style>
      </p:sp>
      <p:sp>
        <p:nvSpPr>
          <p:cNvPr id="4" name="PlaceHolder 2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hr-HR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r-HR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r-HR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Line 1"/>
          <p:cNvSpPr/>
          <p:nvPr/>
        </p:nvSpPr>
        <p:spPr>
          <a:xfrm>
            <a:off x="1659240" y="4733640"/>
            <a:ext cx="0" cy="256320"/>
          </a:xfrm>
          <a:prstGeom prst="line">
            <a:avLst/>
          </a:prstGeom>
          <a:ln>
            <a:solidFill>
              <a:srgbClr val="0C0C0C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40" name="Line 2"/>
          <p:cNvSpPr/>
          <p:nvPr/>
        </p:nvSpPr>
        <p:spPr>
          <a:xfrm>
            <a:off x="7487280" y="4733640"/>
            <a:ext cx="0" cy="256320"/>
          </a:xfrm>
          <a:prstGeom prst="line">
            <a:avLst/>
          </a:prstGeom>
          <a:ln>
            <a:solidFill>
              <a:srgbClr val="0C0C0C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41" name="PlaceHolder 3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hr-HR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42" name="PlaceHolder 4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r-HR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r-HR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Line 1"/>
          <p:cNvSpPr/>
          <p:nvPr/>
        </p:nvSpPr>
        <p:spPr>
          <a:xfrm>
            <a:off x="1659240" y="4733640"/>
            <a:ext cx="0" cy="256320"/>
          </a:xfrm>
          <a:prstGeom prst="line">
            <a:avLst/>
          </a:prstGeom>
          <a:ln>
            <a:solidFill>
              <a:srgbClr val="0C0C0C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80" name="Line 2"/>
          <p:cNvSpPr/>
          <p:nvPr/>
        </p:nvSpPr>
        <p:spPr>
          <a:xfrm>
            <a:off x="7487280" y="4733640"/>
            <a:ext cx="0" cy="256320"/>
          </a:xfrm>
          <a:prstGeom prst="line">
            <a:avLst/>
          </a:prstGeom>
          <a:ln>
            <a:solidFill>
              <a:srgbClr val="0C0C0C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81" name="Line 3"/>
          <p:cNvSpPr/>
          <p:nvPr/>
        </p:nvSpPr>
        <p:spPr>
          <a:xfrm>
            <a:off x="1455120" y="2337480"/>
            <a:ext cx="5915160" cy="0"/>
          </a:xfrm>
          <a:prstGeom prst="line">
            <a:avLst/>
          </a:prstGeom>
          <a:ln>
            <a:solidFill>
              <a:srgbClr val="E39717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/>
        </p:style>
      </p:sp>
      <p:sp>
        <p:nvSpPr>
          <p:cNvPr id="82" name="PlaceHolder 4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hr-HR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83" name="PlaceHolder 5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r-HR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r-HR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Line 1"/>
          <p:cNvSpPr/>
          <p:nvPr/>
        </p:nvSpPr>
        <p:spPr>
          <a:xfrm>
            <a:off x="1659240" y="4733640"/>
            <a:ext cx="0" cy="256320"/>
          </a:xfrm>
          <a:prstGeom prst="line">
            <a:avLst/>
          </a:prstGeom>
          <a:ln>
            <a:solidFill>
              <a:srgbClr val="0C0C0C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21" name="Line 2"/>
          <p:cNvSpPr/>
          <p:nvPr/>
        </p:nvSpPr>
        <p:spPr>
          <a:xfrm>
            <a:off x="7487280" y="4733640"/>
            <a:ext cx="0" cy="256320"/>
          </a:xfrm>
          <a:prstGeom prst="line">
            <a:avLst/>
          </a:prstGeom>
          <a:ln>
            <a:solidFill>
              <a:srgbClr val="0C0C0C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22" name="PlaceHolder 3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hr-HR" sz="18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123" name="PlaceHolder 4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440" cy="2982600"/>
          </a:xfrm>
          <a:prstGeom prst="rect">
            <a:avLst/>
          </a:prstGeom>
        </p:spPr>
        <p:txBody>
          <a:bodyPr lIns="0" tIns="0" rIns="0" bIns="0">
            <a:normAutofit fontScale="97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18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r-HR" sz="1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18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r-HR" sz="18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18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18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1800" b="0" strike="noStrike" spc="-1">
                <a:latin typeface="Arial"/>
              </a:rPr>
              <a:t>Seventh Outline Level</a:t>
            </a:r>
          </a:p>
        </p:txBody>
      </p:sp>
      <p:sp>
        <p:nvSpPr>
          <p:cNvPr id="124" name="PlaceHolder 5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440" cy="2982600"/>
          </a:xfrm>
          <a:prstGeom prst="rect">
            <a:avLst/>
          </a:prstGeom>
        </p:spPr>
        <p:txBody>
          <a:bodyPr lIns="0" tIns="0" rIns="0" bIns="0">
            <a:normAutofit fontScale="97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18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r-HR" sz="1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18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r-HR" sz="18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18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18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18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BA99239-FD53-9984-76A9-B48DEFFE886B}"/>
              </a:ext>
            </a:extLst>
          </p:cNvPr>
          <p:cNvCxnSpPr/>
          <p:nvPr/>
        </p:nvCxnSpPr>
        <p:spPr>
          <a:xfrm>
            <a:off x="1659487" y="4733923"/>
            <a:ext cx="0" cy="2560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861B1C1-1DFF-4411-534B-3764D3A4C50A}"/>
              </a:ext>
            </a:extLst>
          </p:cNvPr>
          <p:cNvCxnSpPr/>
          <p:nvPr/>
        </p:nvCxnSpPr>
        <p:spPr>
          <a:xfrm>
            <a:off x="7478549" y="4733923"/>
            <a:ext cx="0" cy="2560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C151862D-108B-5E80-3537-5ACE387D7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273847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1FA6F22B-D305-10FD-132B-93D5797AB6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1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hr-HR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5F70E2-9774-4B9F-B9F1-AA3F852A48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44912" y="4766164"/>
            <a:ext cx="119713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i="1">
                <a:solidFill>
                  <a:schemeClr val="tx1"/>
                </a:solidFill>
              </a:defRPr>
            </a:lvl1pPr>
          </a:lstStyle>
          <a:p>
            <a:r>
              <a:rPr lang="sr-Latn-RS"/>
              <a:t>DATUM</a:t>
            </a:r>
            <a:endParaRPr lang="hr-H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A46192-7FD8-4465-A667-5FE4EDBD7B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63263" y="4767263"/>
            <a:ext cx="5017474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i="1">
                <a:solidFill>
                  <a:schemeClr val="tx1"/>
                </a:solidFill>
              </a:defRPr>
            </a:lvl1pPr>
          </a:lstStyle>
          <a:p>
            <a:r>
              <a:rPr lang="hr-HR"/>
              <a:t>NAZIV DOGAĐANJA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46154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</p:sldLayoutIdLst>
  <p:hf sldNum="0" hdr="0"/>
  <p:txStyles>
    <p:titleStyle>
      <a:lvl1pPr algn="ctr" defTabSz="514337" rtl="0" eaLnBrk="1" latinLnBrk="0" hangingPunct="1">
        <a:lnSpc>
          <a:spcPct val="90000"/>
        </a:lnSpc>
        <a:spcBef>
          <a:spcPct val="0"/>
        </a:spcBef>
        <a:buNone/>
        <a:defRPr sz="2025" b="1" kern="1200">
          <a:solidFill>
            <a:schemeClr val="tx1">
              <a:lumMod val="95000"/>
              <a:lumOff val="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Clr>
          <a:srgbClr val="C00000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00000"/>
        </a:buClr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00000"/>
        </a:buClr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00000"/>
        </a:buClr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00000"/>
        </a:buClr>
        <a:buFont typeface="Arial" panose="020B0604020202020204" pitchFamily="34" charset="0"/>
        <a:buChar char="•"/>
        <a:defRPr sz="788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620">
          <p15:clr>
            <a:srgbClr val="F26B43"/>
          </p15:clr>
        </p15:guide>
        <p15:guide id="4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mkvakic-srce/snr-ml-primjeri" TargetMode="External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dask.org/en/stable/#dask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dask.org/en/latest/graphs.html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dask.org/en/stable/array.html#design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tBw9A4j62ruI5omIJbMxly-la5w4q_TjyJgJL_jN2fI/edit#heading=h.iyrm5j2gcdoq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reilly.com/library/view/learning-ray/9781098117214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tBw9A4j62ruI5omIJbMxly-la5w4q_TjyJgJL_jN2fI/edit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marek.ai/allreduce-the-basis-of-multi-device-communication-for-neural-network-training.htm" TargetMode="External"/><Relationship Id="rId2" Type="http://schemas.openxmlformats.org/officeDocument/2006/relationships/hyperlink" Target="https://siboehm.com/articles/22/data-parallel-training" TargetMode="External"/><Relationship Id="rId1" Type="http://schemas.openxmlformats.org/officeDocument/2006/relationships/slideLayout" Target="../slideLayouts/slideLayout40.xml"/><Relationship Id="rId5" Type="http://schemas.openxmlformats.org/officeDocument/2006/relationships/hyperlink" Target="https://www.uber.com/en-HR/blog/horovod/" TargetMode="Externa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CustomShape 1"/>
          <p:cNvSpPr/>
          <p:nvPr/>
        </p:nvSpPr>
        <p:spPr>
          <a:xfrm>
            <a:off x="807120" y="2185560"/>
            <a:ext cx="7314840" cy="411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90000"/>
              </a:lnSpc>
            </a:pPr>
            <a:r>
              <a:rPr lang="sr-Latn-RS" sz="2400" b="1" strike="noStrike" spc="-1">
                <a:solidFill>
                  <a:srgbClr val="0C0C0C"/>
                </a:solidFill>
                <a:latin typeface="Arial"/>
                <a:ea typeface="DejaVu Sans"/>
              </a:rPr>
              <a:t>Aplikacije za strojno učenje na resursu Supek</a:t>
            </a:r>
            <a:endParaRPr lang="hr-HR" sz="2400" b="0" strike="noStrike" spc="-1">
              <a:latin typeface="Arial"/>
            </a:endParaRPr>
          </a:p>
        </p:txBody>
      </p:sp>
      <p:sp>
        <p:nvSpPr>
          <p:cNvPr id="217" name="CustomShape 2"/>
          <p:cNvSpPr/>
          <p:nvPr/>
        </p:nvSpPr>
        <p:spPr>
          <a:xfrm>
            <a:off x="1614600" y="3079080"/>
            <a:ext cx="5913720" cy="1123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sr-Latn-RS" sz="1400" b="0" strike="noStrike" spc="-1">
                <a:solidFill>
                  <a:srgbClr val="181818"/>
                </a:solidFill>
                <a:latin typeface="Arial"/>
                <a:ea typeface="DejaVu Sans"/>
              </a:rPr>
              <a:t>Marko Kvakić, Sektor za napredno računanje, 17. studenog 2023.</a:t>
            </a:r>
            <a:endParaRPr lang="hr-HR" sz="1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CustomShape 1"/>
          <p:cNvSpPr/>
          <p:nvPr/>
        </p:nvSpPr>
        <p:spPr>
          <a:xfrm>
            <a:off x="628560" y="273960"/>
            <a:ext cx="7885440" cy="992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90000"/>
              </a:lnSpc>
              <a:tabLst>
                <a:tab pos="0" algn="l"/>
              </a:tabLst>
            </a:pPr>
            <a:r>
              <a:rPr lang="sr-Latn-RS" sz="2029" b="1" strike="noStrike" spc="-1">
                <a:solidFill>
                  <a:srgbClr val="181818"/>
                </a:solidFill>
                <a:latin typeface="Arial"/>
                <a:ea typeface="DejaVu Sans"/>
              </a:rPr>
              <a:t>Priprema</a:t>
            </a:r>
            <a:endParaRPr lang="hr-HR" sz="2029" b="0" strike="noStrike" spc="-1">
              <a:latin typeface="Arial"/>
            </a:endParaRPr>
          </a:p>
        </p:txBody>
      </p:sp>
      <p:sp>
        <p:nvSpPr>
          <p:cNvPr id="257" name="CustomShape 2"/>
          <p:cNvSpPr/>
          <p:nvPr/>
        </p:nvSpPr>
        <p:spPr>
          <a:xfrm>
            <a:off x="628560" y="1369080"/>
            <a:ext cx="3884760" cy="3261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128520" indent="-127080">
              <a:lnSpc>
                <a:spcPct val="90000"/>
              </a:lnSpc>
              <a:spcBef>
                <a:spcPts val="564"/>
              </a:spcBef>
              <a:buClr>
                <a:srgbClr val="C00000"/>
              </a:buClr>
              <a:buFont typeface="Arial"/>
              <a:buChar char="•"/>
            </a:pPr>
            <a:r>
              <a:rPr lang="sr-Latn-RS" sz="1350" b="0" strike="noStrike" spc="-1">
                <a:solidFill>
                  <a:srgbClr val="0C0C0C"/>
                </a:solidFill>
                <a:latin typeface="Arial"/>
                <a:ea typeface="DejaVu Sans"/>
              </a:rPr>
              <a:t>Primjeri</a:t>
            </a:r>
            <a:endParaRPr lang="hr-HR" sz="1350" b="0" strike="noStrike" spc="-1">
              <a:latin typeface="Arial"/>
            </a:endParaRPr>
          </a:p>
          <a:p>
            <a:pPr marL="385920" lvl="1" indent="-127080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/>
              <a:buChar char="•"/>
            </a:pPr>
            <a:r>
              <a:rPr lang="sr-Latn-RS" sz="1130" b="0" strike="noStrike" spc="-1">
                <a:solidFill>
                  <a:srgbClr val="0C0C0C"/>
                </a:solidFill>
                <a:latin typeface="Arial"/>
                <a:ea typeface="DejaVu Sans"/>
              </a:rPr>
              <a:t>TensorFlow &amp; PyTorch</a:t>
            </a:r>
            <a:endParaRPr lang="hr-HR" sz="1130" b="0" strike="noStrike" spc="-1">
              <a:latin typeface="Arial"/>
            </a:endParaRPr>
          </a:p>
          <a:p>
            <a:pPr marL="385920" lvl="1" indent="-127080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/>
              <a:buChar char="•"/>
            </a:pPr>
            <a:r>
              <a:rPr lang="sr-Latn-RS" sz="1130" b="0" strike="noStrike" spc="-1">
                <a:solidFill>
                  <a:srgbClr val="0C0C0C"/>
                </a:solidFill>
                <a:latin typeface="Arial"/>
                <a:ea typeface="DejaVu Sans"/>
              </a:rPr>
              <a:t>Scikit-learn &amp; Dask</a:t>
            </a:r>
            <a:endParaRPr lang="hr-HR" sz="1130" b="0" strike="noStrike" spc="-1">
              <a:latin typeface="Arial"/>
            </a:endParaRPr>
          </a:p>
          <a:p>
            <a:pPr marL="385920" lvl="1" indent="-127080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/>
              <a:buChar char="•"/>
            </a:pPr>
            <a:r>
              <a:rPr lang="sr-Latn-RS" sz="1130" b="0" strike="noStrike" spc="-1">
                <a:solidFill>
                  <a:srgbClr val="0C0C0C"/>
                </a:solidFill>
                <a:latin typeface="Arial"/>
                <a:ea typeface="DejaVu Sans"/>
              </a:rPr>
              <a:t>Ray Train &amp; Tune</a:t>
            </a:r>
            <a:endParaRPr lang="hr-HR" sz="1130" b="0" strike="noStrike" spc="-1">
              <a:latin typeface="Arial"/>
            </a:endParaRPr>
          </a:p>
          <a:p>
            <a:pPr marL="128520" indent="-127080">
              <a:lnSpc>
                <a:spcPct val="90000"/>
              </a:lnSpc>
              <a:spcBef>
                <a:spcPts val="564"/>
              </a:spcBef>
              <a:buClr>
                <a:srgbClr val="C00000"/>
              </a:buClr>
              <a:buFont typeface="Arial"/>
              <a:buChar char="•"/>
            </a:pPr>
            <a:r>
              <a:rPr lang="sr-Latn-RS" sz="1350" b="0" strike="noStrike" spc="-1">
                <a:solidFill>
                  <a:srgbClr val="0C0C0C"/>
                </a:solidFill>
                <a:latin typeface="Arial"/>
                <a:ea typeface="DejaVu Sans"/>
              </a:rPr>
              <a:t>Priprema/git</a:t>
            </a:r>
            <a:endParaRPr lang="hr-HR" sz="1350" b="0" strike="noStrike" spc="-1">
              <a:latin typeface="Arial"/>
            </a:endParaRPr>
          </a:p>
          <a:p>
            <a:pPr marL="385920" lvl="1" indent="-127080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/>
              <a:buChar char="•"/>
            </a:pPr>
            <a:r>
              <a:rPr lang="sr-Latn-RS" sz="1130" b="0" u="sng" strike="noStrike" spc="-1">
                <a:solidFill>
                  <a:srgbClr val="0000FF"/>
                </a:solidFill>
                <a:uFillTx/>
                <a:latin typeface="Arial"/>
                <a:ea typeface="DejaVu Sans"/>
                <a:hlinkClick r:id="rId2"/>
              </a:rPr>
              <a:t>mkvakic/snr-ml-primjeri</a:t>
            </a:r>
            <a:endParaRPr lang="hr-HR" sz="1130" b="0" strike="noStrike" spc="-1">
              <a:latin typeface="Arial"/>
            </a:endParaRPr>
          </a:p>
        </p:txBody>
      </p:sp>
      <p:sp>
        <p:nvSpPr>
          <p:cNvPr id="258" name="CustomShape 3"/>
          <p:cNvSpPr/>
          <p:nvPr/>
        </p:nvSpPr>
        <p:spPr>
          <a:xfrm>
            <a:off x="3429000" y="1997640"/>
            <a:ext cx="5011920" cy="1430280"/>
          </a:xfrm>
          <a:prstGeom prst="rect">
            <a:avLst/>
          </a:prstGeom>
          <a:solidFill>
            <a:srgbClr val="DEE6E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4720" tIns="45000" rIns="54720" bIns="45000" anchor="ctr">
            <a:noAutofit/>
          </a:bodyPr>
          <a:lstStyle/>
          <a:p>
            <a:pPr marL="128520">
              <a:lnSpc>
                <a:spcPct val="90000"/>
              </a:lnSpc>
              <a:spcBef>
                <a:spcPts val="564"/>
              </a:spcBef>
              <a:tabLst>
                <a:tab pos="0" algn="l"/>
              </a:tabLst>
            </a:pPr>
            <a:r>
              <a:rPr lang="sr-Latn-RS" sz="1000" b="0" strike="noStrike" spc="-1">
                <a:solidFill>
                  <a:srgbClr val="60A0B0"/>
                </a:solidFill>
                <a:latin typeface="Consolas"/>
                <a:ea typeface="DejaVu Sans"/>
              </a:rPr>
              <a:t># ssh na pristupni CPU poslužitelj</a:t>
            </a:r>
            <a:br/>
            <a:r>
              <a:rPr lang="sr-Latn-RS" sz="1000" b="0" strike="noStrike" spc="-1">
                <a:solidFill>
                  <a:srgbClr val="06287E"/>
                </a:solidFill>
                <a:latin typeface="Consolas"/>
                <a:ea typeface="DejaVu Sans"/>
              </a:rPr>
              <a:t>ssh</a:t>
            </a:r>
            <a:r>
              <a:rPr lang="sr-Latn-RS" sz="1000" b="0" strike="noStrike" spc="-1">
                <a:solidFill>
                  <a:srgbClr val="0C0C0C"/>
                </a:solidFill>
                <a:latin typeface="Consolas"/>
                <a:ea typeface="DejaVu Sans"/>
              </a:rPr>
              <a:t> korisnik@login-gpu.hpc.srce.hr</a:t>
            </a:r>
            <a:br/>
            <a:r>
              <a:rPr lang="sr-Latn-RS" sz="1000" b="0" strike="noStrike" spc="-1">
                <a:solidFill>
                  <a:srgbClr val="0C0C0C"/>
                </a:solidFill>
                <a:latin typeface="Consolas"/>
                <a:ea typeface="DejaVu Sans"/>
              </a:rPr>
              <a:t> </a:t>
            </a:r>
            <a:br/>
            <a:r>
              <a:rPr lang="sr-Latn-RS" sz="1000" b="0" strike="noStrike" spc="-1">
                <a:solidFill>
                  <a:srgbClr val="60A0B0"/>
                </a:solidFill>
                <a:latin typeface="Consolas"/>
                <a:ea typeface="DejaVu Sans"/>
              </a:rPr>
              <a:t># git clone</a:t>
            </a:r>
            <a:br/>
            <a:r>
              <a:rPr lang="sr-Latn-RS" sz="1000" b="0" strike="noStrike" spc="-1">
                <a:solidFill>
                  <a:srgbClr val="06287E"/>
                </a:solidFill>
                <a:latin typeface="Consolas"/>
                <a:ea typeface="DejaVu Sans"/>
              </a:rPr>
              <a:t>git</a:t>
            </a:r>
            <a:r>
              <a:rPr lang="sr-Latn-RS" sz="1000" b="0" strike="noStrike" spc="-1">
                <a:solidFill>
                  <a:srgbClr val="0C0C0C"/>
                </a:solidFill>
                <a:latin typeface="Consolas"/>
                <a:ea typeface="DejaVu Sans"/>
              </a:rPr>
              <a:t> clone https://github.com/mkvakic-srce/snr-ml-primjeri.git</a:t>
            </a:r>
            <a:br/>
            <a:r>
              <a:rPr lang="sr-Latn-RS" sz="1000" b="0" strike="noStrike" spc="-1">
                <a:solidFill>
                  <a:srgbClr val="0C0C0C"/>
                </a:solidFill>
                <a:latin typeface="Consolas"/>
                <a:ea typeface="DejaVu Sans"/>
              </a:rPr>
              <a:t> </a:t>
            </a:r>
            <a:br/>
            <a:r>
              <a:rPr lang="sr-Latn-RS" sz="1000" b="0" strike="noStrike" spc="-1">
                <a:solidFill>
                  <a:srgbClr val="60A0B0"/>
                </a:solidFill>
                <a:latin typeface="Consolas"/>
                <a:ea typeface="DejaVu Sans"/>
              </a:rPr>
              <a:t># cd</a:t>
            </a:r>
            <a:br/>
            <a:r>
              <a:rPr lang="sr-Latn-RS" sz="1000" b="0" strike="noStrike" spc="-1">
                <a:solidFill>
                  <a:srgbClr val="008000"/>
                </a:solidFill>
                <a:latin typeface="Consolas"/>
                <a:ea typeface="DejaVu Sans"/>
              </a:rPr>
              <a:t>cd</a:t>
            </a:r>
            <a:r>
              <a:rPr lang="sr-Latn-RS" sz="1000" b="0" strike="noStrike" spc="-1">
                <a:solidFill>
                  <a:srgbClr val="0C0C0C"/>
                </a:solidFill>
                <a:latin typeface="Consolas"/>
                <a:ea typeface="DejaVu Sans"/>
              </a:rPr>
              <a:t> snr-ml-primjeri</a:t>
            </a:r>
            <a:endParaRPr lang="hr-HR" sz="1000" b="0" strike="noStrike" spc="-1">
              <a:latin typeface="Arial"/>
            </a:endParaRPr>
          </a:p>
        </p:txBody>
      </p:sp>
      <p:sp>
        <p:nvSpPr>
          <p:cNvPr id="259" name="CustomShape 4"/>
          <p:cNvSpPr/>
          <p:nvPr/>
        </p:nvSpPr>
        <p:spPr>
          <a:xfrm>
            <a:off x="7562880" y="4767120"/>
            <a:ext cx="1295280" cy="273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hr-HR" sz="900" b="0" i="1" strike="noStrike" spc="-1">
                <a:solidFill>
                  <a:srgbClr val="0C0C0C"/>
                </a:solidFill>
                <a:latin typeface="Arial"/>
                <a:ea typeface="DejaVu Sans"/>
              </a:rPr>
              <a:t>17. studenog 2023.</a:t>
            </a:r>
            <a:endParaRPr lang="hr-HR" sz="900" b="0" strike="noStrike" spc="-1">
              <a:latin typeface="Arial"/>
            </a:endParaRPr>
          </a:p>
        </p:txBody>
      </p:sp>
      <p:sp>
        <p:nvSpPr>
          <p:cNvPr id="260" name="CustomShape 5"/>
          <p:cNvSpPr/>
          <p:nvPr/>
        </p:nvSpPr>
        <p:spPr>
          <a:xfrm>
            <a:off x="2048760" y="4767120"/>
            <a:ext cx="5118480" cy="273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hr-HR" sz="900" b="0" i="1" strike="noStrike" spc="-1">
                <a:solidFill>
                  <a:srgbClr val="0C0C0C"/>
                </a:solidFill>
                <a:latin typeface="Arial"/>
                <a:ea typeface="DejaVu Sans"/>
              </a:rPr>
              <a:t>Aplikacije za strojno učenje na resursu Supek</a:t>
            </a:r>
            <a:endParaRPr lang="hr-HR" sz="9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CustomShape 1"/>
          <p:cNvSpPr/>
          <p:nvPr/>
        </p:nvSpPr>
        <p:spPr>
          <a:xfrm>
            <a:off x="628560" y="273960"/>
            <a:ext cx="7885440" cy="992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90000"/>
              </a:lnSpc>
              <a:tabLst>
                <a:tab pos="0" algn="l"/>
              </a:tabLst>
            </a:pPr>
            <a:r>
              <a:rPr lang="sr-Latn-RS" sz="2029" b="1" strike="noStrike" spc="-1">
                <a:solidFill>
                  <a:srgbClr val="181818"/>
                </a:solidFill>
                <a:latin typeface="Arial"/>
                <a:ea typeface="DejaVu Sans"/>
              </a:rPr>
              <a:t>TensorFlow</a:t>
            </a:r>
            <a:endParaRPr lang="hr-HR" sz="2029" b="0" strike="noStrike" spc="-1">
              <a:latin typeface="Arial"/>
            </a:endParaRPr>
          </a:p>
        </p:txBody>
      </p:sp>
      <p:sp>
        <p:nvSpPr>
          <p:cNvPr id="262" name="CustomShape 2"/>
          <p:cNvSpPr/>
          <p:nvPr/>
        </p:nvSpPr>
        <p:spPr>
          <a:xfrm>
            <a:off x="628560" y="1369080"/>
            <a:ext cx="3884760" cy="3261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128520" indent="-127080">
              <a:lnSpc>
                <a:spcPct val="90000"/>
              </a:lnSpc>
              <a:spcBef>
                <a:spcPts val="564"/>
              </a:spcBef>
              <a:buClr>
                <a:srgbClr val="C00000"/>
              </a:buClr>
              <a:buFont typeface="Arial"/>
              <a:buChar char="•"/>
            </a:pPr>
            <a:r>
              <a:rPr lang="sr-Latn-RS" sz="1350" b="0" strike="noStrike" spc="-1">
                <a:solidFill>
                  <a:srgbClr val="0C0C0C"/>
                </a:solidFill>
                <a:latin typeface="Arial"/>
                <a:ea typeface="DejaVu Sans"/>
              </a:rPr>
              <a:t>Zadano ponašanje</a:t>
            </a:r>
            <a:endParaRPr lang="hr-HR" sz="1350" b="0" strike="noStrike" spc="-1">
              <a:latin typeface="Arial"/>
            </a:endParaRPr>
          </a:p>
          <a:p>
            <a:pPr marL="385920" lvl="1" indent="-127080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/>
              <a:buChar char="•"/>
            </a:pPr>
            <a:r>
              <a:rPr lang="sr-Latn-RS" sz="1130" b="0" strike="noStrike" spc="-1">
                <a:solidFill>
                  <a:srgbClr val="0C0C0C"/>
                </a:solidFill>
                <a:latin typeface="Arial"/>
                <a:ea typeface="DejaVu Sans"/>
              </a:rPr>
              <a:t>1 GPU</a:t>
            </a:r>
            <a:endParaRPr lang="hr-HR" sz="1130" b="0" strike="noStrike" spc="-1">
              <a:latin typeface="Arial"/>
            </a:endParaRPr>
          </a:p>
          <a:p>
            <a:pPr marL="128520" indent="-127080">
              <a:lnSpc>
                <a:spcPct val="90000"/>
              </a:lnSpc>
              <a:spcBef>
                <a:spcPts val="564"/>
              </a:spcBef>
              <a:buClr>
                <a:srgbClr val="C00000"/>
              </a:buClr>
              <a:buFont typeface="Arial"/>
              <a:buChar char="•"/>
            </a:pPr>
            <a:r>
              <a:rPr lang="sr-Latn-RS" sz="1350" b="0" strike="noStrike" spc="-1">
                <a:solidFill>
                  <a:srgbClr val="0C0C0C"/>
                </a:solidFill>
                <a:latin typeface="Arial"/>
                <a:ea typeface="DejaVu Sans"/>
              </a:rPr>
              <a:t>Distribuirani proračun</a:t>
            </a:r>
            <a:endParaRPr lang="hr-HR" sz="1350" b="0" strike="noStrike" spc="-1">
              <a:latin typeface="Arial"/>
            </a:endParaRPr>
          </a:p>
          <a:p>
            <a:pPr marL="385920" lvl="1" indent="-127080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/>
              <a:buChar char="•"/>
            </a:pPr>
            <a:r>
              <a:rPr lang="sr-Latn-RS" sz="1130" b="0" strike="noStrike" spc="-1">
                <a:solidFill>
                  <a:srgbClr val="0C0C0C"/>
                </a:solidFill>
                <a:latin typeface="Arial"/>
                <a:ea typeface="DejaVu Sans"/>
              </a:rPr>
              <a:t>korištenjem “strategija”</a:t>
            </a:r>
            <a:endParaRPr lang="hr-HR" sz="1130" b="0" strike="noStrike" spc="-1">
              <a:latin typeface="Arial"/>
            </a:endParaRPr>
          </a:p>
          <a:p>
            <a:pPr marL="385920" lvl="1" indent="-127080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/>
              <a:buChar char="•"/>
            </a:pPr>
            <a:r>
              <a:rPr lang="sr-Latn-RS" sz="1130" b="0" strike="noStrike" spc="-1">
                <a:solidFill>
                  <a:srgbClr val="0C0C0C"/>
                </a:solidFill>
                <a:latin typeface="Arial"/>
                <a:ea typeface="DejaVu Sans"/>
              </a:rPr>
              <a:t>kompilacija modela unutar djelokruga (</a:t>
            </a:r>
            <a:r>
              <a:rPr lang="sr-Latn-RS" sz="1130" b="0" i="1" strike="noStrike" spc="-1">
                <a:solidFill>
                  <a:srgbClr val="0C0C0C"/>
                </a:solidFill>
                <a:latin typeface="Arial"/>
                <a:ea typeface="DejaVu Sans"/>
              </a:rPr>
              <a:t>scopea</a:t>
            </a:r>
            <a:r>
              <a:rPr lang="sr-Latn-RS" sz="1130" b="0" strike="noStrike" spc="-1">
                <a:solidFill>
                  <a:srgbClr val="0C0C0C"/>
                </a:solidFill>
                <a:latin typeface="Arial"/>
                <a:ea typeface="DejaVu Sans"/>
              </a:rPr>
              <a:t>)</a:t>
            </a:r>
            <a:endParaRPr lang="hr-HR" sz="1130" b="0" strike="noStrike" spc="-1">
              <a:latin typeface="Arial"/>
            </a:endParaRPr>
          </a:p>
          <a:p>
            <a:pPr marL="128520" indent="-127080">
              <a:lnSpc>
                <a:spcPct val="90000"/>
              </a:lnSpc>
              <a:spcBef>
                <a:spcPts val="564"/>
              </a:spcBef>
              <a:buClr>
                <a:srgbClr val="C00000"/>
              </a:buClr>
              <a:buFont typeface="Arial"/>
              <a:buChar char="•"/>
            </a:pPr>
            <a:r>
              <a:rPr lang="sr-Latn-RS" sz="1350" b="0" strike="noStrike" spc="-1">
                <a:solidFill>
                  <a:srgbClr val="0C0C0C"/>
                </a:solidFill>
                <a:latin typeface="Arial"/>
                <a:ea typeface="DejaVu Sans"/>
              </a:rPr>
              <a:t>Strategije</a:t>
            </a:r>
            <a:endParaRPr lang="hr-HR" sz="1350" b="0" strike="noStrike" spc="-1">
              <a:latin typeface="Arial"/>
            </a:endParaRPr>
          </a:p>
          <a:p>
            <a:pPr marL="385920" lvl="1" indent="-127080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/>
              <a:buChar char="•"/>
            </a:pPr>
            <a:r>
              <a:rPr lang="sr-Latn-RS" sz="1130" b="1" strike="noStrike" spc="-1">
                <a:solidFill>
                  <a:srgbClr val="0C0C0C"/>
                </a:solidFill>
                <a:latin typeface="Consolas"/>
                <a:ea typeface="DejaVu Sans"/>
              </a:rPr>
              <a:t>OneDeviceStrategy</a:t>
            </a:r>
            <a:endParaRPr lang="hr-HR" sz="1130" b="0" strike="noStrike" spc="-1">
              <a:latin typeface="Arial"/>
            </a:endParaRPr>
          </a:p>
          <a:p>
            <a:pPr marL="385920" lvl="1" indent="-127080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/>
              <a:buChar char="•"/>
            </a:pPr>
            <a:r>
              <a:rPr lang="sr-Latn-RS" sz="1130" b="1" strike="noStrike" spc="-1">
                <a:solidFill>
                  <a:srgbClr val="0C0C0C"/>
                </a:solidFill>
                <a:latin typeface="Consolas"/>
                <a:ea typeface="DejaVu Sans"/>
              </a:rPr>
              <a:t>MirroredStrategy</a:t>
            </a:r>
            <a:endParaRPr lang="hr-HR" sz="1130" b="0" strike="noStrike" spc="-1">
              <a:latin typeface="Arial"/>
            </a:endParaRPr>
          </a:p>
          <a:p>
            <a:pPr marL="385920" lvl="1" indent="-127080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/>
              <a:buChar char="•"/>
            </a:pPr>
            <a:r>
              <a:rPr lang="sr-Latn-RS" sz="1130" b="1" strike="noStrike" spc="-1">
                <a:solidFill>
                  <a:srgbClr val="0C0C0C"/>
                </a:solidFill>
                <a:latin typeface="Consolas"/>
                <a:ea typeface="DejaVu Sans"/>
              </a:rPr>
              <a:t>MultiWorkerMirroredStrategy</a:t>
            </a:r>
            <a:endParaRPr lang="hr-HR" sz="1130" b="0" strike="noStrike" spc="-1">
              <a:latin typeface="Arial"/>
            </a:endParaRPr>
          </a:p>
        </p:txBody>
      </p:sp>
      <p:sp>
        <p:nvSpPr>
          <p:cNvPr id="263" name="CustomShape 3"/>
          <p:cNvSpPr/>
          <p:nvPr/>
        </p:nvSpPr>
        <p:spPr>
          <a:xfrm>
            <a:off x="4556880" y="1629000"/>
            <a:ext cx="3885120" cy="2193480"/>
          </a:xfrm>
          <a:prstGeom prst="rect">
            <a:avLst/>
          </a:prstGeom>
          <a:solidFill>
            <a:srgbClr val="DEE6E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4720" tIns="45000" rIns="54720" bIns="45000" anchor="ctr">
            <a:noAutofit/>
          </a:bodyPr>
          <a:lstStyle/>
          <a:p>
            <a:pPr marL="128520">
              <a:lnSpc>
                <a:spcPct val="90000"/>
              </a:lnSpc>
              <a:spcBef>
                <a:spcPts val="564"/>
              </a:spcBef>
              <a:tabLst>
                <a:tab pos="0" algn="l"/>
              </a:tabLst>
            </a:pPr>
            <a:r>
              <a:rPr lang="sr-Latn-RS" sz="1000" b="0" strike="noStrike" spc="-1">
                <a:solidFill>
                  <a:srgbClr val="60A0B0"/>
                </a:solidFill>
                <a:latin typeface="Consolas"/>
                <a:ea typeface="DejaVu Sans"/>
              </a:rPr>
              <a:t># izgradi neuronsku mrežu</a:t>
            </a:r>
            <a:br/>
            <a:r>
              <a:rPr lang="sr-Latn-RS" sz="1000" b="0" strike="noStrike" spc="-1">
                <a:solidFill>
                  <a:srgbClr val="0C0C0C"/>
                </a:solidFill>
                <a:latin typeface="Consolas"/>
                <a:ea typeface="DejaVu Sans"/>
              </a:rPr>
              <a:t>layers </a:t>
            </a:r>
            <a:r>
              <a:rPr lang="sr-Latn-RS" sz="1000" b="0" strike="noStrike" spc="-1">
                <a:solidFill>
                  <a:srgbClr val="666666"/>
                </a:solidFill>
                <a:latin typeface="Consolas"/>
                <a:ea typeface="DejaVu Sans"/>
              </a:rPr>
              <a:t>=</a:t>
            </a:r>
            <a:r>
              <a:rPr lang="sr-Latn-RS" sz="1000" b="0" strike="noStrike" spc="-1">
                <a:solidFill>
                  <a:srgbClr val="0C0C0C"/>
                </a:solidFill>
                <a:latin typeface="Consolas"/>
                <a:ea typeface="DejaVu Sans"/>
              </a:rPr>
              <a:t> [tf.keras.Input(</a:t>
            </a:r>
            <a:r>
              <a:rPr lang="sr-Latn-RS" sz="1000" b="0" strike="noStrike" spc="-1">
                <a:solidFill>
                  <a:srgbClr val="40A070"/>
                </a:solidFill>
                <a:latin typeface="Consolas"/>
                <a:ea typeface="DejaVu Sans"/>
              </a:rPr>
              <a:t>10</a:t>
            </a:r>
            <a:r>
              <a:rPr lang="sr-Latn-RS" sz="1000" b="0" strike="noStrike" spc="-1">
                <a:solidFill>
                  <a:srgbClr val="0C0C0C"/>
                </a:solidFill>
                <a:latin typeface="Consolas"/>
                <a:ea typeface="DejaVu Sans"/>
              </a:rPr>
              <a:t>),</a:t>
            </a:r>
            <a:br/>
            <a:r>
              <a:rPr lang="sr-Latn-RS" sz="1000" b="0" strike="noStrike" spc="-1">
                <a:solidFill>
                  <a:srgbClr val="0C0C0C"/>
                </a:solidFill>
                <a:latin typeface="Consolas"/>
                <a:ea typeface="DejaVu Sans"/>
              </a:rPr>
              <a:t>          tf.keras.layers.Dense(</a:t>
            </a:r>
            <a:r>
              <a:rPr lang="sr-Latn-RS" sz="1000" b="0" strike="noStrike" spc="-1">
                <a:solidFill>
                  <a:srgbClr val="40A070"/>
                </a:solidFill>
                <a:latin typeface="Consolas"/>
                <a:ea typeface="DejaVu Sans"/>
              </a:rPr>
              <a:t>10</a:t>
            </a:r>
            <a:r>
              <a:rPr lang="sr-Latn-RS" sz="1000" b="0" strike="noStrike" spc="-1">
                <a:solidFill>
                  <a:srgbClr val="0C0C0C"/>
                </a:solidFill>
                <a:latin typeface="Consolas"/>
                <a:ea typeface="DejaVu Sans"/>
              </a:rPr>
              <a:t>),</a:t>
            </a:r>
            <a:br/>
            <a:r>
              <a:rPr lang="sr-Latn-RS" sz="1000" b="0" strike="noStrike" spc="-1">
                <a:solidFill>
                  <a:srgbClr val="0C0C0C"/>
                </a:solidFill>
                <a:latin typeface="Consolas"/>
                <a:ea typeface="DejaVu Sans"/>
              </a:rPr>
              <a:t>          tf.keras.layers.Softmax()]</a:t>
            </a:r>
            <a:br/>
            <a:r>
              <a:rPr lang="sr-Latn-RS" sz="1000" b="0" strike="noStrike" spc="-1">
                <a:solidFill>
                  <a:srgbClr val="0C0C0C"/>
                </a:solidFill>
                <a:latin typeface="Consolas"/>
                <a:ea typeface="DejaVu Sans"/>
              </a:rPr>
              <a:t> </a:t>
            </a:r>
            <a:br/>
            <a:r>
              <a:rPr lang="sr-Latn-RS" sz="1000" b="0" strike="noStrike" spc="-1">
                <a:solidFill>
                  <a:srgbClr val="60A0B0"/>
                </a:solidFill>
                <a:latin typeface="Consolas"/>
                <a:ea typeface="DejaVu Sans"/>
              </a:rPr>
              <a:t># definiraj strategiju i prevedi</a:t>
            </a:r>
            <a:br/>
            <a:r>
              <a:rPr lang="sr-Latn-RS" sz="1000" b="0" strike="noStrike" spc="-1">
                <a:solidFill>
                  <a:srgbClr val="0C0C0C"/>
                </a:solidFill>
                <a:latin typeface="Consolas"/>
                <a:ea typeface="DejaVu Sans"/>
              </a:rPr>
              <a:t>strategy </a:t>
            </a:r>
            <a:r>
              <a:rPr lang="sr-Latn-RS" sz="1000" b="0" strike="noStrike" spc="-1">
                <a:solidFill>
                  <a:srgbClr val="666666"/>
                </a:solidFill>
                <a:latin typeface="Consolas"/>
                <a:ea typeface="DejaVu Sans"/>
              </a:rPr>
              <a:t>=</a:t>
            </a:r>
            <a:r>
              <a:rPr lang="sr-Latn-RS" sz="1000" b="0" strike="noStrike" spc="-1">
                <a:solidFill>
                  <a:srgbClr val="0C0C0C"/>
                </a:solidFill>
                <a:latin typeface="Consolas"/>
                <a:ea typeface="DejaVu Sans"/>
              </a:rPr>
              <a:t> tf.distribute.MirroredStrategy()</a:t>
            </a:r>
            <a:br/>
            <a:r>
              <a:rPr lang="sr-Latn-RS" sz="1000" b="0" strike="noStrike" spc="-1">
                <a:solidFill>
                  <a:srgbClr val="007020"/>
                </a:solidFill>
                <a:latin typeface="Consolas"/>
                <a:ea typeface="DejaVu Sans"/>
              </a:rPr>
              <a:t>with</a:t>
            </a:r>
            <a:r>
              <a:rPr lang="sr-Latn-RS" sz="1000" b="0" strike="noStrike" spc="-1">
                <a:solidFill>
                  <a:srgbClr val="0C0C0C"/>
                </a:solidFill>
                <a:latin typeface="Consolas"/>
                <a:ea typeface="DejaVu Sans"/>
              </a:rPr>
              <a:t> strategy.scope():</a:t>
            </a:r>
            <a:br/>
            <a:r>
              <a:rPr lang="sr-Latn-RS" sz="1000" b="0" strike="noStrike" spc="-1">
                <a:solidFill>
                  <a:srgbClr val="0C0C0C"/>
                </a:solidFill>
                <a:latin typeface="Consolas"/>
                <a:ea typeface="DejaVu Sans"/>
              </a:rPr>
              <a:t>    model </a:t>
            </a:r>
            <a:r>
              <a:rPr lang="sr-Latn-RS" sz="1000" b="0" strike="noStrike" spc="-1">
                <a:solidFill>
                  <a:srgbClr val="666666"/>
                </a:solidFill>
                <a:latin typeface="Consolas"/>
                <a:ea typeface="DejaVu Sans"/>
              </a:rPr>
              <a:t>=</a:t>
            </a:r>
            <a:r>
              <a:rPr lang="sr-Latn-RS" sz="1000" b="0" strike="noStrike" spc="-1">
                <a:solidFill>
                  <a:srgbClr val="0C0C0C"/>
                </a:solidFill>
                <a:latin typeface="Consolas"/>
                <a:ea typeface="DejaVu Sans"/>
              </a:rPr>
              <a:t> tf.keras.Sequential(layers)</a:t>
            </a:r>
            <a:br/>
            <a:r>
              <a:rPr lang="sr-Latn-RS" sz="1000" b="0" strike="noStrike" spc="-1">
                <a:solidFill>
                  <a:srgbClr val="0C0C0C"/>
                </a:solidFill>
                <a:latin typeface="Consolas"/>
                <a:ea typeface="DejaVu Sans"/>
              </a:rPr>
              <a:t>    model.</a:t>
            </a:r>
            <a:r>
              <a:rPr lang="sr-Latn-RS" sz="1000" b="0" strike="noStrike" spc="-1">
                <a:solidFill>
                  <a:srgbClr val="008000"/>
                </a:solidFill>
                <a:latin typeface="Consolas"/>
                <a:ea typeface="DejaVu Sans"/>
              </a:rPr>
              <a:t>compile</a:t>
            </a:r>
            <a:r>
              <a:rPr lang="sr-Latn-RS" sz="1000" b="0" strike="noStrike" spc="-1">
                <a:solidFill>
                  <a:srgbClr val="0C0C0C"/>
                </a:solidFill>
                <a:latin typeface="Consolas"/>
                <a:ea typeface="DejaVu Sans"/>
              </a:rPr>
              <a:t>()</a:t>
            </a:r>
            <a:br/>
            <a:r>
              <a:rPr lang="sr-Latn-RS" sz="1000" b="0" strike="noStrike" spc="-1">
                <a:solidFill>
                  <a:srgbClr val="0C0C0C"/>
                </a:solidFill>
                <a:latin typeface="Consolas"/>
                <a:ea typeface="DejaVu Sans"/>
              </a:rPr>
              <a:t> </a:t>
            </a:r>
            <a:br/>
            <a:r>
              <a:rPr lang="sr-Latn-RS" sz="1000" b="0" strike="noStrike" spc="-1">
                <a:solidFill>
                  <a:srgbClr val="60A0B0"/>
                </a:solidFill>
                <a:latin typeface="Consolas"/>
                <a:ea typeface="DejaVu Sans"/>
              </a:rPr>
              <a:t># treniraj model</a:t>
            </a:r>
            <a:br/>
            <a:r>
              <a:rPr lang="sr-Latn-RS" sz="1000" b="0" strike="noStrike" spc="-1">
                <a:solidFill>
                  <a:srgbClr val="0C0C0C"/>
                </a:solidFill>
                <a:latin typeface="Consolas"/>
                <a:ea typeface="DejaVu Sans"/>
              </a:rPr>
              <a:t>model.fit(data)</a:t>
            </a:r>
            <a:endParaRPr lang="hr-HR" sz="1000" b="0" strike="noStrike" spc="-1">
              <a:latin typeface="Arial"/>
            </a:endParaRPr>
          </a:p>
        </p:txBody>
      </p:sp>
      <p:sp>
        <p:nvSpPr>
          <p:cNvPr id="264" name="CustomShape 4"/>
          <p:cNvSpPr/>
          <p:nvPr/>
        </p:nvSpPr>
        <p:spPr>
          <a:xfrm>
            <a:off x="7562880" y="4767120"/>
            <a:ext cx="1295280" cy="273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hr-HR" sz="900" b="0" i="1" strike="noStrike" spc="-1">
                <a:solidFill>
                  <a:srgbClr val="0C0C0C"/>
                </a:solidFill>
                <a:latin typeface="Arial"/>
                <a:ea typeface="DejaVu Sans"/>
              </a:rPr>
              <a:t>17. studenog 2023.</a:t>
            </a:r>
            <a:endParaRPr lang="hr-HR" sz="900" b="0" strike="noStrike" spc="-1">
              <a:latin typeface="Arial"/>
            </a:endParaRPr>
          </a:p>
        </p:txBody>
      </p:sp>
      <p:sp>
        <p:nvSpPr>
          <p:cNvPr id="265" name="CustomShape 5"/>
          <p:cNvSpPr/>
          <p:nvPr/>
        </p:nvSpPr>
        <p:spPr>
          <a:xfrm>
            <a:off x="2048760" y="4767120"/>
            <a:ext cx="5118480" cy="273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hr-HR" sz="900" b="0" i="1" strike="noStrike" spc="-1">
                <a:solidFill>
                  <a:srgbClr val="0C0C0C"/>
                </a:solidFill>
                <a:latin typeface="Arial"/>
                <a:ea typeface="DejaVu Sans"/>
              </a:rPr>
              <a:t>Aplikacije za strojno učenje na resursu Supek</a:t>
            </a:r>
            <a:endParaRPr lang="hr-HR" sz="9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CustomShape 1"/>
          <p:cNvSpPr/>
          <p:nvPr/>
        </p:nvSpPr>
        <p:spPr>
          <a:xfrm>
            <a:off x="628560" y="273960"/>
            <a:ext cx="7885440" cy="992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90000"/>
              </a:lnSpc>
              <a:tabLst>
                <a:tab pos="0" algn="l"/>
              </a:tabLst>
            </a:pPr>
            <a:r>
              <a:rPr lang="sr-Latn-RS" sz="2029" b="1" strike="noStrike" spc="-1">
                <a:solidFill>
                  <a:srgbClr val="181818"/>
                </a:solidFill>
                <a:latin typeface="Arial"/>
                <a:ea typeface="DejaVu Sans"/>
              </a:rPr>
              <a:t>TensorFlow na jednom GPU procesoru</a:t>
            </a:r>
            <a:endParaRPr lang="hr-HR" sz="2029" b="0" strike="noStrike" spc="-1">
              <a:latin typeface="Arial"/>
            </a:endParaRPr>
          </a:p>
        </p:txBody>
      </p:sp>
      <p:sp>
        <p:nvSpPr>
          <p:cNvPr id="267" name="CustomShape 2"/>
          <p:cNvSpPr/>
          <p:nvPr/>
        </p:nvSpPr>
        <p:spPr>
          <a:xfrm>
            <a:off x="2876760" y="2020680"/>
            <a:ext cx="3656520" cy="1370520"/>
          </a:xfrm>
          <a:prstGeom prst="rect">
            <a:avLst/>
          </a:prstGeom>
          <a:solidFill>
            <a:srgbClr val="DEE6E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4720" tIns="45000" rIns="54720" bIns="45000" anchor="ctr">
            <a:noAutofit/>
          </a:bodyPr>
          <a:lstStyle/>
          <a:p>
            <a:pPr marL="128520">
              <a:lnSpc>
                <a:spcPct val="90000"/>
              </a:lnSpc>
              <a:spcBef>
                <a:spcPts val="564"/>
              </a:spcBef>
              <a:tabLst>
                <a:tab pos="0" algn="l"/>
              </a:tabLst>
            </a:pPr>
            <a:r>
              <a:rPr lang="sr-Latn-RS" sz="1000" b="0" strike="noStrike" spc="-1">
                <a:solidFill>
                  <a:srgbClr val="60A0B0"/>
                </a:solidFill>
                <a:latin typeface="Consolas"/>
                <a:ea typeface="DejaVu Sans"/>
              </a:rPr>
              <a:t>#PBS -q gpu-radionica</a:t>
            </a:r>
            <a:br/>
            <a:r>
              <a:rPr lang="sr-Latn-RS" sz="1000" b="0" strike="noStrike" spc="-1">
                <a:solidFill>
                  <a:srgbClr val="60A0B0"/>
                </a:solidFill>
                <a:latin typeface="Consolas"/>
                <a:ea typeface="DejaVu Sans"/>
              </a:rPr>
              <a:t>#PBS -l ngpus=1</a:t>
            </a:r>
            <a:br/>
            <a:r>
              <a:rPr lang="sr-Latn-RS" sz="1000" b="0" strike="noStrike" spc="-1">
                <a:solidFill>
                  <a:srgbClr val="0C0C0C"/>
                </a:solidFill>
                <a:latin typeface="Consolas"/>
                <a:ea typeface="DejaVu Sans"/>
              </a:rPr>
              <a:t> </a:t>
            </a:r>
            <a:br/>
            <a:r>
              <a:rPr lang="sr-Latn-RS" sz="1000" b="0" strike="noStrike" spc="-1">
                <a:solidFill>
                  <a:srgbClr val="0C0C0C"/>
                </a:solidFill>
                <a:latin typeface="Consolas"/>
                <a:ea typeface="DejaVu Sans"/>
              </a:rPr>
              <a:t>module load scientific/tensorflow</a:t>
            </a:r>
            <a:br/>
            <a:r>
              <a:rPr lang="sr-Latn-RS" sz="1000" b="0" strike="noStrike" spc="-1">
                <a:solidFill>
                  <a:srgbClr val="0C0C0C"/>
                </a:solidFill>
                <a:latin typeface="Consolas"/>
                <a:ea typeface="DejaVu Sans"/>
              </a:rPr>
              <a:t> </a:t>
            </a:r>
            <a:br/>
            <a:r>
              <a:rPr lang="sr-Latn-RS" sz="1000" b="0" strike="noStrike" spc="-1">
                <a:solidFill>
                  <a:srgbClr val="008000"/>
                </a:solidFill>
                <a:latin typeface="Consolas"/>
                <a:ea typeface="DejaVu Sans"/>
              </a:rPr>
              <a:t>cd</a:t>
            </a:r>
            <a:r>
              <a:rPr lang="sr-Latn-RS" sz="1000" b="0" strike="noStrike" spc="-1">
                <a:solidFill>
                  <a:srgbClr val="0C0C0C"/>
                </a:solidFill>
                <a:latin typeface="Consolas"/>
                <a:ea typeface="DejaVu Sans"/>
              </a:rPr>
              <a:t> </a:t>
            </a:r>
            <a:r>
              <a:rPr lang="sr-Latn-RS" sz="1000" b="0" strike="noStrike" spc="-1">
                <a:solidFill>
                  <a:srgbClr val="19177C"/>
                </a:solidFill>
                <a:latin typeface="Consolas"/>
                <a:ea typeface="DejaVu Sans"/>
              </a:rPr>
              <a:t>${PBS_O_WORKDIR</a:t>
            </a:r>
            <a:r>
              <a:rPr lang="sr-Latn-RS" sz="1000" b="0" strike="noStrike" spc="-1">
                <a:solidFill>
                  <a:srgbClr val="666666"/>
                </a:solidFill>
                <a:latin typeface="Consolas"/>
                <a:ea typeface="DejaVu Sans"/>
              </a:rPr>
              <a:t>:-</a:t>
            </a:r>
            <a:r>
              <a:rPr lang="sr-Latn-RS" sz="1000" b="0" strike="noStrike" spc="-1">
                <a:solidFill>
                  <a:srgbClr val="4070A0"/>
                </a:solidFill>
                <a:latin typeface="Consolas"/>
                <a:ea typeface="DejaVu Sans"/>
              </a:rPr>
              <a:t>""</a:t>
            </a:r>
            <a:r>
              <a:rPr lang="sr-Latn-RS" sz="1000" b="0" strike="noStrike" spc="-1">
                <a:solidFill>
                  <a:srgbClr val="19177C"/>
                </a:solidFill>
                <a:latin typeface="Consolas"/>
                <a:ea typeface="DejaVu Sans"/>
              </a:rPr>
              <a:t>}</a:t>
            </a:r>
            <a:br/>
            <a:r>
              <a:rPr lang="sr-Latn-RS" sz="1000" b="0" strike="noStrike" spc="-1">
                <a:solidFill>
                  <a:srgbClr val="0C0C0C"/>
                </a:solidFill>
                <a:latin typeface="Consolas"/>
                <a:ea typeface="DejaVu Sans"/>
              </a:rPr>
              <a:t> </a:t>
            </a:r>
            <a:br/>
            <a:r>
              <a:rPr lang="sr-Latn-RS" sz="1000" b="0" strike="noStrike" spc="-1">
                <a:solidFill>
                  <a:srgbClr val="0C0C0C"/>
                </a:solidFill>
                <a:latin typeface="Consolas"/>
                <a:ea typeface="DejaVu Sans"/>
              </a:rPr>
              <a:t>run-singlenode.sh singlegpu.py</a:t>
            </a:r>
            <a:endParaRPr lang="hr-HR" sz="1000" b="0" strike="noStrike" spc="-1">
              <a:latin typeface="Arial"/>
            </a:endParaRPr>
          </a:p>
        </p:txBody>
      </p:sp>
      <p:sp>
        <p:nvSpPr>
          <p:cNvPr id="268" name="CustomShape 3"/>
          <p:cNvSpPr/>
          <p:nvPr/>
        </p:nvSpPr>
        <p:spPr>
          <a:xfrm>
            <a:off x="7562880" y="4767120"/>
            <a:ext cx="1295280" cy="273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hr-HR" sz="900" b="0" i="1" strike="noStrike" spc="-1">
                <a:solidFill>
                  <a:srgbClr val="0C0C0C"/>
                </a:solidFill>
                <a:latin typeface="Arial"/>
                <a:ea typeface="DejaVu Sans"/>
              </a:rPr>
              <a:t>17. studenog 2023.</a:t>
            </a:r>
            <a:endParaRPr lang="hr-HR" sz="900" b="0" strike="noStrike" spc="-1">
              <a:latin typeface="Arial"/>
            </a:endParaRPr>
          </a:p>
        </p:txBody>
      </p:sp>
      <p:sp>
        <p:nvSpPr>
          <p:cNvPr id="269" name="CustomShape 4"/>
          <p:cNvSpPr/>
          <p:nvPr/>
        </p:nvSpPr>
        <p:spPr>
          <a:xfrm>
            <a:off x="2048760" y="4767120"/>
            <a:ext cx="5118480" cy="273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hr-HR" sz="900" b="0" i="1" strike="noStrike" spc="-1">
                <a:solidFill>
                  <a:srgbClr val="0C0C0C"/>
                </a:solidFill>
                <a:latin typeface="Arial"/>
                <a:ea typeface="DejaVu Sans"/>
              </a:rPr>
              <a:t>Aplikacije za strojno učenje na resursu Supek</a:t>
            </a:r>
            <a:endParaRPr lang="hr-HR" sz="900" b="0" strike="noStrike" spc="-1">
              <a:latin typeface="Arial"/>
            </a:endParaRPr>
          </a:p>
        </p:txBody>
      </p:sp>
      <p:pic>
        <p:nvPicPr>
          <p:cNvPr id="270" name="Picture 269"/>
          <p:cNvPicPr/>
          <p:nvPr/>
        </p:nvPicPr>
        <p:blipFill>
          <a:blip r:embed="rId2"/>
          <a:stretch/>
        </p:blipFill>
        <p:spPr>
          <a:xfrm>
            <a:off x="3017160" y="1740600"/>
            <a:ext cx="297720" cy="225000"/>
          </a:xfrm>
          <a:prstGeom prst="rect">
            <a:avLst/>
          </a:prstGeom>
          <a:ln w="0">
            <a:noFill/>
          </a:ln>
        </p:spPr>
      </p:pic>
      <p:sp>
        <p:nvSpPr>
          <p:cNvPr id="271" name="CustomShape 5"/>
          <p:cNvSpPr/>
          <p:nvPr/>
        </p:nvSpPr>
        <p:spPr>
          <a:xfrm>
            <a:off x="3281400" y="1731960"/>
            <a:ext cx="3186720" cy="234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hr-HR" sz="1000" b="0" strike="noStrike" spc="-1">
                <a:solidFill>
                  <a:srgbClr val="0C0C0C"/>
                </a:solidFill>
                <a:latin typeface="Consolas"/>
                <a:ea typeface="DejaVu Sans"/>
              </a:rPr>
              <a:t>snr-ml-primjeri/tensorflow/singlegpu.sh</a:t>
            </a:r>
            <a:endParaRPr lang="hr-HR" sz="10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628560" y="273960"/>
            <a:ext cx="7885440" cy="992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90000"/>
              </a:lnSpc>
              <a:tabLst>
                <a:tab pos="0" algn="l"/>
              </a:tabLst>
            </a:pPr>
            <a:r>
              <a:rPr lang="sr-Latn-RS" sz="2029" b="1" strike="noStrike" spc="-1">
                <a:solidFill>
                  <a:srgbClr val="181818"/>
                </a:solidFill>
                <a:latin typeface="Arial"/>
                <a:ea typeface="DejaVu Sans"/>
              </a:rPr>
              <a:t>TensorFlow na više GPU procesora</a:t>
            </a:r>
            <a:endParaRPr lang="hr-HR" sz="2029" b="0" strike="noStrike" spc="-1">
              <a:latin typeface="Arial"/>
            </a:endParaRPr>
          </a:p>
        </p:txBody>
      </p:sp>
      <p:sp>
        <p:nvSpPr>
          <p:cNvPr id="273" name="CustomShape 2"/>
          <p:cNvSpPr/>
          <p:nvPr/>
        </p:nvSpPr>
        <p:spPr>
          <a:xfrm>
            <a:off x="2880360" y="2020680"/>
            <a:ext cx="3656520" cy="1370520"/>
          </a:xfrm>
          <a:prstGeom prst="rect">
            <a:avLst/>
          </a:prstGeom>
          <a:solidFill>
            <a:srgbClr val="DEE6E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4720" tIns="45000" rIns="54720" bIns="45000" anchor="ctr">
            <a:noAutofit/>
          </a:bodyPr>
          <a:lstStyle/>
          <a:p>
            <a:pPr marL="128520">
              <a:lnSpc>
                <a:spcPct val="90000"/>
              </a:lnSpc>
              <a:spcBef>
                <a:spcPts val="564"/>
              </a:spcBef>
              <a:tabLst>
                <a:tab pos="0" algn="l"/>
              </a:tabLst>
            </a:pPr>
            <a:r>
              <a:rPr lang="sr-Latn-RS" sz="1000" b="0" strike="noStrike" spc="-1">
                <a:solidFill>
                  <a:srgbClr val="60A0B0"/>
                </a:solidFill>
                <a:latin typeface="Consolas"/>
                <a:ea typeface="DejaVu Sans"/>
              </a:rPr>
              <a:t>#PBS -q gpu-radionica</a:t>
            </a:r>
            <a:br/>
            <a:r>
              <a:rPr lang="sr-Latn-RS" sz="1000" b="0" strike="noStrike" spc="-1">
                <a:solidFill>
                  <a:srgbClr val="60A0B0"/>
                </a:solidFill>
                <a:latin typeface="Consolas"/>
                <a:ea typeface="DejaVu Sans"/>
              </a:rPr>
              <a:t>#PBS -l select=2:ngpus=1</a:t>
            </a:r>
            <a:br/>
            <a:r>
              <a:rPr lang="sr-Latn-RS" sz="1000" b="0" strike="noStrike" spc="-1">
                <a:solidFill>
                  <a:srgbClr val="0C0C0C"/>
                </a:solidFill>
                <a:latin typeface="Consolas"/>
                <a:ea typeface="DejaVu Sans"/>
              </a:rPr>
              <a:t> </a:t>
            </a:r>
            <a:br/>
            <a:r>
              <a:rPr lang="sr-Latn-RS" sz="1000" b="0" strike="noStrike" spc="-1">
                <a:solidFill>
                  <a:srgbClr val="0C0C0C"/>
                </a:solidFill>
                <a:latin typeface="Consolas"/>
                <a:ea typeface="DejaVu Sans"/>
              </a:rPr>
              <a:t>module load scientific/tensorflow</a:t>
            </a:r>
            <a:br/>
            <a:r>
              <a:rPr lang="sr-Latn-RS" sz="1000" b="0" strike="noStrike" spc="-1">
                <a:solidFill>
                  <a:srgbClr val="0C0C0C"/>
                </a:solidFill>
                <a:latin typeface="Consolas"/>
                <a:ea typeface="DejaVu Sans"/>
              </a:rPr>
              <a:t> </a:t>
            </a:r>
            <a:br/>
            <a:r>
              <a:rPr lang="sr-Latn-RS" sz="1000" b="0" strike="noStrike" spc="-1">
                <a:solidFill>
                  <a:srgbClr val="008000"/>
                </a:solidFill>
                <a:latin typeface="Consolas"/>
                <a:ea typeface="DejaVu Sans"/>
              </a:rPr>
              <a:t>cd</a:t>
            </a:r>
            <a:r>
              <a:rPr lang="sr-Latn-RS" sz="1000" b="0" strike="noStrike" spc="-1">
                <a:solidFill>
                  <a:srgbClr val="0C0C0C"/>
                </a:solidFill>
                <a:latin typeface="Consolas"/>
                <a:ea typeface="DejaVu Sans"/>
              </a:rPr>
              <a:t> </a:t>
            </a:r>
            <a:r>
              <a:rPr lang="sr-Latn-RS" sz="1000" b="0" strike="noStrike" spc="-1">
                <a:solidFill>
                  <a:srgbClr val="19177C"/>
                </a:solidFill>
                <a:latin typeface="Consolas"/>
                <a:ea typeface="DejaVu Sans"/>
              </a:rPr>
              <a:t>${PBS_O_WORKDIR</a:t>
            </a:r>
            <a:r>
              <a:rPr lang="sr-Latn-RS" sz="1000" b="0" strike="noStrike" spc="-1">
                <a:solidFill>
                  <a:srgbClr val="666666"/>
                </a:solidFill>
                <a:latin typeface="Consolas"/>
                <a:ea typeface="DejaVu Sans"/>
              </a:rPr>
              <a:t>:-</a:t>
            </a:r>
            <a:r>
              <a:rPr lang="sr-Latn-RS" sz="1000" b="0" strike="noStrike" spc="-1">
                <a:solidFill>
                  <a:srgbClr val="4070A0"/>
                </a:solidFill>
                <a:latin typeface="Consolas"/>
                <a:ea typeface="DejaVu Sans"/>
              </a:rPr>
              <a:t>""</a:t>
            </a:r>
            <a:r>
              <a:rPr lang="sr-Latn-RS" sz="1000" b="0" strike="noStrike" spc="-1">
                <a:solidFill>
                  <a:srgbClr val="19177C"/>
                </a:solidFill>
                <a:latin typeface="Consolas"/>
                <a:ea typeface="DejaVu Sans"/>
              </a:rPr>
              <a:t>}</a:t>
            </a:r>
            <a:br/>
            <a:r>
              <a:rPr lang="sr-Latn-RS" sz="1000" b="0" strike="noStrike" spc="-1">
                <a:solidFill>
                  <a:srgbClr val="0C0C0C"/>
                </a:solidFill>
                <a:latin typeface="Consolas"/>
                <a:ea typeface="DejaVu Sans"/>
              </a:rPr>
              <a:t> </a:t>
            </a:r>
            <a:br/>
            <a:r>
              <a:rPr lang="sr-Latn-RS" sz="1000" b="0" strike="noStrike" spc="-1">
                <a:solidFill>
                  <a:srgbClr val="0C0C0C"/>
                </a:solidFill>
                <a:latin typeface="Consolas"/>
                <a:ea typeface="DejaVu Sans"/>
              </a:rPr>
              <a:t>run-multinode.sh strategy.py</a:t>
            </a:r>
            <a:endParaRPr lang="hr-HR" sz="1000" b="0" strike="noStrike" spc="-1">
              <a:latin typeface="Arial"/>
            </a:endParaRPr>
          </a:p>
        </p:txBody>
      </p:sp>
      <p:sp>
        <p:nvSpPr>
          <p:cNvPr id="274" name="CustomShape 3"/>
          <p:cNvSpPr/>
          <p:nvPr/>
        </p:nvSpPr>
        <p:spPr>
          <a:xfrm>
            <a:off x="7562880" y="4767120"/>
            <a:ext cx="1295280" cy="273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hr-HR" sz="900" b="0" i="1" strike="noStrike" spc="-1">
                <a:solidFill>
                  <a:srgbClr val="0C0C0C"/>
                </a:solidFill>
                <a:latin typeface="Arial"/>
                <a:ea typeface="DejaVu Sans"/>
              </a:rPr>
              <a:t>17. studenog 2023.</a:t>
            </a:r>
            <a:endParaRPr lang="hr-HR" sz="900" b="0" strike="noStrike" spc="-1">
              <a:latin typeface="Arial"/>
            </a:endParaRPr>
          </a:p>
        </p:txBody>
      </p:sp>
      <p:sp>
        <p:nvSpPr>
          <p:cNvPr id="275" name="CustomShape 4"/>
          <p:cNvSpPr/>
          <p:nvPr/>
        </p:nvSpPr>
        <p:spPr>
          <a:xfrm>
            <a:off x="2048760" y="4767120"/>
            <a:ext cx="5118480" cy="273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hr-HR" sz="900" b="0" i="1" strike="noStrike" spc="-1">
                <a:solidFill>
                  <a:srgbClr val="0C0C0C"/>
                </a:solidFill>
                <a:latin typeface="Arial"/>
                <a:ea typeface="DejaVu Sans"/>
              </a:rPr>
              <a:t>Aplikacije za strojno učenje na resursu Supek</a:t>
            </a:r>
            <a:endParaRPr lang="hr-HR" sz="900" b="0" strike="noStrike" spc="-1">
              <a:latin typeface="Arial"/>
            </a:endParaRPr>
          </a:p>
        </p:txBody>
      </p:sp>
      <p:pic>
        <p:nvPicPr>
          <p:cNvPr id="276" name="Picture 275"/>
          <p:cNvPicPr/>
          <p:nvPr/>
        </p:nvPicPr>
        <p:blipFill>
          <a:blip r:embed="rId2"/>
          <a:stretch/>
        </p:blipFill>
        <p:spPr>
          <a:xfrm>
            <a:off x="3017520" y="1746000"/>
            <a:ext cx="297720" cy="225000"/>
          </a:xfrm>
          <a:prstGeom prst="rect">
            <a:avLst/>
          </a:prstGeom>
          <a:ln w="0">
            <a:noFill/>
          </a:ln>
        </p:spPr>
      </p:pic>
      <p:sp>
        <p:nvSpPr>
          <p:cNvPr id="277" name="CustomShape 5"/>
          <p:cNvSpPr/>
          <p:nvPr/>
        </p:nvSpPr>
        <p:spPr>
          <a:xfrm>
            <a:off x="3281760" y="1737360"/>
            <a:ext cx="3186720" cy="234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hr-HR" sz="1000" b="0" strike="noStrike" spc="-1">
                <a:solidFill>
                  <a:srgbClr val="0C0C0C"/>
                </a:solidFill>
                <a:latin typeface="Consolas"/>
                <a:ea typeface="DejaVu Sans"/>
              </a:rPr>
              <a:t>snr-ml-primjeri/tensorflow/strategy.sh</a:t>
            </a:r>
            <a:endParaRPr lang="hr-HR" sz="10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CustomShape 1"/>
          <p:cNvSpPr/>
          <p:nvPr/>
        </p:nvSpPr>
        <p:spPr>
          <a:xfrm>
            <a:off x="628560" y="273960"/>
            <a:ext cx="7885440" cy="992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90000"/>
              </a:lnSpc>
              <a:tabLst>
                <a:tab pos="0" algn="l"/>
              </a:tabLst>
            </a:pPr>
            <a:r>
              <a:rPr lang="sr-Latn-RS" sz="2029" b="1" strike="noStrike" spc="-1">
                <a:solidFill>
                  <a:srgbClr val="181818"/>
                </a:solidFill>
                <a:latin typeface="Arial"/>
                <a:ea typeface="DejaVu Sans"/>
              </a:rPr>
              <a:t>PyTorch</a:t>
            </a:r>
            <a:endParaRPr lang="hr-HR" sz="2029" b="0" strike="noStrike" spc="-1">
              <a:latin typeface="Arial"/>
            </a:endParaRPr>
          </a:p>
        </p:txBody>
      </p:sp>
      <p:sp>
        <p:nvSpPr>
          <p:cNvPr id="279" name="CustomShape 2"/>
          <p:cNvSpPr/>
          <p:nvPr/>
        </p:nvSpPr>
        <p:spPr>
          <a:xfrm>
            <a:off x="628560" y="1369080"/>
            <a:ext cx="3884760" cy="3261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128520" indent="-127080">
              <a:lnSpc>
                <a:spcPct val="90000"/>
              </a:lnSpc>
              <a:spcBef>
                <a:spcPts val="564"/>
              </a:spcBef>
              <a:buClr>
                <a:srgbClr val="C00000"/>
              </a:buClr>
              <a:buFont typeface="Arial"/>
              <a:buChar char="•"/>
            </a:pPr>
            <a:r>
              <a:rPr lang="sr-Latn-RS" sz="1350" b="0" strike="noStrike" spc="-1">
                <a:solidFill>
                  <a:srgbClr val="0C0C0C"/>
                </a:solidFill>
                <a:latin typeface="Arial"/>
                <a:ea typeface="DejaVu Sans"/>
              </a:rPr>
              <a:t>Ručno postavljanje na procese/rangove</a:t>
            </a:r>
            <a:endParaRPr lang="hr-HR" sz="1350" b="0" strike="noStrike" spc="-1">
              <a:latin typeface="Arial"/>
            </a:endParaRPr>
          </a:p>
          <a:p>
            <a:pPr marL="128520" indent="-127080">
              <a:lnSpc>
                <a:spcPct val="90000"/>
              </a:lnSpc>
              <a:spcBef>
                <a:spcPts val="564"/>
              </a:spcBef>
              <a:buClr>
                <a:srgbClr val="C00000"/>
              </a:buClr>
              <a:buFont typeface="Arial"/>
              <a:buChar char="•"/>
            </a:pPr>
            <a:r>
              <a:rPr lang="sr-Latn-RS" sz="1350" b="0" strike="noStrike" spc="-1">
                <a:solidFill>
                  <a:srgbClr val="0C0C0C"/>
                </a:solidFill>
                <a:latin typeface="Consolas"/>
                <a:ea typeface="DejaVu Sans"/>
              </a:rPr>
              <a:t>torchrun</a:t>
            </a:r>
            <a:endParaRPr lang="hr-HR" sz="1350" b="0" strike="noStrike" spc="-1">
              <a:latin typeface="Arial"/>
            </a:endParaRPr>
          </a:p>
          <a:p>
            <a:pPr marL="385920" lvl="1" indent="-127080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/>
              <a:buChar char="•"/>
            </a:pPr>
            <a:r>
              <a:rPr lang="sr-Latn-RS" sz="1130" b="0" strike="noStrike" spc="-1">
                <a:solidFill>
                  <a:srgbClr val="0C0C0C"/>
                </a:solidFill>
                <a:latin typeface="Arial"/>
                <a:ea typeface="DejaVu Sans"/>
              </a:rPr>
              <a:t>izvorno sučelje</a:t>
            </a:r>
            <a:endParaRPr lang="hr-HR" sz="1130" b="0" strike="noStrike" spc="-1">
              <a:latin typeface="Arial"/>
            </a:endParaRPr>
          </a:p>
          <a:p>
            <a:pPr marL="385920" lvl="1" indent="-127080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/>
              <a:buChar char="•"/>
            </a:pPr>
            <a:r>
              <a:rPr lang="sr-Latn-RS" sz="1130" b="0" strike="noStrike" spc="-1">
                <a:solidFill>
                  <a:srgbClr val="0C0C0C"/>
                </a:solidFill>
                <a:latin typeface="Arial"/>
                <a:ea typeface="DejaVu Sans"/>
              </a:rPr>
              <a:t>implementacija slična MPI</a:t>
            </a:r>
            <a:endParaRPr lang="hr-HR" sz="1130" b="0" strike="noStrike" spc="-1">
              <a:latin typeface="Arial"/>
            </a:endParaRPr>
          </a:p>
          <a:p>
            <a:pPr marL="128520" indent="-127080">
              <a:lnSpc>
                <a:spcPct val="90000"/>
              </a:lnSpc>
              <a:spcBef>
                <a:spcPts val="564"/>
              </a:spcBef>
              <a:buClr>
                <a:srgbClr val="C00000"/>
              </a:buClr>
              <a:buFont typeface="Arial"/>
              <a:buChar char="•"/>
            </a:pPr>
            <a:r>
              <a:rPr lang="sr-Latn-RS" sz="1350" b="0" strike="noStrike" spc="-1">
                <a:solidFill>
                  <a:srgbClr val="0C0C0C"/>
                </a:solidFill>
                <a:latin typeface="Consolas"/>
                <a:ea typeface="DejaVu Sans"/>
              </a:rPr>
              <a:t>accelerate</a:t>
            </a:r>
            <a:endParaRPr lang="hr-HR" sz="1350" b="0" strike="noStrike" spc="-1">
              <a:latin typeface="Arial"/>
            </a:endParaRPr>
          </a:p>
          <a:p>
            <a:pPr marL="385920" lvl="1" indent="-127080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/>
              <a:buChar char="•"/>
            </a:pPr>
            <a:r>
              <a:rPr lang="sr-Latn-RS" sz="1130" b="0" strike="noStrike" spc="-1">
                <a:solidFill>
                  <a:srgbClr val="0C0C0C"/>
                </a:solidFill>
                <a:latin typeface="Arial"/>
                <a:ea typeface="DejaVu Sans"/>
              </a:rPr>
              <a:t>HuggingFace sučelje</a:t>
            </a:r>
            <a:endParaRPr lang="hr-HR" sz="1130" b="0" strike="noStrike" spc="-1">
              <a:latin typeface="Arial"/>
            </a:endParaRPr>
          </a:p>
          <a:p>
            <a:pPr marL="385920" lvl="1" indent="-127080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/>
              <a:buChar char="•"/>
            </a:pPr>
            <a:r>
              <a:rPr lang="sr-Latn-RS" sz="1130" b="0" strike="noStrike" spc="-1">
                <a:solidFill>
                  <a:srgbClr val="0C0C0C"/>
                </a:solidFill>
                <a:latin typeface="Arial"/>
                <a:ea typeface="DejaVu Sans"/>
              </a:rPr>
              <a:t>viši nivo apstrakcije</a:t>
            </a:r>
            <a:endParaRPr lang="hr-HR" sz="1130" b="0" strike="noStrike" spc="-1">
              <a:latin typeface="Arial"/>
            </a:endParaRPr>
          </a:p>
        </p:txBody>
      </p:sp>
      <p:sp>
        <p:nvSpPr>
          <p:cNvPr id="280" name="CustomShape 3"/>
          <p:cNvSpPr/>
          <p:nvPr/>
        </p:nvSpPr>
        <p:spPr>
          <a:xfrm>
            <a:off x="4268880" y="1504440"/>
            <a:ext cx="3885480" cy="2559240"/>
          </a:xfrm>
          <a:prstGeom prst="rect">
            <a:avLst/>
          </a:prstGeom>
          <a:solidFill>
            <a:srgbClr val="DEE6E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4720" tIns="45000" rIns="54720" bIns="45000" anchor="ctr">
            <a:noAutofit/>
          </a:bodyPr>
          <a:lstStyle/>
          <a:p>
            <a:pPr marL="128520">
              <a:lnSpc>
                <a:spcPct val="90000"/>
              </a:lnSpc>
              <a:spcBef>
                <a:spcPts val="564"/>
              </a:spcBef>
              <a:tabLst>
                <a:tab pos="0" algn="l"/>
              </a:tabLst>
            </a:pPr>
            <a:r>
              <a:rPr lang="sr-Latn-RS" sz="1000" b="0" strike="noStrike" spc="-1">
                <a:solidFill>
                  <a:srgbClr val="60A0B0"/>
                </a:solidFill>
                <a:latin typeface="Consolas"/>
                <a:ea typeface="DejaVu Sans"/>
              </a:rPr>
              <a:t># inicijaliziraj NCCL</a:t>
            </a:r>
            <a:br/>
            <a:r>
              <a:rPr lang="sr-Latn-RS" sz="1000" b="0" strike="noStrike" spc="-1">
                <a:solidFill>
                  <a:srgbClr val="0C0C0C"/>
                </a:solidFill>
                <a:latin typeface="Consolas"/>
                <a:ea typeface="DejaVu Sans"/>
              </a:rPr>
              <a:t>torch.distributed.init_process_group(</a:t>
            </a:r>
            <a:r>
              <a:rPr lang="sr-Latn-RS" sz="1000" b="0" strike="noStrike" spc="-1">
                <a:solidFill>
                  <a:srgbClr val="4070A0"/>
                </a:solidFill>
                <a:latin typeface="Consolas"/>
                <a:ea typeface="DejaVu Sans"/>
              </a:rPr>
              <a:t>'nccl'</a:t>
            </a:r>
            <a:r>
              <a:rPr lang="sr-Latn-RS" sz="1000" b="0" strike="noStrike" spc="-1">
                <a:solidFill>
                  <a:srgbClr val="0C0C0C"/>
                </a:solidFill>
                <a:latin typeface="Consolas"/>
                <a:ea typeface="DejaVu Sans"/>
              </a:rPr>
              <a:t>)</a:t>
            </a:r>
            <a:br/>
            <a:r>
              <a:rPr lang="sr-Latn-RS" sz="1000" b="0" strike="noStrike" spc="-1">
                <a:solidFill>
                  <a:srgbClr val="0C0C0C"/>
                </a:solidFill>
                <a:latin typeface="Consolas"/>
                <a:ea typeface="DejaVu Sans"/>
              </a:rPr>
              <a:t>local_rank </a:t>
            </a:r>
            <a:r>
              <a:rPr lang="sr-Latn-RS" sz="1000" b="0" strike="noStrike" spc="-1">
                <a:solidFill>
                  <a:srgbClr val="666666"/>
                </a:solidFill>
                <a:latin typeface="Consolas"/>
                <a:ea typeface="DejaVu Sans"/>
              </a:rPr>
              <a:t>=</a:t>
            </a:r>
            <a:r>
              <a:rPr lang="sr-Latn-RS" sz="1000" b="0" strike="noStrike" spc="-1">
                <a:solidFill>
                  <a:srgbClr val="0C0C0C"/>
                </a:solidFill>
                <a:latin typeface="Consolas"/>
                <a:ea typeface="DejaVu Sans"/>
              </a:rPr>
              <a:t> </a:t>
            </a:r>
            <a:r>
              <a:rPr lang="sr-Latn-RS" sz="1000" b="0" strike="noStrike" spc="-1">
                <a:solidFill>
                  <a:srgbClr val="008000"/>
                </a:solidFill>
                <a:latin typeface="Consolas"/>
                <a:ea typeface="DejaVu Sans"/>
              </a:rPr>
              <a:t>int</a:t>
            </a:r>
            <a:r>
              <a:rPr lang="sr-Latn-RS" sz="1000" b="0" strike="noStrike" spc="-1">
                <a:solidFill>
                  <a:srgbClr val="0C0C0C"/>
                </a:solidFill>
                <a:latin typeface="Consolas"/>
                <a:ea typeface="DejaVu Sans"/>
              </a:rPr>
              <a:t>(os.environ[</a:t>
            </a:r>
            <a:r>
              <a:rPr lang="sr-Latn-RS" sz="1000" b="0" strike="noStrike" spc="-1">
                <a:solidFill>
                  <a:srgbClr val="4070A0"/>
                </a:solidFill>
                <a:latin typeface="Consolas"/>
                <a:ea typeface="DejaVu Sans"/>
              </a:rPr>
              <a:t>'LOCAL_RANK'</a:t>
            </a:r>
            <a:r>
              <a:rPr lang="sr-Latn-RS" sz="1000" b="0" strike="noStrike" spc="-1">
                <a:solidFill>
                  <a:srgbClr val="0C0C0C"/>
                </a:solidFill>
                <a:latin typeface="Consolas"/>
                <a:ea typeface="DejaVu Sans"/>
              </a:rPr>
              <a:t>])</a:t>
            </a:r>
            <a:br/>
            <a:r>
              <a:rPr lang="sr-Latn-RS" sz="1000" b="0" strike="noStrike" spc="-1">
                <a:solidFill>
                  <a:srgbClr val="0C0C0C"/>
                </a:solidFill>
                <a:latin typeface="Consolas"/>
                <a:ea typeface="DejaVu Sans"/>
              </a:rPr>
              <a:t> </a:t>
            </a:r>
            <a:br/>
            <a:r>
              <a:rPr lang="sr-Latn-RS" sz="1000" b="0" strike="noStrike" spc="-1">
                <a:solidFill>
                  <a:srgbClr val="60A0B0"/>
                </a:solidFill>
                <a:latin typeface="Consolas"/>
                <a:ea typeface="DejaVu Sans"/>
              </a:rPr>
              <a:t># definiraj model</a:t>
            </a:r>
            <a:br/>
            <a:r>
              <a:rPr lang="sr-Latn-RS" sz="1000" b="0" strike="noStrike" spc="-1">
                <a:solidFill>
                  <a:srgbClr val="0C0C0C"/>
                </a:solidFill>
                <a:latin typeface="Consolas"/>
                <a:ea typeface="DejaVu Sans"/>
              </a:rPr>
              <a:t>model </a:t>
            </a:r>
            <a:r>
              <a:rPr lang="sr-Latn-RS" sz="1000" b="0" strike="noStrike" spc="-1">
                <a:solidFill>
                  <a:srgbClr val="666666"/>
                </a:solidFill>
                <a:latin typeface="Consolas"/>
                <a:ea typeface="DejaVu Sans"/>
              </a:rPr>
              <a:t>=</a:t>
            </a:r>
            <a:r>
              <a:rPr lang="sr-Latn-RS" sz="1000" b="0" strike="noStrike" spc="-1">
                <a:solidFill>
                  <a:srgbClr val="0C0C0C"/>
                </a:solidFill>
                <a:latin typeface="Consolas"/>
                <a:ea typeface="DejaVu Sans"/>
              </a:rPr>
              <a:t> torchvision.models.resnet50()</a:t>
            </a:r>
            <a:br/>
            <a:r>
              <a:rPr lang="sr-Latn-RS" sz="1000" b="0" strike="noStrike" spc="-1">
                <a:solidFill>
                  <a:srgbClr val="0C0C0C"/>
                </a:solidFill>
                <a:latin typeface="Consolas"/>
                <a:ea typeface="DejaVu Sans"/>
              </a:rPr>
              <a:t>model </a:t>
            </a:r>
            <a:r>
              <a:rPr lang="sr-Latn-RS" sz="1000" b="0" strike="noStrike" spc="-1">
                <a:solidFill>
                  <a:srgbClr val="666666"/>
                </a:solidFill>
                <a:latin typeface="Consolas"/>
                <a:ea typeface="DejaVu Sans"/>
              </a:rPr>
              <a:t>=</a:t>
            </a:r>
            <a:r>
              <a:rPr lang="sr-Latn-RS" sz="1000" b="0" strike="noStrike" spc="-1">
                <a:solidFill>
                  <a:srgbClr val="0C0C0C"/>
                </a:solidFill>
                <a:latin typeface="Consolas"/>
                <a:ea typeface="DejaVu Sans"/>
              </a:rPr>
              <a:t> model.to(local_rank)</a:t>
            </a:r>
            <a:br/>
            <a:r>
              <a:rPr lang="sr-Latn-RS" sz="1000" b="0" strike="noStrike" spc="-1">
                <a:solidFill>
                  <a:srgbClr val="0C0C0C"/>
                </a:solidFill>
                <a:latin typeface="Consolas"/>
                <a:ea typeface="DejaVu Sans"/>
              </a:rPr>
              <a:t> </a:t>
            </a:r>
            <a:br/>
            <a:r>
              <a:rPr lang="sr-Latn-RS" sz="1000" b="0" strike="noStrike" spc="-1">
                <a:solidFill>
                  <a:srgbClr val="60A0B0"/>
                </a:solidFill>
                <a:latin typeface="Consolas"/>
                <a:ea typeface="DejaVu Sans"/>
              </a:rPr>
              <a:t># treniraj</a:t>
            </a:r>
            <a:br/>
            <a:r>
              <a:rPr lang="sr-Latn-RS" sz="1000" b="0" strike="noStrike" spc="-1">
                <a:solidFill>
                  <a:srgbClr val="007020"/>
                </a:solidFill>
                <a:latin typeface="Consolas"/>
                <a:ea typeface="DejaVu Sans"/>
              </a:rPr>
              <a:t>for</a:t>
            </a:r>
            <a:r>
              <a:rPr lang="sr-Latn-RS" sz="1000" b="0" strike="noStrike" spc="-1">
                <a:solidFill>
                  <a:srgbClr val="0C0C0C"/>
                </a:solidFill>
                <a:latin typeface="Consolas"/>
                <a:ea typeface="DejaVu Sans"/>
              </a:rPr>
              <a:t> </a:t>
            </a:r>
            <a:r>
              <a:rPr lang="sr-Latn-RS" sz="1000" b="0" strike="noStrike" spc="-1">
                <a:solidFill>
                  <a:srgbClr val="008000"/>
                </a:solidFill>
                <a:latin typeface="Consolas"/>
                <a:ea typeface="DejaVu Sans"/>
              </a:rPr>
              <a:t>input</a:t>
            </a:r>
            <a:r>
              <a:rPr lang="sr-Latn-RS" sz="1000" b="0" strike="noStrike" spc="-1">
                <a:solidFill>
                  <a:srgbClr val="0C0C0C"/>
                </a:solidFill>
                <a:latin typeface="Consolas"/>
                <a:ea typeface="DejaVu Sans"/>
              </a:rPr>
              <a:t>, output </a:t>
            </a:r>
            <a:r>
              <a:rPr lang="sr-Latn-RS" sz="1000" b="0" strike="noStrike" spc="-1">
                <a:solidFill>
                  <a:srgbClr val="007020"/>
                </a:solidFill>
                <a:latin typeface="Consolas"/>
                <a:ea typeface="DejaVu Sans"/>
              </a:rPr>
              <a:t>in</a:t>
            </a:r>
            <a:r>
              <a:rPr lang="sr-Latn-RS" sz="1000" b="0" strike="noStrike" spc="-1">
                <a:solidFill>
                  <a:srgbClr val="0C0C0C"/>
                </a:solidFill>
                <a:latin typeface="Consolas"/>
                <a:ea typeface="DejaVu Sans"/>
              </a:rPr>
              <a:t> dataloader:</a:t>
            </a:r>
            <a:br/>
            <a:r>
              <a:rPr lang="sr-Latn-RS" sz="1000" b="0" strike="noStrike" spc="-1">
                <a:solidFill>
                  <a:srgbClr val="0C0C0C"/>
                </a:solidFill>
                <a:latin typeface="Consolas"/>
                <a:ea typeface="DejaVu Sans"/>
              </a:rPr>
              <a:t>    optimizer.zero_grad()</a:t>
            </a:r>
            <a:br/>
            <a:r>
              <a:rPr lang="sr-Latn-RS" sz="1000" b="0" strike="noStrike" spc="-1">
                <a:solidFill>
                  <a:srgbClr val="0C0C0C"/>
                </a:solidFill>
                <a:latin typeface="Consolas"/>
                <a:ea typeface="DejaVu Sans"/>
              </a:rPr>
              <a:t>    predicted </a:t>
            </a:r>
            <a:r>
              <a:rPr lang="sr-Latn-RS" sz="1000" b="0" strike="noStrike" spc="-1">
                <a:solidFill>
                  <a:srgbClr val="666666"/>
                </a:solidFill>
                <a:latin typeface="Consolas"/>
                <a:ea typeface="DejaVu Sans"/>
              </a:rPr>
              <a:t>=</a:t>
            </a:r>
            <a:r>
              <a:rPr lang="sr-Latn-RS" sz="1000" b="0" strike="noStrike" spc="-1">
                <a:solidFill>
                  <a:srgbClr val="0C0C0C"/>
                </a:solidFill>
                <a:latin typeface="Consolas"/>
                <a:ea typeface="DejaVu Sans"/>
              </a:rPr>
              <a:t> model(</a:t>
            </a:r>
            <a:r>
              <a:rPr lang="sr-Latn-RS" sz="1000" b="0" strike="noStrike" spc="-1">
                <a:solidFill>
                  <a:srgbClr val="008000"/>
                </a:solidFill>
                <a:latin typeface="Consolas"/>
                <a:ea typeface="DejaVu Sans"/>
              </a:rPr>
              <a:t>input</a:t>
            </a:r>
            <a:r>
              <a:rPr lang="sr-Latn-RS" sz="1000" b="0" strike="noStrike" spc="-1">
                <a:solidFill>
                  <a:srgbClr val="0C0C0C"/>
                </a:solidFill>
                <a:latin typeface="Consolas"/>
                <a:ea typeface="DejaVu Sans"/>
              </a:rPr>
              <a:t>)</a:t>
            </a:r>
            <a:br/>
            <a:r>
              <a:rPr lang="sr-Latn-RS" sz="1000" b="0" strike="noStrike" spc="-1">
                <a:solidFill>
                  <a:srgbClr val="0C0C0C"/>
                </a:solidFill>
                <a:latin typeface="Consolas"/>
                <a:ea typeface="DejaVu Sans"/>
              </a:rPr>
              <a:t>    loss </a:t>
            </a:r>
            <a:r>
              <a:rPr lang="sr-Latn-RS" sz="1000" b="0" strike="noStrike" spc="-1">
                <a:solidFill>
                  <a:srgbClr val="666666"/>
                </a:solidFill>
                <a:latin typeface="Consolas"/>
                <a:ea typeface="DejaVu Sans"/>
              </a:rPr>
              <a:t>=</a:t>
            </a:r>
            <a:r>
              <a:rPr lang="sr-Latn-RS" sz="1000" b="0" strike="noStrike" spc="-1">
                <a:solidFill>
                  <a:srgbClr val="0C0C0C"/>
                </a:solidFill>
                <a:latin typeface="Consolas"/>
                <a:ea typeface="DejaVu Sans"/>
              </a:rPr>
              <a:t> loss_fn(predicted, output)</a:t>
            </a:r>
            <a:br/>
            <a:r>
              <a:rPr lang="sr-Latn-RS" sz="1000" b="0" strike="noStrike" spc="-1">
                <a:solidFill>
                  <a:srgbClr val="0C0C0C"/>
                </a:solidFill>
                <a:latin typeface="Consolas"/>
                <a:ea typeface="DejaVu Sans"/>
              </a:rPr>
              <a:t>    loss.backward()</a:t>
            </a:r>
            <a:br/>
            <a:r>
              <a:rPr lang="sr-Latn-RS" sz="1000" b="0" strike="noStrike" spc="-1">
                <a:solidFill>
                  <a:srgbClr val="0C0C0C"/>
                </a:solidFill>
                <a:latin typeface="Consolas"/>
                <a:ea typeface="DejaVu Sans"/>
              </a:rPr>
              <a:t>    optimizer.step()</a:t>
            </a:r>
            <a:endParaRPr lang="hr-HR" sz="1000" b="0" strike="noStrike" spc="-1">
              <a:latin typeface="Arial"/>
            </a:endParaRPr>
          </a:p>
        </p:txBody>
      </p:sp>
      <p:sp>
        <p:nvSpPr>
          <p:cNvPr id="281" name="CustomShape 4"/>
          <p:cNvSpPr/>
          <p:nvPr/>
        </p:nvSpPr>
        <p:spPr>
          <a:xfrm>
            <a:off x="7562880" y="4767120"/>
            <a:ext cx="1295280" cy="273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hr-HR" sz="900" b="0" i="1" strike="noStrike" spc="-1">
                <a:solidFill>
                  <a:srgbClr val="0C0C0C"/>
                </a:solidFill>
                <a:latin typeface="Arial"/>
                <a:ea typeface="DejaVu Sans"/>
              </a:rPr>
              <a:t>17. studenog 2023.</a:t>
            </a:r>
            <a:endParaRPr lang="hr-HR" sz="900" b="0" strike="noStrike" spc="-1">
              <a:latin typeface="Arial"/>
            </a:endParaRPr>
          </a:p>
        </p:txBody>
      </p:sp>
      <p:sp>
        <p:nvSpPr>
          <p:cNvPr id="282" name="CustomShape 5"/>
          <p:cNvSpPr/>
          <p:nvPr/>
        </p:nvSpPr>
        <p:spPr>
          <a:xfrm>
            <a:off x="2048760" y="4767120"/>
            <a:ext cx="5118480" cy="273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hr-HR" sz="900" b="0" i="1" strike="noStrike" spc="-1">
                <a:solidFill>
                  <a:srgbClr val="0C0C0C"/>
                </a:solidFill>
                <a:latin typeface="Arial"/>
                <a:ea typeface="DejaVu Sans"/>
              </a:rPr>
              <a:t>Aplikacije za strojno učenje na resursu Supek</a:t>
            </a:r>
            <a:endParaRPr lang="hr-HR" sz="9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CustomShape 1"/>
          <p:cNvSpPr/>
          <p:nvPr/>
        </p:nvSpPr>
        <p:spPr>
          <a:xfrm>
            <a:off x="628560" y="273960"/>
            <a:ext cx="7885440" cy="992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90000"/>
              </a:lnSpc>
              <a:tabLst>
                <a:tab pos="0" algn="l"/>
              </a:tabLst>
            </a:pPr>
            <a:r>
              <a:rPr lang="sr-Latn-RS" sz="2029" b="1" strike="noStrike" spc="-1">
                <a:solidFill>
                  <a:srgbClr val="181818"/>
                </a:solidFill>
                <a:latin typeface="Arial"/>
                <a:ea typeface="DejaVu Sans"/>
              </a:rPr>
              <a:t>PyTorch na jednom GPU procesoru</a:t>
            </a:r>
            <a:endParaRPr lang="hr-HR" sz="2029" b="0" strike="noStrike" spc="-1">
              <a:latin typeface="Arial"/>
            </a:endParaRPr>
          </a:p>
        </p:txBody>
      </p:sp>
      <p:sp>
        <p:nvSpPr>
          <p:cNvPr id="284" name="CustomShape 2"/>
          <p:cNvSpPr/>
          <p:nvPr/>
        </p:nvSpPr>
        <p:spPr>
          <a:xfrm>
            <a:off x="2880360" y="2020680"/>
            <a:ext cx="3656520" cy="1370520"/>
          </a:xfrm>
          <a:prstGeom prst="rect">
            <a:avLst/>
          </a:prstGeom>
          <a:solidFill>
            <a:srgbClr val="DEE6E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4720" tIns="45000" rIns="54720" bIns="45000" anchor="ctr">
            <a:noAutofit/>
          </a:bodyPr>
          <a:lstStyle/>
          <a:p>
            <a:pPr marL="128520">
              <a:lnSpc>
                <a:spcPct val="90000"/>
              </a:lnSpc>
              <a:spcBef>
                <a:spcPts val="564"/>
              </a:spcBef>
              <a:tabLst>
                <a:tab pos="0" algn="l"/>
              </a:tabLst>
            </a:pPr>
            <a:r>
              <a:rPr lang="sr-Latn-RS" sz="1000" b="0" strike="noStrike" spc="-1">
                <a:solidFill>
                  <a:srgbClr val="60A0B0"/>
                </a:solidFill>
                <a:latin typeface="Consolas"/>
                <a:ea typeface="DejaVu Sans"/>
              </a:rPr>
              <a:t>#PBS -q gpu-radionica</a:t>
            </a:r>
            <a:br/>
            <a:r>
              <a:rPr lang="sr-Latn-RS" sz="1000" b="0" strike="noStrike" spc="-1">
                <a:solidFill>
                  <a:srgbClr val="60A0B0"/>
                </a:solidFill>
                <a:latin typeface="Consolas"/>
                <a:ea typeface="DejaVu Sans"/>
              </a:rPr>
              <a:t>#PBS -l ngpus=1</a:t>
            </a:r>
            <a:br/>
            <a:r>
              <a:rPr lang="sr-Latn-RS" sz="1000" b="0" strike="noStrike" spc="-1">
                <a:solidFill>
                  <a:srgbClr val="0C0C0C"/>
                </a:solidFill>
                <a:latin typeface="Consolas"/>
                <a:ea typeface="DejaVu Sans"/>
              </a:rPr>
              <a:t> </a:t>
            </a:r>
            <a:br/>
            <a:r>
              <a:rPr lang="sr-Latn-RS" sz="1000" b="0" strike="noStrike" spc="-1">
                <a:solidFill>
                  <a:srgbClr val="0C0C0C"/>
                </a:solidFill>
                <a:latin typeface="Consolas"/>
                <a:ea typeface="DejaVu Sans"/>
              </a:rPr>
              <a:t>module load scientific/pytorch</a:t>
            </a:r>
            <a:br/>
            <a:r>
              <a:rPr lang="sr-Latn-RS" sz="1000" b="0" strike="noStrike" spc="-1">
                <a:solidFill>
                  <a:srgbClr val="0C0C0C"/>
                </a:solidFill>
                <a:latin typeface="Consolas"/>
                <a:ea typeface="DejaVu Sans"/>
              </a:rPr>
              <a:t> </a:t>
            </a:r>
            <a:br/>
            <a:r>
              <a:rPr lang="sr-Latn-RS" sz="1000" b="0" strike="noStrike" spc="-1">
                <a:solidFill>
                  <a:srgbClr val="008000"/>
                </a:solidFill>
                <a:latin typeface="Consolas"/>
                <a:ea typeface="DejaVu Sans"/>
              </a:rPr>
              <a:t>cd</a:t>
            </a:r>
            <a:r>
              <a:rPr lang="sr-Latn-RS" sz="1000" b="0" strike="noStrike" spc="-1">
                <a:solidFill>
                  <a:srgbClr val="0C0C0C"/>
                </a:solidFill>
                <a:latin typeface="Consolas"/>
                <a:ea typeface="DejaVu Sans"/>
              </a:rPr>
              <a:t> </a:t>
            </a:r>
            <a:r>
              <a:rPr lang="sr-Latn-RS" sz="1000" b="0" strike="noStrike" spc="-1">
                <a:solidFill>
                  <a:srgbClr val="19177C"/>
                </a:solidFill>
                <a:latin typeface="Consolas"/>
                <a:ea typeface="DejaVu Sans"/>
              </a:rPr>
              <a:t>${PBS_O_WORKDIR</a:t>
            </a:r>
            <a:r>
              <a:rPr lang="sr-Latn-RS" sz="1000" b="0" strike="noStrike" spc="-1">
                <a:solidFill>
                  <a:srgbClr val="666666"/>
                </a:solidFill>
                <a:latin typeface="Consolas"/>
                <a:ea typeface="DejaVu Sans"/>
              </a:rPr>
              <a:t>:-</a:t>
            </a:r>
            <a:r>
              <a:rPr lang="sr-Latn-RS" sz="1000" b="0" strike="noStrike" spc="-1">
                <a:solidFill>
                  <a:srgbClr val="4070A0"/>
                </a:solidFill>
                <a:latin typeface="Consolas"/>
                <a:ea typeface="DejaVu Sans"/>
              </a:rPr>
              <a:t>""</a:t>
            </a:r>
            <a:r>
              <a:rPr lang="sr-Latn-RS" sz="1000" b="0" strike="noStrike" spc="-1">
                <a:solidFill>
                  <a:srgbClr val="19177C"/>
                </a:solidFill>
                <a:latin typeface="Consolas"/>
                <a:ea typeface="DejaVu Sans"/>
              </a:rPr>
              <a:t>}</a:t>
            </a:r>
            <a:br/>
            <a:r>
              <a:rPr lang="sr-Latn-RS" sz="1000" b="0" strike="noStrike" spc="-1">
                <a:solidFill>
                  <a:srgbClr val="0C0C0C"/>
                </a:solidFill>
                <a:latin typeface="Consolas"/>
                <a:ea typeface="DejaVu Sans"/>
              </a:rPr>
              <a:t> </a:t>
            </a:r>
            <a:br/>
            <a:r>
              <a:rPr lang="sr-Latn-RS" sz="1000" b="0" strike="noStrike" spc="-1">
                <a:solidFill>
                  <a:srgbClr val="0C0C0C"/>
                </a:solidFill>
                <a:latin typeface="Consolas"/>
                <a:ea typeface="DejaVu Sans"/>
              </a:rPr>
              <a:t>run-singlegpu.sh singlegpu.py</a:t>
            </a:r>
            <a:endParaRPr lang="hr-HR" sz="1000" b="0" strike="noStrike" spc="-1">
              <a:latin typeface="Arial"/>
            </a:endParaRPr>
          </a:p>
        </p:txBody>
      </p:sp>
      <p:sp>
        <p:nvSpPr>
          <p:cNvPr id="285" name="CustomShape 3"/>
          <p:cNvSpPr/>
          <p:nvPr/>
        </p:nvSpPr>
        <p:spPr>
          <a:xfrm>
            <a:off x="7562880" y="4767120"/>
            <a:ext cx="1295280" cy="273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hr-HR" sz="900" b="0" i="1" strike="noStrike" spc="-1">
                <a:solidFill>
                  <a:srgbClr val="0C0C0C"/>
                </a:solidFill>
                <a:latin typeface="Arial"/>
                <a:ea typeface="DejaVu Sans"/>
              </a:rPr>
              <a:t>17. studenog 2023.</a:t>
            </a:r>
            <a:endParaRPr lang="hr-HR" sz="900" b="0" strike="noStrike" spc="-1">
              <a:latin typeface="Arial"/>
            </a:endParaRPr>
          </a:p>
        </p:txBody>
      </p:sp>
      <p:sp>
        <p:nvSpPr>
          <p:cNvPr id="286" name="CustomShape 4"/>
          <p:cNvSpPr/>
          <p:nvPr/>
        </p:nvSpPr>
        <p:spPr>
          <a:xfrm>
            <a:off x="2048760" y="4767120"/>
            <a:ext cx="5118480" cy="273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hr-HR" sz="900" b="0" i="1" strike="noStrike" spc="-1">
                <a:solidFill>
                  <a:srgbClr val="0C0C0C"/>
                </a:solidFill>
                <a:latin typeface="Arial"/>
                <a:ea typeface="DejaVu Sans"/>
              </a:rPr>
              <a:t>Aplikacije za strojno učenje na resursu Supek</a:t>
            </a:r>
            <a:endParaRPr lang="hr-HR" sz="900" b="0" strike="noStrike" spc="-1">
              <a:latin typeface="Arial"/>
            </a:endParaRPr>
          </a:p>
        </p:txBody>
      </p:sp>
      <p:pic>
        <p:nvPicPr>
          <p:cNvPr id="287" name="Picture 286"/>
          <p:cNvPicPr/>
          <p:nvPr/>
        </p:nvPicPr>
        <p:blipFill>
          <a:blip r:embed="rId2"/>
          <a:stretch/>
        </p:blipFill>
        <p:spPr>
          <a:xfrm>
            <a:off x="3017520" y="1746000"/>
            <a:ext cx="297720" cy="225000"/>
          </a:xfrm>
          <a:prstGeom prst="rect">
            <a:avLst/>
          </a:prstGeom>
          <a:ln w="0">
            <a:noFill/>
          </a:ln>
        </p:spPr>
      </p:pic>
      <p:sp>
        <p:nvSpPr>
          <p:cNvPr id="288" name="CustomShape 5"/>
          <p:cNvSpPr/>
          <p:nvPr/>
        </p:nvSpPr>
        <p:spPr>
          <a:xfrm>
            <a:off x="3281760" y="1737360"/>
            <a:ext cx="3186720" cy="234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hr-HR" sz="1000" b="0" strike="noStrike" spc="-1">
                <a:solidFill>
                  <a:srgbClr val="0C0C0C"/>
                </a:solidFill>
                <a:latin typeface="Consolas"/>
                <a:ea typeface="DejaVu Sans"/>
              </a:rPr>
              <a:t>snr-ml-primjeri/pytorch/strategy.sh</a:t>
            </a:r>
            <a:endParaRPr lang="hr-HR" sz="10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CustomShape 1"/>
          <p:cNvSpPr/>
          <p:nvPr/>
        </p:nvSpPr>
        <p:spPr>
          <a:xfrm>
            <a:off x="628560" y="273960"/>
            <a:ext cx="7885440" cy="992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90000"/>
              </a:lnSpc>
              <a:tabLst>
                <a:tab pos="0" algn="l"/>
              </a:tabLst>
            </a:pPr>
            <a:r>
              <a:rPr lang="sr-Latn-RS" sz="2029" b="1" strike="noStrike" spc="-1">
                <a:solidFill>
                  <a:srgbClr val="181818"/>
                </a:solidFill>
                <a:latin typeface="Arial"/>
                <a:ea typeface="DejaVu Sans"/>
              </a:rPr>
              <a:t>PyTorch na više GPU procesora</a:t>
            </a:r>
            <a:endParaRPr lang="hr-HR" sz="2029" b="0" strike="noStrike" spc="-1">
              <a:latin typeface="Arial"/>
            </a:endParaRPr>
          </a:p>
        </p:txBody>
      </p:sp>
      <p:sp>
        <p:nvSpPr>
          <p:cNvPr id="290" name="CustomShape 2"/>
          <p:cNvSpPr/>
          <p:nvPr/>
        </p:nvSpPr>
        <p:spPr>
          <a:xfrm>
            <a:off x="2880360" y="2020680"/>
            <a:ext cx="3656520" cy="1370520"/>
          </a:xfrm>
          <a:prstGeom prst="rect">
            <a:avLst/>
          </a:prstGeom>
          <a:solidFill>
            <a:srgbClr val="DEE6E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4720" tIns="45000" rIns="54720" bIns="45000" anchor="ctr">
            <a:noAutofit/>
          </a:bodyPr>
          <a:lstStyle/>
          <a:p>
            <a:pPr marL="128520">
              <a:lnSpc>
                <a:spcPct val="90000"/>
              </a:lnSpc>
              <a:spcBef>
                <a:spcPts val="564"/>
              </a:spcBef>
              <a:tabLst>
                <a:tab pos="0" algn="l"/>
              </a:tabLst>
            </a:pPr>
            <a:r>
              <a:rPr lang="sr-Latn-RS" sz="1000" b="0" strike="noStrike" spc="-1">
                <a:solidFill>
                  <a:srgbClr val="60A0B0"/>
                </a:solidFill>
                <a:latin typeface="Consolas"/>
                <a:ea typeface="DejaVu Sans"/>
              </a:rPr>
              <a:t>#PBS -q gpu-radionica</a:t>
            </a:r>
            <a:br/>
            <a:r>
              <a:rPr lang="sr-Latn-RS" sz="1000" b="0" strike="noStrike" spc="-1">
                <a:solidFill>
                  <a:srgbClr val="60A0B0"/>
                </a:solidFill>
                <a:latin typeface="Consolas"/>
                <a:ea typeface="DejaVu Sans"/>
              </a:rPr>
              <a:t>#PBS -l select=2:ngpus=1</a:t>
            </a:r>
            <a:br/>
            <a:r>
              <a:rPr lang="sr-Latn-RS" sz="1000" b="0" strike="noStrike" spc="-1">
                <a:solidFill>
                  <a:srgbClr val="0C0C0C"/>
                </a:solidFill>
                <a:latin typeface="Consolas"/>
                <a:ea typeface="DejaVu Sans"/>
              </a:rPr>
              <a:t> </a:t>
            </a:r>
            <a:br/>
            <a:r>
              <a:rPr lang="sr-Latn-RS" sz="1000" b="0" strike="noStrike" spc="-1">
                <a:solidFill>
                  <a:srgbClr val="0C0C0C"/>
                </a:solidFill>
                <a:latin typeface="Consolas"/>
                <a:ea typeface="DejaVu Sans"/>
              </a:rPr>
              <a:t>module load scientific/pytorch</a:t>
            </a:r>
            <a:br/>
            <a:r>
              <a:rPr lang="sr-Latn-RS" sz="1000" b="0" strike="noStrike" spc="-1">
                <a:solidFill>
                  <a:srgbClr val="0C0C0C"/>
                </a:solidFill>
                <a:latin typeface="Consolas"/>
                <a:ea typeface="DejaVu Sans"/>
              </a:rPr>
              <a:t> </a:t>
            </a:r>
            <a:br/>
            <a:r>
              <a:rPr lang="sr-Latn-RS" sz="1000" b="0" strike="noStrike" spc="-1">
                <a:solidFill>
                  <a:srgbClr val="008000"/>
                </a:solidFill>
                <a:latin typeface="Consolas"/>
                <a:ea typeface="DejaVu Sans"/>
              </a:rPr>
              <a:t>cd</a:t>
            </a:r>
            <a:r>
              <a:rPr lang="sr-Latn-RS" sz="1000" b="0" strike="noStrike" spc="-1">
                <a:solidFill>
                  <a:srgbClr val="0C0C0C"/>
                </a:solidFill>
                <a:latin typeface="Consolas"/>
                <a:ea typeface="DejaVu Sans"/>
              </a:rPr>
              <a:t> </a:t>
            </a:r>
            <a:r>
              <a:rPr lang="sr-Latn-RS" sz="1000" b="0" strike="noStrike" spc="-1">
                <a:solidFill>
                  <a:srgbClr val="19177C"/>
                </a:solidFill>
                <a:latin typeface="Consolas"/>
                <a:ea typeface="DejaVu Sans"/>
              </a:rPr>
              <a:t>${PBS_O_WORKDIR</a:t>
            </a:r>
            <a:r>
              <a:rPr lang="sr-Latn-RS" sz="1000" b="0" strike="noStrike" spc="-1">
                <a:solidFill>
                  <a:srgbClr val="666666"/>
                </a:solidFill>
                <a:latin typeface="Consolas"/>
                <a:ea typeface="DejaVu Sans"/>
              </a:rPr>
              <a:t>:-</a:t>
            </a:r>
            <a:r>
              <a:rPr lang="sr-Latn-RS" sz="1000" b="0" strike="noStrike" spc="-1">
                <a:solidFill>
                  <a:srgbClr val="4070A0"/>
                </a:solidFill>
                <a:latin typeface="Consolas"/>
                <a:ea typeface="DejaVu Sans"/>
              </a:rPr>
              <a:t>""</a:t>
            </a:r>
            <a:r>
              <a:rPr lang="sr-Latn-RS" sz="1000" b="0" strike="noStrike" spc="-1">
                <a:solidFill>
                  <a:srgbClr val="19177C"/>
                </a:solidFill>
                <a:latin typeface="Consolas"/>
                <a:ea typeface="DejaVu Sans"/>
              </a:rPr>
              <a:t>}</a:t>
            </a:r>
            <a:br/>
            <a:r>
              <a:rPr lang="sr-Latn-RS" sz="1000" b="0" strike="noStrike" spc="-1">
                <a:solidFill>
                  <a:srgbClr val="0C0C0C"/>
                </a:solidFill>
                <a:latin typeface="Consolas"/>
                <a:ea typeface="DejaVu Sans"/>
              </a:rPr>
              <a:t> </a:t>
            </a:r>
            <a:br/>
            <a:r>
              <a:rPr lang="sr-Latn-RS" sz="1000" b="0" strike="noStrike" spc="-1">
                <a:solidFill>
                  <a:srgbClr val="0C0C0C"/>
                </a:solidFill>
                <a:latin typeface="Consolas"/>
                <a:ea typeface="DejaVu Sans"/>
              </a:rPr>
              <a:t>torchrun-multinode.sh torchrun.py</a:t>
            </a:r>
            <a:endParaRPr lang="hr-HR" sz="1000" b="0" strike="noStrike" spc="-1">
              <a:latin typeface="Arial"/>
            </a:endParaRPr>
          </a:p>
        </p:txBody>
      </p:sp>
      <p:sp>
        <p:nvSpPr>
          <p:cNvPr id="291" name="CustomShape 3"/>
          <p:cNvSpPr/>
          <p:nvPr/>
        </p:nvSpPr>
        <p:spPr>
          <a:xfrm>
            <a:off x="7562880" y="4767120"/>
            <a:ext cx="1295280" cy="273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hr-HR" sz="900" b="0" i="1" strike="noStrike" spc="-1">
                <a:solidFill>
                  <a:srgbClr val="0C0C0C"/>
                </a:solidFill>
                <a:latin typeface="Arial"/>
                <a:ea typeface="DejaVu Sans"/>
              </a:rPr>
              <a:t>17. studenog 2023.</a:t>
            </a:r>
            <a:endParaRPr lang="hr-HR" sz="900" b="0" strike="noStrike" spc="-1">
              <a:latin typeface="Arial"/>
            </a:endParaRPr>
          </a:p>
        </p:txBody>
      </p:sp>
      <p:sp>
        <p:nvSpPr>
          <p:cNvPr id="292" name="CustomShape 4"/>
          <p:cNvSpPr/>
          <p:nvPr/>
        </p:nvSpPr>
        <p:spPr>
          <a:xfrm>
            <a:off x="2048760" y="4767120"/>
            <a:ext cx="5118480" cy="273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hr-HR" sz="900" b="0" i="1" strike="noStrike" spc="-1">
                <a:solidFill>
                  <a:srgbClr val="0C0C0C"/>
                </a:solidFill>
                <a:latin typeface="Arial"/>
                <a:ea typeface="DejaVu Sans"/>
              </a:rPr>
              <a:t>Aplikacije za strojno učenje na resursu Supek</a:t>
            </a:r>
            <a:endParaRPr lang="hr-HR" sz="900" b="0" strike="noStrike" spc="-1">
              <a:latin typeface="Arial"/>
            </a:endParaRPr>
          </a:p>
        </p:txBody>
      </p:sp>
      <p:pic>
        <p:nvPicPr>
          <p:cNvPr id="293" name="Picture 292"/>
          <p:cNvPicPr/>
          <p:nvPr/>
        </p:nvPicPr>
        <p:blipFill>
          <a:blip r:embed="rId2"/>
          <a:stretch/>
        </p:blipFill>
        <p:spPr>
          <a:xfrm>
            <a:off x="3017520" y="1746000"/>
            <a:ext cx="297720" cy="225000"/>
          </a:xfrm>
          <a:prstGeom prst="rect">
            <a:avLst/>
          </a:prstGeom>
          <a:ln w="0">
            <a:noFill/>
          </a:ln>
        </p:spPr>
      </p:pic>
      <p:sp>
        <p:nvSpPr>
          <p:cNvPr id="294" name="CustomShape 5"/>
          <p:cNvSpPr/>
          <p:nvPr/>
        </p:nvSpPr>
        <p:spPr>
          <a:xfrm>
            <a:off x="3281760" y="1737360"/>
            <a:ext cx="3186720" cy="234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hr-HR" sz="1000" b="0" strike="noStrike" spc="-1">
                <a:solidFill>
                  <a:srgbClr val="0C0C0C"/>
                </a:solidFill>
                <a:latin typeface="Consolas"/>
                <a:ea typeface="DejaVu Sans"/>
              </a:rPr>
              <a:t>snr-ml-primjeri/pytorch/torchrun.sh</a:t>
            </a:r>
            <a:endParaRPr lang="hr-HR" sz="10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CustomShape 1"/>
          <p:cNvSpPr/>
          <p:nvPr/>
        </p:nvSpPr>
        <p:spPr>
          <a:xfrm>
            <a:off x="628560" y="273960"/>
            <a:ext cx="7885440" cy="992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90000"/>
              </a:lnSpc>
              <a:tabLst>
                <a:tab pos="0" algn="l"/>
              </a:tabLst>
            </a:pPr>
            <a:r>
              <a:rPr lang="sr-Latn-RS" sz="2029" b="1" strike="noStrike" spc="-1">
                <a:solidFill>
                  <a:srgbClr val="181818"/>
                </a:solidFill>
                <a:latin typeface="Arial"/>
                <a:ea typeface="DejaVu Sans"/>
              </a:rPr>
              <a:t>Dask</a:t>
            </a:r>
            <a:endParaRPr lang="hr-HR" sz="2029" b="0" strike="noStrike" spc="-1">
              <a:latin typeface="Arial"/>
            </a:endParaRPr>
          </a:p>
        </p:txBody>
      </p:sp>
      <p:sp>
        <p:nvSpPr>
          <p:cNvPr id="296" name="CustomShape 2"/>
          <p:cNvSpPr/>
          <p:nvPr/>
        </p:nvSpPr>
        <p:spPr>
          <a:xfrm>
            <a:off x="628560" y="1369080"/>
            <a:ext cx="3884760" cy="3261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128520" indent="-127080">
              <a:lnSpc>
                <a:spcPct val="90000"/>
              </a:lnSpc>
              <a:spcBef>
                <a:spcPts val="564"/>
              </a:spcBef>
              <a:buClr>
                <a:srgbClr val="C00000"/>
              </a:buClr>
              <a:buFont typeface="Arial"/>
              <a:buChar char="•"/>
            </a:pPr>
            <a:r>
              <a:rPr lang="sr-Latn-RS" sz="1350" b="0" strike="noStrike" spc="-1">
                <a:solidFill>
                  <a:srgbClr val="0C0C0C"/>
                </a:solidFill>
                <a:latin typeface="Arial"/>
                <a:ea typeface="DejaVu Sans"/>
              </a:rPr>
              <a:t>Namijenjeno paralelizaciji Python koda i distribuiranoj obradi OOM podataka</a:t>
            </a:r>
            <a:endParaRPr lang="hr-HR" sz="1350" b="0" strike="noStrike" spc="-1">
              <a:latin typeface="Arial"/>
            </a:endParaRPr>
          </a:p>
          <a:p>
            <a:pPr marL="128520" indent="-127080">
              <a:lnSpc>
                <a:spcPct val="90000"/>
              </a:lnSpc>
              <a:spcBef>
                <a:spcPts val="564"/>
              </a:spcBef>
              <a:buClr>
                <a:srgbClr val="C00000"/>
              </a:buClr>
              <a:buFont typeface="Arial"/>
              <a:buChar char="•"/>
            </a:pPr>
            <a:r>
              <a:rPr lang="sr-Latn-RS" sz="1350" b="0" strike="noStrike" spc="-1">
                <a:solidFill>
                  <a:srgbClr val="0C0C0C"/>
                </a:solidFill>
                <a:latin typeface="Arial"/>
                <a:ea typeface="DejaVu Sans"/>
              </a:rPr>
              <a:t>Razlaganje programa na jednostavne operacije korištenjem </a:t>
            </a:r>
            <a:r>
              <a:rPr lang="sr-Latn-RS" sz="1350" b="1" strike="noStrike" spc="-1">
                <a:solidFill>
                  <a:srgbClr val="0C0C0C"/>
                </a:solidFill>
                <a:latin typeface="Arial"/>
                <a:ea typeface="DejaVu Sans"/>
              </a:rPr>
              <a:t>dask</a:t>
            </a:r>
            <a:r>
              <a:rPr lang="sr-Latn-RS" sz="1350" b="0" strike="noStrike" spc="-1">
                <a:solidFill>
                  <a:srgbClr val="0C0C0C"/>
                </a:solidFill>
                <a:latin typeface="Arial"/>
                <a:ea typeface="DejaVu Sans"/>
              </a:rPr>
              <a:t> grafova</a:t>
            </a:r>
            <a:endParaRPr lang="hr-HR" sz="1350" b="0" strike="noStrike" spc="-1">
              <a:latin typeface="Arial"/>
            </a:endParaRPr>
          </a:p>
          <a:p>
            <a:pPr marL="128520" indent="-127080">
              <a:lnSpc>
                <a:spcPct val="90000"/>
              </a:lnSpc>
              <a:spcBef>
                <a:spcPts val="564"/>
              </a:spcBef>
              <a:buClr>
                <a:srgbClr val="C00000"/>
              </a:buClr>
              <a:buFont typeface="Arial"/>
              <a:buChar char="•"/>
            </a:pPr>
            <a:r>
              <a:rPr lang="sr-Latn-RS" sz="1350" b="0" strike="noStrike" spc="-1">
                <a:solidFill>
                  <a:srgbClr val="0C0C0C"/>
                </a:solidFill>
                <a:latin typeface="Arial"/>
                <a:ea typeface="DejaVu Sans"/>
              </a:rPr>
              <a:t>Komponenete</a:t>
            </a:r>
            <a:endParaRPr lang="hr-HR" sz="1350" b="0" strike="noStrike" spc="-1">
              <a:latin typeface="Arial"/>
            </a:endParaRPr>
          </a:p>
          <a:p>
            <a:pPr marL="385920" lvl="1" indent="-127080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/>
              <a:buChar char="•"/>
            </a:pPr>
            <a:r>
              <a:rPr lang="sr-Latn-RS" sz="1130" b="0" strike="noStrike" spc="-1">
                <a:solidFill>
                  <a:srgbClr val="0C0C0C"/>
                </a:solidFill>
                <a:latin typeface="Consolas"/>
                <a:ea typeface="DejaVu Sans"/>
              </a:rPr>
              <a:t>Array</a:t>
            </a:r>
            <a:r>
              <a:rPr lang="sr-Latn-RS" sz="1130" b="0" strike="noStrike" spc="-1">
                <a:solidFill>
                  <a:srgbClr val="0C0C0C"/>
                </a:solidFill>
                <a:latin typeface="Arial"/>
                <a:ea typeface="DejaVu Sans"/>
              </a:rPr>
              <a:t> - tenzori</a:t>
            </a:r>
            <a:endParaRPr lang="hr-HR" sz="1130" b="0" strike="noStrike" spc="-1">
              <a:latin typeface="Arial"/>
            </a:endParaRPr>
          </a:p>
          <a:p>
            <a:pPr marL="385920" lvl="1" indent="-127080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/>
              <a:buChar char="•"/>
            </a:pPr>
            <a:r>
              <a:rPr lang="sr-Latn-RS" sz="1130" b="0" strike="noStrike" spc="-1">
                <a:solidFill>
                  <a:srgbClr val="0C0C0C"/>
                </a:solidFill>
                <a:latin typeface="Consolas"/>
                <a:ea typeface="DejaVu Sans"/>
              </a:rPr>
              <a:t>DataFrame</a:t>
            </a:r>
            <a:r>
              <a:rPr lang="sr-Latn-RS" sz="1130" b="0" strike="noStrike" spc="-1">
                <a:solidFill>
                  <a:srgbClr val="0C0C0C"/>
                </a:solidFill>
                <a:latin typeface="Arial"/>
                <a:ea typeface="DejaVu Sans"/>
              </a:rPr>
              <a:t> - strukturirani podaci</a:t>
            </a:r>
            <a:endParaRPr lang="hr-HR" sz="1130" b="0" strike="noStrike" spc="-1">
              <a:latin typeface="Arial"/>
            </a:endParaRPr>
          </a:p>
          <a:p>
            <a:pPr marL="385920" lvl="1" indent="-127080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/>
              <a:buChar char="•"/>
            </a:pPr>
            <a:r>
              <a:rPr lang="sr-Latn-RS" sz="1130" b="0" strike="noStrike" spc="-1">
                <a:solidFill>
                  <a:srgbClr val="0C0C0C"/>
                </a:solidFill>
                <a:latin typeface="Consolas"/>
                <a:ea typeface="DejaVu Sans"/>
              </a:rPr>
              <a:t>Bag</a:t>
            </a:r>
            <a:r>
              <a:rPr lang="sr-Latn-RS" sz="1130" b="0" strike="noStrike" spc="-1">
                <a:solidFill>
                  <a:srgbClr val="0C0C0C"/>
                </a:solidFill>
                <a:latin typeface="Arial"/>
                <a:ea typeface="DejaVu Sans"/>
              </a:rPr>
              <a:t> - nizovi</a:t>
            </a:r>
            <a:endParaRPr lang="hr-HR" sz="1130" b="0" strike="noStrike" spc="-1">
              <a:latin typeface="Arial"/>
            </a:endParaRPr>
          </a:p>
          <a:p>
            <a:pPr marL="385920" lvl="1" indent="-127080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/>
              <a:buChar char="•"/>
            </a:pPr>
            <a:r>
              <a:rPr lang="sr-Latn-RS" sz="1130" b="0" strike="noStrike" spc="-1">
                <a:solidFill>
                  <a:srgbClr val="0C0C0C"/>
                </a:solidFill>
                <a:latin typeface="Consolas"/>
                <a:ea typeface="DejaVu Sans"/>
              </a:rPr>
              <a:t>Delayed</a:t>
            </a:r>
            <a:r>
              <a:rPr lang="sr-Latn-RS" sz="1130" b="0" strike="noStrike" spc="-1">
                <a:solidFill>
                  <a:srgbClr val="0C0C0C"/>
                </a:solidFill>
                <a:latin typeface="Arial"/>
                <a:ea typeface="DejaVu Sans"/>
              </a:rPr>
              <a:t> - custom funkcije</a:t>
            </a:r>
            <a:endParaRPr lang="hr-HR" sz="1130" b="0" strike="noStrike" spc="-1">
              <a:latin typeface="Arial"/>
            </a:endParaRPr>
          </a:p>
          <a:p>
            <a:pPr marL="385920" lvl="1" indent="-127080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/>
              <a:buChar char="•"/>
            </a:pPr>
            <a:r>
              <a:rPr lang="sr-Latn-RS" sz="1130" b="0" strike="noStrike" spc="-1">
                <a:solidFill>
                  <a:srgbClr val="0C0C0C"/>
                </a:solidFill>
                <a:latin typeface="Consolas"/>
                <a:ea typeface="DejaVu Sans"/>
              </a:rPr>
              <a:t>Futures</a:t>
            </a:r>
            <a:r>
              <a:rPr lang="sr-Latn-RS" sz="1130" b="0" strike="noStrike" spc="-1">
                <a:solidFill>
                  <a:srgbClr val="0C0C0C"/>
                </a:solidFill>
                <a:latin typeface="Arial"/>
                <a:ea typeface="DejaVu Sans"/>
              </a:rPr>
              <a:t> - eager </a:t>
            </a:r>
            <a:r>
              <a:rPr lang="sr-Latn-RS" sz="1130" b="0" strike="noStrike" spc="-1">
                <a:solidFill>
                  <a:srgbClr val="0C0C0C"/>
                </a:solidFill>
                <a:latin typeface="Consolas"/>
                <a:ea typeface="DejaVu Sans"/>
              </a:rPr>
              <a:t>Delayed</a:t>
            </a:r>
            <a:endParaRPr lang="hr-HR" sz="1130" b="0" strike="noStrike" spc="-1">
              <a:latin typeface="Arial"/>
            </a:endParaRPr>
          </a:p>
        </p:txBody>
      </p:sp>
      <p:pic>
        <p:nvPicPr>
          <p:cNvPr id="297" name="Picture 1" descr="images/dask-architecture.png"/>
          <p:cNvPicPr/>
          <p:nvPr/>
        </p:nvPicPr>
        <p:blipFill>
          <a:blip r:embed="rId2"/>
          <a:stretch/>
        </p:blipFill>
        <p:spPr>
          <a:xfrm>
            <a:off x="4622760" y="1905120"/>
            <a:ext cx="3884760" cy="1649520"/>
          </a:xfrm>
          <a:prstGeom prst="rect">
            <a:avLst/>
          </a:prstGeom>
          <a:ln w="9525">
            <a:noFill/>
          </a:ln>
        </p:spPr>
      </p:pic>
      <p:sp>
        <p:nvSpPr>
          <p:cNvPr id="298" name="CustomShape 3"/>
          <p:cNvSpPr/>
          <p:nvPr/>
        </p:nvSpPr>
        <p:spPr>
          <a:xfrm>
            <a:off x="7562880" y="4767120"/>
            <a:ext cx="1295280" cy="273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hr-HR" sz="900" b="0" i="1" strike="noStrike" spc="-1">
                <a:solidFill>
                  <a:srgbClr val="0C0C0C"/>
                </a:solidFill>
                <a:latin typeface="Arial"/>
                <a:ea typeface="DejaVu Sans"/>
              </a:rPr>
              <a:t>17. studenog 2023.</a:t>
            </a:r>
            <a:endParaRPr lang="hr-HR" sz="900" b="0" strike="noStrike" spc="-1">
              <a:latin typeface="Arial"/>
            </a:endParaRPr>
          </a:p>
        </p:txBody>
      </p:sp>
      <p:sp>
        <p:nvSpPr>
          <p:cNvPr id="299" name="CustomShape 4"/>
          <p:cNvSpPr/>
          <p:nvPr/>
        </p:nvSpPr>
        <p:spPr>
          <a:xfrm>
            <a:off x="2048760" y="4767120"/>
            <a:ext cx="5118480" cy="273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hr-HR" sz="900" b="0" i="1" strike="noStrike" spc="-1">
                <a:solidFill>
                  <a:srgbClr val="0C0C0C"/>
                </a:solidFill>
                <a:latin typeface="Arial"/>
                <a:ea typeface="DejaVu Sans"/>
              </a:rPr>
              <a:t>Aplikacije za strojno učenje na resursu Supek</a:t>
            </a:r>
            <a:endParaRPr lang="hr-HR" sz="900" b="0" strike="noStrike" spc="-1">
              <a:latin typeface="Arial"/>
            </a:endParaRPr>
          </a:p>
        </p:txBody>
      </p:sp>
      <p:sp>
        <p:nvSpPr>
          <p:cNvPr id="300" name="CustomShape 5"/>
          <p:cNvSpPr/>
          <p:nvPr/>
        </p:nvSpPr>
        <p:spPr>
          <a:xfrm>
            <a:off x="4622760" y="3745080"/>
            <a:ext cx="3881880" cy="237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sr-Latn-RS" sz="800" b="0" strike="noStrike" spc="-1">
                <a:solidFill>
                  <a:srgbClr val="C9211E"/>
                </a:solidFill>
                <a:latin typeface="Arial"/>
                <a:ea typeface="DejaVu Sans"/>
              </a:rPr>
              <a:t>Slika 5</a:t>
            </a:r>
            <a:r>
              <a:rPr lang="sr-Latn-RS" sz="800" b="0" strike="noStrike" spc="-1">
                <a:solidFill>
                  <a:srgbClr val="0C0C0C"/>
                </a:solidFill>
                <a:latin typeface="Arial"/>
                <a:ea typeface="DejaVu Sans"/>
              </a:rPr>
              <a:t> Shema aplikacije na klasteru Dask (</a:t>
            </a:r>
            <a:r>
              <a:rPr lang="sr-Latn-RS" sz="800" b="0" u="sng" strike="noStrike" spc="-1">
                <a:solidFill>
                  <a:srgbClr val="0000FF"/>
                </a:solidFill>
                <a:uFillTx/>
                <a:latin typeface="Arial"/>
                <a:ea typeface="DejaVu Sans"/>
                <a:hlinkClick r:id="rId3"/>
              </a:rPr>
              <a:t>izvor</a:t>
            </a:r>
            <a:r>
              <a:rPr lang="sr-Latn-RS" sz="800" b="0" strike="noStrike" spc="-1">
                <a:solidFill>
                  <a:srgbClr val="0C0C0C"/>
                </a:solidFill>
                <a:latin typeface="Arial"/>
                <a:ea typeface="DejaVu Sans"/>
              </a:rPr>
              <a:t>)</a:t>
            </a:r>
            <a:endParaRPr lang="hr-HR" sz="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CustomShape 1"/>
          <p:cNvSpPr/>
          <p:nvPr/>
        </p:nvSpPr>
        <p:spPr>
          <a:xfrm>
            <a:off x="628560" y="273960"/>
            <a:ext cx="7885440" cy="992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90000"/>
              </a:lnSpc>
              <a:tabLst>
                <a:tab pos="0" algn="l"/>
              </a:tabLst>
            </a:pPr>
            <a:r>
              <a:rPr lang="sr-Latn-RS" sz="2029" b="1" strike="noStrike" spc="-1">
                <a:solidFill>
                  <a:srgbClr val="181818"/>
                </a:solidFill>
                <a:latin typeface="Arial"/>
                <a:ea typeface="DejaVu Sans"/>
              </a:rPr>
              <a:t>Dask grafovi</a:t>
            </a:r>
            <a:endParaRPr lang="hr-HR" sz="2029" b="0" strike="noStrike" spc="-1">
              <a:latin typeface="Arial"/>
            </a:endParaRPr>
          </a:p>
        </p:txBody>
      </p:sp>
      <p:pic>
        <p:nvPicPr>
          <p:cNvPr id="302" name="Picture 1" descr="images/dask-graph.png"/>
          <p:cNvPicPr/>
          <p:nvPr/>
        </p:nvPicPr>
        <p:blipFill>
          <a:blip r:embed="rId2"/>
          <a:stretch/>
        </p:blipFill>
        <p:spPr>
          <a:xfrm>
            <a:off x="1525320" y="1717920"/>
            <a:ext cx="6079680" cy="2010600"/>
          </a:xfrm>
          <a:prstGeom prst="rect">
            <a:avLst/>
          </a:prstGeom>
          <a:ln w="9525">
            <a:noFill/>
          </a:ln>
        </p:spPr>
      </p:pic>
      <p:sp>
        <p:nvSpPr>
          <p:cNvPr id="303" name="CustomShape 2"/>
          <p:cNvSpPr/>
          <p:nvPr/>
        </p:nvSpPr>
        <p:spPr>
          <a:xfrm>
            <a:off x="7562880" y="4767120"/>
            <a:ext cx="1295280" cy="273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hr-HR" sz="900" b="0" i="1" strike="noStrike" spc="-1">
                <a:solidFill>
                  <a:srgbClr val="0C0C0C"/>
                </a:solidFill>
                <a:latin typeface="Arial"/>
                <a:ea typeface="DejaVu Sans"/>
              </a:rPr>
              <a:t>17. studenog 2023.</a:t>
            </a:r>
            <a:endParaRPr lang="hr-HR" sz="900" b="0" strike="noStrike" spc="-1">
              <a:latin typeface="Arial"/>
            </a:endParaRPr>
          </a:p>
        </p:txBody>
      </p:sp>
      <p:sp>
        <p:nvSpPr>
          <p:cNvPr id="304" name="CustomShape 3"/>
          <p:cNvSpPr/>
          <p:nvPr/>
        </p:nvSpPr>
        <p:spPr>
          <a:xfrm>
            <a:off x="2048760" y="4767120"/>
            <a:ext cx="5118480" cy="273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hr-HR" sz="900" b="0" i="1" strike="noStrike" spc="-1">
                <a:solidFill>
                  <a:srgbClr val="0C0C0C"/>
                </a:solidFill>
                <a:latin typeface="Arial"/>
                <a:ea typeface="DejaVu Sans"/>
              </a:rPr>
              <a:t>Aplikacije za strojno učenje na resursu Supek</a:t>
            </a:r>
            <a:endParaRPr lang="hr-HR" sz="900" b="0" strike="noStrike" spc="-1">
              <a:latin typeface="Arial"/>
            </a:endParaRPr>
          </a:p>
        </p:txBody>
      </p:sp>
      <p:sp>
        <p:nvSpPr>
          <p:cNvPr id="305" name="CustomShape 4"/>
          <p:cNvSpPr/>
          <p:nvPr/>
        </p:nvSpPr>
        <p:spPr>
          <a:xfrm>
            <a:off x="622440" y="3817080"/>
            <a:ext cx="7882560" cy="237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sr-Latn-RS" sz="800" b="0" strike="noStrike" spc="-1">
                <a:solidFill>
                  <a:srgbClr val="C9211E"/>
                </a:solidFill>
                <a:latin typeface="Arial"/>
                <a:ea typeface="DejaVu Sans"/>
              </a:rPr>
              <a:t>Slika 6</a:t>
            </a:r>
            <a:r>
              <a:rPr lang="sr-Latn-RS" sz="800" b="0" strike="noStrike" spc="-1">
                <a:solidFill>
                  <a:srgbClr val="0C0C0C"/>
                </a:solidFill>
                <a:latin typeface="Arial"/>
                <a:ea typeface="DejaVu Sans"/>
              </a:rPr>
              <a:t> Osnovni graf Dask (</a:t>
            </a:r>
            <a:r>
              <a:rPr lang="sr-Latn-RS" sz="800" b="0" u="sng" strike="noStrike" spc="-1">
                <a:solidFill>
                  <a:srgbClr val="D71635"/>
                </a:solidFill>
                <a:uFillTx/>
                <a:latin typeface="Arial"/>
                <a:ea typeface="DejaVu Sans"/>
                <a:hlinkClick r:id="rId3"/>
              </a:rPr>
              <a:t>izvor</a:t>
            </a:r>
            <a:r>
              <a:rPr lang="sr-Latn-RS" sz="800" b="0" strike="noStrike" spc="-1">
                <a:solidFill>
                  <a:srgbClr val="0C0C0C"/>
                </a:solidFill>
                <a:latin typeface="Arial"/>
                <a:ea typeface="DejaVu Sans"/>
              </a:rPr>
              <a:t>)</a:t>
            </a:r>
            <a:endParaRPr lang="hr-HR" sz="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CustomShape 1"/>
          <p:cNvSpPr/>
          <p:nvPr/>
        </p:nvSpPr>
        <p:spPr>
          <a:xfrm>
            <a:off x="628560" y="273960"/>
            <a:ext cx="7885440" cy="992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90000"/>
              </a:lnSpc>
              <a:tabLst>
                <a:tab pos="0" algn="l"/>
              </a:tabLst>
            </a:pPr>
            <a:r>
              <a:rPr lang="sr-Latn-RS" sz="2029" b="1" strike="noStrike" spc="-1">
                <a:solidFill>
                  <a:srgbClr val="181818"/>
                </a:solidFill>
                <a:latin typeface="Arial"/>
                <a:ea typeface="DejaVu Sans"/>
              </a:rPr>
              <a:t>Dask OOM</a:t>
            </a:r>
            <a:endParaRPr lang="hr-HR" sz="2029" b="0" strike="noStrike" spc="-1">
              <a:latin typeface="Arial"/>
            </a:endParaRPr>
          </a:p>
        </p:txBody>
      </p:sp>
      <p:pic>
        <p:nvPicPr>
          <p:cNvPr id="307" name="Picture 1" descr="images/dask-oom.png"/>
          <p:cNvPicPr/>
          <p:nvPr/>
        </p:nvPicPr>
        <p:blipFill>
          <a:blip r:embed="rId2"/>
          <a:stretch/>
        </p:blipFill>
        <p:spPr>
          <a:xfrm>
            <a:off x="2446920" y="1724400"/>
            <a:ext cx="4223520" cy="2010600"/>
          </a:xfrm>
          <a:prstGeom prst="rect">
            <a:avLst/>
          </a:prstGeom>
          <a:ln w="9525">
            <a:noFill/>
          </a:ln>
        </p:spPr>
      </p:pic>
      <p:sp>
        <p:nvSpPr>
          <p:cNvPr id="308" name="CustomShape 2"/>
          <p:cNvSpPr/>
          <p:nvPr/>
        </p:nvSpPr>
        <p:spPr>
          <a:xfrm>
            <a:off x="7562880" y="4767120"/>
            <a:ext cx="1295280" cy="273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hr-HR" sz="900" b="0" i="1" strike="noStrike" spc="-1">
                <a:solidFill>
                  <a:srgbClr val="0C0C0C"/>
                </a:solidFill>
                <a:latin typeface="Arial"/>
                <a:ea typeface="DejaVu Sans"/>
              </a:rPr>
              <a:t>17. studenog 2023.</a:t>
            </a:r>
            <a:endParaRPr lang="hr-HR" sz="900" b="0" strike="noStrike" spc="-1">
              <a:latin typeface="Arial"/>
            </a:endParaRPr>
          </a:p>
        </p:txBody>
      </p:sp>
      <p:sp>
        <p:nvSpPr>
          <p:cNvPr id="309" name="CustomShape 3"/>
          <p:cNvSpPr/>
          <p:nvPr/>
        </p:nvSpPr>
        <p:spPr>
          <a:xfrm>
            <a:off x="2048760" y="4767120"/>
            <a:ext cx="5118480" cy="273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hr-HR" sz="900" b="0" i="1" strike="noStrike" spc="-1">
                <a:solidFill>
                  <a:srgbClr val="0C0C0C"/>
                </a:solidFill>
                <a:latin typeface="Arial"/>
                <a:ea typeface="DejaVu Sans"/>
              </a:rPr>
              <a:t>Aplikacije za strojno učenje na resursu Supek</a:t>
            </a:r>
            <a:endParaRPr lang="hr-HR" sz="900" b="0" strike="noStrike" spc="-1">
              <a:latin typeface="Arial"/>
            </a:endParaRPr>
          </a:p>
        </p:txBody>
      </p:sp>
      <p:sp>
        <p:nvSpPr>
          <p:cNvPr id="310" name="CustomShape 4"/>
          <p:cNvSpPr/>
          <p:nvPr/>
        </p:nvSpPr>
        <p:spPr>
          <a:xfrm>
            <a:off x="622440" y="3853080"/>
            <a:ext cx="7882560" cy="237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sr-Latn-RS" sz="800" b="0" strike="noStrike" spc="-1">
                <a:solidFill>
                  <a:srgbClr val="C9211E"/>
                </a:solidFill>
                <a:latin typeface="Arial"/>
                <a:ea typeface="DejaVu Sans"/>
              </a:rPr>
              <a:t>Slika 7</a:t>
            </a:r>
            <a:r>
              <a:rPr lang="sr-Latn-RS" sz="800" b="0" strike="noStrike" spc="-1">
                <a:solidFill>
                  <a:srgbClr val="0C0C0C"/>
                </a:solidFill>
                <a:latin typeface="Arial"/>
                <a:ea typeface="DejaVu Sans"/>
              </a:rPr>
              <a:t> Distribucija podataka na klasteru Dask u slučaju Dask Arraya (</a:t>
            </a:r>
            <a:r>
              <a:rPr lang="sr-Latn-RS" sz="800" b="0" u="sng" strike="noStrike" spc="-1">
                <a:solidFill>
                  <a:srgbClr val="D71635"/>
                </a:solidFill>
                <a:uFillTx/>
                <a:latin typeface="Arial"/>
                <a:ea typeface="DejaVu Sans"/>
                <a:hlinkClick r:id="rId3"/>
              </a:rPr>
              <a:t>izvor</a:t>
            </a:r>
            <a:r>
              <a:rPr lang="sr-Latn-RS" sz="800" b="0" strike="noStrike" spc="-1">
                <a:solidFill>
                  <a:srgbClr val="0C0C0C"/>
                </a:solidFill>
                <a:latin typeface="Arial"/>
                <a:ea typeface="DejaVu Sans"/>
              </a:rPr>
              <a:t>)</a:t>
            </a:r>
            <a:endParaRPr lang="hr-HR" sz="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CustomShape 1"/>
          <p:cNvSpPr/>
          <p:nvPr/>
        </p:nvSpPr>
        <p:spPr>
          <a:xfrm>
            <a:off x="628560" y="273960"/>
            <a:ext cx="7885440" cy="992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90000"/>
              </a:lnSpc>
              <a:tabLst>
                <a:tab pos="0" algn="l"/>
              </a:tabLst>
            </a:pPr>
            <a:r>
              <a:rPr lang="sr-Latn-RS" sz="2029" b="1" strike="noStrike" spc="-1">
                <a:solidFill>
                  <a:srgbClr val="181818"/>
                </a:solidFill>
                <a:latin typeface="Arial"/>
                <a:ea typeface="DejaVu Sans"/>
              </a:rPr>
              <a:t>Sadržaj</a:t>
            </a:r>
            <a:endParaRPr lang="hr-HR" sz="2029" b="0" strike="noStrike" spc="-1">
              <a:latin typeface="Arial"/>
            </a:endParaRPr>
          </a:p>
        </p:txBody>
      </p:sp>
      <p:sp>
        <p:nvSpPr>
          <p:cNvPr id="219" name="CustomShape 2"/>
          <p:cNvSpPr/>
          <p:nvPr/>
        </p:nvSpPr>
        <p:spPr>
          <a:xfrm>
            <a:off x="628560" y="1369080"/>
            <a:ext cx="7885440" cy="3261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128520" indent="-127080">
              <a:lnSpc>
                <a:spcPct val="90000"/>
              </a:lnSpc>
              <a:spcBef>
                <a:spcPts val="564"/>
              </a:spcBef>
              <a:buClr>
                <a:srgbClr val="C00000"/>
              </a:buClr>
              <a:buFont typeface="Arial"/>
              <a:buChar char="•"/>
            </a:pPr>
            <a:r>
              <a:rPr lang="sr-Latn-RS" sz="1350" b="0" strike="noStrike" spc="-1">
                <a:solidFill>
                  <a:srgbClr val="0C0C0C"/>
                </a:solidFill>
                <a:latin typeface="Arial"/>
                <a:ea typeface="DejaVu Sans"/>
              </a:rPr>
              <a:t>Strojno učenje na Supeku</a:t>
            </a:r>
            <a:endParaRPr lang="hr-HR" sz="1350" b="0" strike="noStrike" spc="-1">
              <a:latin typeface="Arial"/>
            </a:endParaRPr>
          </a:p>
          <a:p>
            <a:pPr marL="385920" lvl="1" indent="-127080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/>
              <a:buChar char="•"/>
            </a:pPr>
            <a:r>
              <a:rPr lang="sr-Latn-RS" sz="1130" b="0" strike="noStrike" spc="-1">
                <a:solidFill>
                  <a:srgbClr val="0C0C0C"/>
                </a:solidFill>
                <a:latin typeface="Arial"/>
                <a:ea typeface="DejaVu Sans"/>
              </a:rPr>
              <a:t>Aplikacije i performanse</a:t>
            </a:r>
            <a:endParaRPr lang="hr-HR" sz="1130" b="0" strike="noStrike" spc="-1">
              <a:latin typeface="Arial"/>
            </a:endParaRPr>
          </a:p>
          <a:p>
            <a:pPr marL="385920" lvl="1" indent="-127080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/>
              <a:buChar char="•"/>
            </a:pPr>
            <a:r>
              <a:rPr lang="sr-Latn-RS" sz="1130" b="0" strike="noStrike" spc="-1">
                <a:solidFill>
                  <a:srgbClr val="0C0C0C"/>
                </a:solidFill>
                <a:latin typeface="Arial"/>
                <a:ea typeface="DejaVu Sans"/>
              </a:rPr>
              <a:t>Implementacija</a:t>
            </a:r>
            <a:endParaRPr lang="hr-HR" sz="1130" b="0" strike="noStrike" spc="-1">
              <a:latin typeface="Arial"/>
            </a:endParaRPr>
          </a:p>
          <a:p>
            <a:pPr marL="385920" lvl="1" indent="-127080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/>
              <a:buChar char="•"/>
            </a:pPr>
            <a:r>
              <a:rPr lang="sr-Latn-RS" sz="1130" b="0" strike="noStrike" spc="-1">
                <a:solidFill>
                  <a:srgbClr val="0C0C0C"/>
                </a:solidFill>
                <a:latin typeface="Arial"/>
                <a:ea typeface="DejaVu Sans"/>
              </a:rPr>
              <a:t>Python i Lustre</a:t>
            </a:r>
            <a:endParaRPr lang="hr-HR" sz="1130" b="0" strike="noStrike" spc="-1">
              <a:latin typeface="Arial"/>
            </a:endParaRPr>
          </a:p>
          <a:p>
            <a:pPr marL="385920" lvl="1" indent="-127080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/>
              <a:buChar char="•"/>
            </a:pPr>
            <a:r>
              <a:rPr lang="sr-Latn-RS" sz="1130" b="0" strike="noStrike" spc="-1">
                <a:solidFill>
                  <a:srgbClr val="0C0C0C"/>
                </a:solidFill>
                <a:latin typeface="Arial"/>
                <a:ea typeface="DejaVu Sans"/>
              </a:rPr>
              <a:t>NCCL</a:t>
            </a:r>
            <a:endParaRPr lang="hr-HR" sz="1130" b="0" strike="noStrike" spc="-1">
              <a:latin typeface="Arial"/>
            </a:endParaRPr>
          </a:p>
          <a:p>
            <a:pPr marL="128520" indent="-127080">
              <a:lnSpc>
                <a:spcPct val="90000"/>
              </a:lnSpc>
              <a:spcBef>
                <a:spcPts val="564"/>
              </a:spcBef>
              <a:buClr>
                <a:srgbClr val="C00000"/>
              </a:buClr>
              <a:buFont typeface="Arial"/>
              <a:buChar char="•"/>
            </a:pPr>
            <a:r>
              <a:rPr lang="sr-Latn-RS" sz="1350" b="0" strike="noStrike" spc="-1">
                <a:solidFill>
                  <a:srgbClr val="0C0C0C"/>
                </a:solidFill>
                <a:latin typeface="Arial"/>
                <a:ea typeface="DejaVu Sans"/>
              </a:rPr>
              <a:t>Primjeri</a:t>
            </a:r>
            <a:endParaRPr lang="hr-HR" sz="1350" b="0" strike="noStrike" spc="-1">
              <a:latin typeface="Arial"/>
            </a:endParaRPr>
          </a:p>
          <a:p>
            <a:pPr marL="385920" lvl="1" indent="-127080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/>
              <a:buChar char="•"/>
            </a:pPr>
            <a:r>
              <a:rPr lang="sr-Latn-RS" sz="1130" b="0" strike="noStrike" spc="-1">
                <a:solidFill>
                  <a:srgbClr val="0C0C0C"/>
                </a:solidFill>
                <a:latin typeface="Arial"/>
                <a:ea typeface="DejaVu Sans"/>
              </a:rPr>
              <a:t>TensorFlow</a:t>
            </a:r>
            <a:endParaRPr lang="hr-HR" sz="1130" b="0" strike="noStrike" spc="-1">
              <a:latin typeface="Arial"/>
            </a:endParaRPr>
          </a:p>
          <a:p>
            <a:pPr marL="385920" lvl="1" indent="-127080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/>
              <a:buChar char="•"/>
            </a:pPr>
            <a:r>
              <a:rPr lang="sr-Latn-RS" sz="1130" b="0" strike="noStrike" spc="-1">
                <a:solidFill>
                  <a:srgbClr val="0C0C0C"/>
                </a:solidFill>
                <a:latin typeface="Arial"/>
                <a:ea typeface="DejaVu Sans"/>
              </a:rPr>
              <a:t>PyTorch</a:t>
            </a:r>
            <a:endParaRPr lang="hr-HR" sz="1130" b="0" strike="noStrike" spc="-1">
              <a:latin typeface="Arial"/>
            </a:endParaRPr>
          </a:p>
          <a:p>
            <a:pPr marL="385920" lvl="1" indent="-127080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/>
              <a:buChar char="•"/>
            </a:pPr>
            <a:r>
              <a:rPr lang="sr-Latn-RS" sz="1130" b="0" strike="noStrike" spc="-1">
                <a:solidFill>
                  <a:srgbClr val="0C0C0C"/>
                </a:solidFill>
                <a:latin typeface="Arial"/>
                <a:ea typeface="DejaVu Sans"/>
              </a:rPr>
              <a:t>Scikit-learn &amp; Dask</a:t>
            </a:r>
            <a:endParaRPr lang="hr-HR" sz="1130" b="0" strike="noStrike" spc="-1">
              <a:latin typeface="Arial"/>
            </a:endParaRPr>
          </a:p>
          <a:p>
            <a:pPr marL="385920" lvl="1" indent="-127080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/>
              <a:buChar char="•"/>
            </a:pPr>
            <a:r>
              <a:rPr lang="sr-Latn-RS" sz="1130" b="0" strike="noStrike" spc="-1">
                <a:solidFill>
                  <a:srgbClr val="0C0C0C"/>
                </a:solidFill>
                <a:latin typeface="Arial"/>
                <a:ea typeface="DejaVu Sans"/>
              </a:rPr>
              <a:t>Ray</a:t>
            </a:r>
            <a:endParaRPr lang="hr-HR" sz="1130" b="0" strike="noStrike" spc="-1">
              <a:latin typeface="Arial"/>
            </a:endParaRPr>
          </a:p>
        </p:txBody>
      </p:sp>
      <p:sp>
        <p:nvSpPr>
          <p:cNvPr id="220" name="CustomShape 3"/>
          <p:cNvSpPr/>
          <p:nvPr/>
        </p:nvSpPr>
        <p:spPr>
          <a:xfrm>
            <a:off x="7562880" y="4767120"/>
            <a:ext cx="1295280" cy="273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hr-HR" sz="900" b="0" i="1" strike="noStrike" spc="-1">
                <a:solidFill>
                  <a:srgbClr val="0C0C0C"/>
                </a:solidFill>
                <a:latin typeface="Arial"/>
                <a:ea typeface="DejaVu Sans"/>
              </a:rPr>
              <a:t>17. studenog 2023.</a:t>
            </a:r>
            <a:endParaRPr lang="hr-HR" sz="900" b="0" strike="noStrike" spc="-1">
              <a:latin typeface="Arial"/>
            </a:endParaRPr>
          </a:p>
        </p:txBody>
      </p:sp>
      <p:sp>
        <p:nvSpPr>
          <p:cNvPr id="221" name="CustomShape 4"/>
          <p:cNvSpPr/>
          <p:nvPr/>
        </p:nvSpPr>
        <p:spPr>
          <a:xfrm>
            <a:off x="2048760" y="4767120"/>
            <a:ext cx="5118480" cy="273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hr-HR" sz="900" b="0" i="1" strike="noStrike" spc="-1">
                <a:solidFill>
                  <a:srgbClr val="0C0C0C"/>
                </a:solidFill>
                <a:latin typeface="Arial"/>
                <a:ea typeface="DejaVu Sans"/>
              </a:rPr>
              <a:t>Aplikacije za strojno učenje na resursu Supek</a:t>
            </a:r>
            <a:endParaRPr lang="hr-HR" sz="9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CustomShape 1"/>
          <p:cNvSpPr/>
          <p:nvPr/>
        </p:nvSpPr>
        <p:spPr>
          <a:xfrm>
            <a:off x="628560" y="273960"/>
            <a:ext cx="7885440" cy="992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90000"/>
              </a:lnSpc>
              <a:tabLst>
                <a:tab pos="0" algn="l"/>
              </a:tabLst>
            </a:pPr>
            <a:r>
              <a:rPr lang="sr-Latn-RS" sz="2029" b="1" strike="noStrike" spc="-1">
                <a:solidFill>
                  <a:srgbClr val="181818"/>
                </a:solidFill>
                <a:latin typeface="Arial"/>
                <a:ea typeface="DejaVu Sans"/>
              </a:rPr>
              <a:t>Scikit-learn putem threadinga</a:t>
            </a:r>
            <a:endParaRPr lang="hr-HR" sz="2029" b="0" strike="noStrike" spc="-1">
              <a:latin typeface="Arial"/>
            </a:endParaRPr>
          </a:p>
        </p:txBody>
      </p:sp>
      <p:sp>
        <p:nvSpPr>
          <p:cNvPr id="312" name="CustomShape 2"/>
          <p:cNvSpPr/>
          <p:nvPr/>
        </p:nvSpPr>
        <p:spPr>
          <a:xfrm>
            <a:off x="2880360" y="2011680"/>
            <a:ext cx="3656520" cy="1370520"/>
          </a:xfrm>
          <a:prstGeom prst="rect">
            <a:avLst/>
          </a:prstGeom>
          <a:solidFill>
            <a:srgbClr val="DEE6E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4720" tIns="45000" rIns="54720" bIns="45000" anchor="ctr">
            <a:noAutofit/>
          </a:bodyPr>
          <a:lstStyle/>
          <a:p>
            <a:pPr marL="128520">
              <a:lnSpc>
                <a:spcPct val="90000"/>
              </a:lnSpc>
              <a:spcBef>
                <a:spcPts val="564"/>
              </a:spcBef>
              <a:tabLst>
                <a:tab pos="0" algn="l"/>
              </a:tabLst>
            </a:pPr>
            <a:r>
              <a:rPr lang="sr-Latn-RS" sz="1000" b="0" i="1" strike="noStrike" spc="-1">
                <a:solidFill>
                  <a:srgbClr val="60A0B0"/>
                </a:solidFill>
                <a:latin typeface="Consolas"/>
                <a:ea typeface="DejaVu Sans"/>
              </a:rPr>
              <a:t>#PBS -q cpu-radionica</a:t>
            </a:r>
            <a:br/>
            <a:r>
              <a:rPr lang="sr-Latn-RS" sz="1000" b="0" i="1" strike="noStrike" spc="-1">
                <a:solidFill>
                  <a:srgbClr val="60A0B0"/>
                </a:solidFill>
                <a:latin typeface="Consolas"/>
                <a:ea typeface="DejaVu Sans"/>
              </a:rPr>
              <a:t>#PBS -l select=1:ncpus=16</a:t>
            </a:r>
            <a:br/>
            <a:r>
              <a:rPr lang="sr-Latn-RS" sz="1000" b="0" strike="noStrike" spc="-1">
                <a:solidFill>
                  <a:srgbClr val="0C0C0C"/>
                </a:solidFill>
                <a:latin typeface="Consolas"/>
                <a:ea typeface="DejaVu Sans"/>
              </a:rPr>
              <a:t> </a:t>
            </a:r>
            <a:br/>
            <a:r>
              <a:rPr lang="sr-Latn-RS" sz="1000" b="0" strike="noStrike" spc="-1">
                <a:solidFill>
                  <a:srgbClr val="0C0C0C"/>
                </a:solidFill>
                <a:latin typeface="Consolas"/>
                <a:ea typeface="DejaVu Sans"/>
              </a:rPr>
              <a:t>module load scientific/dask</a:t>
            </a:r>
            <a:br/>
            <a:r>
              <a:rPr lang="sr-Latn-RS" sz="1000" b="0" strike="noStrike" spc="-1">
                <a:solidFill>
                  <a:srgbClr val="0C0C0C"/>
                </a:solidFill>
                <a:latin typeface="Consolas"/>
                <a:ea typeface="DejaVu Sans"/>
              </a:rPr>
              <a:t> </a:t>
            </a:r>
            <a:br/>
            <a:r>
              <a:rPr lang="sr-Latn-RS" sz="1000" b="0" strike="noStrike" spc="-1">
                <a:solidFill>
                  <a:srgbClr val="008000"/>
                </a:solidFill>
                <a:latin typeface="Consolas"/>
                <a:ea typeface="DejaVu Sans"/>
              </a:rPr>
              <a:t>cd</a:t>
            </a:r>
            <a:r>
              <a:rPr lang="sr-Latn-RS" sz="1000" b="0" strike="noStrike" spc="-1">
                <a:solidFill>
                  <a:srgbClr val="0C0C0C"/>
                </a:solidFill>
                <a:latin typeface="Consolas"/>
                <a:ea typeface="DejaVu Sans"/>
              </a:rPr>
              <a:t> </a:t>
            </a:r>
            <a:r>
              <a:rPr lang="sr-Latn-RS" sz="1000" b="0" strike="noStrike" spc="-1">
                <a:solidFill>
                  <a:srgbClr val="19177C"/>
                </a:solidFill>
                <a:latin typeface="Consolas"/>
                <a:ea typeface="DejaVu Sans"/>
              </a:rPr>
              <a:t>${PBS_O_WORKDIR</a:t>
            </a:r>
            <a:r>
              <a:rPr lang="sr-Latn-RS" sz="1000" b="0" strike="noStrike" spc="-1">
                <a:solidFill>
                  <a:srgbClr val="666666"/>
                </a:solidFill>
                <a:latin typeface="Consolas"/>
                <a:ea typeface="DejaVu Sans"/>
              </a:rPr>
              <a:t>:-</a:t>
            </a:r>
            <a:r>
              <a:rPr lang="sr-Latn-RS" sz="1000" b="0" strike="noStrike" spc="-1">
                <a:solidFill>
                  <a:srgbClr val="4070A0"/>
                </a:solidFill>
                <a:latin typeface="Consolas"/>
                <a:ea typeface="DejaVu Sans"/>
              </a:rPr>
              <a:t>""</a:t>
            </a:r>
            <a:r>
              <a:rPr lang="sr-Latn-RS" sz="1000" b="0" strike="noStrike" spc="-1">
                <a:solidFill>
                  <a:srgbClr val="19177C"/>
                </a:solidFill>
                <a:latin typeface="Consolas"/>
                <a:ea typeface="DejaVu Sans"/>
              </a:rPr>
              <a:t>}</a:t>
            </a:r>
            <a:br/>
            <a:r>
              <a:rPr lang="sr-Latn-RS" sz="1000" b="0" strike="noStrike" spc="-1">
                <a:solidFill>
                  <a:srgbClr val="0C0C0C"/>
                </a:solidFill>
                <a:latin typeface="Consolas"/>
                <a:ea typeface="DejaVu Sans"/>
              </a:rPr>
              <a:t> </a:t>
            </a:r>
            <a:br/>
            <a:r>
              <a:rPr lang="sr-Latn-RS" sz="1000" b="0" strike="noStrike" spc="-1">
                <a:solidFill>
                  <a:srgbClr val="19177C"/>
                </a:solidFill>
                <a:latin typeface="Consolas"/>
                <a:ea typeface="DejaVu Sans"/>
              </a:rPr>
              <a:t>$IMAGE_PATH</a:t>
            </a:r>
            <a:r>
              <a:rPr lang="sr-Latn-RS" sz="1000" b="0" strike="noStrike" spc="-1">
                <a:solidFill>
                  <a:srgbClr val="0C0C0C"/>
                </a:solidFill>
                <a:latin typeface="Consolas"/>
                <a:ea typeface="DejaVu Sans"/>
              </a:rPr>
              <a:t> python threads.py</a:t>
            </a:r>
            <a:endParaRPr lang="hr-HR" sz="1000" b="0" strike="noStrike" spc="-1">
              <a:latin typeface="Arial"/>
            </a:endParaRPr>
          </a:p>
        </p:txBody>
      </p:sp>
      <p:sp>
        <p:nvSpPr>
          <p:cNvPr id="313" name="CustomShape 3"/>
          <p:cNvSpPr/>
          <p:nvPr/>
        </p:nvSpPr>
        <p:spPr>
          <a:xfrm>
            <a:off x="7562880" y="4767120"/>
            <a:ext cx="1295280" cy="273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hr-HR" sz="900" b="0" i="1" strike="noStrike" spc="-1">
                <a:solidFill>
                  <a:srgbClr val="0C0C0C"/>
                </a:solidFill>
                <a:latin typeface="Arial"/>
                <a:ea typeface="DejaVu Sans"/>
              </a:rPr>
              <a:t>17. studenog 2023.</a:t>
            </a:r>
            <a:endParaRPr lang="hr-HR" sz="900" b="0" strike="noStrike" spc="-1">
              <a:latin typeface="Arial"/>
            </a:endParaRPr>
          </a:p>
        </p:txBody>
      </p:sp>
      <p:sp>
        <p:nvSpPr>
          <p:cNvPr id="314" name="CustomShape 4"/>
          <p:cNvSpPr/>
          <p:nvPr/>
        </p:nvSpPr>
        <p:spPr>
          <a:xfrm>
            <a:off x="2048760" y="4767120"/>
            <a:ext cx="5118480" cy="273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hr-HR" sz="900" b="0" i="1" strike="noStrike" spc="-1">
                <a:solidFill>
                  <a:srgbClr val="0C0C0C"/>
                </a:solidFill>
                <a:latin typeface="Arial"/>
                <a:ea typeface="DejaVu Sans"/>
              </a:rPr>
              <a:t>Aplikacije za strojno učenje na resursu Supek</a:t>
            </a:r>
            <a:endParaRPr lang="hr-HR" sz="900" b="0" strike="noStrike" spc="-1">
              <a:latin typeface="Arial"/>
            </a:endParaRPr>
          </a:p>
        </p:txBody>
      </p:sp>
      <p:pic>
        <p:nvPicPr>
          <p:cNvPr id="315" name="Picture 314"/>
          <p:cNvPicPr/>
          <p:nvPr/>
        </p:nvPicPr>
        <p:blipFill>
          <a:blip r:embed="rId2"/>
          <a:stretch/>
        </p:blipFill>
        <p:spPr>
          <a:xfrm>
            <a:off x="3017520" y="1746000"/>
            <a:ext cx="297720" cy="225000"/>
          </a:xfrm>
          <a:prstGeom prst="rect">
            <a:avLst/>
          </a:prstGeom>
          <a:ln w="0">
            <a:noFill/>
          </a:ln>
        </p:spPr>
      </p:pic>
      <p:sp>
        <p:nvSpPr>
          <p:cNvPr id="316" name="CustomShape 5"/>
          <p:cNvSpPr/>
          <p:nvPr/>
        </p:nvSpPr>
        <p:spPr>
          <a:xfrm>
            <a:off x="3281760" y="1737360"/>
            <a:ext cx="3186720" cy="234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hr-HR" sz="1000" b="0" strike="noStrike" spc="-1">
                <a:solidFill>
                  <a:srgbClr val="0C0C0C"/>
                </a:solidFill>
                <a:latin typeface="Consolas"/>
                <a:ea typeface="DejaVu Sans"/>
              </a:rPr>
              <a:t>snr-ml-primjeri/sklearn/threads.sh</a:t>
            </a:r>
            <a:endParaRPr lang="hr-HR" sz="10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CustomShape 1"/>
          <p:cNvSpPr/>
          <p:nvPr/>
        </p:nvSpPr>
        <p:spPr>
          <a:xfrm>
            <a:off x="628560" y="273960"/>
            <a:ext cx="7885440" cy="992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90000"/>
              </a:lnSpc>
              <a:tabLst>
                <a:tab pos="0" algn="l"/>
              </a:tabLst>
            </a:pPr>
            <a:r>
              <a:rPr lang="sr-Latn-RS" sz="2029" b="1" strike="noStrike" spc="-1">
                <a:solidFill>
                  <a:srgbClr val="181818"/>
                </a:solidFill>
                <a:latin typeface="Arial"/>
                <a:ea typeface="DejaVu Sans"/>
              </a:rPr>
              <a:t>Scikit-learn na više čvorova</a:t>
            </a:r>
            <a:endParaRPr lang="hr-HR" sz="2029" b="0" strike="noStrike" spc="-1">
              <a:latin typeface="Arial"/>
            </a:endParaRPr>
          </a:p>
        </p:txBody>
      </p:sp>
      <p:sp>
        <p:nvSpPr>
          <p:cNvPr id="318" name="CustomShape 2"/>
          <p:cNvSpPr/>
          <p:nvPr/>
        </p:nvSpPr>
        <p:spPr>
          <a:xfrm>
            <a:off x="2880360" y="2011680"/>
            <a:ext cx="3656520" cy="1370520"/>
          </a:xfrm>
          <a:prstGeom prst="rect">
            <a:avLst/>
          </a:prstGeom>
          <a:solidFill>
            <a:srgbClr val="DEE6E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4720" tIns="45000" rIns="54720" bIns="45000" anchor="ctr">
            <a:noAutofit/>
          </a:bodyPr>
          <a:lstStyle/>
          <a:p>
            <a:pPr marL="128520">
              <a:lnSpc>
                <a:spcPct val="90000"/>
              </a:lnSpc>
              <a:spcBef>
                <a:spcPts val="564"/>
              </a:spcBef>
              <a:tabLst>
                <a:tab pos="0" algn="l"/>
              </a:tabLst>
            </a:pPr>
            <a:r>
              <a:rPr lang="sr-Latn-RS" sz="1000" b="0" i="1" strike="noStrike" spc="-1">
                <a:solidFill>
                  <a:srgbClr val="60A0B0"/>
                </a:solidFill>
                <a:latin typeface="Consolas"/>
                <a:ea typeface="DejaVu Sans"/>
              </a:rPr>
              <a:t>#PBS -q cpu-radionica</a:t>
            </a:r>
            <a:br/>
            <a:r>
              <a:rPr lang="sr-Latn-RS" sz="1000" b="0" i="1" strike="noStrike" spc="-1">
                <a:solidFill>
                  <a:srgbClr val="60A0B0"/>
                </a:solidFill>
                <a:latin typeface="Consolas"/>
                <a:ea typeface="DejaVu Sans"/>
              </a:rPr>
              <a:t>#PBS -l select=2:ncpus=8:mem=50GB</a:t>
            </a:r>
            <a:br/>
            <a:r>
              <a:rPr lang="sr-Latn-RS" sz="1000" b="0" strike="noStrike" spc="-1">
                <a:solidFill>
                  <a:srgbClr val="0C0C0C"/>
                </a:solidFill>
                <a:latin typeface="Consolas"/>
                <a:ea typeface="DejaVu Sans"/>
              </a:rPr>
              <a:t> </a:t>
            </a:r>
            <a:br/>
            <a:r>
              <a:rPr lang="sr-Latn-RS" sz="1000" b="0" strike="noStrike" spc="-1">
                <a:solidFill>
                  <a:srgbClr val="0C0C0C"/>
                </a:solidFill>
                <a:latin typeface="Consolas"/>
                <a:ea typeface="DejaVu Sans"/>
              </a:rPr>
              <a:t>module load scientific/dask</a:t>
            </a:r>
            <a:br/>
            <a:r>
              <a:rPr lang="sr-Latn-RS" sz="1000" b="0" strike="noStrike" spc="-1">
                <a:solidFill>
                  <a:srgbClr val="0C0C0C"/>
                </a:solidFill>
                <a:latin typeface="Consolas"/>
                <a:ea typeface="DejaVu Sans"/>
              </a:rPr>
              <a:t> </a:t>
            </a:r>
            <a:br/>
            <a:r>
              <a:rPr lang="sr-Latn-RS" sz="1000" b="0" strike="noStrike" spc="-1">
                <a:solidFill>
                  <a:srgbClr val="008000"/>
                </a:solidFill>
                <a:latin typeface="Consolas"/>
                <a:ea typeface="DejaVu Sans"/>
              </a:rPr>
              <a:t>cd</a:t>
            </a:r>
            <a:r>
              <a:rPr lang="sr-Latn-RS" sz="1000" b="0" strike="noStrike" spc="-1">
                <a:solidFill>
                  <a:srgbClr val="0C0C0C"/>
                </a:solidFill>
                <a:latin typeface="Consolas"/>
                <a:ea typeface="DejaVu Sans"/>
              </a:rPr>
              <a:t> </a:t>
            </a:r>
            <a:r>
              <a:rPr lang="sr-Latn-RS" sz="1000" b="0" strike="noStrike" spc="-1">
                <a:solidFill>
                  <a:srgbClr val="19177C"/>
                </a:solidFill>
                <a:latin typeface="Consolas"/>
                <a:ea typeface="DejaVu Sans"/>
              </a:rPr>
              <a:t>${PBS_O_WORKDIR</a:t>
            </a:r>
            <a:r>
              <a:rPr lang="sr-Latn-RS" sz="1000" b="0" strike="noStrike" spc="-1">
                <a:solidFill>
                  <a:srgbClr val="666666"/>
                </a:solidFill>
                <a:latin typeface="Consolas"/>
                <a:ea typeface="DejaVu Sans"/>
              </a:rPr>
              <a:t>:-</a:t>
            </a:r>
            <a:r>
              <a:rPr lang="sr-Latn-RS" sz="1000" b="0" strike="noStrike" spc="-1">
                <a:solidFill>
                  <a:srgbClr val="4070A0"/>
                </a:solidFill>
                <a:latin typeface="Consolas"/>
                <a:ea typeface="DejaVu Sans"/>
              </a:rPr>
              <a:t>""</a:t>
            </a:r>
            <a:r>
              <a:rPr lang="sr-Latn-RS" sz="1000" b="0" strike="noStrike" spc="-1">
                <a:solidFill>
                  <a:srgbClr val="19177C"/>
                </a:solidFill>
                <a:latin typeface="Consolas"/>
                <a:ea typeface="DejaVu Sans"/>
              </a:rPr>
              <a:t>}</a:t>
            </a:r>
            <a:br/>
            <a:r>
              <a:rPr lang="sr-Latn-RS" sz="1000" b="0" strike="noStrike" spc="-1">
                <a:solidFill>
                  <a:srgbClr val="0C0C0C"/>
                </a:solidFill>
                <a:latin typeface="Consolas"/>
                <a:ea typeface="DejaVu Sans"/>
              </a:rPr>
              <a:t> </a:t>
            </a:r>
            <a:br/>
            <a:r>
              <a:rPr lang="sr-Latn-RS" sz="1000" b="0" strike="noStrike" spc="-1">
                <a:solidFill>
                  <a:srgbClr val="0C0C0C"/>
                </a:solidFill>
                <a:latin typeface="Consolas"/>
                <a:ea typeface="DejaVu Sans"/>
              </a:rPr>
              <a:t>dask-launcher.sh dask-fit.py</a:t>
            </a:r>
            <a:endParaRPr lang="hr-HR" sz="1000" b="0" strike="noStrike" spc="-1">
              <a:latin typeface="Arial"/>
            </a:endParaRPr>
          </a:p>
        </p:txBody>
      </p:sp>
      <p:sp>
        <p:nvSpPr>
          <p:cNvPr id="319" name="CustomShape 3"/>
          <p:cNvSpPr/>
          <p:nvPr/>
        </p:nvSpPr>
        <p:spPr>
          <a:xfrm>
            <a:off x="7562880" y="4767120"/>
            <a:ext cx="1295280" cy="273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hr-HR" sz="900" b="0" i="1" strike="noStrike" spc="-1">
                <a:solidFill>
                  <a:srgbClr val="0C0C0C"/>
                </a:solidFill>
                <a:latin typeface="Arial"/>
                <a:ea typeface="DejaVu Sans"/>
              </a:rPr>
              <a:t>17. studenog 2023.</a:t>
            </a:r>
            <a:endParaRPr lang="hr-HR" sz="900" b="0" strike="noStrike" spc="-1">
              <a:latin typeface="Arial"/>
            </a:endParaRPr>
          </a:p>
        </p:txBody>
      </p:sp>
      <p:sp>
        <p:nvSpPr>
          <p:cNvPr id="320" name="CustomShape 4"/>
          <p:cNvSpPr/>
          <p:nvPr/>
        </p:nvSpPr>
        <p:spPr>
          <a:xfrm>
            <a:off x="2048760" y="4767120"/>
            <a:ext cx="5118480" cy="273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hr-HR" sz="900" b="0" i="1" strike="noStrike" spc="-1">
                <a:solidFill>
                  <a:srgbClr val="0C0C0C"/>
                </a:solidFill>
                <a:latin typeface="Arial"/>
                <a:ea typeface="DejaVu Sans"/>
              </a:rPr>
              <a:t>Aplikacije za strojno učenje na resursu Supek</a:t>
            </a:r>
            <a:endParaRPr lang="hr-HR" sz="900" b="0" strike="noStrike" spc="-1">
              <a:latin typeface="Arial"/>
            </a:endParaRPr>
          </a:p>
        </p:txBody>
      </p:sp>
      <p:pic>
        <p:nvPicPr>
          <p:cNvPr id="321" name="Picture 320"/>
          <p:cNvPicPr/>
          <p:nvPr/>
        </p:nvPicPr>
        <p:blipFill>
          <a:blip r:embed="rId2"/>
          <a:stretch/>
        </p:blipFill>
        <p:spPr>
          <a:xfrm>
            <a:off x="3017520" y="1746000"/>
            <a:ext cx="297720" cy="225000"/>
          </a:xfrm>
          <a:prstGeom prst="rect">
            <a:avLst/>
          </a:prstGeom>
          <a:ln w="0">
            <a:noFill/>
          </a:ln>
        </p:spPr>
      </p:pic>
      <p:sp>
        <p:nvSpPr>
          <p:cNvPr id="322" name="CustomShape 5"/>
          <p:cNvSpPr/>
          <p:nvPr/>
        </p:nvSpPr>
        <p:spPr>
          <a:xfrm>
            <a:off x="3281760" y="1737360"/>
            <a:ext cx="3186720" cy="234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hr-HR" sz="1000" b="0" strike="noStrike" spc="-1">
                <a:solidFill>
                  <a:srgbClr val="0C0C0C"/>
                </a:solidFill>
                <a:latin typeface="Consolas"/>
                <a:ea typeface="DejaVu Sans"/>
              </a:rPr>
              <a:t>snr-ml-primjeri/sklearn/dask-fit.sh</a:t>
            </a:r>
            <a:endParaRPr lang="hr-HR" sz="10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CustomShape 1"/>
          <p:cNvSpPr/>
          <p:nvPr/>
        </p:nvSpPr>
        <p:spPr>
          <a:xfrm>
            <a:off x="628560" y="273960"/>
            <a:ext cx="7885440" cy="992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90000"/>
              </a:lnSpc>
              <a:tabLst>
                <a:tab pos="0" algn="l"/>
              </a:tabLst>
            </a:pPr>
            <a:r>
              <a:rPr lang="sr-Latn-RS" sz="2029" b="1" strike="noStrike" spc="-1">
                <a:solidFill>
                  <a:srgbClr val="181818"/>
                </a:solidFill>
                <a:latin typeface="Arial"/>
                <a:ea typeface="DejaVu Sans"/>
              </a:rPr>
              <a:t>Dask na više čvorova</a:t>
            </a:r>
            <a:endParaRPr lang="hr-HR" sz="2029" b="0" strike="noStrike" spc="-1">
              <a:latin typeface="Arial"/>
            </a:endParaRPr>
          </a:p>
        </p:txBody>
      </p:sp>
      <p:sp>
        <p:nvSpPr>
          <p:cNvPr id="324" name="CustomShape 2"/>
          <p:cNvSpPr/>
          <p:nvPr/>
        </p:nvSpPr>
        <p:spPr>
          <a:xfrm>
            <a:off x="2880360" y="2011680"/>
            <a:ext cx="3656520" cy="1370520"/>
          </a:xfrm>
          <a:prstGeom prst="rect">
            <a:avLst/>
          </a:prstGeom>
          <a:solidFill>
            <a:srgbClr val="DEE6E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4720" tIns="45000" rIns="54720" bIns="45000" anchor="ctr">
            <a:noAutofit/>
          </a:bodyPr>
          <a:lstStyle/>
          <a:p>
            <a:pPr marL="128520">
              <a:lnSpc>
                <a:spcPct val="90000"/>
              </a:lnSpc>
              <a:spcBef>
                <a:spcPts val="564"/>
              </a:spcBef>
              <a:tabLst>
                <a:tab pos="0" algn="l"/>
              </a:tabLst>
            </a:pPr>
            <a:r>
              <a:rPr lang="sr-Latn-RS" sz="1000" b="0" i="1" strike="noStrike" spc="-1">
                <a:solidFill>
                  <a:srgbClr val="60A0B0"/>
                </a:solidFill>
                <a:latin typeface="Consolas"/>
                <a:ea typeface="DejaVu Sans"/>
              </a:rPr>
              <a:t>#PBS -q cpu-radionica</a:t>
            </a:r>
            <a:br/>
            <a:r>
              <a:rPr lang="sr-Latn-RS" sz="1000" b="0" i="1" strike="noStrike" spc="-1">
                <a:solidFill>
                  <a:srgbClr val="60A0B0"/>
                </a:solidFill>
                <a:latin typeface="Consolas"/>
                <a:ea typeface="DejaVu Sans"/>
              </a:rPr>
              <a:t>#PBS -l select=2:ncpus=8:mem=75GB</a:t>
            </a:r>
            <a:br/>
            <a:r>
              <a:rPr lang="sr-Latn-RS" sz="1000" b="0" strike="noStrike" spc="-1">
                <a:solidFill>
                  <a:srgbClr val="0C0C0C"/>
                </a:solidFill>
                <a:latin typeface="Consolas"/>
                <a:ea typeface="DejaVu Sans"/>
              </a:rPr>
              <a:t> </a:t>
            </a:r>
            <a:br/>
            <a:r>
              <a:rPr lang="sr-Latn-RS" sz="1000" b="0" strike="noStrike" spc="-1">
                <a:solidFill>
                  <a:srgbClr val="0C0C0C"/>
                </a:solidFill>
                <a:latin typeface="Consolas"/>
                <a:ea typeface="DejaVu Sans"/>
              </a:rPr>
              <a:t>module load scientific/dask</a:t>
            </a:r>
            <a:br/>
            <a:r>
              <a:rPr lang="sr-Latn-RS" sz="1000" b="0" strike="noStrike" spc="-1">
                <a:solidFill>
                  <a:srgbClr val="0C0C0C"/>
                </a:solidFill>
                <a:latin typeface="Consolas"/>
                <a:ea typeface="DejaVu Sans"/>
              </a:rPr>
              <a:t> </a:t>
            </a:r>
            <a:br/>
            <a:r>
              <a:rPr lang="sr-Latn-RS" sz="1000" b="0" strike="noStrike" spc="-1">
                <a:solidFill>
                  <a:srgbClr val="008000"/>
                </a:solidFill>
                <a:latin typeface="Consolas"/>
                <a:ea typeface="DejaVu Sans"/>
              </a:rPr>
              <a:t>cd</a:t>
            </a:r>
            <a:r>
              <a:rPr lang="sr-Latn-RS" sz="1000" b="0" strike="noStrike" spc="-1">
                <a:solidFill>
                  <a:srgbClr val="0C0C0C"/>
                </a:solidFill>
                <a:latin typeface="Consolas"/>
                <a:ea typeface="DejaVu Sans"/>
              </a:rPr>
              <a:t> </a:t>
            </a:r>
            <a:r>
              <a:rPr lang="sr-Latn-RS" sz="1000" b="0" strike="noStrike" spc="-1">
                <a:solidFill>
                  <a:srgbClr val="19177C"/>
                </a:solidFill>
                <a:latin typeface="Consolas"/>
                <a:ea typeface="DejaVu Sans"/>
              </a:rPr>
              <a:t>${PBS_O_WORKDIR</a:t>
            </a:r>
            <a:r>
              <a:rPr lang="sr-Latn-RS" sz="1000" b="0" strike="noStrike" spc="-1">
                <a:solidFill>
                  <a:srgbClr val="666666"/>
                </a:solidFill>
                <a:latin typeface="Consolas"/>
                <a:ea typeface="DejaVu Sans"/>
              </a:rPr>
              <a:t>:-</a:t>
            </a:r>
            <a:r>
              <a:rPr lang="sr-Latn-RS" sz="1000" b="0" strike="noStrike" spc="-1">
                <a:solidFill>
                  <a:srgbClr val="4070A0"/>
                </a:solidFill>
                <a:latin typeface="Consolas"/>
                <a:ea typeface="DejaVu Sans"/>
              </a:rPr>
              <a:t>""</a:t>
            </a:r>
            <a:r>
              <a:rPr lang="sr-Latn-RS" sz="1000" b="0" strike="noStrike" spc="-1">
                <a:solidFill>
                  <a:srgbClr val="19177C"/>
                </a:solidFill>
                <a:latin typeface="Consolas"/>
                <a:ea typeface="DejaVu Sans"/>
              </a:rPr>
              <a:t>}</a:t>
            </a:r>
            <a:br/>
            <a:r>
              <a:rPr lang="sr-Latn-RS" sz="1000" b="0" strike="noStrike" spc="-1">
                <a:solidFill>
                  <a:srgbClr val="0C0C0C"/>
                </a:solidFill>
                <a:latin typeface="Consolas"/>
                <a:ea typeface="DejaVu Sans"/>
              </a:rPr>
              <a:t> </a:t>
            </a:r>
            <a:br/>
            <a:r>
              <a:rPr lang="sr-Latn-RS" sz="1000" b="0" strike="noStrike" spc="-1">
                <a:solidFill>
                  <a:srgbClr val="0C0C0C"/>
                </a:solidFill>
                <a:latin typeface="Consolas"/>
                <a:ea typeface="DejaVu Sans"/>
              </a:rPr>
              <a:t>dask-launcher.sh dask-dask.py</a:t>
            </a:r>
            <a:endParaRPr lang="hr-HR" sz="1000" b="0" strike="noStrike" spc="-1">
              <a:latin typeface="Arial"/>
            </a:endParaRPr>
          </a:p>
        </p:txBody>
      </p:sp>
      <p:sp>
        <p:nvSpPr>
          <p:cNvPr id="325" name="CustomShape 3"/>
          <p:cNvSpPr/>
          <p:nvPr/>
        </p:nvSpPr>
        <p:spPr>
          <a:xfrm>
            <a:off x="7562880" y="4767120"/>
            <a:ext cx="1295280" cy="273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hr-HR" sz="900" b="0" i="1" strike="noStrike" spc="-1">
                <a:solidFill>
                  <a:srgbClr val="0C0C0C"/>
                </a:solidFill>
                <a:latin typeface="Arial"/>
                <a:ea typeface="DejaVu Sans"/>
              </a:rPr>
              <a:t>17. studenog 2023.</a:t>
            </a:r>
            <a:endParaRPr lang="hr-HR" sz="900" b="0" strike="noStrike" spc="-1">
              <a:latin typeface="Arial"/>
            </a:endParaRPr>
          </a:p>
        </p:txBody>
      </p:sp>
      <p:sp>
        <p:nvSpPr>
          <p:cNvPr id="326" name="CustomShape 4"/>
          <p:cNvSpPr/>
          <p:nvPr/>
        </p:nvSpPr>
        <p:spPr>
          <a:xfrm>
            <a:off x="2048760" y="4767120"/>
            <a:ext cx="5118480" cy="273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hr-HR" sz="900" b="0" i="1" strike="noStrike" spc="-1">
                <a:solidFill>
                  <a:srgbClr val="0C0C0C"/>
                </a:solidFill>
                <a:latin typeface="Arial"/>
                <a:ea typeface="DejaVu Sans"/>
              </a:rPr>
              <a:t>Aplikacije za strojno učenje na resursu Supek</a:t>
            </a:r>
            <a:endParaRPr lang="hr-HR" sz="900" b="0" strike="noStrike" spc="-1">
              <a:latin typeface="Arial"/>
            </a:endParaRPr>
          </a:p>
        </p:txBody>
      </p:sp>
      <p:pic>
        <p:nvPicPr>
          <p:cNvPr id="327" name="Picture 326"/>
          <p:cNvPicPr/>
          <p:nvPr/>
        </p:nvPicPr>
        <p:blipFill>
          <a:blip r:embed="rId2"/>
          <a:stretch/>
        </p:blipFill>
        <p:spPr>
          <a:xfrm>
            <a:off x="3017520" y="1746000"/>
            <a:ext cx="297720" cy="225000"/>
          </a:xfrm>
          <a:prstGeom prst="rect">
            <a:avLst/>
          </a:prstGeom>
          <a:ln w="0">
            <a:noFill/>
          </a:ln>
        </p:spPr>
      </p:pic>
      <p:sp>
        <p:nvSpPr>
          <p:cNvPr id="328" name="CustomShape 5"/>
          <p:cNvSpPr/>
          <p:nvPr/>
        </p:nvSpPr>
        <p:spPr>
          <a:xfrm>
            <a:off x="3281760" y="1737360"/>
            <a:ext cx="3186720" cy="234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hr-HR" sz="1000" b="0" strike="noStrike" spc="-1">
                <a:solidFill>
                  <a:srgbClr val="0C0C0C"/>
                </a:solidFill>
                <a:latin typeface="Consolas"/>
                <a:ea typeface="DejaVu Sans"/>
              </a:rPr>
              <a:t>snr-ml-primjeri/sklearn/dask-dask.sh</a:t>
            </a:r>
            <a:endParaRPr lang="hr-HR" sz="10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CustomShape 1"/>
          <p:cNvSpPr/>
          <p:nvPr/>
        </p:nvSpPr>
        <p:spPr>
          <a:xfrm>
            <a:off x="628560" y="273960"/>
            <a:ext cx="7885440" cy="992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90000"/>
              </a:lnSpc>
              <a:tabLst>
                <a:tab pos="0" algn="l"/>
              </a:tabLst>
            </a:pPr>
            <a:r>
              <a:rPr lang="sr-Latn-RS" sz="2029" b="1" strike="noStrike" spc="-1">
                <a:solidFill>
                  <a:srgbClr val="181818"/>
                </a:solidFill>
                <a:latin typeface="Arial"/>
                <a:ea typeface="DejaVu Sans"/>
              </a:rPr>
              <a:t>Ray</a:t>
            </a:r>
            <a:endParaRPr lang="hr-HR" sz="2029" b="0" strike="noStrike" spc="-1">
              <a:latin typeface="Arial"/>
            </a:endParaRPr>
          </a:p>
        </p:txBody>
      </p:sp>
      <p:sp>
        <p:nvSpPr>
          <p:cNvPr id="330" name="CustomShape 2"/>
          <p:cNvSpPr/>
          <p:nvPr/>
        </p:nvSpPr>
        <p:spPr>
          <a:xfrm>
            <a:off x="628560" y="1369080"/>
            <a:ext cx="3884760" cy="3261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128520" indent="-127080">
              <a:lnSpc>
                <a:spcPct val="90000"/>
              </a:lnSpc>
              <a:spcBef>
                <a:spcPts val="564"/>
              </a:spcBef>
              <a:buClr>
                <a:srgbClr val="C00000"/>
              </a:buClr>
              <a:buFont typeface="Arial"/>
              <a:buChar char="•"/>
            </a:pPr>
            <a:r>
              <a:rPr lang="sr-Latn-RS" sz="1350" b="0" strike="noStrike" spc="-1">
                <a:solidFill>
                  <a:srgbClr val="0C0C0C"/>
                </a:solidFill>
                <a:latin typeface="Arial"/>
                <a:ea typeface="DejaVu Sans"/>
              </a:rPr>
              <a:t>Originalno</a:t>
            </a:r>
            <a:endParaRPr lang="hr-HR" sz="1350" b="0" strike="noStrike" spc="-1">
              <a:latin typeface="Arial"/>
            </a:endParaRPr>
          </a:p>
          <a:p>
            <a:pPr marL="385920" lvl="1" indent="-127080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/>
              <a:buChar char="•"/>
            </a:pPr>
            <a:r>
              <a:rPr lang="sr-Latn-RS" sz="1130" b="0" strike="noStrike" spc="-1">
                <a:solidFill>
                  <a:srgbClr val="0C0C0C"/>
                </a:solidFill>
                <a:latin typeface="Arial"/>
                <a:ea typeface="DejaVu Sans"/>
              </a:rPr>
              <a:t>Distribuirano ojačano učenje</a:t>
            </a:r>
            <a:endParaRPr lang="hr-HR" sz="1130" b="0" strike="noStrike" spc="-1">
              <a:latin typeface="Arial"/>
            </a:endParaRPr>
          </a:p>
          <a:p>
            <a:pPr marL="128520" indent="-127080">
              <a:lnSpc>
                <a:spcPct val="90000"/>
              </a:lnSpc>
              <a:spcBef>
                <a:spcPts val="564"/>
              </a:spcBef>
              <a:buClr>
                <a:srgbClr val="C00000"/>
              </a:buClr>
              <a:buFont typeface="Arial"/>
              <a:buChar char="•"/>
            </a:pPr>
            <a:r>
              <a:rPr lang="sr-Latn-RS" sz="1350" b="0" strike="noStrike" spc="-1">
                <a:solidFill>
                  <a:srgbClr val="0C0C0C"/>
                </a:solidFill>
                <a:latin typeface="Arial"/>
                <a:ea typeface="DejaVu Sans"/>
              </a:rPr>
              <a:t>Komponente</a:t>
            </a:r>
            <a:endParaRPr lang="hr-HR" sz="1350" b="0" strike="noStrike" spc="-1">
              <a:latin typeface="Arial"/>
            </a:endParaRPr>
          </a:p>
          <a:p>
            <a:pPr marL="385920" lvl="1" indent="-127080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/>
              <a:buChar char="•"/>
            </a:pPr>
            <a:r>
              <a:rPr lang="sr-Latn-RS" sz="1130" b="0" strike="noStrike" spc="-1">
                <a:solidFill>
                  <a:srgbClr val="0C0C0C"/>
                </a:solidFill>
                <a:latin typeface="Arial"/>
                <a:ea typeface="DejaVu Sans"/>
              </a:rPr>
              <a:t>Ray Core - osnovne komponente</a:t>
            </a:r>
            <a:endParaRPr lang="hr-HR" sz="1130" b="0" strike="noStrike" spc="-1">
              <a:latin typeface="Arial"/>
            </a:endParaRPr>
          </a:p>
          <a:p>
            <a:pPr marL="385920" lvl="1" indent="-127080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/>
              <a:buChar char="•"/>
            </a:pPr>
            <a:r>
              <a:rPr lang="sr-Latn-RS" sz="1130" b="0" strike="noStrike" spc="-1">
                <a:solidFill>
                  <a:srgbClr val="0C0C0C"/>
                </a:solidFill>
                <a:latin typeface="Arial"/>
                <a:ea typeface="DejaVu Sans"/>
              </a:rPr>
              <a:t>Ray Air - distribucija ML</a:t>
            </a:r>
            <a:endParaRPr lang="hr-HR" sz="1130" b="0" strike="noStrike" spc="-1">
              <a:latin typeface="Arial"/>
            </a:endParaRPr>
          </a:p>
          <a:p>
            <a:pPr marL="385920" lvl="1" indent="-127080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/>
              <a:buChar char="•"/>
            </a:pPr>
            <a:r>
              <a:rPr lang="sr-Latn-RS" sz="1130" b="0" strike="noStrike" spc="-1">
                <a:solidFill>
                  <a:srgbClr val="0C0C0C"/>
                </a:solidFill>
                <a:latin typeface="Arial"/>
                <a:ea typeface="DejaVu Sans"/>
              </a:rPr>
              <a:t>Ray Ecosystem - prilagodba postojećim knjižnicama ML</a:t>
            </a:r>
            <a:endParaRPr lang="hr-HR" sz="1130" b="0" strike="noStrike" spc="-1">
              <a:latin typeface="Arial"/>
            </a:endParaRPr>
          </a:p>
          <a:p>
            <a:pPr marL="128520" indent="-127080">
              <a:lnSpc>
                <a:spcPct val="90000"/>
              </a:lnSpc>
              <a:spcBef>
                <a:spcPts val="564"/>
              </a:spcBef>
              <a:buClr>
                <a:srgbClr val="C00000"/>
              </a:buClr>
              <a:buFont typeface="Arial"/>
              <a:buChar char="•"/>
            </a:pPr>
            <a:r>
              <a:rPr lang="sr-Latn-RS" sz="1350" b="0" strike="noStrike" spc="-1">
                <a:solidFill>
                  <a:srgbClr val="0C0C0C"/>
                </a:solidFill>
                <a:latin typeface="Arial"/>
                <a:ea typeface="DejaVu Sans"/>
              </a:rPr>
              <a:t>Ray Core</a:t>
            </a:r>
            <a:endParaRPr lang="hr-HR" sz="1350" b="0" strike="noStrike" spc="-1">
              <a:latin typeface="Arial"/>
            </a:endParaRPr>
          </a:p>
          <a:p>
            <a:pPr marL="385920" lvl="1" indent="-127080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/>
              <a:buChar char="•"/>
            </a:pPr>
            <a:r>
              <a:rPr lang="sr-Latn-RS" sz="1130" b="0" strike="noStrike" spc="-1">
                <a:solidFill>
                  <a:srgbClr val="0C0C0C"/>
                </a:solidFill>
                <a:latin typeface="Arial"/>
                <a:ea typeface="DejaVu Sans"/>
              </a:rPr>
              <a:t>Tasks - funkcije</a:t>
            </a:r>
            <a:endParaRPr lang="hr-HR" sz="1130" b="0" strike="noStrike" spc="-1">
              <a:latin typeface="Arial"/>
            </a:endParaRPr>
          </a:p>
          <a:p>
            <a:pPr marL="385920" lvl="1" indent="-127080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/>
              <a:buChar char="•"/>
            </a:pPr>
            <a:r>
              <a:rPr lang="sr-Latn-RS" sz="1130" b="0" strike="noStrike" spc="-1">
                <a:solidFill>
                  <a:srgbClr val="0C0C0C"/>
                </a:solidFill>
                <a:latin typeface="Arial"/>
                <a:ea typeface="DejaVu Sans"/>
              </a:rPr>
              <a:t>Actors - klase</a:t>
            </a:r>
            <a:endParaRPr lang="hr-HR" sz="1130" b="0" strike="noStrike" spc="-1">
              <a:latin typeface="Arial"/>
            </a:endParaRPr>
          </a:p>
          <a:p>
            <a:pPr marL="385920" lvl="1" indent="-127080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/>
              <a:buChar char="•"/>
            </a:pPr>
            <a:r>
              <a:rPr lang="sr-Latn-RS" sz="1130" b="0" strike="noStrike" spc="-1">
                <a:solidFill>
                  <a:srgbClr val="0C0C0C"/>
                </a:solidFill>
                <a:latin typeface="Arial"/>
                <a:ea typeface="DejaVu Sans"/>
              </a:rPr>
              <a:t>Objects - varijable</a:t>
            </a:r>
            <a:endParaRPr lang="hr-HR" sz="1130" b="0" strike="noStrike" spc="-1">
              <a:latin typeface="Arial"/>
            </a:endParaRPr>
          </a:p>
        </p:txBody>
      </p:sp>
      <p:pic>
        <p:nvPicPr>
          <p:cNvPr id="331" name="Picture 1" descr="images/ray-components.png"/>
          <p:cNvPicPr/>
          <p:nvPr/>
        </p:nvPicPr>
        <p:blipFill>
          <a:blip r:embed="rId2"/>
          <a:stretch/>
        </p:blipFill>
        <p:spPr>
          <a:xfrm>
            <a:off x="4622760" y="2070000"/>
            <a:ext cx="3884760" cy="1332000"/>
          </a:xfrm>
          <a:prstGeom prst="rect">
            <a:avLst/>
          </a:prstGeom>
          <a:ln w="9525">
            <a:noFill/>
          </a:ln>
        </p:spPr>
      </p:pic>
      <p:sp>
        <p:nvSpPr>
          <p:cNvPr id="332" name="CustomShape 3"/>
          <p:cNvSpPr/>
          <p:nvPr/>
        </p:nvSpPr>
        <p:spPr>
          <a:xfrm>
            <a:off x="7562880" y="4767120"/>
            <a:ext cx="1295280" cy="273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hr-HR" sz="900" b="0" i="1" strike="noStrike" spc="-1">
                <a:solidFill>
                  <a:srgbClr val="0C0C0C"/>
                </a:solidFill>
                <a:latin typeface="Arial"/>
                <a:ea typeface="DejaVu Sans"/>
              </a:rPr>
              <a:t>17. studenog 2023.</a:t>
            </a:r>
            <a:endParaRPr lang="hr-HR" sz="900" b="0" strike="noStrike" spc="-1">
              <a:latin typeface="Arial"/>
            </a:endParaRPr>
          </a:p>
        </p:txBody>
      </p:sp>
      <p:sp>
        <p:nvSpPr>
          <p:cNvPr id="333" name="CustomShape 4"/>
          <p:cNvSpPr/>
          <p:nvPr/>
        </p:nvSpPr>
        <p:spPr>
          <a:xfrm>
            <a:off x="2048760" y="4767120"/>
            <a:ext cx="5118480" cy="273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hr-HR" sz="900" b="0" i="1" strike="noStrike" spc="-1">
                <a:solidFill>
                  <a:srgbClr val="0C0C0C"/>
                </a:solidFill>
                <a:latin typeface="Arial"/>
                <a:ea typeface="DejaVu Sans"/>
              </a:rPr>
              <a:t>Aplikacije za strojno učenje na resursu Supek</a:t>
            </a:r>
            <a:endParaRPr lang="hr-HR" sz="900" b="0" strike="noStrike" spc="-1">
              <a:latin typeface="Arial"/>
            </a:endParaRPr>
          </a:p>
        </p:txBody>
      </p:sp>
      <p:sp>
        <p:nvSpPr>
          <p:cNvPr id="334" name="CustomShape 5"/>
          <p:cNvSpPr/>
          <p:nvPr/>
        </p:nvSpPr>
        <p:spPr>
          <a:xfrm>
            <a:off x="4622760" y="3420720"/>
            <a:ext cx="3881880" cy="237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sr-Latn-RS" sz="800" b="0" strike="noStrike" spc="-1">
                <a:solidFill>
                  <a:srgbClr val="C9211E"/>
                </a:solidFill>
                <a:latin typeface="Arial"/>
                <a:ea typeface="DejaVu Sans"/>
              </a:rPr>
              <a:t>Slika 8</a:t>
            </a:r>
            <a:r>
              <a:rPr lang="sr-Latn-RS" sz="800" b="0" strike="noStrike" spc="-1">
                <a:solidFill>
                  <a:srgbClr val="0C0C0C"/>
                </a:solidFill>
                <a:latin typeface="Arial"/>
                <a:ea typeface="DejaVu Sans"/>
              </a:rPr>
              <a:t> Ray komponente (</a:t>
            </a:r>
            <a:r>
              <a:rPr lang="sr-Latn-RS" sz="800" b="0" u="sng" strike="noStrike" spc="-1">
                <a:solidFill>
                  <a:srgbClr val="0000FF"/>
                </a:solidFill>
                <a:uFillTx/>
                <a:latin typeface="Arial"/>
                <a:ea typeface="DejaVu Sans"/>
                <a:hlinkClick r:id="rId3"/>
              </a:rPr>
              <a:t>izvor</a:t>
            </a:r>
            <a:r>
              <a:rPr lang="sr-Latn-RS" sz="800" b="0" strike="noStrike" spc="-1">
                <a:solidFill>
                  <a:srgbClr val="0C0C0C"/>
                </a:solidFill>
                <a:latin typeface="Arial"/>
                <a:ea typeface="DejaVu Sans"/>
              </a:rPr>
              <a:t>)</a:t>
            </a:r>
            <a:endParaRPr lang="hr-HR" sz="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CustomShape 1"/>
          <p:cNvSpPr/>
          <p:nvPr/>
        </p:nvSpPr>
        <p:spPr>
          <a:xfrm>
            <a:off x="628560" y="273960"/>
            <a:ext cx="7885440" cy="992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90000"/>
              </a:lnSpc>
              <a:tabLst>
                <a:tab pos="0" algn="l"/>
              </a:tabLst>
            </a:pPr>
            <a:r>
              <a:rPr lang="sr-Latn-RS" sz="2029" b="1" strike="noStrike" spc="-1">
                <a:solidFill>
                  <a:srgbClr val="181818"/>
                </a:solidFill>
                <a:latin typeface="Arial"/>
                <a:ea typeface="DejaVu Sans"/>
              </a:rPr>
              <a:t>Ray klaster</a:t>
            </a:r>
            <a:endParaRPr lang="hr-HR" sz="2029" b="0" strike="noStrike" spc="-1">
              <a:latin typeface="Arial"/>
            </a:endParaRPr>
          </a:p>
        </p:txBody>
      </p:sp>
      <p:sp>
        <p:nvSpPr>
          <p:cNvPr id="336" name="CustomShape 2"/>
          <p:cNvSpPr/>
          <p:nvPr/>
        </p:nvSpPr>
        <p:spPr>
          <a:xfrm>
            <a:off x="628560" y="1369080"/>
            <a:ext cx="3884760" cy="3261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128520" indent="-127080">
              <a:lnSpc>
                <a:spcPct val="90000"/>
              </a:lnSpc>
              <a:spcBef>
                <a:spcPts val="564"/>
              </a:spcBef>
              <a:buClr>
                <a:srgbClr val="C00000"/>
              </a:buClr>
              <a:buFont typeface="Arial"/>
              <a:buChar char="•"/>
            </a:pPr>
            <a:r>
              <a:rPr lang="sr-Latn-RS" sz="1350" b="0" strike="noStrike" spc="-1">
                <a:solidFill>
                  <a:srgbClr val="0C0C0C"/>
                </a:solidFill>
                <a:latin typeface="Arial"/>
                <a:ea typeface="DejaVu Sans"/>
              </a:rPr>
              <a:t>Head čvor</a:t>
            </a:r>
            <a:endParaRPr lang="hr-HR" sz="1350" b="0" strike="noStrike" spc="-1">
              <a:latin typeface="Arial"/>
            </a:endParaRPr>
          </a:p>
          <a:p>
            <a:pPr marL="385920" lvl="1" indent="-127080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/>
              <a:buChar char="•"/>
            </a:pPr>
            <a:r>
              <a:rPr lang="sr-Latn-RS" sz="1130" b="0" strike="noStrike" spc="-1">
                <a:solidFill>
                  <a:srgbClr val="0C0C0C"/>
                </a:solidFill>
                <a:latin typeface="Arial"/>
                <a:ea typeface="DejaVu Sans"/>
              </a:rPr>
              <a:t>Driver - glavni program</a:t>
            </a:r>
            <a:endParaRPr lang="hr-HR" sz="1130" b="0" strike="noStrike" spc="-1">
              <a:latin typeface="Arial"/>
            </a:endParaRPr>
          </a:p>
          <a:p>
            <a:pPr marL="385920" lvl="1" indent="-127080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/>
              <a:buChar char="•"/>
            </a:pPr>
            <a:r>
              <a:rPr lang="sr-Latn-RS" sz="1130" b="0" strike="noStrike" spc="-1">
                <a:solidFill>
                  <a:srgbClr val="0C0C0C"/>
                </a:solidFill>
                <a:latin typeface="Arial"/>
                <a:ea typeface="DejaVu Sans"/>
              </a:rPr>
              <a:t>Global Control Store - koordinacija klastera</a:t>
            </a:r>
            <a:endParaRPr lang="hr-HR" sz="1130" b="0" strike="noStrike" spc="-1">
              <a:latin typeface="Arial"/>
            </a:endParaRPr>
          </a:p>
          <a:p>
            <a:pPr marL="128520" indent="-127080">
              <a:lnSpc>
                <a:spcPct val="90000"/>
              </a:lnSpc>
              <a:spcBef>
                <a:spcPts val="564"/>
              </a:spcBef>
              <a:buClr>
                <a:srgbClr val="C00000"/>
              </a:buClr>
              <a:buFont typeface="Arial"/>
              <a:buChar char="•"/>
            </a:pPr>
            <a:r>
              <a:rPr lang="sr-Latn-RS" sz="1350" b="0" strike="noStrike" spc="-1">
                <a:solidFill>
                  <a:srgbClr val="0C0C0C"/>
                </a:solidFill>
                <a:latin typeface="Arial"/>
                <a:ea typeface="DejaVu Sans"/>
              </a:rPr>
              <a:t>Worker čvorovi</a:t>
            </a:r>
            <a:endParaRPr lang="hr-HR" sz="1350" b="0" strike="noStrike" spc="-1">
              <a:latin typeface="Arial"/>
            </a:endParaRPr>
          </a:p>
          <a:p>
            <a:pPr marL="385920" lvl="1" indent="-127080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/>
              <a:buChar char="•"/>
            </a:pPr>
            <a:r>
              <a:rPr lang="sr-Latn-RS" sz="1130" b="0" strike="noStrike" spc="-1">
                <a:solidFill>
                  <a:srgbClr val="0C0C0C"/>
                </a:solidFill>
                <a:latin typeface="Arial"/>
                <a:ea typeface="DejaVu Sans"/>
              </a:rPr>
              <a:t>Worker - izvršavanje zadataka i “posjedovanje” referenci</a:t>
            </a:r>
            <a:endParaRPr lang="hr-HR" sz="1130" b="0" strike="noStrike" spc="-1">
              <a:latin typeface="Arial"/>
            </a:endParaRPr>
          </a:p>
          <a:p>
            <a:pPr marL="128520" indent="-127080">
              <a:lnSpc>
                <a:spcPct val="90000"/>
              </a:lnSpc>
              <a:spcBef>
                <a:spcPts val="564"/>
              </a:spcBef>
              <a:buClr>
                <a:srgbClr val="C00000"/>
              </a:buClr>
              <a:buFont typeface="Arial"/>
              <a:buChar char="•"/>
            </a:pPr>
            <a:r>
              <a:rPr lang="sr-Latn-RS" sz="1350" b="0" strike="noStrike" spc="-1">
                <a:solidFill>
                  <a:srgbClr val="0C0C0C"/>
                </a:solidFill>
                <a:latin typeface="Arial"/>
                <a:ea typeface="DejaVu Sans"/>
              </a:rPr>
              <a:t>Raylet</a:t>
            </a:r>
            <a:endParaRPr lang="hr-HR" sz="1350" b="0" strike="noStrike" spc="-1">
              <a:latin typeface="Arial"/>
            </a:endParaRPr>
          </a:p>
          <a:p>
            <a:pPr marL="385920" lvl="1" indent="-127080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/>
              <a:buChar char="•"/>
            </a:pPr>
            <a:r>
              <a:rPr lang="sr-Latn-RS" sz="1130" b="0" strike="noStrike" spc="-1">
                <a:solidFill>
                  <a:srgbClr val="0C0C0C"/>
                </a:solidFill>
                <a:latin typeface="Arial"/>
                <a:ea typeface="DejaVu Sans"/>
              </a:rPr>
              <a:t>koordinacija lokalnih resursa</a:t>
            </a:r>
            <a:endParaRPr lang="hr-HR" sz="1130" b="0" strike="noStrike" spc="-1">
              <a:latin typeface="Arial"/>
            </a:endParaRPr>
          </a:p>
          <a:p>
            <a:pPr marL="385920" lvl="1" indent="-127080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/>
              <a:buChar char="•"/>
            </a:pPr>
            <a:r>
              <a:rPr lang="sr-Latn-RS" sz="1130" b="0" strike="noStrike" spc="-1">
                <a:solidFill>
                  <a:srgbClr val="0C0C0C"/>
                </a:solidFill>
                <a:latin typeface="Arial"/>
                <a:ea typeface="DejaVu Sans"/>
              </a:rPr>
              <a:t>Scheduler - raspoređivanje</a:t>
            </a:r>
            <a:endParaRPr lang="hr-HR" sz="1130" b="0" strike="noStrike" spc="-1">
              <a:latin typeface="Arial"/>
            </a:endParaRPr>
          </a:p>
          <a:p>
            <a:pPr marL="385920" lvl="1" indent="-127080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/>
              <a:buChar char="•"/>
            </a:pPr>
            <a:r>
              <a:rPr lang="sr-Latn-RS" sz="1130" b="0" strike="noStrike" spc="-1">
                <a:solidFill>
                  <a:srgbClr val="0C0C0C"/>
                </a:solidFill>
                <a:latin typeface="Arial"/>
                <a:ea typeface="DejaVu Sans"/>
              </a:rPr>
              <a:t>Object Store - pohrana</a:t>
            </a:r>
            <a:endParaRPr lang="hr-HR" sz="1130" b="0" strike="noStrike" spc="-1">
              <a:latin typeface="Arial"/>
            </a:endParaRPr>
          </a:p>
        </p:txBody>
      </p:sp>
      <p:pic>
        <p:nvPicPr>
          <p:cNvPr id="337" name="Picture 1" descr="images/ray-cluster.png"/>
          <p:cNvPicPr/>
          <p:nvPr/>
        </p:nvPicPr>
        <p:blipFill>
          <a:blip r:embed="rId2"/>
          <a:stretch/>
        </p:blipFill>
        <p:spPr>
          <a:xfrm>
            <a:off x="4622760" y="1905120"/>
            <a:ext cx="3884760" cy="1649520"/>
          </a:xfrm>
          <a:prstGeom prst="rect">
            <a:avLst/>
          </a:prstGeom>
          <a:ln w="9525">
            <a:noFill/>
          </a:ln>
        </p:spPr>
      </p:pic>
      <p:sp>
        <p:nvSpPr>
          <p:cNvPr id="338" name="CustomShape 3"/>
          <p:cNvSpPr/>
          <p:nvPr/>
        </p:nvSpPr>
        <p:spPr>
          <a:xfrm>
            <a:off x="7562880" y="4767120"/>
            <a:ext cx="1295280" cy="273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hr-HR" sz="900" b="0" i="1" strike="noStrike" spc="-1">
                <a:solidFill>
                  <a:srgbClr val="0C0C0C"/>
                </a:solidFill>
                <a:latin typeface="Arial"/>
                <a:ea typeface="DejaVu Sans"/>
              </a:rPr>
              <a:t>17. studenog 2023.</a:t>
            </a:r>
            <a:endParaRPr lang="hr-HR" sz="900" b="0" strike="noStrike" spc="-1">
              <a:latin typeface="Arial"/>
            </a:endParaRPr>
          </a:p>
        </p:txBody>
      </p:sp>
      <p:sp>
        <p:nvSpPr>
          <p:cNvPr id="339" name="CustomShape 4"/>
          <p:cNvSpPr/>
          <p:nvPr/>
        </p:nvSpPr>
        <p:spPr>
          <a:xfrm>
            <a:off x="2048760" y="4767120"/>
            <a:ext cx="5118480" cy="273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hr-HR" sz="900" b="0" i="1" strike="noStrike" spc="-1">
                <a:solidFill>
                  <a:srgbClr val="0C0C0C"/>
                </a:solidFill>
                <a:latin typeface="Arial"/>
                <a:ea typeface="DejaVu Sans"/>
              </a:rPr>
              <a:t>Aplikacije za strojno učenje na resursu Supek</a:t>
            </a:r>
            <a:endParaRPr lang="hr-HR" sz="900" b="0" strike="noStrike" spc="-1">
              <a:latin typeface="Arial"/>
            </a:endParaRPr>
          </a:p>
        </p:txBody>
      </p:sp>
      <p:sp>
        <p:nvSpPr>
          <p:cNvPr id="340" name="CustomShape 5"/>
          <p:cNvSpPr/>
          <p:nvPr/>
        </p:nvSpPr>
        <p:spPr>
          <a:xfrm>
            <a:off x="4622760" y="3601080"/>
            <a:ext cx="3881880" cy="237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sr-Latn-RS" sz="800" b="0" strike="noStrike" spc="-1">
                <a:solidFill>
                  <a:srgbClr val="C9211E"/>
                </a:solidFill>
                <a:latin typeface="Arial"/>
                <a:ea typeface="DejaVu Sans"/>
              </a:rPr>
              <a:t>Slika 9</a:t>
            </a:r>
            <a:r>
              <a:rPr lang="sr-Latn-RS" sz="800" b="0" strike="noStrike" spc="-1">
                <a:solidFill>
                  <a:srgbClr val="0C0C0C"/>
                </a:solidFill>
                <a:latin typeface="Arial"/>
                <a:ea typeface="DejaVu Sans"/>
              </a:rPr>
              <a:t> Shema Ray klastera (</a:t>
            </a:r>
            <a:r>
              <a:rPr lang="sr-Latn-RS" sz="800" b="0" i="1" strike="noStrike" spc="-1">
                <a:solidFill>
                  <a:srgbClr val="0C0C0C"/>
                </a:solidFill>
                <a:latin typeface="Arial"/>
                <a:ea typeface="DejaVu Sans"/>
              </a:rPr>
              <a:t>Figure 2-3</a:t>
            </a:r>
            <a:r>
              <a:rPr lang="sr-Latn-RS" sz="800" b="0" strike="noStrike" spc="-1">
                <a:solidFill>
                  <a:srgbClr val="0C0C0C"/>
                </a:solidFill>
                <a:latin typeface="Arial"/>
                <a:ea typeface="DejaVu Sans"/>
              </a:rPr>
              <a:t> u </a:t>
            </a:r>
            <a:r>
              <a:rPr lang="sr-Latn-RS" sz="800" b="0" u="sng" strike="noStrike" spc="-1">
                <a:solidFill>
                  <a:srgbClr val="0000FF"/>
                </a:solidFill>
                <a:uFillTx/>
                <a:latin typeface="Arial"/>
                <a:ea typeface="DejaVu Sans"/>
                <a:hlinkClick r:id="rId3"/>
              </a:rPr>
              <a:t>izvoru</a:t>
            </a:r>
            <a:r>
              <a:rPr lang="sr-Latn-RS" sz="800" b="0" strike="noStrike" spc="-1">
                <a:solidFill>
                  <a:srgbClr val="0C0C0C"/>
                </a:solidFill>
                <a:latin typeface="Arial"/>
                <a:ea typeface="DejaVu Sans"/>
              </a:rPr>
              <a:t>)</a:t>
            </a:r>
            <a:endParaRPr lang="hr-HR" sz="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CustomShape 1"/>
          <p:cNvSpPr/>
          <p:nvPr/>
        </p:nvSpPr>
        <p:spPr>
          <a:xfrm>
            <a:off x="628560" y="273960"/>
            <a:ext cx="7885440" cy="992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90000"/>
              </a:lnSpc>
              <a:tabLst>
                <a:tab pos="0" algn="l"/>
              </a:tabLst>
            </a:pPr>
            <a:r>
              <a:rPr lang="sr-Latn-RS" sz="2029" b="1" strike="noStrike" spc="-1">
                <a:solidFill>
                  <a:srgbClr val="181818"/>
                </a:solidFill>
                <a:latin typeface="Arial"/>
                <a:ea typeface="DejaVu Sans"/>
              </a:rPr>
              <a:t>Ray reference i izvođenje programa</a:t>
            </a:r>
            <a:endParaRPr lang="hr-HR" sz="2029" b="0" strike="noStrike" spc="-1">
              <a:latin typeface="Arial"/>
            </a:endParaRPr>
          </a:p>
        </p:txBody>
      </p:sp>
      <p:pic>
        <p:nvPicPr>
          <p:cNvPr id="342" name="Picture 1" descr="images/ray-references.png"/>
          <p:cNvPicPr/>
          <p:nvPr/>
        </p:nvPicPr>
        <p:blipFill>
          <a:blip r:embed="rId2"/>
          <a:stretch/>
        </p:blipFill>
        <p:spPr>
          <a:xfrm>
            <a:off x="2501640" y="1724400"/>
            <a:ext cx="4113720" cy="2010600"/>
          </a:xfrm>
          <a:prstGeom prst="rect">
            <a:avLst/>
          </a:prstGeom>
          <a:ln w="9525">
            <a:noFill/>
          </a:ln>
        </p:spPr>
      </p:pic>
      <p:sp>
        <p:nvSpPr>
          <p:cNvPr id="343" name="CustomShape 2"/>
          <p:cNvSpPr/>
          <p:nvPr/>
        </p:nvSpPr>
        <p:spPr>
          <a:xfrm>
            <a:off x="7562880" y="4767120"/>
            <a:ext cx="1295280" cy="273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hr-HR" sz="900" b="0" i="1" strike="noStrike" spc="-1">
                <a:solidFill>
                  <a:srgbClr val="0C0C0C"/>
                </a:solidFill>
                <a:latin typeface="Arial"/>
                <a:ea typeface="DejaVu Sans"/>
              </a:rPr>
              <a:t>17. studenog 2023.</a:t>
            </a:r>
            <a:endParaRPr lang="hr-HR" sz="900" b="0" strike="noStrike" spc="-1">
              <a:latin typeface="Arial"/>
            </a:endParaRPr>
          </a:p>
        </p:txBody>
      </p:sp>
      <p:sp>
        <p:nvSpPr>
          <p:cNvPr id="344" name="CustomShape 3"/>
          <p:cNvSpPr/>
          <p:nvPr/>
        </p:nvSpPr>
        <p:spPr>
          <a:xfrm>
            <a:off x="2048760" y="4767120"/>
            <a:ext cx="5118480" cy="273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hr-HR" sz="900" b="0" i="1" strike="noStrike" spc="-1">
                <a:solidFill>
                  <a:srgbClr val="0C0C0C"/>
                </a:solidFill>
                <a:latin typeface="Arial"/>
                <a:ea typeface="DejaVu Sans"/>
              </a:rPr>
              <a:t>Aplikacije za strojno učenje na resursu Supek</a:t>
            </a:r>
            <a:endParaRPr lang="hr-HR" sz="900" b="0" strike="noStrike" spc="-1">
              <a:latin typeface="Arial"/>
            </a:endParaRPr>
          </a:p>
        </p:txBody>
      </p:sp>
      <p:sp>
        <p:nvSpPr>
          <p:cNvPr id="345" name="CustomShape 4"/>
          <p:cNvSpPr/>
          <p:nvPr/>
        </p:nvSpPr>
        <p:spPr>
          <a:xfrm>
            <a:off x="622440" y="3781080"/>
            <a:ext cx="7882560" cy="237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sr-Latn-RS" sz="800" b="0" strike="noStrike" spc="-1">
                <a:solidFill>
                  <a:srgbClr val="C9211E"/>
                </a:solidFill>
                <a:latin typeface="Arial"/>
                <a:ea typeface="DejaVu Sans"/>
              </a:rPr>
              <a:t>Slika 10</a:t>
            </a:r>
            <a:r>
              <a:rPr lang="sr-Latn-RS" sz="800" b="0" strike="noStrike" spc="-1">
                <a:solidFill>
                  <a:srgbClr val="0C0C0C"/>
                </a:solidFill>
                <a:latin typeface="Arial"/>
                <a:ea typeface="DejaVu Sans"/>
              </a:rPr>
              <a:t> Shema Ray posjedovanja i izvršavanja (</a:t>
            </a:r>
            <a:r>
              <a:rPr lang="sr-Latn-RS" sz="800" b="0" i="1" strike="noStrike" spc="-1">
                <a:solidFill>
                  <a:srgbClr val="0C0C0C"/>
                </a:solidFill>
                <a:latin typeface="Arial"/>
                <a:ea typeface="DejaVu Sans"/>
              </a:rPr>
              <a:t>Ownership</a:t>
            </a:r>
            <a:r>
              <a:rPr lang="sr-Latn-RS" sz="800" b="0" strike="noStrike" spc="-1">
                <a:solidFill>
                  <a:srgbClr val="0C0C0C"/>
                </a:solidFill>
                <a:latin typeface="Arial"/>
                <a:ea typeface="DejaVu Sans"/>
              </a:rPr>
              <a:t>, str. 8 u </a:t>
            </a:r>
            <a:r>
              <a:rPr lang="sr-Latn-RS" sz="800" b="0" u="sng" strike="noStrike" spc="-1">
                <a:solidFill>
                  <a:srgbClr val="D71635"/>
                </a:solidFill>
                <a:uFillTx/>
                <a:latin typeface="Arial"/>
                <a:ea typeface="DejaVu Sans"/>
                <a:hlinkClick r:id="rId3"/>
              </a:rPr>
              <a:t>izvoru</a:t>
            </a:r>
            <a:r>
              <a:rPr lang="sr-Latn-RS" sz="800" b="0" strike="noStrike" spc="-1">
                <a:solidFill>
                  <a:srgbClr val="0C0C0C"/>
                </a:solidFill>
                <a:latin typeface="Arial"/>
                <a:ea typeface="DejaVu Sans"/>
              </a:rPr>
              <a:t>)</a:t>
            </a:r>
            <a:endParaRPr lang="hr-HR" sz="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CustomShape 1"/>
          <p:cNvSpPr/>
          <p:nvPr/>
        </p:nvSpPr>
        <p:spPr>
          <a:xfrm>
            <a:off x="628560" y="273960"/>
            <a:ext cx="7885440" cy="992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90000"/>
              </a:lnSpc>
              <a:tabLst>
                <a:tab pos="0" algn="l"/>
              </a:tabLst>
            </a:pPr>
            <a:r>
              <a:rPr lang="sr-Latn-RS" sz="2029" b="1" strike="noStrike" spc="-1">
                <a:solidFill>
                  <a:srgbClr val="181818"/>
                </a:solidFill>
                <a:latin typeface="Arial"/>
                <a:ea typeface="DejaVu Sans"/>
              </a:rPr>
              <a:t>Ray Train i PyTorch</a:t>
            </a:r>
            <a:endParaRPr lang="hr-HR" sz="2029" b="0" strike="noStrike" spc="-1">
              <a:latin typeface="Arial"/>
            </a:endParaRPr>
          </a:p>
        </p:txBody>
      </p:sp>
      <p:sp>
        <p:nvSpPr>
          <p:cNvPr id="347" name="CustomShape 2"/>
          <p:cNvSpPr/>
          <p:nvPr/>
        </p:nvSpPr>
        <p:spPr>
          <a:xfrm>
            <a:off x="2880360" y="2011680"/>
            <a:ext cx="3656520" cy="1507680"/>
          </a:xfrm>
          <a:prstGeom prst="rect">
            <a:avLst/>
          </a:prstGeom>
          <a:solidFill>
            <a:srgbClr val="DEE6E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4720" tIns="45000" rIns="54720" bIns="45000" anchor="ctr">
            <a:noAutofit/>
          </a:bodyPr>
          <a:lstStyle/>
          <a:p>
            <a:pPr marL="128520">
              <a:lnSpc>
                <a:spcPct val="90000"/>
              </a:lnSpc>
              <a:spcBef>
                <a:spcPts val="564"/>
              </a:spcBef>
              <a:tabLst>
                <a:tab pos="0" algn="l"/>
              </a:tabLst>
            </a:pPr>
            <a:r>
              <a:rPr lang="sr-Latn-RS" sz="1000" b="0" i="1" strike="noStrike" spc="-1">
                <a:solidFill>
                  <a:srgbClr val="60A0B0"/>
                </a:solidFill>
                <a:latin typeface="Consolas"/>
                <a:ea typeface="DejaVu Sans"/>
              </a:rPr>
              <a:t>#PBS -q gpu-radionica</a:t>
            </a:r>
            <a:br/>
            <a:r>
              <a:rPr lang="sr-Latn-RS" sz="1000" b="0" i="1" strike="noStrike" spc="-1">
                <a:solidFill>
                  <a:srgbClr val="60A0B0"/>
                </a:solidFill>
                <a:latin typeface="Consolas"/>
                <a:ea typeface="DejaVu Sans"/>
              </a:rPr>
              <a:t>#PBS -l select=2:ngpus=1:ncpus=4</a:t>
            </a:r>
            <a:br/>
            <a:r>
              <a:rPr lang="sr-Latn-RS" sz="1000" b="0" strike="noStrike" spc="-1">
                <a:solidFill>
                  <a:srgbClr val="0C0C0C"/>
                </a:solidFill>
                <a:latin typeface="Consolas"/>
                <a:ea typeface="DejaVu Sans"/>
              </a:rPr>
              <a:t> </a:t>
            </a:r>
            <a:br/>
            <a:r>
              <a:rPr lang="sr-Latn-RS" sz="1000" b="0" strike="noStrike" spc="-1">
                <a:solidFill>
                  <a:srgbClr val="0C0C0C"/>
                </a:solidFill>
                <a:latin typeface="Consolas"/>
                <a:ea typeface="DejaVu Sans"/>
              </a:rPr>
              <a:t>module load scientific/ray</a:t>
            </a:r>
            <a:br/>
            <a:r>
              <a:rPr lang="sr-Latn-RS" sz="1000" b="0" strike="noStrike" spc="-1">
                <a:solidFill>
                  <a:srgbClr val="0C0C0C"/>
                </a:solidFill>
                <a:latin typeface="Consolas"/>
                <a:ea typeface="DejaVu Sans"/>
              </a:rPr>
              <a:t> </a:t>
            </a:r>
            <a:br/>
            <a:r>
              <a:rPr lang="sr-Latn-RS" sz="1000" b="0" strike="noStrike" spc="-1">
                <a:solidFill>
                  <a:srgbClr val="008000"/>
                </a:solidFill>
                <a:latin typeface="Consolas"/>
                <a:ea typeface="DejaVu Sans"/>
              </a:rPr>
              <a:t>cd</a:t>
            </a:r>
            <a:r>
              <a:rPr lang="sr-Latn-RS" sz="1000" b="0" strike="noStrike" spc="-1">
                <a:solidFill>
                  <a:srgbClr val="0C0C0C"/>
                </a:solidFill>
                <a:latin typeface="Consolas"/>
                <a:ea typeface="DejaVu Sans"/>
              </a:rPr>
              <a:t> </a:t>
            </a:r>
            <a:r>
              <a:rPr lang="sr-Latn-RS" sz="1000" b="0" strike="noStrike" spc="-1">
                <a:solidFill>
                  <a:srgbClr val="19177C"/>
                </a:solidFill>
                <a:latin typeface="Consolas"/>
                <a:ea typeface="DejaVu Sans"/>
              </a:rPr>
              <a:t>${PBS_O_WORKDIR</a:t>
            </a:r>
            <a:r>
              <a:rPr lang="sr-Latn-RS" sz="1000" b="0" strike="noStrike" spc="-1">
                <a:solidFill>
                  <a:srgbClr val="666666"/>
                </a:solidFill>
                <a:latin typeface="Consolas"/>
                <a:ea typeface="DejaVu Sans"/>
              </a:rPr>
              <a:t>:-</a:t>
            </a:r>
            <a:r>
              <a:rPr lang="sr-Latn-RS" sz="1000" b="0" strike="noStrike" spc="-1">
                <a:solidFill>
                  <a:srgbClr val="4070A0"/>
                </a:solidFill>
                <a:latin typeface="Consolas"/>
                <a:ea typeface="DejaVu Sans"/>
              </a:rPr>
              <a:t>""</a:t>
            </a:r>
            <a:r>
              <a:rPr lang="sr-Latn-RS" sz="1000" b="0" strike="noStrike" spc="-1">
                <a:solidFill>
                  <a:srgbClr val="19177C"/>
                </a:solidFill>
                <a:latin typeface="Consolas"/>
                <a:ea typeface="DejaVu Sans"/>
              </a:rPr>
              <a:t>}</a:t>
            </a:r>
            <a:br/>
            <a:r>
              <a:rPr lang="sr-Latn-RS" sz="1000" b="0" strike="noStrike" spc="-1">
                <a:solidFill>
                  <a:srgbClr val="0C0C0C"/>
                </a:solidFill>
                <a:latin typeface="Consolas"/>
                <a:ea typeface="DejaVu Sans"/>
              </a:rPr>
              <a:t> </a:t>
            </a:r>
            <a:br/>
            <a:r>
              <a:rPr lang="sr-Latn-RS" sz="1000" b="0" strike="noStrike" spc="-1">
                <a:solidFill>
                  <a:srgbClr val="0C0C0C"/>
                </a:solidFill>
                <a:latin typeface="Consolas"/>
                <a:ea typeface="DejaVu Sans"/>
              </a:rPr>
              <a:t>ray-launcher.sh train.py</a:t>
            </a:r>
            <a:endParaRPr lang="hr-HR" sz="1000" b="0" strike="noStrike" spc="-1">
              <a:latin typeface="Arial"/>
            </a:endParaRPr>
          </a:p>
        </p:txBody>
      </p:sp>
      <p:sp>
        <p:nvSpPr>
          <p:cNvPr id="348" name="CustomShape 3"/>
          <p:cNvSpPr/>
          <p:nvPr/>
        </p:nvSpPr>
        <p:spPr>
          <a:xfrm>
            <a:off x="7562880" y="4767120"/>
            <a:ext cx="1295280" cy="273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hr-HR" sz="900" b="0" i="1" strike="noStrike" spc="-1">
                <a:solidFill>
                  <a:srgbClr val="0C0C0C"/>
                </a:solidFill>
                <a:latin typeface="Arial"/>
                <a:ea typeface="DejaVu Sans"/>
              </a:rPr>
              <a:t>17. studenog 2023.</a:t>
            </a:r>
            <a:endParaRPr lang="hr-HR" sz="900" b="0" strike="noStrike" spc="-1">
              <a:latin typeface="Arial"/>
            </a:endParaRPr>
          </a:p>
        </p:txBody>
      </p:sp>
      <p:sp>
        <p:nvSpPr>
          <p:cNvPr id="349" name="CustomShape 4"/>
          <p:cNvSpPr/>
          <p:nvPr/>
        </p:nvSpPr>
        <p:spPr>
          <a:xfrm>
            <a:off x="2048760" y="4767120"/>
            <a:ext cx="5118480" cy="273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hr-HR" sz="900" b="0" i="1" strike="noStrike" spc="-1">
                <a:solidFill>
                  <a:srgbClr val="0C0C0C"/>
                </a:solidFill>
                <a:latin typeface="Arial"/>
                <a:ea typeface="DejaVu Sans"/>
              </a:rPr>
              <a:t>Aplikacije za strojno učenje na resursu Supek</a:t>
            </a:r>
            <a:endParaRPr lang="hr-HR" sz="900" b="0" strike="noStrike" spc="-1">
              <a:latin typeface="Arial"/>
            </a:endParaRPr>
          </a:p>
        </p:txBody>
      </p:sp>
      <p:pic>
        <p:nvPicPr>
          <p:cNvPr id="350" name="Picture 349"/>
          <p:cNvPicPr/>
          <p:nvPr/>
        </p:nvPicPr>
        <p:blipFill>
          <a:blip r:embed="rId2"/>
          <a:stretch/>
        </p:blipFill>
        <p:spPr>
          <a:xfrm>
            <a:off x="3017520" y="1746000"/>
            <a:ext cx="297720" cy="225000"/>
          </a:xfrm>
          <a:prstGeom prst="rect">
            <a:avLst/>
          </a:prstGeom>
          <a:ln w="0">
            <a:noFill/>
          </a:ln>
        </p:spPr>
      </p:pic>
      <p:sp>
        <p:nvSpPr>
          <p:cNvPr id="351" name="CustomShape 5"/>
          <p:cNvSpPr/>
          <p:nvPr/>
        </p:nvSpPr>
        <p:spPr>
          <a:xfrm>
            <a:off x="3281760" y="1737360"/>
            <a:ext cx="3186720" cy="234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hr-HR" sz="1000" b="0" strike="noStrike" spc="-1">
                <a:solidFill>
                  <a:srgbClr val="0C0C0C"/>
                </a:solidFill>
                <a:latin typeface="Consolas"/>
                <a:ea typeface="DejaVu Sans"/>
              </a:rPr>
              <a:t>snr-ml-primjeri/ray/train.sh</a:t>
            </a:r>
            <a:endParaRPr lang="hr-HR" sz="10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CustomShape 1"/>
          <p:cNvSpPr/>
          <p:nvPr/>
        </p:nvSpPr>
        <p:spPr>
          <a:xfrm>
            <a:off x="628560" y="273960"/>
            <a:ext cx="7885440" cy="992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90000"/>
              </a:lnSpc>
              <a:tabLst>
                <a:tab pos="0" algn="l"/>
              </a:tabLst>
            </a:pPr>
            <a:r>
              <a:rPr lang="sr-Latn-RS" sz="2029" b="1" strike="noStrike" spc="-1">
                <a:solidFill>
                  <a:srgbClr val="181818"/>
                </a:solidFill>
                <a:latin typeface="Arial"/>
                <a:ea typeface="DejaVu Sans"/>
              </a:rPr>
              <a:t>Ray Tune i TensorFlow</a:t>
            </a:r>
            <a:endParaRPr lang="hr-HR" sz="2029" b="0" strike="noStrike" spc="-1">
              <a:latin typeface="Arial"/>
            </a:endParaRPr>
          </a:p>
        </p:txBody>
      </p:sp>
      <p:sp>
        <p:nvSpPr>
          <p:cNvPr id="353" name="CustomShape 2"/>
          <p:cNvSpPr/>
          <p:nvPr/>
        </p:nvSpPr>
        <p:spPr>
          <a:xfrm>
            <a:off x="2880360" y="2011680"/>
            <a:ext cx="3318120" cy="1370520"/>
          </a:xfrm>
          <a:prstGeom prst="rect">
            <a:avLst/>
          </a:prstGeom>
          <a:solidFill>
            <a:srgbClr val="DEE6E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4720" tIns="45000" rIns="54720" bIns="45000" anchor="ctr">
            <a:noAutofit/>
          </a:bodyPr>
          <a:lstStyle/>
          <a:p>
            <a:pPr marL="128520">
              <a:lnSpc>
                <a:spcPct val="90000"/>
              </a:lnSpc>
              <a:spcBef>
                <a:spcPts val="564"/>
              </a:spcBef>
              <a:tabLst>
                <a:tab pos="0" algn="l"/>
              </a:tabLst>
            </a:pPr>
            <a:r>
              <a:rPr lang="sr-Latn-RS" sz="1000" b="0" i="1" strike="noStrike" spc="-1">
                <a:solidFill>
                  <a:srgbClr val="60A0B0"/>
                </a:solidFill>
                <a:latin typeface="Consolas"/>
                <a:ea typeface="DejaVu Sans"/>
              </a:rPr>
              <a:t>#PBS -q gpu-radionica</a:t>
            </a:r>
            <a:br/>
            <a:r>
              <a:rPr lang="sr-Latn-RS" sz="1000" b="0" i="1" strike="noStrike" spc="-1">
                <a:solidFill>
                  <a:srgbClr val="60A0B0"/>
                </a:solidFill>
                <a:latin typeface="Consolas"/>
                <a:ea typeface="DejaVu Sans"/>
              </a:rPr>
              <a:t>#PBS -l select=2:ngpus=1:ncpus=4</a:t>
            </a:r>
            <a:br/>
            <a:r>
              <a:rPr lang="sr-Latn-RS" sz="1000" b="0" strike="noStrike" spc="-1">
                <a:solidFill>
                  <a:srgbClr val="0C0C0C"/>
                </a:solidFill>
                <a:latin typeface="Consolas"/>
                <a:ea typeface="DejaVu Sans"/>
              </a:rPr>
              <a:t> </a:t>
            </a:r>
            <a:br/>
            <a:r>
              <a:rPr lang="sr-Latn-RS" sz="1000" b="0" strike="noStrike" spc="-1">
                <a:solidFill>
                  <a:srgbClr val="0C0C0C"/>
                </a:solidFill>
                <a:latin typeface="Consolas"/>
                <a:ea typeface="DejaVu Sans"/>
              </a:rPr>
              <a:t>module load scientific/ray</a:t>
            </a:r>
            <a:br/>
            <a:r>
              <a:rPr lang="sr-Latn-RS" sz="1000" b="0" strike="noStrike" spc="-1">
                <a:solidFill>
                  <a:srgbClr val="0C0C0C"/>
                </a:solidFill>
                <a:latin typeface="Consolas"/>
                <a:ea typeface="DejaVu Sans"/>
              </a:rPr>
              <a:t> </a:t>
            </a:r>
            <a:br/>
            <a:r>
              <a:rPr lang="sr-Latn-RS" sz="1000" b="0" strike="noStrike" spc="-1">
                <a:solidFill>
                  <a:srgbClr val="008000"/>
                </a:solidFill>
                <a:latin typeface="Consolas"/>
                <a:ea typeface="DejaVu Sans"/>
              </a:rPr>
              <a:t>cd</a:t>
            </a:r>
            <a:r>
              <a:rPr lang="sr-Latn-RS" sz="1000" b="0" strike="noStrike" spc="-1">
                <a:solidFill>
                  <a:srgbClr val="0C0C0C"/>
                </a:solidFill>
                <a:latin typeface="Consolas"/>
                <a:ea typeface="DejaVu Sans"/>
              </a:rPr>
              <a:t> </a:t>
            </a:r>
            <a:r>
              <a:rPr lang="sr-Latn-RS" sz="1000" b="0" strike="noStrike" spc="-1">
                <a:solidFill>
                  <a:srgbClr val="19177C"/>
                </a:solidFill>
                <a:latin typeface="Consolas"/>
                <a:ea typeface="DejaVu Sans"/>
              </a:rPr>
              <a:t>${PBS_O_WORKDIR</a:t>
            </a:r>
            <a:r>
              <a:rPr lang="sr-Latn-RS" sz="1000" b="0" strike="noStrike" spc="-1">
                <a:solidFill>
                  <a:srgbClr val="666666"/>
                </a:solidFill>
                <a:latin typeface="Consolas"/>
                <a:ea typeface="DejaVu Sans"/>
              </a:rPr>
              <a:t>:-</a:t>
            </a:r>
            <a:r>
              <a:rPr lang="sr-Latn-RS" sz="1000" b="0" strike="noStrike" spc="-1">
                <a:solidFill>
                  <a:srgbClr val="4070A0"/>
                </a:solidFill>
                <a:latin typeface="Consolas"/>
                <a:ea typeface="DejaVu Sans"/>
              </a:rPr>
              <a:t>""</a:t>
            </a:r>
            <a:r>
              <a:rPr lang="sr-Latn-RS" sz="1000" b="0" strike="noStrike" spc="-1">
                <a:solidFill>
                  <a:srgbClr val="19177C"/>
                </a:solidFill>
                <a:latin typeface="Consolas"/>
                <a:ea typeface="DejaVu Sans"/>
              </a:rPr>
              <a:t>}</a:t>
            </a:r>
            <a:br/>
            <a:r>
              <a:rPr lang="sr-Latn-RS" sz="1000" b="0" strike="noStrike" spc="-1">
                <a:solidFill>
                  <a:srgbClr val="0C0C0C"/>
                </a:solidFill>
                <a:latin typeface="Consolas"/>
                <a:ea typeface="DejaVu Sans"/>
              </a:rPr>
              <a:t> </a:t>
            </a:r>
            <a:br/>
            <a:r>
              <a:rPr lang="sr-Latn-RS" sz="1000" b="0" strike="noStrike" spc="-1">
                <a:solidFill>
                  <a:srgbClr val="0C0C0C"/>
                </a:solidFill>
                <a:latin typeface="Consolas"/>
                <a:ea typeface="DejaVu Sans"/>
              </a:rPr>
              <a:t>ray-launcher.sh tune.py</a:t>
            </a:r>
            <a:endParaRPr lang="hr-HR" sz="1000" b="0" strike="noStrike" spc="-1">
              <a:latin typeface="Arial"/>
            </a:endParaRPr>
          </a:p>
        </p:txBody>
      </p:sp>
      <p:sp>
        <p:nvSpPr>
          <p:cNvPr id="354" name="CustomShape 3"/>
          <p:cNvSpPr/>
          <p:nvPr/>
        </p:nvSpPr>
        <p:spPr>
          <a:xfrm>
            <a:off x="7562880" y="4767120"/>
            <a:ext cx="1295280" cy="273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hr-HR" sz="900" b="0" i="1" strike="noStrike" spc="-1">
                <a:solidFill>
                  <a:srgbClr val="0C0C0C"/>
                </a:solidFill>
                <a:latin typeface="Arial"/>
                <a:ea typeface="DejaVu Sans"/>
              </a:rPr>
              <a:t>17. studenog 2023.</a:t>
            </a:r>
            <a:endParaRPr lang="hr-HR" sz="900" b="0" strike="noStrike" spc="-1">
              <a:latin typeface="Arial"/>
            </a:endParaRPr>
          </a:p>
        </p:txBody>
      </p:sp>
      <p:sp>
        <p:nvSpPr>
          <p:cNvPr id="355" name="CustomShape 4"/>
          <p:cNvSpPr/>
          <p:nvPr/>
        </p:nvSpPr>
        <p:spPr>
          <a:xfrm>
            <a:off x="2048760" y="4767120"/>
            <a:ext cx="5118480" cy="273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hr-HR" sz="900" b="0" i="1" strike="noStrike" spc="-1">
                <a:solidFill>
                  <a:srgbClr val="0C0C0C"/>
                </a:solidFill>
                <a:latin typeface="Arial"/>
                <a:ea typeface="DejaVu Sans"/>
              </a:rPr>
              <a:t>Aplikacije za strojno učenje na resursu Supek</a:t>
            </a:r>
            <a:endParaRPr lang="hr-HR" sz="900" b="0" strike="noStrike" spc="-1">
              <a:latin typeface="Arial"/>
            </a:endParaRPr>
          </a:p>
        </p:txBody>
      </p:sp>
      <p:pic>
        <p:nvPicPr>
          <p:cNvPr id="356" name="Picture 355"/>
          <p:cNvPicPr/>
          <p:nvPr/>
        </p:nvPicPr>
        <p:blipFill>
          <a:blip r:embed="rId2"/>
          <a:stretch/>
        </p:blipFill>
        <p:spPr>
          <a:xfrm>
            <a:off x="3017520" y="1746000"/>
            <a:ext cx="297720" cy="225000"/>
          </a:xfrm>
          <a:prstGeom prst="rect">
            <a:avLst/>
          </a:prstGeom>
          <a:ln w="0">
            <a:noFill/>
          </a:ln>
        </p:spPr>
      </p:pic>
      <p:sp>
        <p:nvSpPr>
          <p:cNvPr id="357" name="CustomShape 5"/>
          <p:cNvSpPr/>
          <p:nvPr/>
        </p:nvSpPr>
        <p:spPr>
          <a:xfrm>
            <a:off x="3281760" y="1737360"/>
            <a:ext cx="3186720" cy="234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hr-HR" sz="1000" b="0" strike="noStrike" spc="-1">
                <a:solidFill>
                  <a:srgbClr val="0C0C0C"/>
                </a:solidFill>
                <a:latin typeface="Consolas"/>
                <a:ea typeface="DejaVu Sans"/>
              </a:rPr>
              <a:t>snr-ml-primjeri/ray/tune.sh</a:t>
            </a:r>
            <a:endParaRPr lang="hr-HR" sz="10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C48675-20AB-406E-A3FA-540F13B1E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900" b="0" i="1" strike="noStrike" spc="-1" dirty="0">
                <a:solidFill>
                  <a:srgbClr val="0C0C0C"/>
                </a:solidFill>
                <a:latin typeface="Arial"/>
                <a:ea typeface="DejaVu Sans"/>
              </a:rPr>
              <a:t>17. studenog 2023</a:t>
            </a:r>
            <a:endParaRPr kumimoji="0" lang="hr-HR" sz="900" b="0" i="1" u="none" strike="noStrike" kern="1200" cap="none" spc="0" normalizeH="0" baseline="0" noProof="0" dirty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CustomShape 1">
            <a:extLst>
              <a:ext uri="{FF2B5EF4-FFF2-40B4-BE49-F238E27FC236}">
                <a16:creationId xmlns:a16="http://schemas.microsoft.com/office/drawing/2014/main" id="{565D27AA-4866-4D54-9725-4C6EE1C57C59}"/>
              </a:ext>
            </a:extLst>
          </p:cNvPr>
          <p:cNvSpPr/>
          <p:nvPr/>
        </p:nvSpPr>
        <p:spPr>
          <a:xfrm>
            <a:off x="1143000" y="372960"/>
            <a:ext cx="6856560" cy="1375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sr-Latn-RS" sz="2300" b="1" strike="noStrike" spc="-1" dirty="0">
                <a:solidFill>
                  <a:srgbClr val="181818"/>
                </a:solidFill>
                <a:latin typeface="Arial"/>
                <a:ea typeface="DejaVu Sans"/>
              </a:rPr>
              <a:t>Hvala vam na pažnji</a:t>
            </a:r>
            <a:endParaRPr lang="hr-HR" sz="2300" b="0" strike="noStrike" spc="-1" dirty="0">
              <a:latin typeface="Arial"/>
            </a:endParaRPr>
          </a:p>
        </p:txBody>
      </p:sp>
      <p:sp>
        <p:nvSpPr>
          <p:cNvPr id="8" name="CustomShape 2">
            <a:extLst>
              <a:ext uri="{FF2B5EF4-FFF2-40B4-BE49-F238E27FC236}">
                <a16:creationId xmlns:a16="http://schemas.microsoft.com/office/drawing/2014/main" id="{B4AA2436-EB40-401D-8D97-10DE2FC482B5}"/>
              </a:ext>
            </a:extLst>
          </p:cNvPr>
          <p:cNvSpPr/>
          <p:nvPr/>
        </p:nvSpPr>
        <p:spPr>
          <a:xfrm>
            <a:off x="1143000" y="1959840"/>
            <a:ext cx="6856560" cy="757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90000"/>
              </a:lnSpc>
              <a:spcBef>
                <a:spcPts val="564"/>
              </a:spcBef>
              <a:tabLst>
                <a:tab pos="0" algn="l"/>
              </a:tabLst>
            </a:pPr>
            <a:r>
              <a:rPr lang="hr-HR" sz="1400" b="0" strike="noStrike" spc="-1" dirty="0">
                <a:solidFill>
                  <a:srgbClr val="0C0C0C"/>
                </a:solidFill>
                <a:latin typeface="Arial"/>
                <a:ea typeface="DejaVu Sans"/>
              </a:rPr>
              <a:t>computing@srce.hr</a:t>
            </a:r>
            <a:endParaRPr lang="hr-HR" sz="1400" b="0" strike="noStrike" spc="-1" dirty="0">
              <a:latin typeface="Arial"/>
            </a:endParaRPr>
          </a:p>
        </p:txBody>
      </p:sp>
      <p:sp>
        <p:nvSpPr>
          <p:cNvPr id="11" name="CustomShape 4">
            <a:extLst>
              <a:ext uri="{FF2B5EF4-FFF2-40B4-BE49-F238E27FC236}">
                <a16:creationId xmlns:a16="http://schemas.microsoft.com/office/drawing/2014/main" id="{4DD294BC-004E-4FA2-AA91-3E59B0234F50}"/>
              </a:ext>
            </a:extLst>
          </p:cNvPr>
          <p:cNvSpPr/>
          <p:nvPr/>
        </p:nvSpPr>
        <p:spPr>
          <a:xfrm>
            <a:off x="2063160" y="4767120"/>
            <a:ext cx="5015880" cy="273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hr-HR" sz="900" b="0" i="1" strike="noStrike" spc="-1" dirty="0">
                <a:solidFill>
                  <a:srgbClr val="0C0C0C"/>
                </a:solidFill>
                <a:latin typeface="Arial"/>
                <a:ea typeface="DejaVu Sans"/>
              </a:rPr>
              <a:t>Aplikacije za strojno učenje na resursu Supek</a:t>
            </a:r>
            <a:endParaRPr lang="hr-HR" sz="9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18549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CustomShape 1"/>
          <p:cNvSpPr/>
          <p:nvPr/>
        </p:nvSpPr>
        <p:spPr>
          <a:xfrm>
            <a:off x="1450800" y="1874520"/>
            <a:ext cx="5913720" cy="376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ctr">
              <a:lnSpc>
                <a:spcPct val="90000"/>
              </a:lnSpc>
              <a:tabLst>
                <a:tab pos="0" algn="l"/>
              </a:tabLst>
            </a:pPr>
            <a:r>
              <a:rPr lang="sr-Latn-RS" sz="2100" b="1" strike="noStrike" spc="-1">
                <a:solidFill>
                  <a:srgbClr val="181818"/>
                </a:solidFill>
                <a:latin typeface="Arial"/>
                <a:ea typeface="DejaVu Sans"/>
              </a:rPr>
              <a:t>Strojno učenje na Supeku</a:t>
            </a:r>
            <a:endParaRPr lang="hr-HR" sz="2100" b="0" strike="noStrike" spc="-1">
              <a:latin typeface="Arial"/>
            </a:endParaRPr>
          </a:p>
        </p:txBody>
      </p:sp>
      <p:sp>
        <p:nvSpPr>
          <p:cNvPr id="223" name="CustomShape 2"/>
          <p:cNvSpPr/>
          <p:nvPr/>
        </p:nvSpPr>
        <p:spPr>
          <a:xfrm>
            <a:off x="7562880" y="4767120"/>
            <a:ext cx="1295280" cy="273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hr-HR" sz="900" b="0" i="1" strike="noStrike" spc="-1">
                <a:solidFill>
                  <a:srgbClr val="0C0C0C"/>
                </a:solidFill>
                <a:latin typeface="Arial"/>
                <a:ea typeface="DejaVu Sans"/>
              </a:rPr>
              <a:t>17. studenog 2023.</a:t>
            </a:r>
            <a:endParaRPr lang="hr-HR" sz="900" b="0" strike="noStrike" spc="-1">
              <a:latin typeface="Arial"/>
            </a:endParaRPr>
          </a:p>
        </p:txBody>
      </p:sp>
      <p:sp>
        <p:nvSpPr>
          <p:cNvPr id="224" name="CustomShape 3"/>
          <p:cNvSpPr/>
          <p:nvPr/>
        </p:nvSpPr>
        <p:spPr>
          <a:xfrm>
            <a:off x="2048760" y="4767120"/>
            <a:ext cx="5118480" cy="273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hr-HR" sz="900" b="0" i="1" strike="noStrike" spc="-1">
                <a:solidFill>
                  <a:srgbClr val="0C0C0C"/>
                </a:solidFill>
                <a:latin typeface="Arial"/>
                <a:ea typeface="DejaVu Sans"/>
              </a:rPr>
              <a:t>Aplikacije za strojno učenje na resursu Supek</a:t>
            </a:r>
            <a:endParaRPr lang="hr-HR" sz="9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CustomShape 1"/>
          <p:cNvSpPr/>
          <p:nvPr/>
        </p:nvSpPr>
        <p:spPr>
          <a:xfrm>
            <a:off x="628560" y="273960"/>
            <a:ext cx="7885440" cy="992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90000"/>
              </a:lnSpc>
              <a:tabLst>
                <a:tab pos="0" algn="l"/>
              </a:tabLst>
            </a:pPr>
            <a:r>
              <a:rPr lang="sr-Latn-RS" sz="2029" b="1" strike="noStrike" spc="-1">
                <a:solidFill>
                  <a:srgbClr val="181818"/>
                </a:solidFill>
                <a:latin typeface="Arial"/>
                <a:ea typeface="DejaVu Sans"/>
              </a:rPr>
              <a:t>Aplikacije</a:t>
            </a:r>
            <a:endParaRPr lang="hr-HR" sz="2029" b="0" strike="noStrike" spc="-1">
              <a:latin typeface="Arial"/>
            </a:endParaRPr>
          </a:p>
        </p:txBody>
      </p:sp>
      <p:sp>
        <p:nvSpPr>
          <p:cNvPr id="226" name="CustomShape 2"/>
          <p:cNvSpPr/>
          <p:nvPr/>
        </p:nvSpPr>
        <p:spPr>
          <a:xfrm>
            <a:off x="628560" y="1369080"/>
            <a:ext cx="3884760" cy="3261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128520" indent="-127080">
              <a:lnSpc>
                <a:spcPct val="90000"/>
              </a:lnSpc>
              <a:spcBef>
                <a:spcPts val="564"/>
              </a:spcBef>
              <a:buClr>
                <a:srgbClr val="C00000"/>
              </a:buClr>
              <a:buFont typeface="Arial"/>
              <a:buChar char="•"/>
            </a:pPr>
            <a:r>
              <a:rPr lang="sr-Latn-RS" sz="1350" b="0" strike="noStrike" spc="-1">
                <a:solidFill>
                  <a:srgbClr val="0C0C0C"/>
                </a:solidFill>
                <a:latin typeface="Arial"/>
                <a:ea typeface="DejaVu Sans"/>
              </a:rPr>
              <a:t>NVIDIA NGC</a:t>
            </a:r>
            <a:endParaRPr lang="hr-HR" sz="1350" b="0" strike="noStrike" spc="-1">
              <a:latin typeface="Arial"/>
            </a:endParaRPr>
          </a:p>
          <a:p>
            <a:pPr marL="385920" lvl="1" indent="-127080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/>
              <a:buChar char="•"/>
            </a:pPr>
            <a:r>
              <a:rPr lang="sr-Latn-RS" sz="1130" b="0" strike="noStrike" spc="-1">
                <a:solidFill>
                  <a:srgbClr val="0C0C0C"/>
                </a:solidFill>
                <a:latin typeface="Arial"/>
                <a:ea typeface="DejaVu Sans"/>
              </a:rPr>
              <a:t>kontejneri optimizari za izvođenje na GPU</a:t>
            </a:r>
            <a:endParaRPr lang="hr-HR" sz="1130" b="0" strike="noStrike" spc="-1">
              <a:latin typeface="Arial"/>
            </a:endParaRPr>
          </a:p>
          <a:p>
            <a:pPr marL="128520" indent="-127080">
              <a:lnSpc>
                <a:spcPct val="90000"/>
              </a:lnSpc>
              <a:spcBef>
                <a:spcPts val="564"/>
              </a:spcBef>
              <a:buClr>
                <a:srgbClr val="C00000"/>
              </a:buClr>
              <a:buFont typeface="Arial"/>
              <a:buChar char="•"/>
            </a:pPr>
            <a:r>
              <a:rPr lang="sr-Latn-RS" sz="1350" b="0" strike="noStrike" spc="-1">
                <a:solidFill>
                  <a:srgbClr val="0C0C0C"/>
                </a:solidFill>
                <a:latin typeface="Arial"/>
                <a:ea typeface="DejaVu Sans"/>
              </a:rPr>
              <a:t>Trenutne</a:t>
            </a:r>
            <a:endParaRPr lang="hr-HR" sz="1350" b="0" strike="noStrike" spc="-1">
              <a:latin typeface="Arial"/>
            </a:endParaRPr>
          </a:p>
          <a:p>
            <a:pPr marL="385920" lvl="1" indent="-127080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/>
              <a:buChar char="•"/>
            </a:pPr>
            <a:r>
              <a:rPr lang="sr-Latn-RS" sz="1130" b="0" strike="noStrike" spc="-1">
                <a:solidFill>
                  <a:srgbClr val="0C0C0C"/>
                </a:solidFill>
                <a:latin typeface="Arial"/>
                <a:ea typeface="DejaVu Sans"/>
              </a:rPr>
              <a:t>TensorFlow 2.10.1</a:t>
            </a:r>
            <a:endParaRPr lang="hr-HR" sz="1130" b="0" strike="noStrike" spc="-1">
              <a:latin typeface="Arial"/>
            </a:endParaRPr>
          </a:p>
          <a:p>
            <a:pPr marL="385920" lvl="1" indent="-127080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/>
              <a:buChar char="•"/>
            </a:pPr>
            <a:r>
              <a:rPr lang="sr-Latn-RS" sz="1130" b="0" strike="noStrike" spc="-1">
                <a:solidFill>
                  <a:srgbClr val="0C0C0C"/>
                </a:solidFill>
                <a:latin typeface="Arial"/>
                <a:ea typeface="DejaVu Sans"/>
              </a:rPr>
              <a:t>PyTorch 1.8.0, 1.14.0 i 2.0.0</a:t>
            </a:r>
            <a:endParaRPr lang="hr-HR" sz="1130" b="0" strike="noStrike" spc="-1">
              <a:latin typeface="Arial"/>
            </a:endParaRPr>
          </a:p>
          <a:p>
            <a:pPr marL="385920" lvl="1" indent="-127080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/>
              <a:buChar char="•"/>
            </a:pPr>
            <a:r>
              <a:rPr lang="sr-Latn-RS" sz="1130" b="0" strike="noStrike" spc="-1">
                <a:solidFill>
                  <a:srgbClr val="0C0C0C"/>
                </a:solidFill>
                <a:latin typeface="Arial"/>
                <a:ea typeface="DejaVu Sans"/>
              </a:rPr>
              <a:t>Dask 2023.7.0</a:t>
            </a:r>
            <a:endParaRPr lang="hr-HR" sz="1130" b="0" strike="noStrike" spc="-1">
              <a:latin typeface="Arial"/>
            </a:endParaRPr>
          </a:p>
          <a:p>
            <a:pPr marL="385920" lvl="1" indent="-127080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/>
              <a:buChar char="•"/>
            </a:pPr>
            <a:r>
              <a:rPr lang="sr-Latn-RS" sz="1130" b="0" strike="noStrike" spc="-1">
                <a:solidFill>
                  <a:srgbClr val="0C0C0C"/>
                </a:solidFill>
                <a:latin typeface="Arial"/>
                <a:ea typeface="DejaVu Sans"/>
              </a:rPr>
              <a:t>Scikit-learn 0.24.1-2, 1.2.2, 1.30</a:t>
            </a:r>
            <a:endParaRPr lang="hr-HR" sz="1130" b="0" strike="noStrike" spc="-1">
              <a:latin typeface="Arial"/>
            </a:endParaRPr>
          </a:p>
          <a:p>
            <a:pPr marL="385920" lvl="1" indent="-127080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/>
              <a:buChar char="•"/>
            </a:pPr>
            <a:r>
              <a:rPr lang="sr-Latn-RS" sz="1130" b="0" strike="noStrike" spc="-1">
                <a:solidFill>
                  <a:srgbClr val="0C0C0C"/>
                </a:solidFill>
                <a:latin typeface="Arial"/>
                <a:ea typeface="DejaVu Sans"/>
              </a:rPr>
              <a:t>Ray 2.4.0</a:t>
            </a:r>
            <a:endParaRPr lang="hr-HR" sz="1130" b="0" strike="noStrike" spc="-1">
              <a:latin typeface="Arial"/>
            </a:endParaRPr>
          </a:p>
          <a:p>
            <a:pPr marL="128520" indent="-127080">
              <a:lnSpc>
                <a:spcPct val="90000"/>
              </a:lnSpc>
              <a:spcBef>
                <a:spcPts val="564"/>
              </a:spcBef>
              <a:buClr>
                <a:srgbClr val="C00000"/>
              </a:buClr>
              <a:buFont typeface="Arial"/>
              <a:buChar char="•"/>
            </a:pPr>
            <a:r>
              <a:rPr lang="sr-Latn-RS" sz="1350" b="0" strike="noStrike" spc="-1">
                <a:solidFill>
                  <a:srgbClr val="0C0C0C"/>
                </a:solidFill>
                <a:latin typeface="Arial"/>
                <a:ea typeface="DejaVu Sans"/>
              </a:rPr>
              <a:t>U izradi</a:t>
            </a:r>
            <a:endParaRPr lang="hr-HR" sz="1350" b="0" strike="noStrike" spc="-1">
              <a:latin typeface="Arial"/>
            </a:endParaRPr>
          </a:p>
          <a:p>
            <a:pPr marL="385920" lvl="1" indent="-127080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/>
              <a:buChar char="•"/>
            </a:pPr>
            <a:r>
              <a:rPr lang="sr-Latn-RS" sz="1130" b="0" strike="noStrike" spc="-1">
                <a:solidFill>
                  <a:srgbClr val="0C0C0C"/>
                </a:solidFill>
                <a:latin typeface="Arial"/>
                <a:ea typeface="DejaVu Sans"/>
              </a:rPr>
              <a:t>Horovod</a:t>
            </a:r>
            <a:endParaRPr lang="hr-HR" sz="1130" b="0" strike="noStrike" spc="-1">
              <a:latin typeface="Arial"/>
            </a:endParaRPr>
          </a:p>
          <a:p>
            <a:pPr marL="385920" lvl="1" indent="-127080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/>
              <a:buChar char="•"/>
            </a:pPr>
            <a:r>
              <a:rPr lang="sr-Latn-RS" sz="1130" b="0" strike="noStrike" spc="-1">
                <a:solidFill>
                  <a:srgbClr val="0C0C0C"/>
                </a:solidFill>
                <a:latin typeface="Arial"/>
                <a:ea typeface="DejaVu Sans"/>
              </a:rPr>
              <a:t>Rapids</a:t>
            </a:r>
            <a:endParaRPr lang="hr-HR" sz="1130" b="0" strike="noStrike" spc="-1">
              <a:latin typeface="Arial"/>
            </a:endParaRPr>
          </a:p>
          <a:p>
            <a:pPr marL="385920" lvl="1" indent="-127080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/>
              <a:buChar char="•"/>
            </a:pPr>
            <a:r>
              <a:rPr lang="sr-Latn-RS" sz="1130" b="0" strike="noStrike" spc="-1">
                <a:solidFill>
                  <a:srgbClr val="0C0C0C"/>
                </a:solidFill>
                <a:latin typeface="Arial"/>
                <a:ea typeface="DejaVu Sans"/>
              </a:rPr>
              <a:t>Lightning AI</a:t>
            </a:r>
            <a:endParaRPr lang="hr-HR" sz="1130" b="0" strike="noStrike" spc="-1">
              <a:latin typeface="Arial"/>
            </a:endParaRPr>
          </a:p>
        </p:txBody>
      </p:sp>
      <p:pic>
        <p:nvPicPr>
          <p:cNvPr id="227" name="Picture 1" descr="images/ml.png"/>
          <p:cNvPicPr/>
          <p:nvPr/>
        </p:nvPicPr>
        <p:blipFill>
          <a:blip r:embed="rId2"/>
          <a:stretch/>
        </p:blipFill>
        <p:spPr>
          <a:xfrm>
            <a:off x="4622760" y="1790640"/>
            <a:ext cx="3884760" cy="1878120"/>
          </a:xfrm>
          <a:prstGeom prst="rect">
            <a:avLst/>
          </a:prstGeom>
          <a:ln w="9525">
            <a:noFill/>
          </a:ln>
        </p:spPr>
      </p:pic>
      <p:sp>
        <p:nvSpPr>
          <p:cNvPr id="228" name="CustomShape 3"/>
          <p:cNvSpPr/>
          <p:nvPr/>
        </p:nvSpPr>
        <p:spPr>
          <a:xfrm>
            <a:off x="7562880" y="4767120"/>
            <a:ext cx="1295280" cy="273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hr-HR" sz="900" b="0" i="1" strike="noStrike" spc="-1">
                <a:solidFill>
                  <a:srgbClr val="0C0C0C"/>
                </a:solidFill>
                <a:latin typeface="Arial"/>
                <a:ea typeface="DejaVu Sans"/>
              </a:rPr>
              <a:t>17. studenog 2023.</a:t>
            </a:r>
            <a:endParaRPr lang="hr-HR" sz="900" b="0" strike="noStrike" spc="-1">
              <a:latin typeface="Arial"/>
            </a:endParaRPr>
          </a:p>
        </p:txBody>
      </p:sp>
      <p:sp>
        <p:nvSpPr>
          <p:cNvPr id="229" name="CustomShape 4"/>
          <p:cNvSpPr/>
          <p:nvPr/>
        </p:nvSpPr>
        <p:spPr>
          <a:xfrm>
            <a:off x="2048760" y="4767120"/>
            <a:ext cx="5118480" cy="273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hr-HR" sz="900" b="0" i="1" strike="noStrike" spc="-1">
                <a:solidFill>
                  <a:srgbClr val="0C0C0C"/>
                </a:solidFill>
                <a:latin typeface="Arial"/>
                <a:ea typeface="DejaVu Sans"/>
              </a:rPr>
              <a:t>Aplikacije za strojno učenje na resursu Supek</a:t>
            </a:r>
            <a:endParaRPr lang="hr-HR" sz="900" b="0" strike="noStrike" spc="-1">
              <a:latin typeface="Arial"/>
            </a:endParaRPr>
          </a:p>
        </p:txBody>
      </p:sp>
      <p:sp>
        <p:nvSpPr>
          <p:cNvPr id="230" name="CustomShape 5"/>
          <p:cNvSpPr/>
          <p:nvPr/>
        </p:nvSpPr>
        <p:spPr>
          <a:xfrm>
            <a:off x="4805280" y="3734640"/>
            <a:ext cx="3881880" cy="222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sr-Latn-RS" sz="800" b="0" strike="noStrike" spc="-1">
                <a:solidFill>
                  <a:srgbClr val="C9211E"/>
                </a:solidFill>
                <a:latin typeface="Arial"/>
                <a:ea typeface="DejaVu Sans"/>
              </a:rPr>
              <a:t>Slika 1</a:t>
            </a:r>
            <a:r>
              <a:rPr lang="sr-Latn-RS" sz="800" b="0" strike="noStrike" spc="-1">
                <a:solidFill>
                  <a:srgbClr val="0C0C0C"/>
                </a:solidFill>
                <a:latin typeface="Arial"/>
                <a:ea typeface="DejaVu Sans"/>
              </a:rPr>
              <a:t> Trenutne aplikacije strojnog učenja</a:t>
            </a:r>
            <a:endParaRPr lang="hr-HR" sz="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CustomShape 1"/>
          <p:cNvSpPr/>
          <p:nvPr/>
        </p:nvSpPr>
        <p:spPr>
          <a:xfrm>
            <a:off x="628560" y="273960"/>
            <a:ext cx="7885440" cy="992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90000"/>
              </a:lnSpc>
              <a:tabLst>
                <a:tab pos="0" algn="l"/>
              </a:tabLst>
            </a:pPr>
            <a:r>
              <a:rPr lang="sr-Latn-RS" sz="2029" b="1" strike="noStrike" spc="-1">
                <a:solidFill>
                  <a:srgbClr val="181818"/>
                </a:solidFill>
                <a:latin typeface="Arial"/>
                <a:ea typeface="DejaVu Sans"/>
              </a:rPr>
              <a:t>Performanse - Resnet50</a:t>
            </a:r>
            <a:endParaRPr lang="hr-HR" sz="2029" b="0" strike="noStrike" spc="-1">
              <a:latin typeface="Arial"/>
            </a:endParaRPr>
          </a:p>
        </p:txBody>
      </p:sp>
      <p:pic>
        <p:nvPicPr>
          <p:cNvPr id="232" name="Picture 1" descr="images/ml-performance.png"/>
          <p:cNvPicPr/>
          <p:nvPr/>
        </p:nvPicPr>
        <p:blipFill>
          <a:blip r:embed="rId2"/>
          <a:stretch/>
        </p:blipFill>
        <p:spPr>
          <a:xfrm>
            <a:off x="1422360" y="1359000"/>
            <a:ext cx="6297840" cy="2741760"/>
          </a:xfrm>
          <a:prstGeom prst="rect">
            <a:avLst/>
          </a:prstGeom>
          <a:ln w="9525">
            <a:noFill/>
          </a:ln>
        </p:spPr>
      </p:pic>
      <p:sp>
        <p:nvSpPr>
          <p:cNvPr id="233" name="CustomShape 2"/>
          <p:cNvSpPr/>
          <p:nvPr/>
        </p:nvSpPr>
        <p:spPr>
          <a:xfrm>
            <a:off x="7562880" y="4767120"/>
            <a:ext cx="1295280" cy="273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hr-HR" sz="900" b="0" i="1" strike="noStrike" spc="-1">
                <a:solidFill>
                  <a:srgbClr val="0C0C0C"/>
                </a:solidFill>
                <a:latin typeface="Arial"/>
                <a:ea typeface="DejaVu Sans"/>
              </a:rPr>
              <a:t>17. studenog 2023.</a:t>
            </a:r>
            <a:endParaRPr lang="hr-HR" sz="900" b="0" strike="noStrike" spc="-1">
              <a:latin typeface="Arial"/>
            </a:endParaRPr>
          </a:p>
        </p:txBody>
      </p:sp>
      <p:sp>
        <p:nvSpPr>
          <p:cNvPr id="234" name="CustomShape 3"/>
          <p:cNvSpPr/>
          <p:nvPr/>
        </p:nvSpPr>
        <p:spPr>
          <a:xfrm>
            <a:off x="2048760" y="4767120"/>
            <a:ext cx="5118480" cy="273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hr-HR" sz="900" b="0" i="1" strike="noStrike" spc="-1">
                <a:solidFill>
                  <a:srgbClr val="0C0C0C"/>
                </a:solidFill>
                <a:latin typeface="Arial"/>
                <a:ea typeface="DejaVu Sans"/>
              </a:rPr>
              <a:t>Aplikacije za strojno učenje na resursu Supek</a:t>
            </a:r>
            <a:endParaRPr lang="hr-HR" sz="900" b="0" strike="noStrike" spc="-1">
              <a:latin typeface="Arial"/>
            </a:endParaRPr>
          </a:p>
        </p:txBody>
      </p:sp>
      <p:sp>
        <p:nvSpPr>
          <p:cNvPr id="235" name="CustomShape 4"/>
          <p:cNvSpPr/>
          <p:nvPr/>
        </p:nvSpPr>
        <p:spPr>
          <a:xfrm>
            <a:off x="622440" y="4105440"/>
            <a:ext cx="7882560" cy="504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sr-Latn-RS" sz="800" b="0" strike="noStrike" spc="-1">
                <a:solidFill>
                  <a:srgbClr val="C9211E"/>
                </a:solidFill>
                <a:latin typeface="Arial"/>
                <a:ea typeface="DejaVu Sans"/>
              </a:rPr>
              <a:t>Slika 2</a:t>
            </a:r>
            <a:r>
              <a:rPr lang="sr-Latn-RS" sz="800" b="0" strike="noStrike" spc="-1">
                <a:solidFill>
                  <a:srgbClr val="0C0C0C"/>
                </a:solidFill>
                <a:latin typeface="Arial"/>
                <a:ea typeface="DejaVu Sans"/>
              </a:rPr>
              <a:t> Brzina treniranja modela ResNet50 [img/sec] korištenjem PyTorcha (lijevo) i TensorFlowa (desno)</a:t>
            </a:r>
            <a:endParaRPr lang="hr-HR" sz="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sr-Latn-RS" sz="800" b="0" strike="noStrike" spc="-1">
                <a:solidFill>
                  <a:srgbClr val="0C0C0C"/>
                </a:solidFill>
                <a:latin typeface="Arial"/>
                <a:ea typeface="DejaVu Sans"/>
              </a:rPr>
              <a:t>na klasteru Supek (plavo) i Isabella (narančasto)</a:t>
            </a:r>
            <a:endParaRPr lang="hr-HR" sz="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CustomShape 1"/>
          <p:cNvSpPr/>
          <p:nvPr/>
        </p:nvSpPr>
        <p:spPr>
          <a:xfrm>
            <a:off x="628560" y="273960"/>
            <a:ext cx="7885440" cy="992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90000"/>
              </a:lnSpc>
              <a:tabLst>
                <a:tab pos="0" algn="l"/>
              </a:tabLst>
            </a:pPr>
            <a:r>
              <a:rPr lang="sr-Latn-RS" sz="2029" b="1" strike="noStrike" spc="-1">
                <a:solidFill>
                  <a:srgbClr val="181818"/>
                </a:solidFill>
                <a:latin typeface="Arial"/>
                <a:ea typeface="DejaVu Sans"/>
              </a:rPr>
              <a:t>Implementacija</a:t>
            </a:r>
            <a:endParaRPr lang="hr-HR" sz="2029" b="0" strike="noStrike" spc="-1">
              <a:latin typeface="Arial"/>
            </a:endParaRPr>
          </a:p>
        </p:txBody>
      </p:sp>
      <p:sp>
        <p:nvSpPr>
          <p:cNvPr id="237" name="CustomShape 2"/>
          <p:cNvSpPr/>
          <p:nvPr/>
        </p:nvSpPr>
        <p:spPr>
          <a:xfrm>
            <a:off x="628560" y="1369080"/>
            <a:ext cx="3884760" cy="3261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128520" indent="-127080">
              <a:lnSpc>
                <a:spcPct val="90000"/>
              </a:lnSpc>
              <a:spcBef>
                <a:spcPts val="564"/>
              </a:spcBef>
              <a:buClr>
                <a:srgbClr val="C00000"/>
              </a:buClr>
              <a:buFont typeface="Arial"/>
              <a:buChar char="•"/>
            </a:pPr>
            <a:r>
              <a:rPr lang="sr-Latn-RS" sz="1350" b="0" strike="noStrike" spc="-1">
                <a:solidFill>
                  <a:srgbClr val="0C0C0C"/>
                </a:solidFill>
                <a:latin typeface="Arial"/>
                <a:ea typeface="DejaVu Sans"/>
              </a:rPr>
              <a:t>Modulefiles</a:t>
            </a:r>
            <a:endParaRPr lang="hr-HR" sz="1350" b="0" strike="noStrike" spc="-1">
              <a:latin typeface="Arial"/>
            </a:endParaRPr>
          </a:p>
          <a:p>
            <a:pPr marL="385920" lvl="1" indent="-127080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/>
              <a:buChar char="•"/>
            </a:pPr>
            <a:r>
              <a:rPr lang="sr-Latn-RS" sz="1130" b="1" strike="noStrike" spc="-1">
                <a:solidFill>
                  <a:srgbClr val="0C0C0C"/>
                </a:solidFill>
                <a:latin typeface="Consolas"/>
                <a:ea typeface="DejaVu Sans"/>
              </a:rPr>
              <a:t>$IMAGE_PATH</a:t>
            </a:r>
            <a:r>
              <a:rPr lang="sr-Latn-RS" sz="1130" b="0" strike="noStrike" spc="-1">
                <a:solidFill>
                  <a:srgbClr val="0C0C0C"/>
                </a:solidFill>
                <a:latin typeface="Arial"/>
                <a:ea typeface="DejaVu Sans"/>
              </a:rPr>
              <a:t> - definicija staze kontejnera</a:t>
            </a:r>
            <a:endParaRPr lang="hr-HR" sz="1130" b="0" strike="noStrike" spc="-1">
              <a:latin typeface="Arial"/>
            </a:endParaRPr>
          </a:p>
          <a:p>
            <a:pPr marL="385920" lvl="1" indent="-127080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/>
              <a:buChar char="•"/>
            </a:pPr>
            <a:r>
              <a:rPr lang="sr-Latn-RS" sz="1130" b="1" strike="noStrike" spc="-1">
                <a:solidFill>
                  <a:srgbClr val="0C0C0C"/>
                </a:solidFill>
                <a:latin typeface="Consolas"/>
                <a:ea typeface="DejaVu Sans"/>
              </a:rPr>
              <a:t>$PATH</a:t>
            </a:r>
            <a:r>
              <a:rPr lang="sr-Latn-RS" sz="1130" b="0" strike="noStrike" spc="-1">
                <a:solidFill>
                  <a:srgbClr val="0C0C0C"/>
                </a:solidFill>
                <a:latin typeface="Arial"/>
                <a:ea typeface="DejaVu Sans"/>
              </a:rPr>
              <a:t> - dodavanje wrapper</a:t>
            </a:r>
            <a:endParaRPr lang="hr-HR" sz="1130" b="0" strike="noStrike" spc="-1">
              <a:latin typeface="Arial"/>
            </a:endParaRPr>
          </a:p>
          <a:p>
            <a:pPr marL="128520" indent="-127080">
              <a:lnSpc>
                <a:spcPct val="90000"/>
              </a:lnSpc>
              <a:spcBef>
                <a:spcPts val="564"/>
              </a:spcBef>
              <a:buClr>
                <a:srgbClr val="C00000"/>
              </a:buClr>
              <a:buFont typeface="Arial"/>
              <a:buChar char="•"/>
            </a:pPr>
            <a:r>
              <a:rPr lang="sr-Latn-RS" sz="1350" b="0" strike="noStrike" spc="-1">
                <a:solidFill>
                  <a:srgbClr val="0C0C0C"/>
                </a:solidFill>
                <a:latin typeface="Arial"/>
                <a:ea typeface="DejaVu Sans"/>
              </a:rPr>
              <a:t>Wrapperi</a:t>
            </a:r>
            <a:endParaRPr lang="hr-HR" sz="1350" b="0" strike="noStrike" spc="-1">
              <a:latin typeface="Arial"/>
            </a:endParaRPr>
          </a:p>
          <a:p>
            <a:pPr marL="385920" lvl="1" indent="-127080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/>
              <a:buChar char="•"/>
            </a:pPr>
            <a:r>
              <a:rPr lang="sr-Latn-RS" sz="1130" b="0" strike="noStrike" spc="-1">
                <a:solidFill>
                  <a:srgbClr val="0C0C0C"/>
                </a:solidFill>
                <a:latin typeface="Arial"/>
                <a:ea typeface="DejaVu Sans"/>
              </a:rPr>
              <a:t>Izvršne shell skripte koje osiguravaju integraciju s PBS-om</a:t>
            </a:r>
            <a:endParaRPr lang="hr-HR" sz="1130" b="0" strike="noStrike" spc="-1">
              <a:latin typeface="Arial"/>
            </a:endParaRPr>
          </a:p>
          <a:p>
            <a:pPr marL="128520" indent="-127080">
              <a:lnSpc>
                <a:spcPct val="90000"/>
              </a:lnSpc>
              <a:spcBef>
                <a:spcPts val="564"/>
              </a:spcBef>
              <a:buClr>
                <a:srgbClr val="C00000"/>
              </a:buClr>
              <a:buFont typeface="Arial"/>
              <a:buChar char="•"/>
            </a:pPr>
            <a:r>
              <a:rPr lang="sr-Latn-RS" sz="1350" b="0" strike="noStrike" spc="-1">
                <a:solidFill>
                  <a:srgbClr val="0C0C0C"/>
                </a:solidFill>
                <a:latin typeface="Arial"/>
                <a:ea typeface="DejaVu Sans"/>
              </a:rPr>
              <a:t>Više inačica ovisno o potrebama</a:t>
            </a:r>
            <a:endParaRPr lang="hr-HR" sz="1350" b="0" strike="noStrike" spc="-1">
              <a:latin typeface="Arial"/>
            </a:endParaRPr>
          </a:p>
          <a:p>
            <a:pPr marL="385920" lvl="1" indent="-127080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/>
              <a:buChar char="•"/>
            </a:pPr>
            <a:r>
              <a:rPr lang="sr-Latn-RS" sz="1130" b="1" strike="noStrike" spc="-1">
                <a:solidFill>
                  <a:srgbClr val="0C0C0C"/>
                </a:solidFill>
                <a:latin typeface="Consolas"/>
                <a:ea typeface="DejaVu Sans"/>
              </a:rPr>
              <a:t>run-singlenode.sh</a:t>
            </a:r>
            <a:r>
              <a:rPr lang="sr-Latn-RS" sz="1130" b="0" strike="noStrike" spc="-1">
                <a:solidFill>
                  <a:srgbClr val="0C0C0C"/>
                </a:solidFill>
                <a:latin typeface="Arial"/>
                <a:ea typeface="DejaVu Sans"/>
              </a:rPr>
              <a:t> - TensorFlow na jednom čvoru</a:t>
            </a:r>
            <a:endParaRPr lang="hr-HR" sz="1130" b="0" strike="noStrike" spc="-1">
              <a:latin typeface="Arial"/>
            </a:endParaRPr>
          </a:p>
          <a:p>
            <a:pPr marL="385920" lvl="1" indent="-127080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/>
              <a:buChar char="•"/>
            </a:pPr>
            <a:r>
              <a:rPr lang="sr-Latn-RS" sz="1130" b="1" strike="noStrike" spc="-1">
                <a:solidFill>
                  <a:srgbClr val="0C0C0C"/>
                </a:solidFill>
                <a:latin typeface="Consolas"/>
                <a:ea typeface="DejaVu Sans"/>
              </a:rPr>
              <a:t>torchrun-multinode.sh</a:t>
            </a:r>
            <a:r>
              <a:rPr lang="sr-Latn-RS" sz="1130" b="0" strike="noStrike" spc="-1">
                <a:solidFill>
                  <a:srgbClr val="0C0C0C"/>
                </a:solidFill>
                <a:latin typeface="Arial"/>
                <a:ea typeface="DejaVu Sans"/>
              </a:rPr>
              <a:t> - PyTorch na više čvorova</a:t>
            </a:r>
            <a:endParaRPr lang="hr-HR" sz="1130" b="0" strike="noStrike" spc="-1">
              <a:latin typeface="Arial"/>
            </a:endParaRPr>
          </a:p>
          <a:p>
            <a:pPr marL="385920" lvl="1" indent="-127080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/>
              <a:buChar char="•"/>
            </a:pPr>
            <a:r>
              <a:rPr lang="sr-Latn-RS" sz="1130" b="1" strike="noStrike" spc="-1">
                <a:solidFill>
                  <a:srgbClr val="0C0C0C"/>
                </a:solidFill>
                <a:latin typeface="Consolas"/>
                <a:ea typeface="DejaVu Sans"/>
              </a:rPr>
              <a:t>dask-launcher.sh</a:t>
            </a:r>
            <a:r>
              <a:rPr lang="sr-Latn-RS" sz="1130" b="0" strike="noStrike" spc="-1">
                <a:solidFill>
                  <a:srgbClr val="0C0C0C"/>
                </a:solidFill>
                <a:latin typeface="Arial"/>
                <a:ea typeface="DejaVu Sans"/>
              </a:rPr>
              <a:t> - Dask klaster</a:t>
            </a:r>
            <a:endParaRPr lang="hr-HR" sz="1130" b="0" strike="noStrike" spc="-1">
              <a:latin typeface="Arial"/>
            </a:endParaRPr>
          </a:p>
        </p:txBody>
      </p:sp>
      <p:sp>
        <p:nvSpPr>
          <p:cNvPr id="238" name="CustomShape 3"/>
          <p:cNvSpPr/>
          <p:nvPr/>
        </p:nvSpPr>
        <p:spPr>
          <a:xfrm>
            <a:off x="4628880" y="2062800"/>
            <a:ext cx="3656520" cy="1370520"/>
          </a:xfrm>
          <a:prstGeom prst="rect">
            <a:avLst/>
          </a:prstGeom>
          <a:solidFill>
            <a:srgbClr val="DEE6E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4720" tIns="45000" rIns="54720" bIns="45000" anchor="ctr">
            <a:noAutofit/>
          </a:bodyPr>
          <a:lstStyle/>
          <a:p>
            <a:pPr marL="128520">
              <a:lnSpc>
                <a:spcPct val="90000"/>
              </a:lnSpc>
              <a:spcBef>
                <a:spcPts val="564"/>
              </a:spcBef>
              <a:tabLst>
                <a:tab pos="0" algn="l"/>
              </a:tabLst>
            </a:pPr>
            <a:r>
              <a:rPr lang="sr-Latn-RS" sz="1000" b="0" i="1" strike="noStrike" spc="-1">
                <a:solidFill>
                  <a:srgbClr val="60A0B0"/>
                </a:solidFill>
                <a:latin typeface="Consolas"/>
                <a:ea typeface="DejaVu Sans"/>
              </a:rPr>
              <a:t>#PBS -l ngpus=1</a:t>
            </a:r>
            <a:br/>
            <a:r>
              <a:rPr lang="sr-Latn-RS" sz="1000" b="0" i="1" strike="noStrike" spc="-1">
                <a:solidFill>
                  <a:srgbClr val="60A0B0"/>
                </a:solidFill>
                <a:latin typeface="Consolas"/>
                <a:ea typeface="DejaVu Sans"/>
              </a:rPr>
              <a:t>#PBS -l ncpus=8</a:t>
            </a:r>
            <a:br/>
            <a:r>
              <a:rPr lang="sr-Latn-RS" sz="1000" b="0" strike="noStrike" spc="-1">
                <a:solidFill>
                  <a:srgbClr val="0C0C0C"/>
                </a:solidFill>
                <a:latin typeface="Consolas"/>
                <a:ea typeface="DejaVu Sans"/>
              </a:rPr>
              <a:t> </a:t>
            </a:r>
            <a:br/>
            <a:r>
              <a:rPr lang="sr-Latn-RS" sz="1000" b="0" strike="noStrike" spc="-1">
                <a:solidFill>
                  <a:srgbClr val="0C0C0C"/>
                </a:solidFill>
                <a:latin typeface="Consolas"/>
                <a:ea typeface="DejaVu Sans"/>
              </a:rPr>
              <a:t>module load scientific/tensorflow</a:t>
            </a:r>
            <a:br/>
            <a:r>
              <a:rPr lang="sr-Latn-RS" sz="1000" b="0" strike="noStrike" spc="-1">
                <a:solidFill>
                  <a:srgbClr val="0C0C0C"/>
                </a:solidFill>
                <a:latin typeface="Consolas"/>
                <a:ea typeface="DejaVu Sans"/>
              </a:rPr>
              <a:t> </a:t>
            </a:r>
            <a:br/>
            <a:r>
              <a:rPr lang="sr-Latn-RS" sz="1000" b="0" strike="noStrike" spc="-1">
                <a:solidFill>
                  <a:srgbClr val="0C0C0C"/>
                </a:solidFill>
                <a:latin typeface="Consolas"/>
                <a:ea typeface="DejaVu Sans"/>
              </a:rPr>
              <a:t>run-singlenode.sh moja-skripta.py</a:t>
            </a:r>
            <a:endParaRPr lang="hr-HR" sz="1000" b="0" strike="noStrike" spc="-1">
              <a:latin typeface="Arial"/>
            </a:endParaRPr>
          </a:p>
        </p:txBody>
      </p:sp>
      <p:sp>
        <p:nvSpPr>
          <p:cNvPr id="239" name="CustomShape 4"/>
          <p:cNvSpPr/>
          <p:nvPr/>
        </p:nvSpPr>
        <p:spPr>
          <a:xfrm>
            <a:off x="7562880" y="4767120"/>
            <a:ext cx="1295280" cy="273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hr-HR" sz="900" b="0" i="1" strike="noStrike" spc="-1">
                <a:solidFill>
                  <a:srgbClr val="0C0C0C"/>
                </a:solidFill>
                <a:latin typeface="Arial"/>
                <a:ea typeface="DejaVu Sans"/>
              </a:rPr>
              <a:t>17. studenog 2023.</a:t>
            </a:r>
            <a:endParaRPr lang="hr-HR" sz="900" b="0" strike="noStrike" spc="-1">
              <a:latin typeface="Arial"/>
            </a:endParaRPr>
          </a:p>
        </p:txBody>
      </p:sp>
      <p:sp>
        <p:nvSpPr>
          <p:cNvPr id="240" name="CustomShape 5"/>
          <p:cNvSpPr/>
          <p:nvPr/>
        </p:nvSpPr>
        <p:spPr>
          <a:xfrm>
            <a:off x="2048760" y="4767120"/>
            <a:ext cx="5118480" cy="273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hr-HR" sz="900" b="0" i="1" strike="noStrike" spc="-1">
                <a:solidFill>
                  <a:srgbClr val="0C0C0C"/>
                </a:solidFill>
                <a:latin typeface="Arial"/>
                <a:ea typeface="DejaVu Sans"/>
              </a:rPr>
              <a:t>Aplikacije za strojno učenje na resursu Supek</a:t>
            </a:r>
            <a:endParaRPr lang="hr-HR" sz="9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CustomShape 1"/>
          <p:cNvSpPr/>
          <p:nvPr/>
        </p:nvSpPr>
        <p:spPr>
          <a:xfrm>
            <a:off x="628560" y="273960"/>
            <a:ext cx="7885440" cy="992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90000"/>
              </a:lnSpc>
              <a:tabLst>
                <a:tab pos="0" algn="l"/>
              </a:tabLst>
            </a:pPr>
            <a:r>
              <a:rPr lang="sr-Latn-RS" sz="2029" b="1" strike="noStrike" spc="-1">
                <a:solidFill>
                  <a:srgbClr val="181818"/>
                </a:solidFill>
                <a:latin typeface="Arial"/>
                <a:ea typeface="DejaVu Sans"/>
              </a:rPr>
              <a:t>Python i Lustre</a:t>
            </a:r>
            <a:endParaRPr lang="hr-HR" sz="2029" b="0" strike="noStrike" spc="-1">
              <a:latin typeface="Arial"/>
            </a:endParaRPr>
          </a:p>
        </p:txBody>
      </p:sp>
      <p:sp>
        <p:nvSpPr>
          <p:cNvPr id="242" name="CustomShape 2"/>
          <p:cNvSpPr/>
          <p:nvPr/>
        </p:nvSpPr>
        <p:spPr>
          <a:xfrm>
            <a:off x="628560" y="1369080"/>
            <a:ext cx="3884760" cy="3261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128520" indent="-127080">
              <a:lnSpc>
                <a:spcPct val="90000"/>
              </a:lnSpc>
              <a:spcBef>
                <a:spcPts val="564"/>
              </a:spcBef>
              <a:buClr>
                <a:srgbClr val="C00000"/>
              </a:buClr>
              <a:buFont typeface="Arial"/>
              <a:buChar char="•"/>
            </a:pPr>
            <a:r>
              <a:rPr lang="sr-Latn-RS" sz="1350" b="0" strike="noStrike" spc="-1">
                <a:solidFill>
                  <a:srgbClr val="0C0C0C"/>
                </a:solidFill>
                <a:latin typeface="Arial"/>
                <a:ea typeface="DejaVu Sans"/>
              </a:rPr>
              <a:t>Lustre</a:t>
            </a:r>
            <a:endParaRPr lang="hr-HR" sz="1350" b="0" strike="noStrike" spc="-1">
              <a:latin typeface="Arial"/>
            </a:endParaRPr>
          </a:p>
          <a:p>
            <a:pPr marL="385920" lvl="1" indent="-127080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/>
              <a:buChar char="•"/>
            </a:pPr>
            <a:r>
              <a:rPr lang="sr-Latn-RS" sz="1130" b="0" strike="noStrike" spc="-1">
                <a:solidFill>
                  <a:srgbClr val="0C0C0C"/>
                </a:solidFill>
                <a:latin typeface="Arial"/>
                <a:ea typeface="DejaVu Sans"/>
              </a:rPr>
              <a:t>Paralelni raspodijeljeni datotečni sustav</a:t>
            </a:r>
            <a:endParaRPr lang="hr-HR" sz="1130" b="0" strike="noStrike" spc="-1">
              <a:latin typeface="Arial"/>
            </a:endParaRPr>
          </a:p>
          <a:p>
            <a:pPr marL="385920" lvl="1" indent="-127080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/>
              <a:buChar char="•"/>
            </a:pPr>
            <a:r>
              <a:rPr lang="sr-Latn-RS" sz="1130" b="0" strike="noStrike" spc="-1">
                <a:solidFill>
                  <a:srgbClr val="0C0C0C"/>
                </a:solidFill>
                <a:latin typeface="Arial"/>
                <a:ea typeface="DejaVu Sans"/>
              </a:rPr>
              <a:t>Virtualni zapis odvojen od fizičkog</a:t>
            </a:r>
            <a:endParaRPr lang="hr-HR" sz="1130" b="0" strike="noStrike" spc="-1">
              <a:latin typeface="Arial"/>
            </a:endParaRPr>
          </a:p>
          <a:p>
            <a:pPr marL="385920" lvl="1" indent="-127080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/>
              <a:buChar char="•"/>
            </a:pPr>
            <a:r>
              <a:rPr lang="sr-Latn-RS" sz="1130" b="0" strike="noStrike" spc="-1">
                <a:solidFill>
                  <a:srgbClr val="0C0C0C"/>
                </a:solidFill>
                <a:latin typeface="Arial"/>
                <a:ea typeface="DejaVu Sans"/>
              </a:rPr>
              <a:t>Metadata i Object Storage</a:t>
            </a:r>
            <a:endParaRPr lang="hr-HR" sz="1130" b="0" strike="noStrike" spc="-1">
              <a:latin typeface="Arial"/>
            </a:endParaRPr>
          </a:p>
          <a:p>
            <a:pPr marL="128520" indent="-127080">
              <a:lnSpc>
                <a:spcPct val="90000"/>
              </a:lnSpc>
              <a:spcBef>
                <a:spcPts val="564"/>
              </a:spcBef>
              <a:buClr>
                <a:srgbClr val="C00000"/>
              </a:buClr>
              <a:buFont typeface="Arial"/>
              <a:buChar char="•"/>
            </a:pPr>
            <a:r>
              <a:rPr lang="sr-Latn-RS" sz="1350" b="0" strike="noStrike" spc="-1">
                <a:solidFill>
                  <a:srgbClr val="0C0C0C"/>
                </a:solidFill>
                <a:latin typeface="Arial"/>
                <a:ea typeface="DejaVu Sans"/>
              </a:rPr>
              <a:t>Virtualna okruženja</a:t>
            </a:r>
            <a:endParaRPr lang="hr-HR" sz="1350" b="0" strike="noStrike" spc="-1">
              <a:latin typeface="Arial"/>
            </a:endParaRPr>
          </a:p>
          <a:p>
            <a:pPr marL="385920" lvl="1" indent="-127080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/>
              <a:buChar char="•"/>
            </a:pPr>
            <a:r>
              <a:rPr lang="sr-Latn-RS" sz="1130" b="0" strike="noStrike" spc="-1">
                <a:solidFill>
                  <a:srgbClr val="0C0C0C"/>
                </a:solidFill>
                <a:latin typeface="Arial"/>
                <a:ea typeface="DejaVu Sans"/>
              </a:rPr>
              <a:t>standardno riješenje za instalaciju</a:t>
            </a:r>
            <a:endParaRPr lang="hr-HR" sz="1130" b="0" strike="noStrike" spc="-1">
              <a:latin typeface="Arial"/>
            </a:endParaRPr>
          </a:p>
          <a:p>
            <a:pPr marL="385920" lvl="1" indent="-127080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/>
              <a:buChar char="•"/>
            </a:pPr>
            <a:r>
              <a:rPr lang="sr-Latn-RS" sz="1130" b="0" strike="noStrike" spc="-1">
                <a:solidFill>
                  <a:srgbClr val="0C0C0C"/>
                </a:solidFill>
                <a:latin typeface="Consolas"/>
                <a:ea typeface="DejaVu Sans"/>
              </a:rPr>
              <a:t>pip/conda install ...</a:t>
            </a:r>
            <a:endParaRPr lang="hr-HR" sz="1130" b="0" strike="noStrike" spc="-1">
              <a:latin typeface="Arial"/>
            </a:endParaRPr>
          </a:p>
          <a:p>
            <a:pPr marL="128520" indent="-127080">
              <a:lnSpc>
                <a:spcPct val="90000"/>
              </a:lnSpc>
              <a:spcBef>
                <a:spcPts val="564"/>
              </a:spcBef>
              <a:buClr>
                <a:srgbClr val="C00000"/>
              </a:buClr>
              <a:buFont typeface="Arial"/>
              <a:buChar char="•"/>
            </a:pPr>
            <a:r>
              <a:rPr lang="sr-Latn-RS" sz="1350" b="0" strike="noStrike" spc="-1">
                <a:solidFill>
                  <a:srgbClr val="0C0C0C"/>
                </a:solidFill>
                <a:latin typeface="Arial"/>
                <a:ea typeface="DejaVu Sans"/>
              </a:rPr>
              <a:t>Tipične značajke</a:t>
            </a:r>
            <a:endParaRPr lang="hr-HR" sz="1350" b="0" strike="noStrike" spc="-1">
              <a:latin typeface="Arial"/>
            </a:endParaRPr>
          </a:p>
          <a:p>
            <a:pPr marL="385920" lvl="1" indent="-127080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/>
              <a:buChar char="•"/>
            </a:pPr>
            <a:r>
              <a:rPr lang="sr-Latn-RS" sz="1130" b="0" strike="noStrike" spc="-1">
                <a:solidFill>
                  <a:srgbClr val="0C0C0C"/>
                </a:solidFill>
                <a:latin typeface="Arial"/>
                <a:ea typeface="DejaVu Sans"/>
              </a:rPr>
              <a:t>10000 direktorija</a:t>
            </a:r>
            <a:endParaRPr lang="hr-HR" sz="1130" b="0" strike="noStrike" spc="-1">
              <a:latin typeface="Arial"/>
            </a:endParaRPr>
          </a:p>
          <a:p>
            <a:pPr marL="385920" lvl="1" indent="-127080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/>
              <a:buChar char="•"/>
            </a:pPr>
            <a:r>
              <a:rPr lang="sr-Latn-RS" sz="1130" b="0" strike="noStrike" spc="-1">
                <a:solidFill>
                  <a:srgbClr val="0C0C0C"/>
                </a:solidFill>
                <a:latin typeface="Arial"/>
                <a:ea typeface="DejaVu Sans"/>
              </a:rPr>
              <a:t>1000 datoteka</a:t>
            </a:r>
            <a:endParaRPr lang="hr-HR" sz="1130" b="0" strike="noStrike" spc="-1">
              <a:latin typeface="Arial"/>
            </a:endParaRPr>
          </a:p>
          <a:p>
            <a:pPr marL="385920" lvl="1" indent="-127080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/>
              <a:buChar char="•"/>
            </a:pPr>
            <a:r>
              <a:rPr lang="sr-Latn-RS" sz="1130" b="0" strike="noStrike" spc="-1">
                <a:solidFill>
                  <a:srgbClr val="0C0C0C"/>
                </a:solidFill>
                <a:latin typeface="Arial"/>
                <a:ea typeface="DejaVu Sans"/>
              </a:rPr>
              <a:t>28 kbytea po datoteci</a:t>
            </a:r>
            <a:endParaRPr lang="hr-HR" sz="1130" b="0" strike="noStrike" spc="-1">
              <a:latin typeface="Arial"/>
            </a:endParaRPr>
          </a:p>
        </p:txBody>
      </p:sp>
      <p:pic>
        <p:nvPicPr>
          <p:cNvPr id="243" name="Picture 1" descr="images/lustre-venv.png"/>
          <p:cNvPicPr/>
          <p:nvPr/>
        </p:nvPicPr>
        <p:blipFill>
          <a:blip r:embed="rId2"/>
          <a:stretch/>
        </p:blipFill>
        <p:spPr>
          <a:xfrm>
            <a:off x="4737240" y="1359000"/>
            <a:ext cx="3656160" cy="2741760"/>
          </a:xfrm>
          <a:prstGeom prst="rect">
            <a:avLst/>
          </a:prstGeom>
          <a:ln w="9525">
            <a:noFill/>
          </a:ln>
        </p:spPr>
      </p:pic>
      <p:sp>
        <p:nvSpPr>
          <p:cNvPr id="244" name="CustomShape 3"/>
          <p:cNvSpPr/>
          <p:nvPr/>
        </p:nvSpPr>
        <p:spPr>
          <a:xfrm>
            <a:off x="7562880" y="4767120"/>
            <a:ext cx="1295280" cy="273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hr-HR" sz="900" b="0" i="1" strike="noStrike" spc="-1">
                <a:solidFill>
                  <a:srgbClr val="0C0C0C"/>
                </a:solidFill>
                <a:latin typeface="Arial"/>
                <a:ea typeface="DejaVu Sans"/>
              </a:rPr>
              <a:t>17. studenog 2023.</a:t>
            </a:r>
            <a:endParaRPr lang="hr-HR" sz="900" b="0" strike="noStrike" spc="-1">
              <a:latin typeface="Arial"/>
            </a:endParaRPr>
          </a:p>
        </p:txBody>
      </p:sp>
      <p:sp>
        <p:nvSpPr>
          <p:cNvPr id="245" name="CustomShape 4"/>
          <p:cNvSpPr/>
          <p:nvPr/>
        </p:nvSpPr>
        <p:spPr>
          <a:xfrm>
            <a:off x="2048760" y="4767120"/>
            <a:ext cx="5118480" cy="273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hr-HR" sz="900" b="0" i="1" strike="noStrike" spc="-1">
                <a:solidFill>
                  <a:srgbClr val="0C0C0C"/>
                </a:solidFill>
                <a:latin typeface="Arial"/>
                <a:ea typeface="DejaVu Sans"/>
              </a:rPr>
              <a:t>Aplikacije za strojno učenje na resursu Supek</a:t>
            </a:r>
            <a:endParaRPr lang="hr-HR" sz="900" b="0" strike="noStrike" spc="-1">
              <a:latin typeface="Arial"/>
            </a:endParaRPr>
          </a:p>
        </p:txBody>
      </p:sp>
      <p:sp>
        <p:nvSpPr>
          <p:cNvPr id="246" name="CustomShape 5"/>
          <p:cNvSpPr/>
          <p:nvPr/>
        </p:nvSpPr>
        <p:spPr>
          <a:xfrm>
            <a:off x="4622760" y="4105440"/>
            <a:ext cx="3881880" cy="236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sr-Latn-RS" sz="800" b="0" strike="noStrike" spc="-1">
                <a:solidFill>
                  <a:srgbClr val="C9211E"/>
                </a:solidFill>
                <a:latin typeface="Arial"/>
                <a:ea typeface="DejaVu Sans"/>
              </a:rPr>
              <a:t>Slika 3</a:t>
            </a:r>
            <a:r>
              <a:rPr lang="sr-Latn-RS" sz="800" b="0" strike="noStrike" spc="-1">
                <a:solidFill>
                  <a:srgbClr val="0C0C0C"/>
                </a:solidFill>
                <a:latin typeface="Arial"/>
                <a:ea typeface="DejaVu Sans"/>
              </a:rPr>
              <a:t> Performanse učitavanja 10GB podataka raspodijeljenih u 1-1000 direktorija i 1-1000 datoteka po direktoriju</a:t>
            </a:r>
            <a:endParaRPr lang="hr-HR" sz="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CustomShape 1"/>
          <p:cNvSpPr/>
          <p:nvPr/>
        </p:nvSpPr>
        <p:spPr>
          <a:xfrm>
            <a:off x="628560" y="273960"/>
            <a:ext cx="7885440" cy="992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90000"/>
              </a:lnSpc>
              <a:tabLst>
                <a:tab pos="0" algn="l"/>
              </a:tabLst>
            </a:pPr>
            <a:r>
              <a:rPr lang="sr-Latn-RS" sz="2029" b="1" strike="noStrike" spc="-1">
                <a:solidFill>
                  <a:srgbClr val="181818"/>
                </a:solidFill>
                <a:latin typeface="Arial"/>
                <a:ea typeface="DejaVu Sans"/>
              </a:rPr>
              <a:t>NCCL</a:t>
            </a:r>
            <a:endParaRPr lang="hr-HR" sz="2029" b="0" strike="noStrike" spc="-1">
              <a:latin typeface="Arial"/>
            </a:endParaRPr>
          </a:p>
        </p:txBody>
      </p:sp>
      <p:sp>
        <p:nvSpPr>
          <p:cNvPr id="248" name="CustomShape 2"/>
          <p:cNvSpPr/>
          <p:nvPr/>
        </p:nvSpPr>
        <p:spPr>
          <a:xfrm>
            <a:off x="628560" y="1369080"/>
            <a:ext cx="3884760" cy="3261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128520" indent="-127080">
              <a:lnSpc>
                <a:spcPct val="90000"/>
              </a:lnSpc>
              <a:spcBef>
                <a:spcPts val="564"/>
              </a:spcBef>
              <a:buClr>
                <a:srgbClr val="C00000"/>
              </a:buClr>
              <a:buFont typeface="Arial"/>
              <a:buChar char="•"/>
            </a:pPr>
            <a:r>
              <a:rPr lang="sr-Latn-RS" sz="1350" b="0" u="sng" strike="noStrike" spc="-1">
                <a:solidFill>
                  <a:srgbClr val="0000FF"/>
                </a:solidFill>
                <a:uFillTx/>
                <a:latin typeface="Arial"/>
                <a:ea typeface="DejaVu Sans"/>
                <a:hlinkClick r:id="rId2"/>
              </a:rPr>
              <a:t>“Data parallel” problem</a:t>
            </a:r>
            <a:endParaRPr lang="hr-HR" sz="1350" b="0" strike="noStrike" spc="-1">
              <a:latin typeface="Arial"/>
            </a:endParaRPr>
          </a:p>
          <a:p>
            <a:pPr marL="385920" lvl="1" indent="-127080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/>
              <a:buChar char="•"/>
            </a:pPr>
            <a:r>
              <a:rPr lang="sr-Latn-RS" sz="1130" b="0" strike="noStrike" spc="-1">
                <a:solidFill>
                  <a:srgbClr val="0C0C0C"/>
                </a:solidFill>
                <a:latin typeface="Arial"/>
                <a:ea typeface="DejaVu Sans"/>
              </a:rPr>
              <a:t>Usklađivanje gradijenata na više procesora tijekom backpropa</a:t>
            </a:r>
            <a:endParaRPr lang="hr-HR" sz="1130" b="0" strike="noStrike" spc="-1">
              <a:latin typeface="Arial"/>
            </a:endParaRPr>
          </a:p>
          <a:p>
            <a:pPr marL="128520" indent="-127080">
              <a:lnSpc>
                <a:spcPct val="90000"/>
              </a:lnSpc>
              <a:spcBef>
                <a:spcPts val="564"/>
              </a:spcBef>
              <a:buClr>
                <a:srgbClr val="C00000"/>
              </a:buClr>
              <a:buFont typeface="Arial"/>
              <a:buChar char="•"/>
            </a:pPr>
            <a:r>
              <a:rPr lang="sr-Latn-RS" sz="1350" b="0" strike="noStrike" spc="-1">
                <a:solidFill>
                  <a:srgbClr val="0C0C0C"/>
                </a:solidFill>
                <a:latin typeface="Arial"/>
                <a:ea typeface="DejaVu Sans"/>
              </a:rPr>
              <a:t>NCCL</a:t>
            </a:r>
            <a:endParaRPr lang="hr-HR" sz="1350" b="0" strike="noStrike" spc="-1">
              <a:latin typeface="Arial"/>
            </a:endParaRPr>
          </a:p>
          <a:p>
            <a:pPr marL="385920" lvl="1" indent="-127080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/>
              <a:buChar char="•"/>
            </a:pPr>
            <a:r>
              <a:rPr lang="sr-Latn-RS" sz="1130" b="0" strike="noStrike" spc="-1">
                <a:solidFill>
                  <a:srgbClr val="0C0C0C"/>
                </a:solidFill>
                <a:latin typeface="Arial"/>
                <a:ea typeface="DejaVu Sans"/>
              </a:rPr>
              <a:t>NVIDIA MPI</a:t>
            </a:r>
            <a:endParaRPr lang="hr-HR" sz="1130" b="0" strike="noStrike" spc="-1">
              <a:latin typeface="Arial"/>
            </a:endParaRPr>
          </a:p>
          <a:p>
            <a:pPr marL="385920" lvl="1" indent="-127080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/>
              <a:buChar char="•"/>
            </a:pPr>
            <a:r>
              <a:rPr lang="sr-Latn-RS" sz="1130" b="0" strike="noStrike" spc="-1">
                <a:solidFill>
                  <a:srgbClr val="0C0C0C"/>
                </a:solidFill>
                <a:latin typeface="Arial"/>
                <a:ea typeface="DejaVu Sans"/>
              </a:rPr>
              <a:t>NVLink - 600GB/s</a:t>
            </a:r>
            <a:endParaRPr lang="hr-HR" sz="1130" b="0" strike="noStrike" spc="-1">
              <a:latin typeface="Arial"/>
            </a:endParaRPr>
          </a:p>
          <a:p>
            <a:pPr marL="128520" indent="-127080">
              <a:lnSpc>
                <a:spcPct val="90000"/>
              </a:lnSpc>
              <a:spcBef>
                <a:spcPts val="564"/>
              </a:spcBef>
              <a:buClr>
                <a:srgbClr val="C00000"/>
              </a:buClr>
              <a:buFont typeface="Arial"/>
              <a:buChar char="•"/>
            </a:pPr>
            <a:r>
              <a:rPr lang="sr-Latn-RS" sz="1350" b="0" u="sng" strike="noStrike" spc="-1">
                <a:solidFill>
                  <a:srgbClr val="0000FF"/>
                </a:solidFill>
                <a:uFillTx/>
                <a:latin typeface="Arial"/>
                <a:ea typeface="DejaVu Sans"/>
                <a:hlinkClick r:id="rId3"/>
              </a:rPr>
              <a:t>AllReduce</a:t>
            </a:r>
            <a:endParaRPr lang="hr-HR" sz="1350" b="0" strike="noStrike" spc="-1">
              <a:latin typeface="Arial"/>
            </a:endParaRPr>
          </a:p>
          <a:p>
            <a:pPr marL="385920" lvl="1" indent="-127080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/>
              <a:buChar char="•"/>
            </a:pPr>
            <a:r>
              <a:rPr lang="sr-Latn-RS" sz="1130" b="0" strike="noStrike" spc="-1">
                <a:solidFill>
                  <a:srgbClr val="0C0C0C"/>
                </a:solidFill>
                <a:latin typeface="Arial"/>
                <a:ea typeface="DejaVu Sans"/>
              </a:rPr>
              <a:t>Ring &amp; Tree</a:t>
            </a:r>
            <a:endParaRPr lang="hr-HR" sz="1130" b="0" strike="noStrike" spc="-1">
              <a:latin typeface="Arial"/>
            </a:endParaRPr>
          </a:p>
        </p:txBody>
      </p:sp>
      <p:pic>
        <p:nvPicPr>
          <p:cNvPr id="249" name="Picture 1" descr="images/nccl.png"/>
          <p:cNvPicPr/>
          <p:nvPr/>
        </p:nvPicPr>
        <p:blipFill>
          <a:blip r:embed="rId4"/>
          <a:stretch/>
        </p:blipFill>
        <p:spPr>
          <a:xfrm>
            <a:off x="4622760" y="1968480"/>
            <a:ext cx="3884760" cy="1522440"/>
          </a:xfrm>
          <a:prstGeom prst="rect">
            <a:avLst/>
          </a:prstGeom>
          <a:ln w="9525">
            <a:noFill/>
          </a:ln>
        </p:spPr>
      </p:pic>
      <p:sp>
        <p:nvSpPr>
          <p:cNvPr id="250" name="CustomShape 3"/>
          <p:cNvSpPr/>
          <p:nvPr/>
        </p:nvSpPr>
        <p:spPr>
          <a:xfrm>
            <a:off x="7562880" y="4767120"/>
            <a:ext cx="1295280" cy="273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hr-HR" sz="900" b="0" i="1" strike="noStrike" spc="-1">
                <a:solidFill>
                  <a:srgbClr val="0C0C0C"/>
                </a:solidFill>
                <a:latin typeface="Arial"/>
                <a:ea typeface="DejaVu Sans"/>
              </a:rPr>
              <a:t>17. studenog 2023.</a:t>
            </a:r>
            <a:endParaRPr lang="hr-HR" sz="900" b="0" strike="noStrike" spc="-1">
              <a:latin typeface="Arial"/>
            </a:endParaRPr>
          </a:p>
        </p:txBody>
      </p:sp>
      <p:sp>
        <p:nvSpPr>
          <p:cNvPr id="251" name="CustomShape 4"/>
          <p:cNvSpPr/>
          <p:nvPr/>
        </p:nvSpPr>
        <p:spPr>
          <a:xfrm>
            <a:off x="2048760" y="4767120"/>
            <a:ext cx="5118480" cy="273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hr-HR" sz="900" b="0" i="1" strike="noStrike" spc="-1">
                <a:solidFill>
                  <a:srgbClr val="0C0C0C"/>
                </a:solidFill>
                <a:latin typeface="Arial"/>
                <a:ea typeface="DejaVu Sans"/>
              </a:rPr>
              <a:t>Aplikacije za strojno učenje na resursu Supek</a:t>
            </a:r>
            <a:endParaRPr lang="hr-HR" sz="900" b="0" strike="noStrike" spc="-1">
              <a:latin typeface="Arial"/>
            </a:endParaRPr>
          </a:p>
        </p:txBody>
      </p:sp>
      <p:sp>
        <p:nvSpPr>
          <p:cNvPr id="252" name="CustomShape 5"/>
          <p:cNvSpPr/>
          <p:nvPr/>
        </p:nvSpPr>
        <p:spPr>
          <a:xfrm>
            <a:off x="4622760" y="3493080"/>
            <a:ext cx="3881880" cy="237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sr-Latn-RS" sz="800" b="0" strike="noStrike" spc="-1">
                <a:solidFill>
                  <a:srgbClr val="C9211E"/>
                </a:solidFill>
                <a:latin typeface="Arial"/>
                <a:ea typeface="DejaVu Sans"/>
              </a:rPr>
              <a:t>Slika 4</a:t>
            </a:r>
            <a:r>
              <a:rPr lang="sr-Latn-RS" sz="800" b="0" strike="noStrike" spc="-1">
                <a:solidFill>
                  <a:srgbClr val="0C0C0C"/>
                </a:solidFill>
                <a:latin typeface="Arial"/>
                <a:ea typeface="DejaVu Sans"/>
              </a:rPr>
              <a:t> Ring AllReduce algoritam (</a:t>
            </a:r>
            <a:r>
              <a:rPr lang="sr-Latn-RS" sz="800" b="0" i="1" strike="noStrike" spc="-1">
                <a:solidFill>
                  <a:srgbClr val="0C0C0C"/>
                </a:solidFill>
                <a:latin typeface="Arial"/>
                <a:ea typeface="DejaVu Sans"/>
              </a:rPr>
              <a:t>Figure 4.</a:t>
            </a:r>
            <a:r>
              <a:rPr lang="sr-Latn-RS" sz="800" b="0" strike="noStrike" spc="-1">
                <a:solidFill>
                  <a:srgbClr val="0C0C0C"/>
                </a:solidFill>
                <a:latin typeface="Arial"/>
                <a:ea typeface="DejaVu Sans"/>
              </a:rPr>
              <a:t> u </a:t>
            </a:r>
            <a:r>
              <a:rPr lang="sr-Latn-RS" sz="800" b="0" u="sng" strike="noStrike" spc="-1">
                <a:solidFill>
                  <a:srgbClr val="0000FF"/>
                </a:solidFill>
                <a:uFillTx/>
                <a:latin typeface="Arial"/>
                <a:ea typeface="DejaVu Sans"/>
                <a:hlinkClick r:id="rId5"/>
              </a:rPr>
              <a:t>izvoru</a:t>
            </a:r>
            <a:r>
              <a:rPr lang="sr-Latn-RS" sz="800" b="0" strike="noStrike" spc="-1">
                <a:solidFill>
                  <a:srgbClr val="0C0C0C"/>
                </a:solidFill>
                <a:latin typeface="Arial"/>
                <a:ea typeface="DejaVu Sans"/>
              </a:rPr>
              <a:t>)</a:t>
            </a:r>
            <a:endParaRPr lang="hr-HR" sz="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CustomShape 1"/>
          <p:cNvSpPr/>
          <p:nvPr/>
        </p:nvSpPr>
        <p:spPr>
          <a:xfrm>
            <a:off x="1450800" y="1874520"/>
            <a:ext cx="5913720" cy="376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ctr">
              <a:lnSpc>
                <a:spcPct val="90000"/>
              </a:lnSpc>
              <a:tabLst>
                <a:tab pos="0" algn="l"/>
              </a:tabLst>
            </a:pPr>
            <a:r>
              <a:rPr lang="sr-Latn-RS" sz="2100" b="1" strike="noStrike" spc="-1">
                <a:solidFill>
                  <a:srgbClr val="181818"/>
                </a:solidFill>
                <a:latin typeface="Arial"/>
                <a:ea typeface="DejaVu Sans"/>
              </a:rPr>
              <a:t>Primjeri</a:t>
            </a:r>
            <a:endParaRPr lang="hr-HR" sz="2100" b="0" strike="noStrike" spc="-1">
              <a:latin typeface="Arial"/>
            </a:endParaRPr>
          </a:p>
        </p:txBody>
      </p:sp>
      <p:sp>
        <p:nvSpPr>
          <p:cNvPr id="254" name="CustomShape 2"/>
          <p:cNvSpPr/>
          <p:nvPr/>
        </p:nvSpPr>
        <p:spPr>
          <a:xfrm>
            <a:off x="7562880" y="4767120"/>
            <a:ext cx="1295280" cy="273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hr-HR" sz="900" b="0" i="1" strike="noStrike" spc="-1">
                <a:solidFill>
                  <a:srgbClr val="0C0C0C"/>
                </a:solidFill>
                <a:latin typeface="Arial"/>
                <a:ea typeface="DejaVu Sans"/>
              </a:rPr>
              <a:t>17. studenog 2023.</a:t>
            </a:r>
            <a:endParaRPr lang="hr-HR" sz="900" b="0" strike="noStrike" spc="-1">
              <a:latin typeface="Arial"/>
            </a:endParaRPr>
          </a:p>
        </p:txBody>
      </p:sp>
      <p:sp>
        <p:nvSpPr>
          <p:cNvPr id="255" name="CustomShape 3"/>
          <p:cNvSpPr/>
          <p:nvPr/>
        </p:nvSpPr>
        <p:spPr>
          <a:xfrm>
            <a:off x="2048760" y="4767120"/>
            <a:ext cx="5118480" cy="273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hr-HR" sz="900" b="0" i="1" strike="noStrike" spc="-1">
                <a:solidFill>
                  <a:srgbClr val="0C0C0C"/>
                </a:solidFill>
                <a:latin typeface="Arial"/>
                <a:ea typeface="DejaVu Sans"/>
              </a:rPr>
              <a:t>Aplikacije za strojno učenje na resursu Supek</a:t>
            </a:r>
            <a:endParaRPr lang="hr-HR" sz="900" b="0" strike="noStrike" spc="-1">
              <a:latin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C0C0C"/>
      </a:dk2>
      <a:lt2>
        <a:srgbClr val="FFFFFF"/>
      </a:lt2>
      <a:accent1>
        <a:srgbClr val="D71635"/>
      </a:accent1>
      <a:accent2>
        <a:srgbClr val="E39717"/>
      </a:accent2>
      <a:accent3>
        <a:srgbClr val="0095DA"/>
      </a:accent3>
      <a:accent4>
        <a:srgbClr val="80C342"/>
      </a:accent4>
      <a:accent5>
        <a:srgbClr val="00AB4E"/>
      </a:accent5>
      <a:accent6>
        <a:srgbClr val="B04C46"/>
      </a:accent6>
      <a:hlink>
        <a:srgbClr val="D71635"/>
      </a:hlink>
      <a:folHlink>
        <a:srgbClr val="D71635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Srce_Tema1_16x9">
  <a:themeElements>
    <a:clrScheme name="Srce boje">
      <a:dk1>
        <a:srgbClr val="0C0C0C"/>
      </a:dk1>
      <a:lt1>
        <a:srgbClr val="FFFFFF"/>
      </a:lt1>
      <a:dk2>
        <a:srgbClr val="0C0C0C"/>
      </a:dk2>
      <a:lt2>
        <a:srgbClr val="FFFFFF"/>
      </a:lt2>
      <a:accent1>
        <a:srgbClr val="D71635"/>
      </a:accent1>
      <a:accent2>
        <a:srgbClr val="E39717"/>
      </a:accent2>
      <a:accent3>
        <a:srgbClr val="0095DA"/>
      </a:accent3>
      <a:accent4>
        <a:srgbClr val="80C342"/>
      </a:accent4>
      <a:accent5>
        <a:srgbClr val="00AB4E"/>
      </a:accent5>
      <a:accent6>
        <a:srgbClr val="B04C46"/>
      </a:accent6>
      <a:hlink>
        <a:srgbClr val="D71635"/>
      </a:hlink>
      <a:folHlink>
        <a:srgbClr val="D71635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rce_Tema1_16x9" id="{476E04C6-ED46-4774-BC39-1C443F715698}" vid="{90F83EFC-DEE1-42FC-8BFD-555EDA227AE0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</TotalTime>
  <Words>1646</Words>
  <Application>Microsoft Office PowerPoint</Application>
  <PresentationFormat>On-screen Show (16:9)</PresentationFormat>
  <Paragraphs>216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Arial</vt:lpstr>
      <vt:lpstr>Consolas</vt:lpstr>
      <vt:lpstr>Symbol</vt:lpstr>
      <vt:lpstr>Times New Roman</vt:lpstr>
      <vt:lpstr>Wingdings</vt:lpstr>
      <vt:lpstr>Office Theme</vt:lpstr>
      <vt:lpstr>Office Theme</vt:lpstr>
      <vt:lpstr>Office Theme</vt:lpstr>
      <vt:lpstr>Office Theme</vt:lpstr>
      <vt:lpstr>Srce_Tema1_16x9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Aplikacije za strojno učenje na resursu Supek</dc:title>
  <dc:subject/>
  <dc:creator>Sektor za napredno računanje</dc:creator>
  <dc:description/>
  <cp:lastModifiedBy>Ljiljana Jertec Musap</cp:lastModifiedBy>
  <cp:revision>28</cp:revision>
  <dcterms:created xsi:type="dcterms:W3CDTF">2023-11-14T13:05:54Z</dcterms:created>
  <dcterms:modified xsi:type="dcterms:W3CDTF">2024-01-30T14:24:17Z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ate">
    <vt:lpwstr>17. studenog 2023.</vt:lpwstr>
  </property>
  <property fmtid="{D5CDD505-2E9C-101B-9397-08002B2CF9AE}" pid="3" name="monofont">
    <vt:lpwstr>Consolas</vt:lpwstr>
  </property>
  <property fmtid="{D5CDD505-2E9C-101B-9397-08002B2CF9AE}" pid="4" name="output">
    <vt:lpwstr>powerpoint_presentation</vt:lpwstr>
  </property>
</Properties>
</file>