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32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76" r:id="rId5"/>
    <p:sldId id="275" r:id="rId6"/>
    <p:sldId id="277" r:id="rId7"/>
    <p:sldId id="258" r:id="rId8"/>
    <p:sldId id="259" r:id="rId9"/>
    <p:sldId id="269" r:id="rId10"/>
    <p:sldId id="262" r:id="rId11"/>
    <p:sldId id="268" r:id="rId12"/>
    <p:sldId id="261" r:id="rId13"/>
    <p:sldId id="264" r:id="rId14"/>
    <p:sldId id="270" r:id="rId15"/>
    <p:sldId id="267" r:id="rId16"/>
    <p:sldId id="257" r:id="rId17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635"/>
    <a:srgbClr val="D2072A"/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179" d="100"/>
          <a:sy n="179" d="100"/>
        </p:scale>
        <p:origin x="394" y="9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115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2.png"/><Relationship Id="rId1" Type="http://schemas.openxmlformats.org/officeDocument/2006/relationships/theme" Target="../theme/theme4.xml"/><Relationship Id="rId4" Type="http://schemas.openxmlformats.org/officeDocument/2006/relationships/image" Target="../media/image6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05.02.2024.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2.png"/><Relationship Id="rId1" Type="http://schemas.openxmlformats.org/officeDocument/2006/relationships/theme" Target="../theme/theme3.xml"/><Relationship Id="rId4" Type="http://schemas.openxmlformats.org/officeDocument/2006/relationships/image" Target="../media/image6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05.02.2024.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srce.unizg.hr/otvoreni-pristup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datni naslovn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353A74F-4DD0-138A-975C-5030F8A82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1947513"/>
            <a:ext cx="5143500" cy="542415"/>
          </a:xfrm>
        </p:spPr>
        <p:txBody>
          <a:bodyPr anchor="b">
            <a:normAutofit/>
          </a:bodyPr>
          <a:lstStyle>
            <a:lvl1pPr algn="ctr">
              <a:defRPr sz="23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25F8E03-8A89-5F11-2482-9205EF7B5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2732813"/>
            <a:ext cx="5143500" cy="1241822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hr-HR"/>
              <a:t>Kliknite da biste uredili stil podnaslova matrice</a:t>
            </a:r>
            <a:endParaRPr lang="hr-HR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F21C0B-EC09-4837-B2A6-D55A3986B074}"/>
              </a:ext>
            </a:extLst>
          </p:cNvPr>
          <p:cNvCxnSpPr>
            <a:cxnSpLocks/>
          </p:cNvCxnSpPr>
          <p:nvPr/>
        </p:nvCxnSpPr>
        <p:spPr>
          <a:xfrm>
            <a:off x="1615381" y="2611370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01C58-8B03-4514-8919-2916CC7B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23E58-7E92-466F-9C53-C8CC4874C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330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A4C00A3-8776-D597-837E-E5B8F56EAE41}"/>
              </a:ext>
            </a:extLst>
          </p:cNvPr>
          <p:cNvCxnSpPr>
            <a:cxnSpLocks/>
          </p:cNvCxnSpPr>
          <p:nvPr/>
        </p:nvCxnSpPr>
        <p:spPr>
          <a:xfrm>
            <a:off x="472381" y="1103811"/>
            <a:ext cx="823552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435A82-00C5-4FAF-A070-5826349F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8701E76-D4BD-4098-B7A4-0CE4DBA5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220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3133-84E4-438A-9797-31F58379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4EF4D-B2FC-4089-BB33-7AFA9E26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0425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7">
            <a:extLst>
              <a:ext uri="{FF2B5EF4-FFF2-40B4-BE49-F238E27FC236}">
                <a16:creationId xmlns:a16="http://schemas.microsoft.com/office/drawing/2014/main" id="{AEDFD92A-D570-4044-74DA-54F7B23EEE49}"/>
              </a:ext>
            </a:extLst>
          </p:cNvPr>
          <p:cNvSpPr txBox="1"/>
          <p:nvPr userDrawn="1"/>
        </p:nvSpPr>
        <p:spPr>
          <a:xfrm>
            <a:off x="5704218" y="2915042"/>
            <a:ext cx="254790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700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B1EFE6B7-D1D6-47CD-6EA4-D03F00A30F0E}"/>
              </a:ext>
            </a:extLst>
          </p:cNvPr>
          <p:cNvSpPr txBox="1"/>
          <p:nvPr userDrawn="1"/>
        </p:nvSpPr>
        <p:spPr>
          <a:xfrm>
            <a:off x="2633835" y="2918939"/>
            <a:ext cx="261070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t-BR" sz="7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je dano na korištenje pod licencom Creative Commons </a:t>
            </a:r>
            <a:r>
              <a:rPr lang="pt-BR" sz="700" b="0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Imenovanje</a:t>
            </a:r>
            <a:r>
              <a:rPr lang="hr-HR" sz="700" b="0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BR" sz="7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4.0 međunarodna</a:t>
            </a:r>
            <a:r>
              <a:rPr lang="pt-BR" sz="7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hr-HR" sz="7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AAB90880-4F0D-7C1A-B069-4249B48B4087}"/>
              </a:ext>
            </a:extLst>
          </p:cNvPr>
          <p:cNvSpPr txBox="1"/>
          <p:nvPr userDrawn="1"/>
        </p:nvSpPr>
        <p:spPr>
          <a:xfrm>
            <a:off x="1018086" y="3599709"/>
            <a:ext cx="94929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675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www.srce.unizg.hr</a:t>
            </a:r>
            <a:endParaRPr lang="hr-HR" sz="675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0ECCBBAB-08B2-29D2-8D07-A6D32135129A}"/>
              </a:ext>
            </a:extLst>
          </p:cNvPr>
          <p:cNvSpPr/>
          <p:nvPr userDrawn="1"/>
        </p:nvSpPr>
        <p:spPr>
          <a:xfrm>
            <a:off x="2900519" y="3599709"/>
            <a:ext cx="2077339" cy="19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680" b="1" u="sng" kern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creativecommons.org/licenses/by/4.0/deed.hr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356471A3-9D15-19E7-C3C5-79A39F9FFFDA}"/>
              </a:ext>
            </a:extLst>
          </p:cNvPr>
          <p:cNvSpPr/>
          <p:nvPr userDrawn="1"/>
        </p:nvSpPr>
        <p:spPr>
          <a:xfrm>
            <a:off x="6159678" y="3599709"/>
            <a:ext cx="1636987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675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www.srce.unizg.hr/otvoreni-pristup</a:t>
            </a:r>
            <a:endParaRPr lang="hr-HR" sz="675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4">
            <a:hlinkClick r:id="rId4"/>
            <a:extLst>
              <a:ext uri="{FF2B5EF4-FFF2-40B4-BE49-F238E27FC236}">
                <a16:creationId xmlns:a16="http://schemas.microsoft.com/office/drawing/2014/main" id="{113E224B-D696-BF4A-9BF2-F98217CA18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479" y="3976635"/>
            <a:ext cx="685385" cy="270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38BBC1-AE76-4E31-A813-3AE66F387691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5A99-3C77-4CF2-A91F-6E58F7A3838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3765A-0810-4DA2-BAA9-86CDB74EB01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211873" y="402695"/>
            <a:ext cx="6720254" cy="14759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CA525B-2D2E-49E5-A9CA-61E7485C5463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211873" y="2066393"/>
            <a:ext cx="6720254" cy="600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24" name="Slika 14">
            <a:extLst>
              <a:ext uri="{FF2B5EF4-FFF2-40B4-BE49-F238E27FC236}">
                <a16:creationId xmlns:a16="http://schemas.microsoft.com/office/drawing/2014/main" id="{6D32A6A6-D5D7-4F76-B294-39DEB90602D1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5173" y="3992780"/>
            <a:ext cx="768031" cy="26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hlinkClick r:id="rId3"/>
            <a:extLst>
              <a:ext uri="{FF2B5EF4-FFF2-40B4-BE49-F238E27FC236}">
                <a16:creationId xmlns:a16="http://schemas.microsoft.com/office/drawing/2014/main" id="{0133B976-4C45-0C7C-1782-0D021166C6F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449" y="2897818"/>
            <a:ext cx="968572" cy="46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08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14062E9D-142C-F67B-5C19-22A0FB32C9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44601" y="1744197"/>
            <a:ext cx="5254797" cy="23844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ikonu da biste dodali  sliku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9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5F123A9-AD7D-AED8-46ED-E29893A0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2244113"/>
            <a:ext cx="5915025" cy="73941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BE4BFF0-D125-86A7-CCAE-B468AC558A40}"/>
              </a:ext>
            </a:extLst>
          </p:cNvPr>
          <p:cNvCxnSpPr>
            <a:cxnSpLocks/>
          </p:cNvCxnSpPr>
          <p:nvPr/>
        </p:nvCxnSpPr>
        <p:spPr>
          <a:xfrm>
            <a:off x="1614488" y="2977703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ubtitle 2">
            <a:extLst>
              <a:ext uri="{FF2B5EF4-FFF2-40B4-BE49-F238E27FC236}">
                <a16:creationId xmlns:a16="http://schemas.microsoft.com/office/drawing/2014/main" id="{F2D2217B-1BDD-4FA1-B069-A04B3E2F9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3101801"/>
            <a:ext cx="5143500" cy="12418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4688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8CE25-8879-4D48-B4AD-189C8D4C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74D94-8336-41CE-B88A-07D441B8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019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1748DB3-FA31-1911-AAF3-D9A18CEC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1874519"/>
            <a:ext cx="5915025" cy="37821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558BF4-1C49-4404-8F31-516B6C44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0975" y="2422553"/>
            <a:ext cx="5915025" cy="112514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75F42F8-6F72-C635-A622-A932D2286450}"/>
              </a:ext>
            </a:extLst>
          </p:cNvPr>
          <p:cNvCxnSpPr>
            <a:cxnSpLocks/>
          </p:cNvCxnSpPr>
          <p:nvPr/>
        </p:nvCxnSpPr>
        <p:spPr>
          <a:xfrm>
            <a:off x="1455440" y="2337643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18CF3-F27A-4CF7-88DA-6DE5ADBB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D1D6D-C8A3-4CDF-B800-B23D48CE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91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7DA85-8210-4E8D-B374-3ED24910A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2D232-DF4A-4A1E-BF7E-F3A0332E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29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4DA47-703A-4DA8-B646-C4526E21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77B39-4152-427A-989E-29F97EE3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859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CFEF19-0D93-24E5-035A-7045BEC950A8}"/>
              </a:ext>
            </a:extLst>
          </p:cNvPr>
          <p:cNvCxnSpPr>
            <a:cxnSpLocks/>
          </p:cNvCxnSpPr>
          <p:nvPr/>
        </p:nvCxnSpPr>
        <p:spPr>
          <a:xfrm>
            <a:off x="472381" y="1103811"/>
            <a:ext cx="823552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40ABD-21B3-4DBF-9F7A-5E1926A6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01F9D-E111-475C-BADF-64FF933C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654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F2A4F-3A01-472D-BD9C-D4948A56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7E9C3A-0250-4665-881A-700202FF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389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300"/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2E657-A4E2-407A-BE3A-64539E7A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EBB3A-ABE2-420C-A7BA-FE654A21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498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300"/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hr-HR"/>
              <a:t>Kliknite ikonu da biste dodali  sliku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3E6CB-F5AA-4066-A4D3-5B061AB3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587E8-ED36-4755-84AA-33A38C72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035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A99239-FD53-9984-76A9-B48DEFFE886B}"/>
              </a:ext>
            </a:extLst>
          </p:cNvPr>
          <p:cNvCxnSpPr/>
          <p:nvPr/>
        </p:nvCxnSpPr>
        <p:spPr>
          <a:xfrm>
            <a:off x="1659487" y="4733923"/>
            <a:ext cx="0" cy="256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61B1C1-1DFF-4411-534B-3764D3A4C50A}"/>
              </a:ext>
            </a:extLst>
          </p:cNvPr>
          <p:cNvCxnSpPr/>
          <p:nvPr/>
        </p:nvCxnSpPr>
        <p:spPr>
          <a:xfrm>
            <a:off x="7478549" y="4733923"/>
            <a:ext cx="0" cy="256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151862D-108B-5E80-3537-5ACE387D7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FA6F22B-D305-10FD-132B-93D5797AB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H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F70E2-9774-4B9F-B9F1-AA3F852A4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44912" y="4766164"/>
            <a:ext cx="11971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tx1"/>
                </a:solidFill>
              </a:defRPr>
            </a:lvl1pPr>
          </a:lstStyle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46192-7FD8-4465-A667-5FE4EDBD7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63263" y="4767263"/>
            <a:ext cx="50174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tx1"/>
                </a:solidFill>
              </a:defRPr>
            </a:lvl1pPr>
          </a:lstStyle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836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9" r:id="rId12"/>
  </p:sldLayoutIdLst>
  <p:hf sldNum="0" hdr="0"/>
  <p:txStyles>
    <p:titleStyle>
      <a:lvl1pPr algn="ctr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32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oodle@srce.hr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446" y="4120993"/>
            <a:ext cx="4533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Datum, mjesto, autor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7DE4A4-2088-44A2-B1C9-D662C0E9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E-kolegij napredne razine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67F370-F4A5-4DFB-A74B-587E29F38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/>
              <a:t>Tona Radobolja, prof.</a:t>
            </a:r>
          </a:p>
          <a:p>
            <a:r>
              <a:rPr lang="hr-HR" dirty="0"/>
              <a:t>Centar za e-učenje</a:t>
            </a:r>
            <a:br>
              <a:rPr lang="hr-HR" dirty="0"/>
            </a:br>
            <a:r>
              <a:rPr lang="hr-HR" dirty="0"/>
              <a:t>Sveučilište u Zagrebu Sveučilišni računski centar</a:t>
            </a:r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Formativno i </a:t>
            </a:r>
            <a:r>
              <a:rPr lang="hr-HR" dirty="0" err="1"/>
              <a:t>sumativno</a:t>
            </a:r>
            <a:r>
              <a:rPr lang="hr-HR" dirty="0"/>
              <a:t> vrednovanje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1200" b="1" dirty="0"/>
              <a:t>Formativno vrednovanje usmjereno je na praćenje i provjeravanje napretka studenta sa svrhom da mu primarno pruži pravovremenu i relevantnu povratnu informaciju vezano uz njegov proces učenja. </a:t>
            </a:r>
          </a:p>
          <a:p>
            <a:endParaRPr lang="hr-HR" sz="1100" b="1" dirty="0"/>
          </a:p>
          <a:p>
            <a:pPr lvl="1"/>
            <a:r>
              <a:rPr lang="hr-HR" dirty="0"/>
              <a:t>Konzultacije sa studentom na kojima raspravljate o pristupu temi seminarskog rada.</a:t>
            </a:r>
          </a:p>
          <a:p>
            <a:pPr lvl="1"/>
            <a:r>
              <a:rPr lang="hr-HR" dirty="0"/>
              <a:t>Pružanje povratnih informacija studentima tijekom praktičnih vježbi.</a:t>
            </a:r>
          </a:p>
          <a:p>
            <a:pPr lvl="1"/>
            <a:r>
              <a:rPr lang="hr-HR" dirty="0"/>
              <a:t>Analiza (u koju i studenti imaju uvid) rješenja određene zadaće.</a:t>
            </a:r>
          </a:p>
          <a:p>
            <a:pPr lvl="1"/>
            <a:r>
              <a:rPr lang="hr-HR" dirty="0"/>
              <a:t>Praćenje rada studenata u složenim problemskim ili projektnim zadacima.</a:t>
            </a:r>
          </a:p>
          <a:p>
            <a:pPr lvl="1"/>
            <a:r>
              <a:rPr lang="hr-HR" dirty="0"/>
              <a:t>Povratna informacija nakon što student odgovori na postavljeno pitanje.</a:t>
            </a:r>
          </a:p>
          <a:p>
            <a:pPr lvl="1"/>
            <a:endParaRPr lang="hr-HR" dirty="0"/>
          </a:p>
          <a:p>
            <a:r>
              <a:rPr lang="hr-HR" sz="1200" b="1" dirty="0" err="1"/>
              <a:t>Sumativno</a:t>
            </a:r>
            <a:r>
              <a:rPr lang="hr-HR" sz="1200" b="1" dirty="0"/>
              <a:t> vrednovanje provodi se na kraju određenog vremenskog perioda. Glavni cilj </a:t>
            </a:r>
            <a:r>
              <a:rPr lang="hr-HR" sz="1200" b="1" dirty="0" err="1"/>
              <a:t>sumativnog</a:t>
            </a:r>
            <a:r>
              <a:rPr lang="hr-HR" sz="1200" b="1" dirty="0"/>
              <a:t> vrednovanja je jasna informacija, najčešće u obliku službenog dokumenta, koja prikazuje studentovu ostvarenost ishoda učenja, a najčešće se provodi kroz pisane i usmene provjere znanja te praktične provjere vještina.</a:t>
            </a:r>
          </a:p>
          <a:p>
            <a:endParaRPr lang="hr-HR" sz="1200" b="1" dirty="0"/>
          </a:p>
          <a:p>
            <a:pPr lvl="1"/>
            <a:r>
              <a:rPr lang="hr-HR" dirty="0"/>
              <a:t>Usmeno ili pisano ispitivanje na kolokviju ili ispitu.</a:t>
            </a:r>
          </a:p>
          <a:p>
            <a:pPr lvl="1"/>
            <a:r>
              <a:rPr lang="hr-HR" dirty="0"/>
              <a:t>Ocjenjivanje rada studenta na projektnom zadatku.</a:t>
            </a:r>
          </a:p>
          <a:p>
            <a:pPr lvl="1"/>
            <a:r>
              <a:rPr lang="hr-HR" dirty="0"/>
              <a:t>Završno ocjenjivanje iz određene cjeline na praktičnim vježbama.</a:t>
            </a:r>
          </a:p>
          <a:p>
            <a:pPr lvl="1"/>
            <a:r>
              <a:rPr lang="hr-HR" dirty="0"/>
              <a:t>Ocjenjivanje pisanog rada (npr. eseja).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7389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dirty="0"/>
              <a:t>Kako osigurati kvalitetnu online nastavu</a:t>
            </a:r>
            <a:r>
              <a:rPr lang="en-GB" sz="2000" dirty="0"/>
              <a:t>?</a:t>
            </a:r>
            <a:r>
              <a:rPr lang="hr-HR" sz="2000" dirty="0"/>
              <a:t> (1)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/>
              <a:t>Kolegiji koji su pripremljeni za učioničku nastavu </a:t>
            </a:r>
            <a:r>
              <a:rPr lang="hr-HR" sz="1600" u="sng" dirty="0"/>
              <a:t>ne mogu se bez dorade izvoditi online</a:t>
            </a:r>
          </a:p>
          <a:p>
            <a:r>
              <a:rPr lang="hr-HR" sz="1600" dirty="0"/>
              <a:t>Kolegij </a:t>
            </a:r>
            <a:r>
              <a:rPr lang="hr-HR" sz="1600" u="sng" dirty="0"/>
              <a:t>podijeliti u manje, zaokružene cjeline</a:t>
            </a:r>
          </a:p>
          <a:p>
            <a:r>
              <a:rPr lang="hr-HR" sz="1600" dirty="0"/>
              <a:t>Potrebno je </a:t>
            </a:r>
            <a:r>
              <a:rPr lang="hr-HR" sz="1600" u="sng" dirty="0"/>
              <a:t>jasno studentima </a:t>
            </a:r>
            <a:r>
              <a:rPr lang="hr-HR" sz="1600" u="sng" dirty="0" err="1"/>
              <a:t>iskomunicirati</a:t>
            </a:r>
            <a:r>
              <a:rPr lang="hr-HR" sz="1600" u="sng" dirty="0"/>
              <a:t> </a:t>
            </a:r>
            <a:r>
              <a:rPr lang="hr-HR" sz="1600" dirty="0"/>
              <a:t>način rada u kolegiju, koji su ishodi učenja, kako će se vrednovati, koji dio nastave je online, što je obavezno, a što se ostavlja studentu na odluku</a:t>
            </a:r>
          </a:p>
          <a:p>
            <a:r>
              <a:rPr lang="hr-HR" sz="1600" dirty="0"/>
              <a:t>Dio koji se odvija online mora biti jasan studentima:</a:t>
            </a:r>
          </a:p>
          <a:p>
            <a:pPr lvl="1"/>
            <a:r>
              <a:rPr lang="hr-HR" sz="1200" dirty="0"/>
              <a:t>poveznica na sustav za e-učenje</a:t>
            </a:r>
          </a:p>
          <a:p>
            <a:pPr lvl="1"/>
            <a:r>
              <a:rPr lang="hr-HR" sz="1200" dirty="0"/>
              <a:t>definiran način upisa u e-kolegij</a:t>
            </a:r>
          </a:p>
          <a:p>
            <a:pPr lvl="1"/>
            <a:r>
              <a:rPr lang="hr-HR" sz="1200" dirty="0"/>
              <a:t>provjera jesu li svi studenti upisani u e-kolegij, snalaze li se i imaju li tehničke mogućnosti sudjelovanja</a:t>
            </a:r>
          </a:p>
          <a:p>
            <a:r>
              <a:rPr lang="hr-HR" sz="1600" dirty="0"/>
              <a:t>Kod online ispita p</a:t>
            </a:r>
            <a:r>
              <a:rPr lang="hr-HR" sz="1600" u="sng" dirty="0"/>
              <a:t>rovjeriti sa studentima tehničke preduvjete, svakako napraviti probni test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762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dirty="0"/>
              <a:t>Kako osigurati kvalitetnu online nastavu</a:t>
            </a:r>
            <a:r>
              <a:rPr lang="en-GB" sz="2000" dirty="0"/>
              <a:t>?</a:t>
            </a:r>
            <a:r>
              <a:rPr lang="hr-HR" sz="2000" dirty="0"/>
              <a:t>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/>
              <a:t>Osigurati </a:t>
            </a:r>
            <a:r>
              <a:rPr lang="hr-HR" sz="1600" u="sng" dirty="0"/>
              <a:t>kontinuirane povratne informacije studentu </a:t>
            </a:r>
            <a:r>
              <a:rPr lang="hr-HR" sz="1600" dirty="0"/>
              <a:t>o njegovom napretku (od strane nastavnika i/ili sustava, omogućiti </a:t>
            </a:r>
            <a:r>
              <a:rPr lang="hr-HR" sz="1600" dirty="0" err="1"/>
              <a:t>samovrednovanje</a:t>
            </a:r>
            <a:r>
              <a:rPr lang="hr-HR" sz="1600" dirty="0"/>
              <a:t>, te aktivnosti u kojima i studenti vrednuju svoje kolege)</a:t>
            </a:r>
          </a:p>
          <a:p>
            <a:r>
              <a:rPr lang="hr-HR" sz="1600" u="sng" dirty="0"/>
              <a:t>Tražiti povratne informacije studenata </a:t>
            </a:r>
            <a:r>
              <a:rPr lang="hr-HR" sz="1600" dirty="0"/>
              <a:t>o tome kako napreduju na kolegiju, imaju li poteškoća s razumijevanjem i praćenjem, da sumiraju što se radilo u cjelinama, da istaknu aktivnosti koje su im bile zanimljive</a:t>
            </a:r>
          </a:p>
          <a:p>
            <a:r>
              <a:rPr lang="hr-HR" sz="1600" dirty="0"/>
              <a:t>Aktivnosti na kolegiju trebaju biti dizajnirane tako da omogućavaju studentima </a:t>
            </a:r>
            <a:r>
              <a:rPr lang="hr-HR" sz="1600" u="sng" dirty="0"/>
              <a:t>stjecanje i digitalnih vještina </a:t>
            </a:r>
            <a:r>
              <a:rPr lang="hr-HR" sz="1600" dirty="0"/>
              <a:t>(vještina 21. stoljeća) koje uključuju oralne i multikulturalne komunikacijske vještine,  stjecanje vještina kritičkog i analitičkog promišljanja, informacijsku pismenost, vještine vođenja, suradnju i radu u timu.</a:t>
            </a:r>
          </a:p>
          <a:p>
            <a:r>
              <a:rPr lang="hr-HR" sz="1600" dirty="0"/>
              <a:t>Odabrati alate i tehnologije koje znate koristiti, koji su dostupni i studentima i jednostavni za korištenje</a:t>
            </a:r>
            <a:endParaRPr lang="en-GB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725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dirty="0"/>
              <a:t>Što znači objaviti materijale u otvorenom pristupu?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95" y="1469803"/>
            <a:ext cx="7886700" cy="3263504"/>
          </a:xfrm>
        </p:spPr>
        <p:txBody>
          <a:bodyPr/>
          <a:lstStyle/>
          <a:p>
            <a:r>
              <a:rPr lang="hr-HR" sz="1400" b="1" dirty="0"/>
              <a:t>Otvoreni obrazovni sadržaji (</a:t>
            </a:r>
            <a:r>
              <a:rPr lang="hr-HR" sz="1400" b="1" dirty="0" err="1"/>
              <a:t>OER</a:t>
            </a:r>
            <a:r>
              <a:rPr lang="hr-HR" sz="1400" b="1" dirty="0"/>
              <a:t>) </a:t>
            </a:r>
            <a:r>
              <a:rPr lang="hr-HR" sz="1400" dirty="0"/>
              <a:t>su materijali za učenje, poučavanje i istraživanje te svi drugi obrazovni materijali koji su javno dostupni i dostupni uz otvorenu licencu koja omogućava besplatan pristup tim materijalima, njihovo korištenje, adaptaciju i redistribuciju. (UNESCO, 2012.).</a:t>
            </a:r>
          </a:p>
          <a:p>
            <a:pPr lvl="1"/>
            <a:r>
              <a:rPr lang="hr-HR" sz="1175" dirty="0"/>
              <a:t>Autor nekog djela  može dati pravo korištenja tog djela, najčešće koristeći CC licence</a:t>
            </a:r>
          </a:p>
          <a:p>
            <a:pPr lvl="1"/>
            <a:r>
              <a:rPr lang="hr-HR" sz="1175" dirty="0"/>
              <a:t>Ako je autor  svoje autorsko djelo objavio u otvorenom pristupu kao otvoreni obrazovni sadržaj to ne znači da se odrekao autorskog prava!</a:t>
            </a:r>
          </a:p>
          <a:p>
            <a:r>
              <a:rPr lang="hr-HR" sz="1400" b="1" dirty="0"/>
              <a:t>Creative </a:t>
            </a:r>
            <a:r>
              <a:rPr lang="hr-HR" sz="1400" b="1" dirty="0" err="1"/>
              <a:t>Commons</a:t>
            </a:r>
            <a:r>
              <a:rPr lang="hr-HR" sz="1400" b="1" dirty="0"/>
              <a:t> licence </a:t>
            </a:r>
            <a:r>
              <a:rPr lang="hr-HR" sz="1400" dirty="0"/>
              <a:t>(u nastavku CC licence)</a:t>
            </a:r>
          </a:p>
          <a:p>
            <a:pPr marL="257168" lvl="1" indent="0">
              <a:buNone/>
            </a:pPr>
            <a:r>
              <a:rPr lang="hr-HR" sz="1175" dirty="0"/>
              <a:t>predstavljaju</a:t>
            </a:r>
            <a:r>
              <a:rPr lang="hr-HR" sz="1175" b="1" dirty="0"/>
              <a:t> </a:t>
            </a:r>
            <a:r>
              <a:rPr lang="hr-HR" sz="1175" dirty="0"/>
              <a:t>sustav licenci najčešće korištenih kod objave</a:t>
            </a:r>
          </a:p>
          <a:p>
            <a:pPr marL="257168" lvl="1" indent="0">
              <a:buNone/>
            </a:pPr>
            <a:r>
              <a:rPr lang="hr-HR" sz="1175" dirty="0"/>
              <a:t>autorskih djela u otvorenom pristupu</a:t>
            </a:r>
          </a:p>
          <a:p>
            <a:pPr marL="257168" lvl="1" indent="0">
              <a:buNone/>
            </a:pPr>
            <a:r>
              <a:rPr lang="hr-HR" sz="1175" dirty="0"/>
              <a:t>(</a:t>
            </a:r>
            <a:r>
              <a:rPr lang="hr-HR" sz="1175" dirty="0" err="1"/>
              <a:t>OA</a:t>
            </a:r>
            <a:r>
              <a:rPr lang="hr-HR" sz="1175" dirty="0"/>
              <a:t> – engl. </a:t>
            </a:r>
            <a:r>
              <a:rPr lang="hr-HR" sz="1175" i="1" dirty="0"/>
              <a:t>Open </a:t>
            </a:r>
            <a:r>
              <a:rPr lang="hr-HR" sz="1175" i="1" dirty="0" err="1"/>
              <a:t>Acces</a:t>
            </a:r>
            <a:r>
              <a:rPr lang="hr-HR" sz="1175" dirty="0"/>
              <a:t>, </a:t>
            </a:r>
            <a:r>
              <a:rPr lang="hr-HR" sz="1175" i="1" dirty="0"/>
              <a:t>vidi više o tome: poglavlje 8</a:t>
            </a:r>
            <a:r>
              <a:rPr lang="hr-HR" sz="1175" dirty="0"/>
              <a:t>.),</a:t>
            </a:r>
          </a:p>
          <a:p>
            <a:pPr marL="257168" lvl="1" indent="0">
              <a:buNone/>
            </a:pPr>
            <a:r>
              <a:rPr lang="hr-HR" sz="1175" dirty="0"/>
              <a:t>osobito otvorenih obrazovnih sadržaja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B9BF0B-EA5A-48DE-BF42-761540AE6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825" y="2873425"/>
            <a:ext cx="3212870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00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Preporuke…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2800" indent="-172800">
              <a:spcBef>
                <a:spcPts val="750"/>
              </a:spcBef>
            </a:pPr>
            <a:r>
              <a:rPr lang="hr-HR" dirty="0"/>
              <a:t>definirati ishode učenja na razini kolegija i na razini nastavnih cjelina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pristup učenju više fokusiran na djelovanje na slučajevima, iskustvu i doprinosu nego na slušanju, čitanju i reprodukciji znanja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sadržaj  je rezultat suradničkih napora studenata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kvaliteta nastavnog materijala – pripremljen u sustavu za e-učenje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vrednovanje znanja studenata je u skladu s definiranim ishodima učenja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djelotvorna primjena odgovarajućih  ICT i multimedije u izvođenju e-kolegija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interaktivnost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pravilna uporaba jezika i stručne terminologije</a:t>
            </a:r>
          </a:p>
          <a:p>
            <a:pPr marL="172800" indent="-172800">
              <a:spcBef>
                <a:spcPts val="750"/>
              </a:spcBef>
            </a:pPr>
            <a:endParaRPr lang="hr-HR" dirty="0"/>
          </a:p>
          <a:p>
            <a:pPr marL="0" indent="0">
              <a:spcBef>
                <a:spcPts val="750"/>
              </a:spcBef>
              <a:buNone/>
            </a:pPr>
            <a:r>
              <a:rPr lang="hr-HR" b="1" dirty="0"/>
              <a:t>Aplikacija za samoprocjenu e-kolegija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6874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/>
          <a:lstStyle/>
          <a:p>
            <a:r>
              <a:rPr lang="hr-HR" dirty="0"/>
              <a:t>Hvala!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1959747"/>
            <a:ext cx="6858000" cy="759391"/>
          </a:xfrm>
        </p:spPr>
        <p:txBody>
          <a:bodyPr/>
          <a:lstStyle/>
          <a:p>
            <a:pPr marL="0" indent="0" algn="ctr">
              <a:spcBef>
                <a:spcPts val="750"/>
              </a:spcBef>
              <a:buNone/>
            </a:pPr>
            <a:r>
              <a:rPr lang="hr-HR" dirty="0">
                <a:hlinkClick r:id="rId2"/>
              </a:rPr>
              <a:t>moodle@srce.hr</a:t>
            </a:r>
            <a:endParaRPr lang="hr-HR" dirty="0"/>
          </a:p>
          <a:p>
            <a:pPr marL="0" indent="0" algn="ctr">
              <a:spcBef>
                <a:spcPts val="750"/>
              </a:spcBef>
              <a:buNone/>
            </a:pPr>
            <a:r>
              <a:rPr lang="hr-HR" dirty="0"/>
              <a:t>ceu@srce.hr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48675-20AB-406E-A3FA-540F13B1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6434E-3360-4041-B191-FB7420D0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Razine primjene e-učenja u nastavi (1)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DE8AD6-BEF2-4F8A-BED8-6B804184F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t="4767"/>
          <a:stretch>
            <a:fillRect/>
          </a:stretch>
        </p:blipFill>
        <p:spPr bwMode="auto">
          <a:xfrm>
            <a:off x="1566728" y="1110640"/>
            <a:ext cx="5652948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569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Razine primjene e-učenja u nastavi (2)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85622EF-FADF-415E-AB3F-F7E947F66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823" y="1229512"/>
            <a:ext cx="7919169" cy="320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983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Pasivna i aktivna uloga studenta u nastavnom procesu </a:t>
            </a:r>
            <a:r>
              <a:rPr lang="hr-HR" sz="2000" dirty="0"/>
              <a:t>(Matijević, </a:t>
            </a:r>
            <a:r>
              <a:rPr lang="hr-HR" sz="2000" dirty="0" err="1"/>
              <a:t>Radovanović</a:t>
            </a:r>
            <a:r>
              <a:rPr lang="hr-HR" sz="2000" dirty="0"/>
              <a:t>, 2011) (1)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95" y="1469803"/>
            <a:ext cx="7886700" cy="2712053"/>
          </a:xfrm>
        </p:spPr>
        <p:txBody>
          <a:bodyPr/>
          <a:lstStyle/>
          <a:p>
            <a:pPr marL="172800" indent="-172800">
              <a:spcBef>
                <a:spcPts val="750"/>
              </a:spcBef>
            </a:pPr>
            <a:r>
              <a:rPr lang="hr-HR" dirty="0"/>
              <a:t>slušanje predavanja → sudjelovanje u diskusiji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prepisivanje definicija i pravila → zaključivanjem doći do određenog pravila ili definicije, razgovor i diskutiranje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odgovaranje na postavljena pitanja u vezi s temom → postavljanje pitanja u vezi s temom drugim studentima ili nastavniku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čitanje nekog teksta → usmjereno čitanje (čitanje s ciljem pronalaženja odgovora na određeno pitanje)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davanje gotovih informacija → pronalaženje i prikupljanje podataka ili materijala vezanih za neposrednu stvarnost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5160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Pasivna i aktivna uloga studenta u nastavnom procesu </a:t>
            </a:r>
            <a:r>
              <a:rPr lang="hr-HR" sz="2000" dirty="0"/>
              <a:t>(Matijević, </a:t>
            </a:r>
            <a:r>
              <a:rPr lang="hr-HR" sz="2000" dirty="0" err="1"/>
              <a:t>Radovanović</a:t>
            </a:r>
            <a:r>
              <a:rPr lang="hr-HR" sz="2000" dirty="0"/>
              <a:t>, 2011)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11" y="1741075"/>
            <a:ext cx="7886700" cy="2206085"/>
          </a:xfrm>
        </p:spPr>
        <p:txBody>
          <a:bodyPr/>
          <a:lstStyle/>
          <a:p>
            <a:pPr marL="172800" indent="-172800">
              <a:spcBef>
                <a:spcPts val="750"/>
              </a:spcBef>
            </a:pPr>
            <a:r>
              <a:rPr lang="hr-HR" dirty="0"/>
              <a:t>metoda usmenog izlaganja nastavnika → poticanje studenata da govore o određenoj temi i pouče druge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gledanje filmova/</a:t>
            </a:r>
            <a:r>
              <a:rPr lang="hr-HR" dirty="0" err="1"/>
              <a:t>videoprezentacija</a:t>
            </a:r>
            <a:r>
              <a:rPr lang="hr-HR" dirty="0"/>
              <a:t> bez konkretnih zadataka →  rješavanje stvarnih i simuliranih problema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nastavnik pokazuje neke materijale ili alate → studenti rade s alatima i materijalima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nastavnik izvodi neke radnje ili pokuse → studenti izvode pokuse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313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1AE1A-B911-468D-A304-89899C285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992DF-2CAC-4301-9EB9-06C3FECA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9F560B-1422-4472-A6EE-BE57B70FA819}"/>
              </a:ext>
            </a:extLst>
          </p:cNvPr>
          <p:cNvGrpSpPr/>
          <p:nvPr/>
        </p:nvGrpSpPr>
        <p:grpSpPr>
          <a:xfrm>
            <a:off x="277368" y="830493"/>
            <a:ext cx="4717259" cy="3087745"/>
            <a:chOff x="259080" y="385485"/>
            <a:chExt cx="4717259" cy="3087745"/>
          </a:xfrm>
        </p:grpSpPr>
        <p:pic>
          <p:nvPicPr>
            <p:cNvPr id="8" name="Content Placeholder 3">
              <a:extLst>
                <a:ext uri="{FF2B5EF4-FFF2-40B4-BE49-F238E27FC236}">
                  <a16:creationId xmlns:a16="http://schemas.microsoft.com/office/drawing/2014/main" id="{7D0E302D-31EE-43C5-84B5-0133551F5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221" y="385485"/>
              <a:ext cx="4686118" cy="2571299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F4BE3FC-B726-41B4-85F8-9F8A6326C907}"/>
                </a:ext>
              </a:extLst>
            </p:cNvPr>
            <p:cNvSpPr txBox="1"/>
            <p:nvPr/>
          </p:nvSpPr>
          <p:spPr>
            <a:xfrm>
              <a:off x="259080" y="3072608"/>
              <a:ext cx="4663056" cy="400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600"/>
                </a:spcAft>
              </a:pPr>
              <a:r>
                <a:rPr lang="hr-HR" sz="900" i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Oblici učenja prema načinu i intenzitetu korištenja informacijskih i komunikacijskih tehnologija, T. Bates 2020.</a:t>
              </a:r>
              <a:endParaRPr lang="en-GB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92C97F6-9884-422C-9D54-36CED4667B3A}"/>
              </a:ext>
            </a:extLst>
          </p:cNvPr>
          <p:cNvSpPr txBox="1"/>
          <p:nvPr/>
        </p:nvSpPr>
        <p:spPr>
          <a:xfrm>
            <a:off x="5321808" y="689498"/>
            <a:ext cx="3703320" cy="365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hr-HR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mješovita nastava (</a:t>
            </a:r>
            <a:r>
              <a:rPr lang="hr-HR" sz="11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blended</a:t>
            </a:r>
            <a:r>
              <a:rPr lang="hr-HR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nastava u učionici podržana ICT-om (korištenje </a:t>
            </a:r>
            <a:r>
              <a:rPr lang="hr-HR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ppt</a:t>
            </a:r>
            <a:r>
              <a:rPr lang="hr-HR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video zapisa)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100" b="1" dirty="0">
                <a:latin typeface="Arial" panose="020B0604020202020204" pitchFamily="34" charset="0"/>
                <a:cs typeface="Arial" panose="020B0604020202020204" pitchFamily="34" charset="0"/>
              </a:rPr>
              <a:t>obrnuta učionica</a:t>
            </a:r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sz="1100" b="1" dirty="0">
                <a:latin typeface="Arial" panose="020B0604020202020204" pitchFamily="34" charset="0"/>
                <a:cs typeface="Arial" panose="020B0604020202020204" pitchFamily="34" charset="0"/>
              </a:rPr>
              <a:t>engl. </a:t>
            </a:r>
            <a:r>
              <a:rPr lang="hr-HR" sz="11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flipped</a:t>
            </a:r>
            <a:r>
              <a:rPr lang="hr-HR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classroom</a:t>
            </a:r>
            <a:r>
              <a:rPr lang="hr-HR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) najčešće je kombinacija klasične i online nastave. Digitalni nastavni materijali moraju biti unaprijed dostupni studentima, a nastavni se sat koristi za uvježbavanje, istraživanje, rješavanje nejasnoća, raspravljanje i zaključivanje. </a:t>
            </a:r>
          </a:p>
          <a:p>
            <a:pPr marL="171450" indent="-1714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hibridni oblik</a:t>
            </a:r>
            <a:r>
              <a:rPr lang="hr-H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jasno definiran omjer učioničke i online nastave</a:t>
            </a:r>
          </a:p>
          <a:p>
            <a:pPr marL="171450" indent="-1714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1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Hyflex</a:t>
            </a:r>
            <a:r>
              <a:rPr lang="hr-H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oblik</a:t>
            </a:r>
            <a:r>
              <a:rPr lang="hr-H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studenti biraju hoće li pohađati nastavu u učionici, sinkrono online ili će pratiti asinkrono i mogu na dnevnoj bazi mijenjati ovaj odabir</a:t>
            </a:r>
          </a:p>
          <a:p>
            <a:pPr marL="171450" indent="-1714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hr-HR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B154B1-EC4B-49A5-B05E-1A58279987FB}"/>
              </a:ext>
            </a:extLst>
          </p:cNvPr>
          <p:cNvSpPr txBox="1"/>
          <p:nvPr/>
        </p:nvSpPr>
        <p:spPr>
          <a:xfrm>
            <a:off x="5184648" y="4245332"/>
            <a:ext cx="37033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Vrijeme pandemije: Hitna nastava na daljinu</a:t>
            </a:r>
          </a:p>
        </p:txBody>
      </p:sp>
    </p:spTree>
    <p:extLst>
      <p:ext uri="{BB962C8B-B14F-4D97-AF65-F5344CB8AC3E}">
        <p14:creationId xmlns:p14="http://schemas.microsoft.com/office/powerpoint/2010/main" val="54797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DAN E-UČENJA, </a:t>
            </a:r>
            <a:r>
              <a:rPr lang="hr-HR" dirty="0" err="1"/>
              <a:t>KIF</a:t>
            </a:r>
            <a:endParaRPr lang="hr-HR" dirty="0"/>
          </a:p>
        </p:txBody>
      </p:sp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A2C8770F-BFC1-4C9E-960D-F1154439A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6808" y="1401318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F4EB25E-35FA-4B34-8274-FCA16CE0DE0D}"/>
              </a:ext>
            </a:extLst>
          </p:cNvPr>
          <p:cNvGrpSpPr/>
          <p:nvPr/>
        </p:nvGrpSpPr>
        <p:grpSpPr>
          <a:xfrm>
            <a:off x="6060936" y="557866"/>
            <a:ext cx="1331999" cy="1331999"/>
            <a:chOff x="3906000" y="-89449"/>
            <a:chExt cx="1331999" cy="1331999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EEF2FD1-BF8E-4629-AE7B-DA17543E8B29}"/>
                </a:ext>
              </a:extLst>
            </p:cNvPr>
            <p:cNvSpPr/>
            <p:nvPr/>
          </p:nvSpPr>
          <p:spPr>
            <a:xfrm>
              <a:off x="3906000" y="-89449"/>
              <a:ext cx="1331999" cy="1331999"/>
            </a:xfrm>
            <a:prstGeom prst="ellipse">
              <a:avLst/>
            </a:prstGeom>
            <a:solidFill>
              <a:srgbClr val="D2072A">
                <a:alpha val="28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4">
              <a:extLst>
                <a:ext uri="{FF2B5EF4-FFF2-40B4-BE49-F238E27FC236}">
                  <a16:creationId xmlns:a16="http://schemas.microsoft.com/office/drawing/2014/main" id="{5DA16D68-C790-4129-A0CA-5EA1989806DE}"/>
                </a:ext>
              </a:extLst>
            </p:cNvPr>
            <p:cNvSpPr txBox="1"/>
            <p:nvPr/>
          </p:nvSpPr>
          <p:spPr>
            <a:xfrm>
              <a:off x="4101067" y="105618"/>
              <a:ext cx="941865" cy="9418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100" b="1" kern="1200" dirty="0">
                  <a:solidFill>
                    <a:srgbClr val="C00000"/>
                  </a:solidFill>
                </a:rPr>
                <a:t>Definiranje</a:t>
              </a:r>
              <a:br>
                <a:rPr lang="hr-HR" sz="1100" b="1" kern="1200" dirty="0">
                  <a:solidFill>
                    <a:srgbClr val="C00000"/>
                  </a:solidFill>
                </a:rPr>
              </a:br>
              <a:r>
                <a:rPr lang="hr-HR" sz="1100" b="1" kern="1200" dirty="0">
                  <a:solidFill>
                    <a:srgbClr val="C00000"/>
                  </a:solidFill>
                </a:rPr>
                <a:t>IU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3FCD2C1-8812-4544-92CC-4D15F7F574F2}"/>
              </a:ext>
            </a:extLst>
          </p:cNvPr>
          <p:cNvGrpSpPr/>
          <p:nvPr/>
        </p:nvGrpSpPr>
        <p:grpSpPr>
          <a:xfrm>
            <a:off x="7316187" y="1533845"/>
            <a:ext cx="209906" cy="388776"/>
            <a:chOff x="5161251" y="886530"/>
            <a:chExt cx="209906" cy="388776"/>
          </a:xfrm>
        </p:grpSpPr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853F2768-22C1-42E7-B073-E94424F255BF}"/>
                </a:ext>
              </a:extLst>
            </p:cNvPr>
            <p:cNvSpPr/>
            <p:nvPr/>
          </p:nvSpPr>
          <p:spPr>
            <a:xfrm rot="2160000">
              <a:off x="5161251" y="886530"/>
              <a:ext cx="209906" cy="38877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D2072A">
                <a:alpha val="50000"/>
              </a:srgb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Arrow: Right 6">
              <a:extLst>
                <a:ext uri="{FF2B5EF4-FFF2-40B4-BE49-F238E27FC236}">
                  <a16:creationId xmlns:a16="http://schemas.microsoft.com/office/drawing/2014/main" id="{09BCB276-6AE1-4B53-A8D0-197F562DA803}"/>
                </a:ext>
              </a:extLst>
            </p:cNvPr>
            <p:cNvSpPr txBox="1"/>
            <p:nvPr/>
          </p:nvSpPr>
          <p:spPr>
            <a:xfrm rot="2160000">
              <a:off x="5167264" y="945778"/>
              <a:ext cx="146934" cy="2332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600" kern="12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5723B3-E5DF-4CDB-A44D-1F7ADCE86727}"/>
              </a:ext>
            </a:extLst>
          </p:cNvPr>
          <p:cNvGrpSpPr/>
          <p:nvPr/>
        </p:nvGrpSpPr>
        <p:grpSpPr>
          <a:xfrm>
            <a:off x="7458957" y="1573587"/>
            <a:ext cx="1331999" cy="1331999"/>
            <a:chOff x="5304021" y="926272"/>
            <a:chExt cx="1331999" cy="133199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1F652EB-E25A-4131-BFA2-A71C507CC7BC}"/>
                </a:ext>
              </a:extLst>
            </p:cNvPr>
            <p:cNvSpPr/>
            <p:nvPr/>
          </p:nvSpPr>
          <p:spPr>
            <a:xfrm>
              <a:off x="5304021" y="926272"/>
              <a:ext cx="1331999" cy="1331999"/>
            </a:xfrm>
            <a:prstGeom prst="ellipse">
              <a:avLst/>
            </a:prstGeom>
            <a:solidFill>
              <a:srgbClr val="D2072A">
                <a:alpha val="28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8">
              <a:extLst>
                <a:ext uri="{FF2B5EF4-FFF2-40B4-BE49-F238E27FC236}">
                  <a16:creationId xmlns:a16="http://schemas.microsoft.com/office/drawing/2014/main" id="{B5767EC7-7C05-4E0D-B30B-5DAB96CE05C7}"/>
                </a:ext>
              </a:extLst>
            </p:cNvPr>
            <p:cNvSpPr txBox="1"/>
            <p:nvPr/>
          </p:nvSpPr>
          <p:spPr>
            <a:xfrm>
              <a:off x="5499088" y="1121339"/>
              <a:ext cx="1005344" cy="9418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100" b="1" kern="1200" dirty="0">
                  <a:solidFill>
                    <a:srgbClr val="C00000"/>
                  </a:solidFill>
                </a:rPr>
                <a:t>Konstruktivno poravnanje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EA7C9D8-E9BA-4CB9-A9A7-1FB4BE045109}"/>
              </a:ext>
            </a:extLst>
          </p:cNvPr>
          <p:cNvGrpSpPr/>
          <p:nvPr/>
        </p:nvGrpSpPr>
        <p:grpSpPr>
          <a:xfrm>
            <a:off x="7677205" y="2941727"/>
            <a:ext cx="388776" cy="209906"/>
            <a:chOff x="5522269" y="2294412"/>
            <a:chExt cx="388776" cy="209906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695BB77C-1E6E-4376-8FDD-A6A0AF80948D}"/>
                </a:ext>
              </a:extLst>
            </p:cNvPr>
            <p:cNvSpPr/>
            <p:nvPr/>
          </p:nvSpPr>
          <p:spPr>
            <a:xfrm rot="6480000">
              <a:off x="5611704" y="2204977"/>
              <a:ext cx="209906" cy="38877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D2072A">
                <a:alpha val="50000"/>
              </a:srgb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Arrow: Right 10">
              <a:extLst>
                <a:ext uri="{FF2B5EF4-FFF2-40B4-BE49-F238E27FC236}">
                  <a16:creationId xmlns:a16="http://schemas.microsoft.com/office/drawing/2014/main" id="{C974453B-FE75-454F-BEEC-A2DC104329A5}"/>
                </a:ext>
              </a:extLst>
            </p:cNvPr>
            <p:cNvSpPr txBox="1"/>
            <p:nvPr/>
          </p:nvSpPr>
          <p:spPr>
            <a:xfrm rot="17280000">
              <a:off x="5652920" y="2252787"/>
              <a:ext cx="146934" cy="2332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600" kern="12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4036ED-355F-44CD-A37F-B7B654E1F05A}"/>
              </a:ext>
            </a:extLst>
          </p:cNvPr>
          <p:cNvGrpSpPr/>
          <p:nvPr/>
        </p:nvGrpSpPr>
        <p:grpSpPr>
          <a:xfrm>
            <a:off x="6954308" y="3211802"/>
            <a:ext cx="1331999" cy="1331999"/>
            <a:chOff x="4799372" y="2564487"/>
            <a:chExt cx="1331999" cy="133199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A6BDD9F-8499-4E4D-BD6B-4747820EECC1}"/>
                </a:ext>
              </a:extLst>
            </p:cNvPr>
            <p:cNvSpPr/>
            <p:nvPr/>
          </p:nvSpPr>
          <p:spPr>
            <a:xfrm>
              <a:off x="4799372" y="2564487"/>
              <a:ext cx="1331999" cy="1331999"/>
            </a:xfrm>
            <a:prstGeom prst="ellipse">
              <a:avLst/>
            </a:prstGeom>
            <a:solidFill>
              <a:srgbClr val="D2072A">
                <a:alpha val="28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12">
              <a:extLst>
                <a:ext uri="{FF2B5EF4-FFF2-40B4-BE49-F238E27FC236}">
                  <a16:creationId xmlns:a16="http://schemas.microsoft.com/office/drawing/2014/main" id="{4D007D3F-0520-452E-8E78-AB9127E0A42D}"/>
                </a:ext>
              </a:extLst>
            </p:cNvPr>
            <p:cNvSpPr txBox="1"/>
            <p:nvPr/>
          </p:nvSpPr>
          <p:spPr>
            <a:xfrm>
              <a:off x="4965091" y="2764811"/>
              <a:ext cx="1045565" cy="9418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100" b="1" kern="1200" dirty="0">
                  <a:solidFill>
                    <a:srgbClr val="C00000"/>
                  </a:solidFill>
                </a:rPr>
                <a:t>Implementacija IU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B2A0CB-EBE2-4A1A-A287-E6E8BFA10B50}"/>
              </a:ext>
            </a:extLst>
          </p:cNvPr>
          <p:cNvGrpSpPr/>
          <p:nvPr/>
        </p:nvGrpSpPr>
        <p:grpSpPr>
          <a:xfrm>
            <a:off x="6627923" y="3688670"/>
            <a:ext cx="209906" cy="388776"/>
            <a:chOff x="4472987" y="3041355"/>
            <a:chExt cx="209906" cy="388776"/>
          </a:xfrm>
        </p:grpSpPr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3EFE597D-5629-4A34-8F68-D98BEA1BFF0C}"/>
                </a:ext>
              </a:extLst>
            </p:cNvPr>
            <p:cNvSpPr/>
            <p:nvPr/>
          </p:nvSpPr>
          <p:spPr>
            <a:xfrm rot="10800000">
              <a:off x="4472987" y="3041355"/>
              <a:ext cx="209906" cy="38877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D2072A">
                <a:alpha val="50000"/>
              </a:srgb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Arrow: Right 14">
              <a:extLst>
                <a:ext uri="{FF2B5EF4-FFF2-40B4-BE49-F238E27FC236}">
                  <a16:creationId xmlns:a16="http://schemas.microsoft.com/office/drawing/2014/main" id="{55ECD5B7-7956-4506-AA58-9B7B46C3E7B7}"/>
                </a:ext>
              </a:extLst>
            </p:cNvPr>
            <p:cNvSpPr txBox="1"/>
            <p:nvPr/>
          </p:nvSpPr>
          <p:spPr>
            <a:xfrm rot="21600000">
              <a:off x="4535959" y="3119110"/>
              <a:ext cx="146934" cy="2332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600" kern="12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CD5F220-6CAC-4C1F-BA0D-AE94297E4658}"/>
              </a:ext>
            </a:extLst>
          </p:cNvPr>
          <p:cNvGrpSpPr/>
          <p:nvPr/>
        </p:nvGrpSpPr>
        <p:grpSpPr>
          <a:xfrm>
            <a:off x="5196911" y="3217059"/>
            <a:ext cx="1331999" cy="1331999"/>
            <a:chOff x="3041975" y="2569744"/>
            <a:chExt cx="1331999" cy="133199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988A78B-B5A1-4705-9E70-E6E3BC34BDB2}"/>
                </a:ext>
              </a:extLst>
            </p:cNvPr>
            <p:cNvSpPr/>
            <p:nvPr/>
          </p:nvSpPr>
          <p:spPr>
            <a:xfrm>
              <a:off x="3041975" y="2569744"/>
              <a:ext cx="1331999" cy="1331999"/>
            </a:xfrm>
            <a:prstGeom prst="ellipse">
              <a:avLst/>
            </a:prstGeom>
            <a:solidFill>
              <a:srgbClr val="D2072A">
                <a:alpha val="28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16">
              <a:extLst>
                <a:ext uri="{FF2B5EF4-FFF2-40B4-BE49-F238E27FC236}">
                  <a16:creationId xmlns:a16="http://schemas.microsoft.com/office/drawing/2014/main" id="{E2C4544D-9371-4A40-877B-C8D7231F6EB8}"/>
                </a:ext>
              </a:extLst>
            </p:cNvPr>
            <p:cNvSpPr txBox="1"/>
            <p:nvPr/>
          </p:nvSpPr>
          <p:spPr>
            <a:xfrm>
              <a:off x="3237042" y="2764811"/>
              <a:ext cx="941865" cy="9418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100" b="1" kern="1200" dirty="0">
                  <a:solidFill>
                    <a:srgbClr val="C00000"/>
                  </a:solidFill>
                </a:rPr>
                <a:t>Vrednovanje</a:t>
              </a:r>
              <a:br>
                <a:rPr lang="hr-HR" sz="1100" b="1" kern="1200" dirty="0">
                  <a:solidFill>
                    <a:srgbClr val="C00000"/>
                  </a:solidFill>
                </a:rPr>
              </a:br>
              <a:r>
                <a:rPr lang="hr-HR" sz="1100" b="1" kern="1200" dirty="0">
                  <a:solidFill>
                    <a:srgbClr val="C00000"/>
                  </a:solidFill>
                </a:rPr>
                <a:t>IU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1590E4E-42D9-4ECD-8F01-986C09584C43}"/>
              </a:ext>
            </a:extLst>
          </p:cNvPr>
          <p:cNvGrpSpPr/>
          <p:nvPr/>
        </p:nvGrpSpPr>
        <p:grpSpPr>
          <a:xfrm>
            <a:off x="5403360" y="2962019"/>
            <a:ext cx="388776" cy="209906"/>
            <a:chOff x="3248424" y="2314704"/>
            <a:chExt cx="388776" cy="209906"/>
          </a:xfrm>
        </p:grpSpPr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5B739B72-AF1B-413E-AA1F-BE21DE5170C9}"/>
                </a:ext>
              </a:extLst>
            </p:cNvPr>
            <p:cNvSpPr/>
            <p:nvPr/>
          </p:nvSpPr>
          <p:spPr>
            <a:xfrm rot="15120000">
              <a:off x="3337859" y="2225269"/>
              <a:ext cx="209906" cy="38877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D2072A">
                <a:alpha val="50000"/>
              </a:srgb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Arrow: Right 18">
              <a:extLst>
                <a:ext uri="{FF2B5EF4-FFF2-40B4-BE49-F238E27FC236}">
                  <a16:creationId xmlns:a16="http://schemas.microsoft.com/office/drawing/2014/main" id="{B0663A62-DACA-4CDE-8535-7BD78643C059}"/>
                </a:ext>
              </a:extLst>
            </p:cNvPr>
            <p:cNvSpPr txBox="1"/>
            <p:nvPr/>
          </p:nvSpPr>
          <p:spPr>
            <a:xfrm rot="25920000">
              <a:off x="3379075" y="2332969"/>
              <a:ext cx="146934" cy="2332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600" kern="120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C1B5C67-8886-4BD2-9BCC-8A4A38B1E1C0}"/>
              </a:ext>
            </a:extLst>
          </p:cNvPr>
          <p:cNvGrpSpPr/>
          <p:nvPr/>
        </p:nvGrpSpPr>
        <p:grpSpPr>
          <a:xfrm>
            <a:off x="4662915" y="1573587"/>
            <a:ext cx="1331999" cy="1331999"/>
            <a:chOff x="2507979" y="926272"/>
            <a:chExt cx="1331999" cy="133199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1BAC521-78FE-479D-964F-665DAFBACBBC}"/>
                </a:ext>
              </a:extLst>
            </p:cNvPr>
            <p:cNvSpPr/>
            <p:nvPr/>
          </p:nvSpPr>
          <p:spPr>
            <a:xfrm>
              <a:off x="2507979" y="926272"/>
              <a:ext cx="1331999" cy="1331999"/>
            </a:xfrm>
            <a:prstGeom prst="ellipse">
              <a:avLst/>
            </a:prstGeom>
            <a:solidFill>
              <a:srgbClr val="D2072A">
                <a:alpha val="28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6C3140E-621D-4571-A5DD-11800144D5F1}"/>
                </a:ext>
              </a:extLst>
            </p:cNvPr>
            <p:cNvSpPr txBox="1"/>
            <p:nvPr/>
          </p:nvSpPr>
          <p:spPr>
            <a:xfrm>
              <a:off x="2703046" y="1121339"/>
              <a:ext cx="941865" cy="9418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100" b="1" kern="1200" dirty="0">
                  <a:solidFill>
                    <a:srgbClr val="C00000"/>
                  </a:solidFill>
                </a:rPr>
                <a:t>Unapređenje</a:t>
              </a:r>
              <a:br>
                <a:rPr lang="hr-HR" sz="1100" b="1" kern="1200" dirty="0">
                  <a:solidFill>
                    <a:srgbClr val="C00000"/>
                  </a:solidFill>
                </a:rPr>
              </a:br>
              <a:r>
                <a:rPr lang="hr-HR" sz="1100" b="1" kern="1200" dirty="0">
                  <a:solidFill>
                    <a:srgbClr val="C00000"/>
                  </a:solidFill>
                </a:rPr>
                <a:t>e-kolegija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6F0686-2578-496C-A009-02F5DF6E2800}"/>
              </a:ext>
            </a:extLst>
          </p:cNvPr>
          <p:cNvGrpSpPr/>
          <p:nvPr/>
        </p:nvGrpSpPr>
        <p:grpSpPr>
          <a:xfrm>
            <a:off x="5918166" y="1540829"/>
            <a:ext cx="209906" cy="388776"/>
            <a:chOff x="3763230" y="893514"/>
            <a:chExt cx="209906" cy="388776"/>
          </a:xfrm>
        </p:grpSpPr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2209E492-680A-4705-8203-D9E9DA45840B}"/>
                </a:ext>
              </a:extLst>
            </p:cNvPr>
            <p:cNvSpPr/>
            <p:nvPr/>
          </p:nvSpPr>
          <p:spPr>
            <a:xfrm rot="19440000">
              <a:off x="3763230" y="893514"/>
              <a:ext cx="209906" cy="38877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D2072A">
                <a:alpha val="50000"/>
              </a:srgb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Arrow: Right 22">
              <a:extLst>
                <a:ext uri="{FF2B5EF4-FFF2-40B4-BE49-F238E27FC236}">
                  <a16:creationId xmlns:a16="http://schemas.microsoft.com/office/drawing/2014/main" id="{27AC2D36-C55E-4950-AA3C-AD84479496DF}"/>
                </a:ext>
              </a:extLst>
            </p:cNvPr>
            <p:cNvSpPr txBox="1"/>
            <p:nvPr/>
          </p:nvSpPr>
          <p:spPr>
            <a:xfrm rot="19440000">
              <a:off x="3769243" y="989776"/>
              <a:ext cx="146934" cy="2332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600" kern="1200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2342DE9-83D5-4AD5-AC41-AC32B4EB025A}"/>
              </a:ext>
            </a:extLst>
          </p:cNvPr>
          <p:cNvSpPr txBox="1"/>
          <p:nvPr/>
        </p:nvSpPr>
        <p:spPr>
          <a:xfrm>
            <a:off x="681757" y="1616183"/>
            <a:ext cx="34813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/>
              <a:t>Kod odabira i pripreme aktivnosti u e-kolegiju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/>
              <a:t>Kod pripreme pitanja i testova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/>
              <a:t>Kod vrednovanja aktivnosti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/>
              <a:t>Kod vrednovanja e-kolegija</a:t>
            </a:r>
            <a:endParaRPr lang="hr-HR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FF1C67-3C1D-47CD-9988-5CE46E2DAA61}"/>
              </a:ext>
            </a:extLst>
          </p:cNvPr>
          <p:cNvSpPr txBox="1"/>
          <p:nvPr/>
        </p:nvSpPr>
        <p:spPr>
          <a:xfrm>
            <a:off x="707136" y="1037806"/>
            <a:ext cx="316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/>
              <a:t>Ishodi učenja</a:t>
            </a:r>
          </a:p>
        </p:txBody>
      </p:sp>
    </p:spTree>
    <p:extLst>
      <p:ext uri="{BB962C8B-B14F-4D97-AF65-F5344CB8AC3E}">
        <p14:creationId xmlns:p14="http://schemas.microsoft.com/office/powerpoint/2010/main" val="1664477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</a:t>
            </a:r>
            <a:r>
              <a:rPr lang="hr-HR" dirty="0" err="1"/>
              <a:t>onstruktivno</a:t>
            </a:r>
            <a:r>
              <a:rPr lang="hr-HR" dirty="0"/>
              <a:t> poravnanje</a:t>
            </a:r>
            <a:br>
              <a:rPr lang="hr-HR" dirty="0"/>
            </a:br>
            <a:r>
              <a:rPr lang="hr-HR" sz="2000" dirty="0"/>
              <a:t>(</a:t>
            </a:r>
            <a:r>
              <a:rPr lang="hr-HR" sz="2000" dirty="0" err="1"/>
              <a:t>Biggs</a:t>
            </a:r>
            <a:r>
              <a:rPr lang="hr-HR" sz="2000" dirty="0"/>
              <a:t>, 2003; </a:t>
            </a:r>
            <a:r>
              <a:rPr lang="hr-HR" sz="2000" dirty="0" err="1"/>
              <a:t>Biggs</a:t>
            </a:r>
            <a:r>
              <a:rPr lang="hr-HR" sz="2000" dirty="0"/>
              <a:t> i Tang, 2007)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167384"/>
            <a:ext cx="7886700" cy="3465339"/>
          </a:xfrm>
        </p:spPr>
        <p:txBody>
          <a:bodyPr>
            <a:normAutofit lnSpcReduction="10000"/>
          </a:bodyPr>
          <a:lstStyle/>
          <a:p>
            <a:pPr marL="172800" indent="-172800">
              <a:spcBef>
                <a:spcPts val="750"/>
              </a:spcBef>
            </a:pPr>
            <a:r>
              <a:rPr lang="hr-HR" dirty="0"/>
              <a:t>planiranje kolegija počinje jasnom slikom o ishodima učenja, nakon toga se planiraju metode poučavanja i načini provjere i vrednovanja ishoda učenja kod studenata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konstruktivno – od konstruktivizma 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poravnanje - ishodi kolegija moraju biti usklađeni sa sadržajima i aktivnostima koje se potiču tijekom poučavanja te sa onim što će se mjeriti. 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pri odabiru metoda vrednovanja paziti da su takve da stvarno mogu izmjeriti planirane ishode učenja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paziti i na studentsko opterećenje (obim nastavnog sadržaja i aktivnosti) koje treba biti u skladu s ECTS bodovima kolegija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studenti mogu odrediti koji su prioriteti u kolegiju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aktivnosti – u kojima student ima aktivnu ulogu, postavljanje situacija u kojima studenti  uče kreirajući svoje razumijevanje kroz aktivnosti</a:t>
            </a:r>
          </a:p>
          <a:p>
            <a:pPr marL="429968" lvl="1" indent="-172800">
              <a:spcBef>
                <a:spcPts val="750"/>
              </a:spcBef>
            </a:pPr>
            <a:r>
              <a:rPr lang="hr-HR" dirty="0"/>
              <a:t>učenje praksom</a:t>
            </a:r>
          </a:p>
          <a:p>
            <a:pPr marL="429968" lvl="1" indent="-172800">
              <a:spcBef>
                <a:spcPts val="750"/>
              </a:spcBef>
            </a:pPr>
            <a:r>
              <a:rPr lang="hr-HR" dirty="0"/>
              <a:t>priprema aktivnosti koje će studente potaknuti na sudjelovanje</a:t>
            </a:r>
          </a:p>
          <a:p>
            <a:pPr marL="429968" lvl="1" indent="-172800">
              <a:spcBef>
                <a:spcPts val="750"/>
              </a:spcBef>
            </a:pPr>
            <a:r>
              <a:rPr lang="hr-HR" dirty="0"/>
              <a:t>povratna informacija i poticanje za radom</a:t>
            </a:r>
          </a:p>
          <a:p>
            <a:pPr marL="172800" indent="-172800">
              <a:spcBef>
                <a:spcPts val="750"/>
              </a:spcBef>
            </a:pP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6. veljače 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E-UČENJA, KIF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0990549"/>
      </p:ext>
    </p:extLst>
  </p:cSld>
  <p:clrMapOvr>
    <a:masterClrMapping/>
  </p:clrMapOvr>
</p:sld>
</file>

<file path=ppt/theme/theme1.xml><?xml version="1.0" encoding="utf-8"?>
<a:theme xmlns:a="http://schemas.openxmlformats.org/drawingml/2006/main" name="Srce_Tema1_16x9">
  <a:themeElements>
    <a:clrScheme name="Srce boje">
      <a:dk1>
        <a:srgbClr val="0C0C0C"/>
      </a:dk1>
      <a:lt1>
        <a:srgbClr val="FFFFFF"/>
      </a:lt1>
      <a:dk2>
        <a:srgbClr val="0C0C0C"/>
      </a:dk2>
      <a:lt2>
        <a:srgbClr val="FFFFFF"/>
      </a:lt2>
      <a:accent1>
        <a:srgbClr val="D71635"/>
      </a:accent1>
      <a:accent2>
        <a:srgbClr val="E39717"/>
      </a:accent2>
      <a:accent3>
        <a:srgbClr val="0095DA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Tema1_16x9" id="{476E04C6-ED46-4774-BC39-1C443F715698}" vid="{90F83EFC-DEE1-42FC-8BFD-555EDA227AE0}"/>
    </a:ext>
  </a:extLst>
</a:theme>
</file>

<file path=ppt/theme/theme2.xml><?xml version="1.0" encoding="utf-8"?>
<a:theme xmlns:a="http://schemas.openxmlformats.org/drawingml/2006/main" name="1_Custom Design">
  <a:themeElements>
    <a:clrScheme name="Srce boje">
      <a:dk1>
        <a:srgbClr val="0C0C0C"/>
      </a:dk1>
      <a:lt1>
        <a:srgbClr val="FFFFFF"/>
      </a:lt1>
      <a:dk2>
        <a:srgbClr val="0C0C0C"/>
      </a:dk2>
      <a:lt2>
        <a:srgbClr val="FFFFFF"/>
      </a:lt2>
      <a:accent1>
        <a:srgbClr val="D71635"/>
      </a:accent1>
      <a:accent2>
        <a:srgbClr val="E39717"/>
      </a:accent2>
      <a:accent3>
        <a:srgbClr val="0095DA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660</TotalTime>
  <Words>1265</Words>
  <Application>Microsoft Office PowerPoint</Application>
  <PresentationFormat>On-screen Show (16:9)</PresentationFormat>
  <Paragraphs>126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Srce_Tema1_16x9</vt:lpstr>
      <vt:lpstr>1_Custom Design</vt:lpstr>
      <vt:lpstr>E-kolegij napredne razine</vt:lpstr>
      <vt:lpstr>Razine primjene e-učenja u nastavi (1)</vt:lpstr>
      <vt:lpstr>Razine primjene e-učenja u nastavi (2)</vt:lpstr>
      <vt:lpstr>Pasivna i aktivna uloga studenta u nastavnom procesu (Matijević, Radovanović, 2011) (1)</vt:lpstr>
      <vt:lpstr>Pasivna i aktivna uloga studenta u nastavnom procesu (Matijević, Radovanović, 2011) (2)</vt:lpstr>
      <vt:lpstr>PowerPoint Presentation</vt:lpstr>
      <vt:lpstr>PowerPoint Presentation</vt:lpstr>
      <vt:lpstr>PowerPoint Presentation</vt:lpstr>
      <vt:lpstr>Konstruktivno poravnanje (Biggs, 2003; Biggs i Tang, 2007)</vt:lpstr>
      <vt:lpstr>Formativno i sumativno vrednovanje</vt:lpstr>
      <vt:lpstr>Kako osigurati kvalitetnu online nastavu? (1)</vt:lpstr>
      <vt:lpstr>Kako osigurati kvalitetnu online nastavu? (2)</vt:lpstr>
      <vt:lpstr>Što znači objaviti materijale u otvorenom pristupu?</vt:lpstr>
      <vt:lpstr>Preporuke…</vt:lpstr>
      <vt:lpstr>Hvala!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Tona</cp:lastModifiedBy>
  <cp:revision>70</cp:revision>
  <cp:lastPrinted>2014-06-24T07:01:20Z</cp:lastPrinted>
  <dcterms:created xsi:type="dcterms:W3CDTF">2014-09-19T07:16:42Z</dcterms:created>
  <dcterms:modified xsi:type="dcterms:W3CDTF">2024-02-05T13:55:56Z</dcterms:modified>
</cp:coreProperties>
</file>