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9" r:id="rId4"/>
    <p:sldId id="865" r:id="rId5"/>
    <p:sldId id="792" r:id="rId6"/>
    <p:sldId id="859" r:id="rId7"/>
    <p:sldId id="855" r:id="rId8"/>
    <p:sldId id="861" r:id="rId9"/>
    <p:sldId id="863" r:id="rId10"/>
    <p:sldId id="864" r:id="rId11"/>
    <p:sldId id="257" r:id="rId12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C0AC"/>
    <a:srgbClr val="868686"/>
    <a:srgbClr val="F9A61A"/>
    <a:srgbClr val="D71635"/>
    <a:srgbClr val="D71634"/>
    <a:srgbClr val="0095DA"/>
    <a:srgbClr val="C00000"/>
    <a:srgbClr val="46C1AD"/>
    <a:srgbClr val="D92435"/>
    <a:srgbClr val="C31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97" autoAdjust="0"/>
    <p:restoredTop sz="95948" autoAdjust="0"/>
  </p:normalViewPr>
  <p:slideViewPr>
    <p:cSldViewPr snapToGrid="0">
      <p:cViewPr varScale="1">
        <p:scale>
          <a:sx n="217" d="100"/>
          <a:sy n="217" d="100"/>
        </p:scale>
        <p:origin x="140" y="3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63512-E708-4CA6-A1C4-FC324CEAC51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2CA9AFF-37C3-41EF-A1A2-23D742C7B78F}">
      <dgm:prSet phldrT="[Text]" custT="1"/>
      <dgm:spPr/>
      <dgm:t>
        <a:bodyPr/>
        <a:lstStyle/>
        <a:p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30AE68B-7CC7-4201-AA82-96C367196BAE}" type="parTrans" cxnId="{C1D3A034-01C3-4E54-BCB2-9C2F0F276485}">
      <dgm:prSet/>
      <dgm:spPr/>
      <dgm:t>
        <a:bodyPr/>
        <a:lstStyle/>
        <a:p>
          <a:endParaRPr lang="en-US"/>
        </a:p>
      </dgm:t>
    </dgm:pt>
    <dgm:pt modelId="{4FD1F883-544F-44AB-8844-E107A0F7F8FF}" type="sibTrans" cxnId="{C1D3A034-01C3-4E54-BCB2-9C2F0F276485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2359EFFD-6FF0-4D80-90D3-3C270DC12C22}" type="pres">
      <dgm:prSet presAssocID="{6A063512-E708-4CA6-A1C4-FC324CEAC51E}" presName="Name0" presStyleCnt="0">
        <dgm:presLayoutVars>
          <dgm:chMax val="7"/>
          <dgm:chPref val="7"/>
          <dgm:dir/>
        </dgm:presLayoutVars>
      </dgm:prSet>
      <dgm:spPr/>
    </dgm:pt>
    <dgm:pt modelId="{F0CCD15D-BCB5-4DF1-975A-E96B6AE27C50}" type="pres">
      <dgm:prSet presAssocID="{6A063512-E708-4CA6-A1C4-FC324CEAC51E}" presName="Name1" presStyleCnt="0"/>
      <dgm:spPr/>
    </dgm:pt>
    <dgm:pt modelId="{0B894626-5E76-47B3-9C71-E699BF37B4E1}" type="pres">
      <dgm:prSet presAssocID="{4FD1F883-544F-44AB-8844-E107A0F7F8FF}" presName="picture_1" presStyleCnt="0"/>
      <dgm:spPr/>
    </dgm:pt>
    <dgm:pt modelId="{471E1D02-AD53-4381-8E15-A3C31371B1E9}" type="pres">
      <dgm:prSet presAssocID="{4FD1F883-544F-44AB-8844-E107A0F7F8FF}" presName="pictureRepeatNode" presStyleLbl="alignImgPlace1" presStyleIdx="0" presStyleCnt="1"/>
      <dgm:spPr/>
      <dgm:t>
        <a:bodyPr/>
        <a:lstStyle/>
        <a:p>
          <a:endParaRPr lang="hr-HR"/>
        </a:p>
      </dgm:t>
    </dgm:pt>
    <dgm:pt modelId="{EAF45EC7-D99D-49F1-B55E-66963FA260DA}" type="pres">
      <dgm:prSet presAssocID="{E2CA9AFF-37C3-41EF-A1A2-23D742C7B78F}" presName="text_1" presStyleLbl="node1" presStyleIdx="0" presStyleCnt="0" custLinFactNeighborY="275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3294160-4AE9-41A4-A88C-457C633575A3}" type="presOf" srcId="{6A063512-E708-4CA6-A1C4-FC324CEAC51E}" destId="{2359EFFD-6FF0-4D80-90D3-3C270DC12C22}" srcOrd="0" destOrd="0" presId="urn:microsoft.com/office/officeart/2008/layout/CircularPictureCallout"/>
    <dgm:cxn modelId="{727539A8-634F-4204-B880-369ECAF39E55}" type="presOf" srcId="{4FD1F883-544F-44AB-8844-E107A0F7F8FF}" destId="{471E1D02-AD53-4381-8E15-A3C31371B1E9}" srcOrd="0" destOrd="0" presId="urn:microsoft.com/office/officeart/2008/layout/CircularPictureCallout"/>
    <dgm:cxn modelId="{F2493EE4-8B42-4B85-84EF-630A7580305C}" type="presOf" srcId="{E2CA9AFF-37C3-41EF-A1A2-23D742C7B78F}" destId="{EAF45EC7-D99D-49F1-B55E-66963FA260DA}" srcOrd="0" destOrd="0" presId="urn:microsoft.com/office/officeart/2008/layout/CircularPictureCallout"/>
    <dgm:cxn modelId="{C1D3A034-01C3-4E54-BCB2-9C2F0F276485}" srcId="{6A063512-E708-4CA6-A1C4-FC324CEAC51E}" destId="{E2CA9AFF-37C3-41EF-A1A2-23D742C7B78F}" srcOrd="0" destOrd="0" parTransId="{D30AE68B-7CC7-4201-AA82-96C367196BAE}" sibTransId="{4FD1F883-544F-44AB-8844-E107A0F7F8FF}"/>
    <dgm:cxn modelId="{1AE8F15C-A04A-48AF-B6E2-967FD6DC5EE0}" type="presParOf" srcId="{2359EFFD-6FF0-4D80-90D3-3C270DC12C22}" destId="{F0CCD15D-BCB5-4DF1-975A-E96B6AE27C50}" srcOrd="0" destOrd="0" presId="urn:microsoft.com/office/officeart/2008/layout/CircularPictureCallout"/>
    <dgm:cxn modelId="{728E0048-D052-47DD-8C5B-972AAF50D6AD}" type="presParOf" srcId="{F0CCD15D-BCB5-4DF1-975A-E96B6AE27C50}" destId="{0B894626-5E76-47B3-9C71-E699BF37B4E1}" srcOrd="0" destOrd="0" presId="urn:microsoft.com/office/officeart/2008/layout/CircularPictureCallout"/>
    <dgm:cxn modelId="{666CE480-DBA6-4735-A3A0-D6F77AE1B3A7}" type="presParOf" srcId="{0B894626-5E76-47B3-9C71-E699BF37B4E1}" destId="{471E1D02-AD53-4381-8E15-A3C31371B1E9}" srcOrd="0" destOrd="0" presId="urn:microsoft.com/office/officeart/2008/layout/CircularPictureCallout"/>
    <dgm:cxn modelId="{1E29B53E-37A8-4E24-B78C-19CA0F7CE477}" type="presParOf" srcId="{F0CCD15D-BCB5-4DF1-975A-E96B6AE27C50}" destId="{EAF45EC7-D99D-49F1-B55E-66963FA260D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D4D31-6489-41D6-B406-0BA7E5AECE5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6417C42-A4BE-4369-A675-27317DD2EB2B}">
      <dgm:prSet phldrT="[Text]" custT="1"/>
      <dgm:spPr/>
      <dgm:t>
        <a:bodyPr/>
        <a:lstStyle/>
        <a:p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2534856-755D-4A63-BDCA-4D5BE1E182DE}" type="parTrans" cxnId="{5932F80C-7F23-4299-8270-8E0E70858633}">
      <dgm:prSet/>
      <dgm:spPr/>
      <dgm:t>
        <a:bodyPr/>
        <a:lstStyle/>
        <a:p>
          <a:endParaRPr lang="en-US"/>
        </a:p>
      </dgm:t>
    </dgm:pt>
    <dgm:pt modelId="{43F96E24-1AAC-4668-905D-17BB95F22FE1}" type="sibTrans" cxnId="{5932F80C-7F23-4299-8270-8E0E70858633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C228F4A4-B3F7-4892-BFC8-8ED3B7A7EECB}" type="pres">
      <dgm:prSet presAssocID="{A52D4D31-6489-41D6-B406-0BA7E5AECE5E}" presName="Name0" presStyleCnt="0">
        <dgm:presLayoutVars>
          <dgm:chMax val="7"/>
          <dgm:chPref val="7"/>
          <dgm:dir/>
        </dgm:presLayoutVars>
      </dgm:prSet>
      <dgm:spPr/>
    </dgm:pt>
    <dgm:pt modelId="{25078849-B7AC-4FBE-8830-EA8F153D8951}" type="pres">
      <dgm:prSet presAssocID="{A52D4D31-6489-41D6-B406-0BA7E5AECE5E}" presName="Name1" presStyleCnt="0"/>
      <dgm:spPr/>
    </dgm:pt>
    <dgm:pt modelId="{6BD5A7A6-7C8F-4A0D-BB59-035E7C6148A2}" type="pres">
      <dgm:prSet presAssocID="{43F96E24-1AAC-4668-905D-17BB95F22FE1}" presName="picture_1" presStyleCnt="0"/>
      <dgm:spPr/>
    </dgm:pt>
    <dgm:pt modelId="{0EAFC875-B674-4D1E-9A66-22E0AD113184}" type="pres">
      <dgm:prSet presAssocID="{43F96E24-1AAC-4668-905D-17BB95F22FE1}" presName="pictureRepeatNode" presStyleLbl="alignImgPlace1" presStyleIdx="0" presStyleCnt="1"/>
      <dgm:spPr/>
      <dgm:t>
        <a:bodyPr/>
        <a:lstStyle/>
        <a:p>
          <a:endParaRPr lang="hr-HR"/>
        </a:p>
      </dgm:t>
    </dgm:pt>
    <dgm:pt modelId="{7200A253-7D6A-4216-90B3-9DA8756E7120}" type="pres">
      <dgm:prSet presAssocID="{56417C42-A4BE-4369-A675-27317DD2EB2B}" presName="text_1" presStyleLbl="node1" presStyleIdx="0" presStyleCnt="0" custLinFactNeighborY="281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14ACC18-4B78-44F8-8B2F-FCE1BAAB312D}" type="presOf" srcId="{56417C42-A4BE-4369-A675-27317DD2EB2B}" destId="{7200A253-7D6A-4216-90B3-9DA8756E7120}" srcOrd="0" destOrd="0" presId="urn:microsoft.com/office/officeart/2008/layout/CircularPictureCallout"/>
    <dgm:cxn modelId="{590FDB54-8E47-4C86-9422-88A6531F88CF}" type="presOf" srcId="{43F96E24-1AAC-4668-905D-17BB95F22FE1}" destId="{0EAFC875-B674-4D1E-9A66-22E0AD113184}" srcOrd="0" destOrd="0" presId="urn:microsoft.com/office/officeart/2008/layout/CircularPictureCallout"/>
    <dgm:cxn modelId="{C29A9963-3839-488B-913E-AB14BA116DDE}" type="presOf" srcId="{A52D4D31-6489-41D6-B406-0BA7E5AECE5E}" destId="{C228F4A4-B3F7-4892-BFC8-8ED3B7A7EECB}" srcOrd="0" destOrd="0" presId="urn:microsoft.com/office/officeart/2008/layout/CircularPictureCallout"/>
    <dgm:cxn modelId="{5932F80C-7F23-4299-8270-8E0E70858633}" srcId="{A52D4D31-6489-41D6-B406-0BA7E5AECE5E}" destId="{56417C42-A4BE-4369-A675-27317DD2EB2B}" srcOrd="0" destOrd="0" parTransId="{72534856-755D-4A63-BDCA-4D5BE1E182DE}" sibTransId="{43F96E24-1AAC-4668-905D-17BB95F22FE1}"/>
    <dgm:cxn modelId="{425DD5F3-E6AB-41FD-B06D-3A9C6D0CD072}" type="presParOf" srcId="{C228F4A4-B3F7-4892-BFC8-8ED3B7A7EECB}" destId="{25078849-B7AC-4FBE-8830-EA8F153D8951}" srcOrd="0" destOrd="0" presId="urn:microsoft.com/office/officeart/2008/layout/CircularPictureCallout"/>
    <dgm:cxn modelId="{F214B3E5-36AC-40E7-BB4A-2EF9DA20C695}" type="presParOf" srcId="{25078849-B7AC-4FBE-8830-EA8F153D8951}" destId="{6BD5A7A6-7C8F-4A0D-BB59-035E7C6148A2}" srcOrd="0" destOrd="0" presId="urn:microsoft.com/office/officeart/2008/layout/CircularPictureCallout"/>
    <dgm:cxn modelId="{770CA5AD-7EF0-4A47-A7BB-C5D828DC69AB}" type="presParOf" srcId="{6BD5A7A6-7C8F-4A0D-BB59-035E7C6148A2}" destId="{0EAFC875-B674-4D1E-9A66-22E0AD113184}" srcOrd="0" destOrd="0" presId="urn:microsoft.com/office/officeart/2008/layout/CircularPictureCallout"/>
    <dgm:cxn modelId="{D5D4910C-787E-4818-8F16-4D16CD11AA18}" type="presParOf" srcId="{25078849-B7AC-4FBE-8830-EA8F153D8951}" destId="{7200A253-7D6A-4216-90B3-9DA8756E7120}" srcOrd="1" destOrd="0" presId="urn:microsoft.com/office/officeart/2008/layout/CircularPictureCallou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F92E6B-8E8B-4E40-92E5-621EC445D87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2562309-2053-496A-A886-F292B8BE725A}">
      <dgm:prSet phldrT="[Text]" custT="1"/>
      <dgm:spPr/>
      <dgm:t>
        <a:bodyPr/>
        <a:lstStyle/>
        <a:p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28138F6-7536-4652-9CA7-AC8D8F4828A1}" type="sibTrans" cxnId="{FD9853D7-DEAA-43C4-89FA-23604396F13E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D35D4E38-E96D-4B5F-BF51-AD81E322917C}" type="parTrans" cxnId="{FD9853D7-DEAA-43C4-89FA-23604396F13E}">
      <dgm:prSet/>
      <dgm:spPr/>
      <dgm:t>
        <a:bodyPr/>
        <a:lstStyle/>
        <a:p>
          <a:endParaRPr lang="en-US"/>
        </a:p>
      </dgm:t>
    </dgm:pt>
    <dgm:pt modelId="{D084342C-3EA5-4DC1-B612-719479C9F518}" type="pres">
      <dgm:prSet presAssocID="{16F92E6B-8E8B-4E40-92E5-621EC445D87A}" presName="Name0" presStyleCnt="0">
        <dgm:presLayoutVars>
          <dgm:chMax val="7"/>
          <dgm:chPref val="7"/>
          <dgm:dir/>
        </dgm:presLayoutVars>
      </dgm:prSet>
      <dgm:spPr/>
    </dgm:pt>
    <dgm:pt modelId="{E640C701-CA21-4CA2-B2CD-0C1210B8D960}" type="pres">
      <dgm:prSet presAssocID="{16F92E6B-8E8B-4E40-92E5-621EC445D87A}" presName="Name1" presStyleCnt="0"/>
      <dgm:spPr/>
    </dgm:pt>
    <dgm:pt modelId="{5F35B59B-0248-49B2-BFA3-6D63B16455CE}" type="pres">
      <dgm:prSet presAssocID="{828138F6-7536-4652-9CA7-AC8D8F4828A1}" presName="picture_1" presStyleCnt="0"/>
      <dgm:spPr/>
    </dgm:pt>
    <dgm:pt modelId="{1637911C-FAB2-4775-9EF3-AE1C60394298}" type="pres">
      <dgm:prSet presAssocID="{828138F6-7536-4652-9CA7-AC8D8F4828A1}" presName="pictureRepeatNode" presStyleLbl="alignImgPlace1" presStyleIdx="0" presStyleCnt="1"/>
      <dgm:spPr/>
      <dgm:t>
        <a:bodyPr/>
        <a:lstStyle/>
        <a:p>
          <a:endParaRPr lang="hr-HR"/>
        </a:p>
      </dgm:t>
    </dgm:pt>
    <dgm:pt modelId="{3BA68EBD-7F79-469E-A183-0B0AC94EA127}" type="pres">
      <dgm:prSet presAssocID="{22562309-2053-496A-A886-F292B8BE725A}" presName="text_1" presStyleLbl="node1" presStyleIdx="0" presStyleCnt="0" custScaleX="100141" custLinFactNeighborY="3102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26DC8-5417-428E-B49E-AB04D61F3407}" type="presOf" srcId="{828138F6-7536-4652-9CA7-AC8D8F4828A1}" destId="{1637911C-FAB2-4775-9EF3-AE1C60394298}" srcOrd="0" destOrd="0" presId="urn:microsoft.com/office/officeart/2008/layout/CircularPictureCallout"/>
    <dgm:cxn modelId="{CCF4E695-1D47-4446-92BB-13B84EDC79A7}" type="presOf" srcId="{22562309-2053-496A-A886-F292B8BE725A}" destId="{3BA68EBD-7F79-469E-A183-0B0AC94EA127}" srcOrd="0" destOrd="0" presId="urn:microsoft.com/office/officeart/2008/layout/CircularPictureCallout"/>
    <dgm:cxn modelId="{FD9853D7-DEAA-43C4-89FA-23604396F13E}" srcId="{16F92E6B-8E8B-4E40-92E5-621EC445D87A}" destId="{22562309-2053-496A-A886-F292B8BE725A}" srcOrd="0" destOrd="0" parTransId="{D35D4E38-E96D-4B5F-BF51-AD81E322917C}" sibTransId="{828138F6-7536-4652-9CA7-AC8D8F4828A1}"/>
    <dgm:cxn modelId="{A27D15DF-EAE7-497D-89FF-8D5570291714}" type="presOf" srcId="{16F92E6B-8E8B-4E40-92E5-621EC445D87A}" destId="{D084342C-3EA5-4DC1-B612-719479C9F518}" srcOrd="0" destOrd="0" presId="urn:microsoft.com/office/officeart/2008/layout/CircularPictureCallout"/>
    <dgm:cxn modelId="{F45C1CCC-1E4E-4DD2-A958-B1396C26E0E8}" type="presParOf" srcId="{D084342C-3EA5-4DC1-B612-719479C9F518}" destId="{E640C701-CA21-4CA2-B2CD-0C1210B8D960}" srcOrd="0" destOrd="0" presId="urn:microsoft.com/office/officeart/2008/layout/CircularPictureCallout"/>
    <dgm:cxn modelId="{B356406E-B253-43B7-B028-BC541F685CB3}" type="presParOf" srcId="{E640C701-CA21-4CA2-B2CD-0C1210B8D960}" destId="{5F35B59B-0248-49B2-BFA3-6D63B16455CE}" srcOrd="0" destOrd="0" presId="urn:microsoft.com/office/officeart/2008/layout/CircularPictureCallout"/>
    <dgm:cxn modelId="{1CA0BD8E-B078-414E-B2EB-799F50A97FCF}" type="presParOf" srcId="{5F35B59B-0248-49B2-BFA3-6D63B16455CE}" destId="{1637911C-FAB2-4775-9EF3-AE1C60394298}" srcOrd="0" destOrd="0" presId="urn:microsoft.com/office/officeart/2008/layout/CircularPictureCallout"/>
    <dgm:cxn modelId="{D2F1A06A-7C1C-4BA8-9929-DB4ABDBF3ADA}" type="presParOf" srcId="{E640C701-CA21-4CA2-B2CD-0C1210B8D960}" destId="{3BA68EBD-7F79-469E-A183-0B0AC94EA12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2FEEE3-051E-4F28-BDE5-3F9A3E42543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05C71EF-1591-482C-90CF-87D8162F330C}">
      <dgm:prSet phldrT="[Text]" custT="1"/>
      <dgm:spPr/>
      <dgm:t>
        <a:bodyPr/>
        <a:lstStyle/>
        <a:p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AFEC21C-4185-4B1A-A483-13BF111EDB4A}" type="sibTrans" cxnId="{22365B4D-1C9B-4497-ABB2-45395D3E8780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2579F29F-A590-4176-970A-D5B317E90F32}" type="parTrans" cxnId="{22365B4D-1C9B-4497-ABB2-45395D3E8780}">
      <dgm:prSet/>
      <dgm:spPr/>
      <dgm:t>
        <a:bodyPr/>
        <a:lstStyle/>
        <a:p>
          <a:endParaRPr lang="en-US"/>
        </a:p>
      </dgm:t>
    </dgm:pt>
    <dgm:pt modelId="{F1CB89CB-B1C7-4E8D-B8EF-DD1473D92BD4}" type="pres">
      <dgm:prSet presAssocID="{0B2FEEE3-051E-4F28-BDE5-3F9A3E425434}" presName="Name0" presStyleCnt="0">
        <dgm:presLayoutVars>
          <dgm:chMax val="7"/>
          <dgm:chPref val="7"/>
          <dgm:dir/>
        </dgm:presLayoutVars>
      </dgm:prSet>
      <dgm:spPr/>
    </dgm:pt>
    <dgm:pt modelId="{19DFBBE4-5A09-4E61-9D48-651AAAC3F182}" type="pres">
      <dgm:prSet presAssocID="{0B2FEEE3-051E-4F28-BDE5-3F9A3E425434}" presName="Name1" presStyleCnt="0"/>
      <dgm:spPr/>
    </dgm:pt>
    <dgm:pt modelId="{C6D6E7D5-F38C-4A66-A041-C6F90ACCD77A}" type="pres">
      <dgm:prSet presAssocID="{9AFEC21C-4185-4B1A-A483-13BF111EDB4A}" presName="picture_1" presStyleCnt="0"/>
      <dgm:spPr/>
    </dgm:pt>
    <dgm:pt modelId="{AE6B8323-D1E3-4335-9B97-8AA0EA1C1667}" type="pres">
      <dgm:prSet presAssocID="{9AFEC21C-4185-4B1A-A483-13BF111EDB4A}" presName="pictureRepeatNode" presStyleLbl="alignImgPlace1" presStyleIdx="0" presStyleCnt="1"/>
      <dgm:spPr/>
      <dgm:t>
        <a:bodyPr/>
        <a:lstStyle/>
        <a:p>
          <a:endParaRPr lang="hr-HR"/>
        </a:p>
      </dgm:t>
    </dgm:pt>
    <dgm:pt modelId="{06B350A8-4110-4411-A631-45A5293D0362}" type="pres">
      <dgm:prSet presAssocID="{F05C71EF-1591-482C-90CF-87D8162F330C}" presName="text_1" presStyleLbl="node1" presStyleIdx="0" presStyleCnt="0" custScaleX="169764" custLinFactNeighborX="0" custLinFactNeighborY="267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CE6133A-47CB-45B2-9B93-D1C17AA45526}" type="presOf" srcId="{F05C71EF-1591-482C-90CF-87D8162F330C}" destId="{06B350A8-4110-4411-A631-45A5293D0362}" srcOrd="0" destOrd="0" presId="urn:microsoft.com/office/officeart/2008/layout/CircularPictureCallout"/>
    <dgm:cxn modelId="{22365B4D-1C9B-4497-ABB2-45395D3E8780}" srcId="{0B2FEEE3-051E-4F28-BDE5-3F9A3E425434}" destId="{F05C71EF-1591-482C-90CF-87D8162F330C}" srcOrd="0" destOrd="0" parTransId="{2579F29F-A590-4176-970A-D5B317E90F32}" sibTransId="{9AFEC21C-4185-4B1A-A483-13BF111EDB4A}"/>
    <dgm:cxn modelId="{868319CA-BBC4-402B-BC31-EE87F6EE8BC0}" type="presOf" srcId="{0B2FEEE3-051E-4F28-BDE5-3F9A3E425434}" destId="{F1CB89CB-B1C7-4E8D-B8EF-DD1473D92BD4}" srcOrd="0" destOrd="0" presId="urn:microsoft.com/office/officeart/2008/layout/CircularPictureCallout"/>
    <dgm:cxn modelId="{195D55A2-FC0F-4522-85E2-14D80D4C2B21}" type="presOf" srcId="{9AFEC21C-4185-4B1A-A483-13BF111EDB4A}" destId="{AE6B8323-D1E3-4335-9B97-8AA0EA1C1667}" srcOrd="0" destOrd="0" presId="urn:microsoft.com/office/officeart/2008/layout/CircularPictureCallout"/>
    <dgm:cxn modelId="{B7517DD0-5CD0-42D9-A616-8327FFCFE7F4}" type="presParOf" srcId="{F1CB89CB-B1C7-4E8D-B8EF-DD1473D92BD4}" destId="{19DFBBE4-5A09-4E61-9D48-651AAAC3F182}" srcOrd="0" destOrd="0" presId="urn:microsoft.com/office/officeart/2008/layout/CircularPictureCallout"/>
    <dgm:cxn modelId="{0DF7ECEB-25F2-485C-A5F8-733A18A10EF8}" type="presParOf" srcId="{19DFBBE4-5A09-4E61-9D48-651AAAC3F182}" destId="{C6D6E7D5-F38C-4A66-A041-C6F90ACCD77A}" srcOrd="0" destOrd="0" presId="urn:microsoft.com/office/officeart/2008/layout/CircularPictureCallout"/>
    <dgm:cxn modelId="{0F2A2860-A667-49EE-9450-476CF74E1263}" type="presParOf" srcId="{C6D6E7D5-F38C-4A66-A041-C6F90ACCD77A}" destId="{AE6B8323-D1E3-4335-9B97-8AA0EA1C1667}" srcOrd="0" destOrd="0" presId="urn:microsoft.com/office/officeart/2008/layout/CircularPictureCallout"/>
    <dgm:cxn modelId="{5E3BDFB8-FBD3-4365-AA3C-42043848FA2D}" type="presParOf" srcId="{19DFBBE4-5A09-4E61-9D48-651AAAC3F182}" destId="{06B350A8-4110-4411-A631-45A5293D036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FEEE3-051E-4F28-BDE5-3F9A3E42543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05C71EF-1591-482C-90CF-87D8162F330C}">
      <dgm:prSet phldrT="[Text]" custT="1"/>
      <dgm:spPr/>
      <dgm:t>
        <a:bodyPr/>
        <a:lstStyle/>
        <a:p>
          <a:endParaRPr lang="en-US" sz="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579F29F-A590-4176-970A-D5B317E90F32}" type="parTrans" cxnId="{22365B4D-1C9B-4497-ABB2-45395D3E8780}">
      <dgm:prSet/>
      <dgm:spPr/>
      <dgm:t>
        <a:bodyPr/>
        <a:lstStyle/>
        <a:p>
          <a:endParaRPr lang="en-US"/>
        </a:p>
      </dgm:t>
    </dgm:pt>
    <dgm:pt modelId="{9AFEC21C-4185-4B1A-A483-13BF111EDB4A}" type="sibTrans" cxnId="{22365B4D-1C9B-4497-ABB2-45395D3E8780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F1CB89CB-B1C7-4E8D-B8EF-DD1473D92BD4}" type="pres">
      <dgm:prSet presAssocID="{0B2FEEE3-051E-4F28-BDE5-3F9A3E425434}" presName="Name0" presStyleCnt="0">
        <dgm:presLayoutVars>
          <dgm:chMax val="7"/>
          <dgm:chPref val="7"/>
          <dgm:dir/>
        </dgm:presLayoutVars>
      </dgm:prSet>
      <dgm:spPr/>
    </dgm:pt>
    <dgm:pt modelId="{19DFBBE4-5A09-4E61-9D48-651AAAC3F182}" type="pres">
      <dgm:prSet presAssocID="{0B2FEEE3-051E-4F28-BDE5-3F9A3E425434}" presName="Name1" presStyleCnt="0"/>
      <dgm:spPr/>
    </dgm:pt>
    <dgm:pt modelId="{C6D6E7D5-F38C-4A66-A041-C6F90ACCD77A}" type="pres">
      <dgm:prSet presAssocID="{9AFEC21C-4185-4B1A-A483-13BF111EDB4A}" presName="picture_1" presStyleCnt="0"/>
      <dgm:spPr/>
    </dgm:pt>
    <dgm:pt modelId="{AE6B8323-D1E3-4335-9B97-8AA0EA1C1667}" type="pres">
      <dgm:prSet presAssocID="{9AFEC21C-4185-4B1A-A483-13BF111EDB4A}" presName="pictureRepeatNode" presStyleLbl="alignImgPlace1" presStyleIdx="0" presStyleCnt="1" custLinFactNeighborX="-5484"/>
      <dgm:spPr/>
      <dgm:t>
        <a:bodyPr/>
        <a:lstStyle/>
        <a:p>
          <a:endParaRPr lang="hr-HR"/>
        </a:p>
      </dgm:t>
    </dgm:pt>
    <dgm:pt modelId="{06B350A8-4110-4411-A631-45A5293D0362}" type="pres">
      <dgm:prSet presAssocID="{F05C71EF-1591-482C-90CF-87D8162F330C}" presName="text_1" presStyleLbl="node1" presStyleIdx="0" presStyleCnt="0" custScaleX="169764" custLinFactNeighborX="2704" custLinFactNeighborY="293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CE6133A-47CB-45B2-9B93-D1C17AA45526}" type="presOf" srcId="{F05C71EF-1591-482C-90CF-87D8162F330C}" destId="{06B350A8-4110-4411-A631-45A5293D0362}" srcOrd="0" destOrd="0" presId="urn:microsoft.com/office/officeart/2008/layout/CircularPictureCallout"/>
    <dgm:cxn modelId="{22365B4D-1C9B-4497-ABB2-45395D3E8780}" srcId="{0B2FEEE3-051E-4F28-BDE5-3F9A3E425434}" destId="{F05C71EF-1591-482C-90CF-87D8162F330C}" srcOrd="0" destOrd="0" parTransId="{2579F29F-A590-4176-970A-D5B317E90F32}" sibTransId="{9AFEC21C-4185-4B1A-A483-13BF111EDB4A}"/>
    <dgm:cxn modelId="{868319CA-BBC4-402B-BC31-EE87F6EE8BC0}" type="presOf" srcId="{0B2FEEE3-051E-4F28-BDE5-3F9A3E425434}" destId="{F1CB89CB-B1C7-4E8D-B8EF-DD1473D92BD4}" srcOrd="0" destOrd="0" presId="urn:microsoft.com/office/officeart/2008/layout/CircularPictureCallout"/>
    <dgm:cxn modelId="{195D55A2-FC0F-4522-85E2-14D80D4C2B21}" type="presOf" srcId="{9AFEC21C-4185-4B1A-A483-13BF111EDB4A}" destId="{AE6B8323-D1E3-4335-9B97-8AA0EA1C1667}" srcOrd="0" destOrd="0" presId="urn:microsoft.com/office/officeart/2008/layout/CircularPictureCallout"/>
    <dgm:cxn modelId="{B7517DD0-5CD0-42D9-A616-8327FFCFE7F4}" type="presParOf" srcId="{F1CB89CB-B1C7-4E8D-B8EF-DD1473D92BD4}" destId="{19DFBBE4-5A09-4E61-9D48-651AAAC3F182}" srcOrd="0" destOrd="0" presId="urn:microsoft.com/office/officeart/2008/layout/CircularPictureCallout"/>
    <dgm:cxn modelId="{0DF7ECEB-25F2-485C-A5F8-733A18A10EF8}" type="presParOf" srcId="{19DFBBE4-5A09-4E61-9D48-651AAAC3F182}" destId="{C6D6E7D5-F38C-4A66-A041-C6F90ACCD77A}" srcOrd="0" destOrd="0" presId="urn:microsoft.com/office/officeart/2008/layout/CircularPictureCallout"/>
    <dgm:cxn modelId="{0F2A2860-A667-49EE-9450-476CF74E1263}" type="presParOf" srcId="{C6D6E7D5-F38C-4A66-A041-C6F90ACCD77A}" destId="{AE6B8323-D1E3-4335-9B97-8AA0EA1C1667}" srcOrd="0" destOrd="0" presId="urn:microsoft.com/office/officeart/2008/layout/CircularPictureCallout"/>
    <dgm:cxn modelId="{5E3BDFB8-FBD3-4365-AA3C-42043848FA2D}" type="presParOf" srcId="{19DFBBE4-5A09-4E61-9D48-651AAAC3F182}" destId="{06B350A8-4110-4411-A631-45A5293D036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E1D02-AD53-4381-8E15-A3C31371B1E9}">
      <dsp:nvSpPr>
        <dsp:cNvPr id="0" name=""/>
        <dsp:cNvSpPr/>
      </dsp:nvSpPr>
      <dsp:spPr>
        <a:xfrm>
          <a:off x="119368" y="2428"/>
          <a:ext cx="238737" cy="238737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45EC7-D99D-49F1-B55E-66963FA260DA}">
      <dsp:nvSpPr>
        <dsp:cNvPr id="0" name=""/>
        <dsp:cNvSpPr/>
      </dsp:nvSpPr>
      <dsp:spPr>
        <a:xfrm>
          <a:off x="162341" y="150938"/>
          <a:ext cx="152791" cy="78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62341" y="150938"/>
        <a:ext cx="152791" cy="78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FC875-B674-4D1E-9A66-22E0AD113184}">
      <dsp:nvSpPr>
        <dsp:cNvPr id="0" name=""/>
        <dsp:cNvSpPr/>
      </dsp:nvSpPr>
      <dsp:spPr>
        <a:xfrm>
          <a:off x="119660" y="2136"/>
          <a:ext cx="239320" cy="239320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0A253-7D6A-4216-90B3-9DA8756E7120}">
      <dsp:nvSpPr>
        <dsp:cNvPr id="0" name=""/>
        <dsp:cNvSpPr/>
      </dsp:nvSpPr>
      <dsp:spPr>
        <a:xfrm>
          <a:off x="162737" y="151416"/>
          <a:ext cx="153165" cy="78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62737" y="151416"/>
        <a:ext cx="153165" cy="78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7911C-FAB2-4775-9EF3-AE1C60394298}">
      <dsp:nvSpPr>
        <dsp:cNvPr id="0" name=""/>
        <dsp:cNvSpPr/>
      </dsp:nvSpPr>
      <dsp:spPr>
        <a:xfrm>
          <a:off x="119476" y="2320"/>
          <a:ext cx="238953" cy="238953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68EBD-7F79-469E-A183-0B0AC94EA127}">
      <dsp:nvSpPr>
        <dsp:cNvPr id="0" name=""/>
        <dsp:cNvSpPr/>
      </dsp:nvSpPr>
      <dsp:spPr>
        <a:xfrm>
          <a:off x="162380" y="153668"/>
          <a:ext cx="153145" cy="788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62380" y="153668"/>
        <a:ext cx="153145" cy="78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8323-D1E3-4335-9B97-8AA0EA1C1667}">
      <dsp:nvSpPr>
        <dsp:cNvPr id="0" name=""/>
        <dsp:cNvSpPr/>
      </dsp:nvSpPr>
      <dsp:spPr>
        <a:xfrm>
          <a:off x="119660" y="2136"/>
          <a:ext cx="239320" cy="239320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350A8-4110-4411-A631-45A5293D0362}">
      <dsp:nvSpPr>
        <dsp:cNvPr id="0" name=""/>
        <dsp:cNvSpPr/>
      </dsp:nvSpPr>
      <dsp:spPr>
        <a:xfrm>
          <a:off x="109310" y="150350"/>
          <a:ext cx="260019" cy="78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9310" y="150350"/>
        <a:ext cx="260019" cy="789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8323-D1E3-4335-9B97-8AA0EA1C1667}">
      <dsp:nvSpPr>
        <dsp:cNvPr id="0" name=""/>
        <dsp:cNvSpPr/>
      </dsp:nvSpPr>
      <dsp:spPr>
        <a:xfrm>
          <a:off x="106535" y="2136"/>
          <a:ext cx="239320" cy="239320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350A8-4110-4411-A631-45A5293D0362}">
      <dsp:nvSpPr>
        <dsp:cNvPr id="0" name=""/>
        <dsp:cNvSpPr/>
      </dsp:nvSpPr>
      <dsp:spPr>
        <a:xfrm>
          <a:off x="113452" y="152358"/>
          <a:ext cx="260019" cy="78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13452" y="152358"/>
        <a:ext cx="260019" cy="78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4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20.02.2024.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20.02.2024.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816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441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a-and-oer" TargetMode="External"/><Relationship Id="rId4" Type="http://schemas.openxmlformats.org/officeDocument/2006/relationships/hyperlink" Target="http://www.srce.unizg.hr/en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1203A-8389-4407-B8F7-C973881A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DA643-4B17-4449-8A42-ABBA6F7B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 userDrawn="1"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85A2-60CD-4785-8FA6-1BD90F0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B1CB3-FDEA-4387-B192-3D7AC74C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66D38-F5E1-4834-996C-9E6C2D03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443C5-0692-426F-854E-A39EE0A6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C1675-8FC3-4A2D-BB5A-64B1C52F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66B9C-E889-42E1-B13D-98B5708B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865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07D68-00C3-4736-A054-845F5D7E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F94DF-CEB0-493E-9D2A-9FF48581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691289" y="2939603"/>
            <a:ext cx="270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7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7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7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78" y="4035669"/>
            <a:ext cx="712422" cy="281522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392205" y="2939603"/>
            <a:ext cx="28379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Creative</a:t>
            </a:r>
            <a:r>
              <a:rPr lang="hr-H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 License </a:t>
            </a:r>
            <a:r>
              <a:rPr lang="en-US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 </a:t>
            </a:r>
            <a:r>
              <a:rPr lang="en-US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International</a:t>
            </a:r>
            <a:r>
              <a:rPr lang="en-US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752711" y="3712303"/>
            <a:ext cx="11514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700" b="1" u="non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www.srce.unizg.hr/en</a:t>
            </a:r>
            <a:endParaRPr lang="hr-HR" sz="700" b="1" u="none" kern="120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752476" y="3712303"/>
            <a:ext cx="2117422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</a:t>
            </a:r>
            <a:r>
              <a:rPr lang="hr-HR" sz="68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licenses</a:t>
            </a:r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hr-HR" sz="68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/4.0/</a:t>
            </a:r>
            <a:r>
              <a:rPr lang="hr-HR" sz="68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deed.en</a:t>
            </a:r>
            <a:endParaRPr lang="hr-HR" sz="68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312548" y="3712303"/>
            <a:ext cx="14574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700" b="1" u="non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www.srce.unizg.hr/oa-and-oer</a:t>
            </a:r>
            <a:endParaRPr lang="hr-HR" sz="700" b="1" u="none" kern="120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5A2C9-046E-4988-A05A-AFB9A6A346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555" y="2841474"/>
            <a:ext cx="1131585" cy="62714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E5585493-226D-4AA3-9405-7B0FD749B341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3022" y="4037121"/>
            <a:ext cx="796331" cy="278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50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062E9D-142C-F67B-5C19-22A0FB32C9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4601" y="1744197"/>
            <a:ext cx="5254797" cy="2384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437545"/>
            <a:ext cx="5915025" cy="41606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E4BFF0-D125-86A7-CCAE-B468AC558A40}"/>
              </a:ext>
            </a:extLst>
          </p:cNvPr>
          <p:cNvCxnSpPr>
            <a:cxnSpLocks/>
          </p:cNvCxnSpPr>
          <p:nvPr userDrawn="1"/>
        </p:nvCxnSpPr>
        <p:spPr>
          <a:xfrm>
            <a:off x="1614488" y="297770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C3D1E7A-3A7F-4429-9D94-A0233046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488" y="3079057"/>
            <a:ext cx="5915025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693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DF59-73D0-4DF0-9982-CD5B8560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9ECA6-BA02-410C-B915-5AE26AEF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 userDrawn="1"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3B4F3-D24F-41BD-84AE-C0BBAFCC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440C0-A6B5-4CCA-A944-BFE62BAA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073C8-AA68-4755-989D-8F0BD0D5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F567-ECC1-4D46-985D-680405EA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B55CD-7217-4490-AB86-F25701AB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CBC03-1621-489A-A351-7562DE81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 userDrawn="1"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DD9D5-95B9-4716-89BE-3F3B720B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70C8F-8196-404C-A86B-43708398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B5A8C-FE2A-4B41-A9C4-F9EDB11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4B3F9-96B8-4504-BFF2-BE9075AB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24A0A-BF40-4DD1-8AC9-C8328B16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A949-489C-4758-ABF6-A59D55E7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B6C6E-6A16-4BB0-BCC5-32930208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73FBF-8D9D-437D-A21E-A4500D96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 userDrawn="1"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 userDrawn="1"/>
        </p:nvCxnSpPr>
        <p:spPr>
          <a:xfrm>
            <a:off x="748733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E4773-5DB7-43BF-B89F-812758881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62850" y="4767263"/>
            <a:ext cx="12967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DATUM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25641-CBD2-4938-977E-791E85E15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8611" y="4767263"/>
            <a:ext cx="51200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DOGAĐANJA</a:t>
            </a:r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  <p:sldLayoutId id="2147483694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9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26" Type="http://schemas.microsoft.com/office/2007/relationships/diagramDrawing" Target="../diagrams/drawing4.xml"/><Relationship Id="rId3" Type="http://schemas.openxmlformats.org/officeDocument/2006/relationships/image" Target="../media/image12.png"/><Relationship Id="rId21" Type="http://schemas.openxmlformats.org/officeDocument/2006/relationships/image" Target="../media/image14.png"/><Relationship Id="rId34" Type="http://schemas.openxmlformats.org/officeDocument/2006/relationships/image" Target="../media/image17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openxmlformats.org/officeDocument/2006/relationships/diagramColors" Target="../diagrams/colors4.xml"/><Relationship Id="rId33" Type="http://schemas.openxmlformats.org/officeDocument/2006/relationships/image" Target="../media/image16.jpeg"/><Relationship Id="rId2" Type="http://schemas.openxmlformats.org/officeDocument/2006/relationships/image" Target="../media/image11.pn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29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diagramQuickStyle" Target="../diagrams/quickStyle4.xml"/><Relationship Id="rId32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microsoft.com/office/2007/relationships/diagramDrawing" Target="../diagrams/drawing2.xml"/><Relationship Id="rId23" Type="http://schemas.openxmlformats.org/officeDocument/2006/relationships/diagramLayout" Target="../diagrams/layout4.xml"/><Relationship Id="rId28" Type="http://schemas.openxmlformats.org/officeDocument/2006/relationships/diagramLayout" Target="../diagrams/layout5.xml"/><Relationship Id="rId36" Type="http://schemas.openxmlformats.org/officeDocument/2006/relationships/image" Target="../media/image19.emf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31" Type="http://schemas.microsoft.com/office/2007/relationships/diagramDrawing" Target="../diagrams/drawing5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diagramData" Target="../diagrams/data4.xml"/><Relationship Id="rId27" Type="http://schemas.openxmlformats.org/officeDocument/2006/relationships/diagramData" Target="../diagrams/data5.xml"/><Relationship Id="rId30" Type="http://schemas.openxmlformats.org/officeDocument/2006/relationships/diagramColors" Target="../diagrams/colors5.xml"/><Relationship Id="rId35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gain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AC58-F8E1-4DB3-A5B0-38EBDE13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2165645"/>
            <a:ext cx="5915025" cy="812210"/>
          </a:xfrm>
        </p:spPr>
        <p:txBody>
          <a:bodyPr/>
          <a:lstStyle/>
          <a:p>
            <a:r>
              <a:rPr lang="hr-HR" dirty="0"/>
              <a:t>N</a:t>
            </a:r>
            <a:r>
              <a:rPr lang="en-US" dirty="0" err="1"/>
              <a:t>ational</a:t>
            </a:r>
            <a:r>
              <a:rPr lang="hr-HR" dirty="0"/>
              <a:t> (</a:t>
            </a:r>
            <a:r>
              <a:rPr lang="hr-HR" dirty="0" err="1"/>
              <a:t>research</a:t>
            </a:r>
            <a:r>
              <a:rPr lang="hr-HR" dirty="0"/>
              <a:t>)</a:t>
            </a:r>
            <a:r>
              <a:rPr lang="en-US" dirty="0"/>
              <a:t> </a:t>
            </a:r>
            <a:r>
              <a:rPr lang="hr-HR" dirty="0"/>
              <a:t>data </a:t>
            </a:r>
            <a:r>
              <a:rPr lang="en-US" dirty="0"/>
              <a:t>storage </a:t>
            </a:r>
            <a:r>
              <a:rPr lang="hr-HR" dirty="0"/>
              <a:t>&amp; management </a:t>
            </a:r>
            <a:r>
              <a:rPr lang="en-US" dirty="0"/>
              <a:t>service</a:t>
            </a:r>
            <a:r>
              <a:rPr lang="hr-HR" dirty="0"/>
              <a:t> - PUH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3EA3E-FC57-4707-B795-8EA705DBB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488" y="3079056"/>
            <a:ext cx="5915025" cy="16758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r-HR" sz="1700" b="1" dirty="0"/>
              <a:t> </a:t>
            </a:r>
          </a:p>
          <a:p>
            <a:r>
              <a:rPr lang="hr-HR" dirty="0" smtClean="0"/>
              <a:t>Draženko </a:t>
            </a:r>
            <a:r>
              <a:rPr lang="hr-HR" dirty="0"/>
              <a:t>Celjak</a:t>
            </a:r>
          </a:p>
          <a:p>
            <a:r>
              <a:rPr lang="hr-HR" dirty="0">
                <a:hlinkClick r:id="rId3"/>
              </a:rPr>
              <a:t>www.srce.unizg.hr/en</a:t>
            </a:r>
            <a:r>
              <a:rPr lang="hr-HR" dirty="0"/>
              <a:t> </a:t>
            </a:r>
          </a:p>
          <a:p>
            <a:r>
              <a:rPr lang="en-GB" dirty="0"/>
              <a:t>SRCE </a:t>
            </a:r>
            <a:r>
              <a:rPr lang="hr-HR" dirty="0"/>
              <a:t>- </a:t>
            </a:r>
            <a:r>
              <a:rPr lang="en-GB" dirty="0"/>
              <a:t>University of Zagreb, University Computing Centre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en-US" dirty="0" err="1"/>
              <a:t>ational</a:t>
            </a:r>
            <a:r>
              <a:rPr lang="hr-HR" dirty="0"/>
              <a:t> data</a:t>
            </a:r>
            <a:r>
              <a:rPr lang="en-US" dirty="0"/>
              <a:t> storage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management</a:t>
            </a:r>
            <a:r>
              <a:rPr lang="en-US" dirty="0"/>
              <a:t> </a:t>
            </a:r>
            <a:r>
              <a:rPr lang="hr-HR" dirty="0"/>
              <a:t/>
            </a:r>
            <a:br>
              <a:rPr lang="hr-HR" dirty="0"/>
            </a:br>
            <a:r>
              <a:rPr lang="en-US" dirty="0"/>
              <a:t>service</a:t>
            </a:r>
            <a:r>
              <a:rPr lang="hr-HR" dirty="0"/>
              <a:t> - PUH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r>
              <a:rPr lang="hr-HR" dirty="0"/>
              <a:t>puh@srce.hr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3B6543-A051-4597-B3CF-C691492E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11" y="4767263"/>
            <a:ext cx="5120051" cy="27463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D1976F-9B9D-4129-8B85-2D24F5DF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2023-02-20</a:t>
            </a: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705582"/>
          </a:xfrm>
        </p:spPr>
        <p:txBody>
          <a:bodyPr/>
          <a:lstStyle/>
          <a:p>
            <a:r>
              <a:rPr lang="hr-HR" dirty="0"/>
              <a:t>University </a:t>
            </a:r>
            <a:r>
              <a:rPr lang="hr-HR" dirty="0" err="1"/>
              <a:t>computing</a:t>
            </a:r>
            <a:r>
              <a:rPr lang="hr-HR" dirty="0"/>
              <a:t> centre - SRCE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77A36D-DD34-4489-955C-4C3CE5017E49}"/>
              </a:ext>
            </a:extLst>
          </p:cNvPr>
          <p:cNvGrpSpPr>
            <a:grpSpLocks noChangeAspect="1"/>
          </p:cNvGrpSpPr>
          <p:nvPr/>
        </p:nvGrpSpPr>
        <p:grpSpPr>
          <a:xfrm>
            <a:off x="883435" y="1018013"/>
            <a:ext cx="7377129" cy="3107473"/>
            <a:chOff x="1018564" y="1210194"/>
            <a:chExt cx="7674302" cy="32326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A33826-6A86-4087-91B4-AFA1F69B2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944" y="2790435"/>
              <a:ext cx="3115620" cy="16524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51A32E-6BE0-440E-AA91-6241AA353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0322" y="1215330"/>
              <a:ext cx="2578882" cy="174558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F04FB3-1681-4A90-937F-DBE492914F76}"/>
                </a:ext>
              </a:extLst>
            </p:cNvPr>
            <p:cNvSpPr>
              <a:spLocks/>
            </p:cNvSpPr>
            <p:nvPr/>
          </p:nvSpPr>
          <p:spPr>
            <a:xfrm>
              <a:off x="6114041" y="2831453"/>
              <a:ext cx="2578825" cy="1611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Aft>
                  <a:spcPts val="600"/>
                </a:spcAft>
                <a:defRPr/>
              </a:pPr>
              <a:endParaRPr lang="hr-H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spcAft>
                  <a:spcPts val="600"/>
                </a:spcAft>
                <a:defRPr/>
              </a:pP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supporting digital transformation of education, research and business in the academic and science</a:t>
              </a:r>
            </a:p>
            <a:p>
              <a:pPr algn="ctr" defTabSz="685783">
                <a:spcAft>
                  <a:spcPts val="600"/>
                </a:spcAft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promoting Open Science and Open Education.</a:t>
              </a: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defRPr/>
              </a:pP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A5DEDC8-3F0F-430D-9C9F-F5640048EB2A}"/>
                </a:ext>
              </a:extLst>
            </p:cNvPr>
            <p:cNvGrpSpPr>
              <a:grpSpLocks noChangeAspect="1"/>
            </p:cNvGrpSpPr>
            <p:nvPr/>
          </p:nvGrpSpPr>
          <p:grpSpPr>
            <a:xfrm rot="17519230">
              <a:off x="6176947" y="2882372"/>
              <a:ext cx="351572" cy="358319"/>
              <a:chOff x="3588121" y="1697098"/>
              <a:chExt cx="340659" cy="340659"/>
            </a:xfrm>
            <a:solidFill>
              <a:srgbClr val="45C0AC"/>
            </a:solidFill>
          </p:grpSpPr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1331C0AC-EAFA-4F93-90BF-C8FCDEFEA778}"/>
                  </a:ext>
                </a:extLst>
              </p:cNvPr>
              <p:cNvSpPr/>
              <p:nvPr/>
            </p:nvSpPr>
            <p:spPr>
              <a:xfrm>
                <a:off x="3588121" y="1697098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AE155DC-0872-4A99-82B1-6D35D3AABC8C}"/>
                  </a:ext>
                </a:extLst>
              </p:cNvPr>
              <p:cNvSpPr/>
              <p:nvPr/>
            </p:nvSpPr>
            <p:spPr>
              <a:xfrm>
                <a:off x="3624264" y="1783759"/>
                <a:ext cx="214871" cy="216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4CB0C9-24C7-4D1D-88F7-BE32A3BD2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565" y="1210194"/>
              <a:ext cx="2968683" cy="163080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53D55F-4076-4E4D-A436-7DE858332396}"/>
                </a:ext>
              </a:extLst>
            </p:cNvPr>
            <p:cNvSpPr>
              <a:spLocks/>
            </p:cNvSpPr>
            <p:nvPr/>
          </p:nvSpPr>
          <p:spPr>
            <a:xfrm>
              <a:off x="3986623" y="1219607"/>
              <a:ext cx="2123696" cy="1611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</a:t>
              </a:r>
            </a:p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 170 </a:t>
              </a:r>
              <a:r>
                <a:rPr lang="hr-H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employees</a:t>
              </a: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</a:t>
              </a:r>
              <a:r>
                <a:rPr lang="hr-H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organizational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units</a:t>
              </a: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hr-H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locations</a:t>
              </a: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602F46-8AC6-44B6-A25B-4B10738C0DBF}"/>
                </a:ext>
              </a:extLst>
            </p:cNvPr>
            <p:cNvSpPr>
              <a:spLocks/>
            </p:cNvSpPr>
            <p:nvPr/>
          </p:nvSpPr>
          <p:spPr>
            <a:xfrm>
              <a:off x="1018564" y="2841422"/>
              <a:ext cx="2968683" cy="1601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b="1" dirty="0">
                  <a:solidFill>
                    <a:srgbClr val="333333"/>
                  </a:solidFill>
                  <a:latin typeface="+mj-lt"/>
                </a:rPr>
                <a:t>    </a:t>
              </a:r>
              <a:r>
                <a:rPr lang="en-GB" sz="1200" b="1" dirty="0">
                  <a:solidFill>
                    <a:srgbClr val="333333"/>
                  </a:solidFill>
                  <a:latin typeface="+mj-lt"/>
                </a:rPr>
                <a:t>that builds and operate national </a:t>
              </a:r>
              <a:r>
                <a:rPr lang="hr-HR" sz="1200" b="1" dirty="0">
                  <a:solidFill>
                    <a:srgbClr val="333333"/>
                  </a:solidFill>
                  <a:latin typeface="+mj-lt"/>
                </a:rPr>
                <a:t/>
              </a:r>
              <a:br>
                <a:rPr lang="hr-HR" sz="1200" b="1" dirty="0">
                  <a:solidFill>
                    <a:srgbClr val="333333"/>
                  </a:solidFill>
                  <a:latin typeface="+mj-lt"/>
                </a:rPr>
              </a:br>
              <a:r>
                <a:rPr lang="en-GB" sz="1200" b="1" dirty="0">
                  <a:solidFill>
                    <a:srgbClr val="333333"/>
                  </a:solidFill>
                  <a:latin typeface="+mj-lt"/>
                </a:rPr>
                <a:t>e-infrastructure and digital services </a:t>
              </a:r>
            </a:p>
            <a:p>
              <a:pPr algn="ctr" defTabSz="685783">
                <a:spcAft>
                  <a:spcPts val="600"/>
                </a:spcAft>
                <a:defRPr/>
              </a:pPr>
              <a:r>
                <a:rPr lang="en-GB" sz="1200" dirty="0">
                  <a:solidFill>
                    <a:srgbClr val="333333"/>
                  </a:solidFill>
                  <a:latin typeface="+mj-lt"/>
                </a:rPr>
                <a:t>30 public services for the needs </a:t>
              </a:r>
              <a:r>
                <a:rPr lang="hr-HR" sz="1200" dirty="0">
                  <a:solidFill>
                    <a:srgbClr val="333333"/>
                  </a:solidFill>
                  <a:latin typeface="+mj-lt"/>
                </a:rPr>
                <a:t/>
              </a:r>
              <a:br>
                <a:rPr lang="hr-HR" sz="1200" dirty="0">
                  <a:solidFill>
                    <a:srgbClr val="333333"/>
                  </a:solidFill>
                  <a:latin typeface="+mj-lt"/>
                </a:rPr>
              </a:br>
              <a:r>
                <a:rPr lang="en-GB" sz="1200" dirty="0">
                  <a:solidFill>
                    <a:srgbClr val="333333"/>
                  </a:solidFill>
                  <a:latin typeface="+mj-lt"/>
                </a:rPr>
                <a:t>of the academic and scientific community in Croatia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C3AEB4B-8975-447F-8B2C-70FB5B6027C8}"/>
                </a:ext>
              </a:extLst>
            </p:cNvPr>
            <p:cNvGrpSpPr>
              <a:grpSpLocks noChangeAspect="1"/>
            </p:cNvGrpSpPr>
            <p:nvPr/>
          </p:nvGrpSpPr>
          <p:grpSpPr>
            <a:xfrm rot="17519230">
              <a:off x="1084143" y="2891917"/>
              <a:ext cx="351572" cy="358319"/>
              <a:chOff x="3609787" y="1688350"/>
              <a:chExt cx="340659" cy="340659"/>
            </a:xfrm>
          </p:grpSpPr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12927DEC-780B-4649-823C-5E0B261970BD}"/>
                  </a:ext>
                </a:extLst>
              </p:cNvPr>
              <p:cNvSpPr/>
              <p:nvPr/>
            </p:nvSpPr>
            <p:spPr>
              <a:xfrm>
                <a:off x="3609787" y="1688350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solidFill>
                <a:srgbClr val="F9A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1121C60-B58F-4546-A9CA-93995875D7DE}"/>
                  </a:ext>
                </a:extLst>
              </p:cNvPr>
              <p:cNvSpPr/>
              <p:nvPr/>
            </p:nvSpPr>
            <p:spPr>
              <a:xfrm>
                <a:off x="3645930" y="1775011"/>
                <a:ext cx="214871" cy="216000"/>
              </a:xfrm>
              <a:prstGeom prst="ellipse">
                <a:avLst/>
              </a:prstGeom>
              <a:solidFill>
                <a:srgbClr val="F9A61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0BCD9D1-5D79-433C-BC3C-69BA90AAD786}"/>
                </a:ext>
              </a:extLst>
            </p:cNvPr>
            <p:cNvGrpSpPr>
              <a:grpSpLocks noChangeAspect="1"/>
            </p:cNvGrpSpPr>
            <p:nvPr/>
          </p:nvGrpSpPr>
          <p:grpSpPr>
            <a:xfrm rot="17519230">
              <a:off x="4042780" y="1255011"/>
              <a:ext cx="351572" cy="358319"/>
              <a:chOff x="3743602" y="1647042"/>
              <a:chExt cx="340659" cy="340659"/>
            </a:xfrm>
            <a:solidFill>
              <a:srgbClr val="DD3F34"/>
            </a:solidFill>
          </p:grpSpPr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70103C2D-04FE-48B7-BF27-511F737D74BD}"/>
                  </a:ext>
                </a:extLst>
              </p:cNvPr>
              <p:cNvSpPr/>
              <p:nvPr/>
            </p:nvSpPr>
            <p:spPr>
              <a:xfrm>
                <a:off x="3743602" y="1647042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D1FDC50-5990-4F2E-9B3C-6D0AA1E2F0E4}"/>
                  </a:ext>
                </a:extLst>
              </p:cNvPr>
              <p:cNvSpPr/>
              <p:nvPr/>
            </p:nvSpPr>
            <p:spPr>
              <a:xfrm>
                <a:off x="3785097" y="1735673"/>
                <a:ext cx="214871" cy="216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</p:grp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06CA77B4-D36E-4A45-8281-F599680C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2023-02-20</a:t>
            </a:r>
          </a:p>
        </p:txBody>
      </p:sp>
    </p:spTree>
    <p:extLst>
      <p:ext uri="{BB962C8B-B14F-4D97-AF65-F5344CB8AC3E}">
        <p14:creationId xmlns:p14="http://schemas.microsoft.com/office/powerpoint/2010/main" val="22603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068D3-18F3-4F9F-8D14-EFF9A95B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75930-D675-483E-9AB3-7412433D9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47" y="1569255"/>
            <a:ext cx="6523278" cy="2435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4E5A74-08E2-4098-8142-8984E7E68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047" y="905983"/>
            <a:ext cx="1944026" cy="6604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06DAC94-CF13-4312-B640-D294C6939CF7}"/>
              </a:ext>
            </a:extLst>
          </p:cNvPr>
          <p:cNvSpPr txBox="1">
            <a:spLocks/>
          </p:cNvSpPr>
          <p:nvPr/>
        </p:nvSpPr>
        <p:spPr>
          <a:xfrm>
            <a:off x="628651" y="203507"/>
            <a:ext cx="7886700" cy="994172"/>
          </a:xfrm>
          <a:prstGeom prst="rect">
            <a:avLst/>
          </a:prstGeom>
        </p:spPr>
        <p:txBody>
          <a:bodyPr/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hr-HR" dirty="0"/>
          </a:p>
          <a:p>
            <a:r>
              <a:rPr lang="hr-HR" dirty="0"/>
              <a:t>SRCE </a:t>
            </a:r>
            <a:r>
              <a:rPr lang="hr-HR" dirty="0" err="1"/>
              <a:t>Services</a:t>
            </a:r>
            <a:endParaRPr lang="en-GB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505FA09-46CD-4551-9F39-9966B31DC67A}"/>
              </a:ext>
            </a:extLst>
          </p:cNvPr>
          <p:cNvGrpSpPr/>
          <p:nvPr/>
        </p:nvGrpSpPr>
        <p:grpSpPr>
          <a:xfrm>
            <a:off x="6635506" y="809004"/>
            <a:ext cx="2301937" cy="3506441"/>
            <a:chOff x="6673606" y="709847"/>
            <a:chExt cx="2301937" cy="3506441"/>
          </a:xfrm>
        </p:grpSpPr>
        <p:sp>
          <p:nvSpPr>
            <p:cNvPr id="50" name="Block Arc 49">
              <a:extLst>
                <a:ext uri="{FF2B5EF4-FFF2-40B4-BE49-F238E27FC236}">
                  <a16:creationId xmlns:a16="http://schemas.microsoft.com/office/drawing/2014/main" id="{CD89E7A2-DC22-49D0-B019-CAE6023D0E3B}"/>
                </a:ext>
              </a:extLst>
            </p:cNvPr>
            <p:cNvSpPr/>
            <p:nvPr/>
          </p:nvSpPr>
          <p:spPr>
            <a:xfrm rot="12591877" flipH="1" flipV="1">
              <a:off x="8425508" y="3112083"/>
              <a:ext cx="550035" cy="550035"/>
            </a:xfrm>
            <a:prstGeom prst="blockArc">
              <a:avLst>
                <a:gd name="adj1" fmla="val 15487242"/>
                <a:gd name="adj2" fmla="val 2464149"/>
                <a:gd name="adj3" fmla="val 23141"/>
              </a:avLst>
            </a:prstGeom>
            <a:solidFill>
              <a:srgbClr val="F99D1C"/>
            </a:solidFill>
            <a:ln>
              <a:solidFill>
                <a:srgbClr val="F99D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schemeClr val="tx1"/>
                </a:solidFill>
              </a:endParaRPr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6C39C3DD-F1F2-4E12-AF49-893F75B9D40D}"/>
                </a:ext>
              </a:extLst>
            </p:cNvPr>
            <p:cNvSpPr/>
            <p:nvPr/>
          </p:nvSpPr>
          <p:spPr>
            <a:xfrm rot="21046324" flipH="1" flipV="1">
              <a:off x="7581060" y="1961753"/>
              <a:ext cx="550035" cy="550035"/>
            </a:xfrm>
            <a:prstGeom prst="blockArc">
              <a:avLst>
                <a:gd name="adj1" fmla="val 17649820"/>
                <a:gd name="adj2" fmla="val 1211381"/>
                <a:gd name="adj3" fmla="val 19678"/>
              </a:avLst>
            </a:prstGeom>
            <a:solidFill>
              <a:srgbClr val="F99D1C"/>
            </a:solidFill>
            <a:ln>
              <a:solidFill>
                <a:srgbClr val="F99D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schemeClr val="tx1"/>
                </a:solidFill>
              </a:endParaRPr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AEDAB78F-B3DC-4B13-A213-37139DAA6089}"/>
                </a:ext>
              </a:extLst>
            </p:cNvPr>
            <p:cNvSpPr/>
            <p:nvPr/>
          </p:nvSpPr>
          <p:spPr>
            <a:xfrm rot="11323444" flipH="1" flipV="1">
              <a:off x="8344680" y="1354790"/>
              <a:ext cx="550035" cy="550035"/>
            </a:xfrm>
            <a:prstGeom prst="blockArc">
              <a:avLst>
                <a:gd name="adj1" fmla="val 16251750"/>
                <a:gd name="adj2" fmla="val 1062303"/>
                <a:gd name="adj3" fmla="val 23764"/>
              </a:avLst>
            </a:prstGeom>
            <a:solidFill>
              <a:srgbClr val="D2072A"/>
            </a:solidFill>
            <a:ln>
              <a:solidFill>
                <a:srgbClr val="D207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3EEC5B7B-6313-41B0-9BE5-96B77CB0AB71}"/>
                </a:ext>
              </a:extLst>
            </p:cNvPr>
            <p:cNvSpPr/>
            <p:nvPr/>
          </p:nvSpPr>
          <p:spPr>
            <a:xfrm rot="4841795" flipH="1" flipV="1">
              <a:off x="7308647" y="1130864"/>
              <a:ext cx="550035" cy="550035"/>
            </a:xfrm>
            <a:prstGeom prst="blockArc">
              <a:avLst>
                <a:gd name="adj1" fmla="val 15659355"/>
                <a:gd name="adj2" fmla="val 9"/>
                <a:gd name="adj3" fmla="val 21154"/>
              </a:avLst>
            </a:prstGeom>
            <a:solidFill>
              <a:srgbClr val="F99D1C"/>
            </a:solidFill>
            <a:ln>
              <a:solidFill>
                <a:srgbClr val="F99D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CC579B4-E96B-4D90-85A0-6071BD630877}"/>
                </a:ext>
              </a:extLst>
            </p:cNvPr>
            <p:cNvGrpSpPr/>
            <p:nvPr/>
          </p:nvGrpSpPr>
          <p:grpSpPr>
            <a:xfrm>
              <a:off x="6673606" y="2376531"/>
              <a:ext cx="1733819" cy="1508500"/>
              <a:chOff x="1725335" y="853440"/>
              <a:chExt cx="5579702" cy="5573405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D149A28-4829-4BA9-9B41-16F6E31A0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175" b="89462" l="4883" r="91797">
                            <a14:foregroundMark x1="22445" y1="52828" x2="25781" y2="59865"/>
                            <a14:foregroundMark x1="10156" y1="26906" x2="15603" y2="38394"/>
                            <a14:foregroundMark x1="16490" y1="33104" x2="15039" y2="28924"/>
                            <a14:foregroundMark x1="25781" y1="59865" x2="23244" y2="52558"/>
                            <a14:foregroundMark x1="15039" y1="28924" x2="9766" y2="28251"/>
                            <a14:foregroundMark x1="57617" y1="9193" x2="58789" y2="10090"/>
                            <a14:foregroundMark x1="6641" y1="26233" x2="5273" y2="26906"/>
                            <a14:foregroundMark x1="43555" y1="69283" x2="75586" y2="86996"/>
                            <a14:foregroundMark x1="75586" y1="86996" x2="45117" y2="73991"/>
                            <a14:foregroundMark x1="45117" y1="73991" x2="51953" y2="76233"/>
                            <a14:foregroundMark x1="55273" y1="7399" x2="43555" y2="9417"/>
                            <a14:foregroundMark x1="91797" y1="32287" x2="88867" y2="39686"/>
                            <a14:foregroundMark x1="17188" y1="41928" x2="16016" y2="40135"/>
                            <a14:foregroundMark x1="20313" y1="35426" x2="22070" y2="37444"/>
                            <a14:foregroundMark x1="17578" y1="43946" x2="16797" y2="47982"/>
                            <a14:foregroundMark x1="22852" y1="42825" x2="21875" y2="41928"/>
                            <a14:foregroundMark x1="28906" y1="52242" x2="23242" y2="45067"/>
                            <a14:foregroundMark x1="60156" y1="83857" x2="52344" y2="82511"/>
                            <a14:backgroundMark x1="17578" y1="41928" x2="19141" y2="42377"/>
                            <a14:backgroundMark x1="20313" y1="43498" x2="23242" y2="46637"/>
                            <a14:backgroundMark x1="20795" y1="44907" x2="22852" y2="52691"/>
                            <a14:backgroundMark x1="17578" y1="32735" x2="20752" y2="447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335" y="853440"/>
                <a:ext cx="5579702" cy="5573405"/>
              </a:xfrm>
              <a:prstGeom prst="rect">
                <a:avLst/>
              </a:prstGeom>
            </p:spPr>
          </p:pic>
          <p:graphicFrame>
            <p:nvGraphicFramePr>
              <p:cNvPr id="62" name="Diagram 61">
                <a:extLst>
                  <a:ext uri="{FF2B5EF4-FFF2-40B4-BE49-F238E27FC236}">
                    <a16:creationId xmlns:a16="http://schemas.microsoft.com/office/drawing/2014/main" id="{0776A49D-427A-46D4-BC62-8894EFEF738F}"/>
                  </a:ext>
                </a:extLst>
              </p:cNvPr>
              <p:cNvGraphicFramePr/>
              <p:nvPr/>
            </p:nvGraphicFramePr>
            <p:xfrm>
              <a:off x="5592139" y="1891453"/>
              <a:ext cx="1536587" cy="90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graphicFrame>
            <p:nvGraphicFramePr>
              <p:cNvPr id="63" name="Diagram 62">
                <a:extLst>
                  <a:ext uri="{FF2B5EF4-FFF2-40B4-BE49-F238E27FC236}">
                    <a16:creationId xmlns:a16="http://schemas.microsoft.com/office/drawing/2014/main" id="{EB544402-9BA8-4CC5-B9E8-899403FFC4F0}"/>
                  </a:ext>
                </a:extLst>
              </p:cNvPr>
              <p:cNvGraphicFramePr/>
              <p:nvPr/>
            </p:nvGraphicFramePr>
            <p:xfrm>
              <a:off x="3539797" y="4045106"/>
              <a:ext cx="1540343" cy="90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  <p:graphicFrame>
            <p:nvGraphicFramePr>
              <p:cNvPr id="64" name="Content Placeholder 22">
                <a:extLst>
                  <a:ext uri="{FF2B5EF4-FFF2-40B4-BE49-F238E27FC236}">
                    <a16:creationId xmlns:a16="http://schemas.microsoft.com/office/drawing/2014/main" id="{A3185FE2-245D-4237-848F-73186C8AB24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21872" y="2341453"/>
              <a:ext cx="1537975" cy="90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AB61A3F-381C-4A10-A6D1-4D70385F6ACC}"/>
                  </a:ext>
                </a:extLst>
              </p:cNvPr>
              <p:cNvCxnSpPr/>
              <p:nvPr/>
            </p:nvCxnSpPr>
            <p:spPr>
              <a:xfrm>
                <a:off x="4359647" y="1969372"/>
                <a:ext cx="1629261" cy="340635"/>
              </a:xfrm>
              <a:prstGeom prst="line">
                <a:avLst/>
              </a:prstGeom>
              <a:ln w="28575">
                <a:solidFill>
                  <a:srgbClr val="B04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F928616-D016-40B6-A455-4B8B7B713F4E}"/>
                  </a:ext>
                </a:extLst>
              </p:cNvPr>
              <p:cNvCxnSpPr/>
              <p:nvPr/>
            </p:nvCxnSpPr>
            <p:spPr>
              <a:xfrm>
                <a:off x="4132345" y="2165155"/>
                <a:ext cx="75005" cy="1963065"/>
              </a:xfrm>
              <a:prstGeom prst="line">
                <a:avLst/>
              </a:prstGeom>
              <a:ln w="28575">
                <a:solidFill>
                  <a:srgbClr val="B04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4D65946E-2637-49A1-B600-05C45C00D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duotone>
                  <a:prstClr val="black"/>
                  <a:srgbClr val="B04C4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4976" y="4263886"/>
                <a:ext cx="420213" cy="4209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8C4A3941-12B7-4E3D-96E2-14CE50E83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duotone>
                  <a:prstClr val="black"/>
                  <a:srgbClr val="B04C4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0326" y="2101635"/>
                <a:ext cx="420213" cy="4209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03801B6D-BEEA-40D8-9D3B-360EA4F65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duotone>
                  <a:prstClr val="black"/>
                  <a:srgbClr val="B04C4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1324" y="2543950"/>
                <a:ext cx="420213" cy="4209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9B34248-4485-4256-9F38-38535D525FC6}"/>
                  </a:ext>
                </a:extLst>
              </p:cNvPr>
              <p:cNvCxnSpPr/>
              <p:nvPr/>
            </p:nvCxnSpPr>
            <p:spPr>
              <a:xfrm>
                <a:off x="3594084" y="2269053"/>
                <a:ext cx="597082" cy="1859167"/>
              </a:xfrm>
              <a:prstGeom prst="line">
                <a:avLst/>
              </a:prstGeom>
              <a:ln w="28575">
                <a:solidFill>
                  <a:srgbClr val="B04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51F14D5-F302-4E62-9309-61DF340A4BDE}"/>
                  </a:ext>
                </a:extLst>
              </p:cNvPr>
              <p:cNvCxnSpPr/>
              <p:nvPr/>
            </p:nvCxnSpPr>
            <p:spPr>
              <a:xfrm>
                <a:off x="3638550" y="2269053"/>
                <a:ext cx="2349590" cy="55735"/>
              </a:xfrm>
              <a:prstGeom prst="line">
                <a:avLst/>
              </a:prstGeom>
              <a:ln w="28575">
                <a:solidFill>
                  <a:srgbClr val="B04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36C6DDF-FEA1-4856-8FAE-7035820B4942}"/>
                  </a:ext>
                </a:extLst>
              </p:cNvPr>
              <p:cNvCxnSpPr/>
              <p:nvPr/>
            </p:nvCxnSpPr>
            <p:spPr>
              <a:xfrm flipH="1">
                <a:off x="3166314" y="2143854"/>
                <a:ext cx="927802" cy="575097"/>
              </a:xfrm>
              <a:prstGeom prst="line">
                <a:avLst/>
              </a:prstGeom>
              <a:ln w="28575">
                <a:solidFill>
                  <a:srgbClr val="B04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9008BDB-F31E-46F1-8EC0-12928C562836}"/>
                  </a:ext>
                </a:extLst>
              </p:cNvPr>
              <p:cNvCxnSpPr/>
              <p:nvPr/>
            </p:nvCxnSpPr>
            <p:spPr>
              <a:xfrm flipH="1">
                <a:off x="3166316" y="2269053"/>
                <a:ext cx="243230" cy="449898"/>
              </a:xfrm>
              <a:prstGeom prst="line">
                <a:avLst/>
              </a:prstGeom>
              <a:ln w="28575">
                <a:solidFill>
                  <a:srgbClr val="B04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9064D28-A78D-4B03-95C1-8CD616131255}"/>
                  </a:ext>
                </a:extLst>
              </p:cNvPr>
              <p:cNvGrpSpPr/>
              <p:nvPr/>
            </p:nvGrpSpPr>
            <p:grpSpPr>
              <a:xfrm>
                <a:off x="2781075" y="1462944"/>
                <a:ext cx="1540343" cy="900000"/>
                <a:chOff x="5125697" y="497074"/>
                <a:chExt cx="1540343" cy="900000"/>
              </a:xfrm>
            </p:grpSpPr>
            <p:graphicFrame>
              <p:nvGraphicFramePr>
                <p:cNvPr id="78" name="Diagram 77">
                  <a:extLst>
                    <a:ext uri="{FF2B5EF4-FFF2-40B4-BE49-F238E27FC236}">
                      <a16:creationId xmlns:a16="http://schemas.microsoft.com/office/drawing/2014/main" id="{0EA48549-DBA9-4781-829E-A39EFA4005D1}"/>
                    </a:ext>
                  </a:extLst>
                </p:cNvPr>
                <p:cNvGraphicFramePr/>
                <p:nvPr/>
              </p:nvGraphicFramePr>
              <p:xfrm>
                <a:off x="5125697" y="497074"/>
                <a:ext cx="1540343" cy="900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2" r:lo="rId23" r:qs="rId24" r:cs="rId25"/>
                </a:graphicData>
              </a:graphic>
            </p:graphicFrame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A2E7ECE0-1507-49B3-9583-B067E608E2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duotone>
                    <a:prstClr val="black"/>
                    <a:srgbClr val="B04C46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5762" y="693552"/>
                  <a:ext cx="420212" cy="42093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903C94A-5C7D-458F-84C4-AC36A1929ABE}"/>
                  </a:ext>
                </a:extLst>
              </p:cNvPr>
              <p:cNvGrpSpPr/>
              <p:nvPr/>
            </p:nvGrpSpPr>
            <p:grpSpPr>
              <a:xfrm>
                <a:off x="3359402" y="1369053"/>
                <a:ext cx="1540343" cy="900000"/>
                <a:chOff x="5220492" y="511844"/>
                <a:chExt cx="1540343" cy="900000"/>
              </a:xfrm>
            </p:grpSpPr>
            <p:graphicFrame>
              <p:nvGraphicFramePr>
                <p:cNvPr id="76" name="Diagram 75">
                  <a:extLst>
                    <a:ext uri="{FF2B5EF4-FFF2-40B4-BE49-F238E27FC236}">
                      <a16:creationId xmlns:a16="http://schemas.microsoft.com/office/drawing/2014/main" id="{0F69CC0B-2CD1-4D21-88E9-CD661F7E0202}"/>
                    </a:ext>
                  </a:extLst>
                </p:cNvPr>
                <p:cNvGraphicFramePr/>
                <p:nvPr/>
              </p:nvGraphicFramePr>
              <p:xfrm>
                <a:off x="5220492" y="511844"/>
                <a:ext cx="1540343" cy="900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7" r:lo="rId28" r:qs="rId29" r:cs="rId30"/>
                </a:graphicData>
              </a:graphic>
            </p:graphicFrame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3165D2B6-773E-42D9-BBDF-BD52F92DC3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duotone>
                    <a:prstClr val="black"/>
                    <a:srgbClr val="B04C46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5762" y="713784"/>
                  <a:ext cx="420212" cy="42093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D65F6F6-F6E5-4A97-ABA7-7CC633F1B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99353">
              <a:off x="7762442" y="3497846"/>
              <a:ext cx="1079840" cy="718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F1288B0-FCEC-427D-A4D6-44E49AFC8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038">
              <a:off x="7786509" y="1653407"/>
              <a:ext cx="1113003" cy="16736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75A8B75-9C17-4DF6-89DC-3A81F826F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8404">
              <a:off x="6895404" y="1457404"/>
              <a:ext cx="1091126" cy="7255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8893A7C-25D5-42B7-9B7C-BE5E8E093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0143">
              <a:off x="7520894" y="709847"/>
              <a:ext cx="1182446" cy="8146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06E6C58-E369-4430-8CB2-612DD3FDE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 rot="447038">
              <a:off x="7915742" y="2991037"/>
              <a:ext cx="657016" cy="248070"/>
            </a:xfrm>
            <a:prstGeom prst="rect">
              <a:avLst/>
            </a:prstGeom>
          </p:spPr>
        </p:pic>
        <p:sp>
          <p:nvSpPr>
            <p:cNvPr id="60" name="Block Arc 59">
              <a:extLst>
                <a:ext uri="{FF2B5EF4-FFF2-40B4-BE49-F238E27FC236}">
                  <a16:creationId xmlns:a16="http://schemas.microsoft.com/office/drawing/2014/main" id="{78088AFA-6474-44B5-85AC-6BFBE9CEC0F8}"/>
                </a:ext>
              </a:extLst>
            </p:cNvPr>
            <p:cNvSpPr/>
            <p:nvPr/>
          </p:nvSpPr>
          <p:spPr>
            <a:xfrm rot="21240403" flipH="1" flipV="1">
              <a:off x="7410243" y="3359847"/>
              <a:ext cx="550035" cy="550035"/>
            </a:xfrm>
            <a:prstGeom prst="blockArc">
              <a:avLst>
                <a:gd name="adj1" fmla="val 15749152"/>
                <a:gd name="adj2" fmla="val 557163"/>
                <a:gd name="adj3" fmla="val 23709"/>
              </a:avLst>
            </a:prstGeom>
            <a:solidFill>
              <a:srgbClr val="D2072A"/>
            </a:solidFill>
            <a:ln>
              <a:solidFill>
                <a:srgbClr val="D207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06CA77B4-D36E-4A45-8281-F599680C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2023-02-20</a:t>
            </a:r>
          </a:p>
        </p:txBody>
      </p:sp>
    </p:spTree>
    <p:extLst>
      <p:ext uri="{BB962C8B-B14F-4D97-AF65-F5344CB8AC3E}">
        <p14:creationId xmlns:p14="http://schemas.microsoft.com/office/powerpoint/2010/main" val="26639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2265" y="1230367"/>
            <a:ext cx="1871040" cy="3335355"/>
            <a:chOff x="1488445" y="1038418"/>
            <a:chExt cx="1871040" cy="33353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F6A3B3-B6CB-1944-8A73-A093521FB25F}"/>
                </a:ext>
              </a:extLst>
            </p:cNvPr>
            <p:cNvSpPr/>
            <p:nvPr/>
          </p:nvSpPr>
          <p:spPr>
            <a:xfrm>
              <a:off x="1488445" y="1668780"/>
              <a:ext cx="1871040" cy="2704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5" indent="-128585" algn="ctr" defTabSz="514337">
                <a:lnSpc>
                  <a:spcPct val="90000"/>
                </a:lnSpc>
                <a:spcBef>
                  <a:spcPts val="563"/>
                </a:spcBef>
                <a:buClr>
                  <a:srgbClr val="C00000"/>
                </a:buClr>
                <a:defRPr/>
              </a:pPr>
              <a:endPara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5" indent="-128585" algn="ctr" defTabSz="514337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C00000"/>
                </a:buClr>
                <a:defRPr/>
              </a:pPr>
              <a:r>
                <a:rPr lang="hr-H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CROATIAN OA 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JOURNALS</a:t>
              </a:r>
            </a:p>
            <a:p>
              <a:pPr marL="171450" indent="-171450" defTabSz="514337">
                <a:lnSpc>
                  <a:spcPct val="90000"/>
                </a:lnSpc>
                <a:spcBef>
                  <a:spcPts val="563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Since February 2006</a:t>
              </a:r>
            </a:p>
            <a:p>
              <a:pPr marL="171450" indent="-171450" defTabSz="514337">
                <a:lnSpc>
                  <a:spcPct val="90000"/>
                </a:lnSpc>
                <a:spcBef>
                  <a:spcPts val="563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scientific &amp; professional journals (</a:t>
              </a:r>
              <a:r>
                <a:rPr lang="hr-H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410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active)</a:t>
              </a:r>
            </a:p>
            <a:p>
              <a:pPr marL="171450" indent="-171450" defTabSz="514337">
                <a:lnSpc>
                  <a:spcPct val="90000"/>
                </a:lnSpc>
                <a:spcBef>
                  <a:spcPts val="563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r-H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92.000 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OA articles </a:t>
              </a:r>
            </a:p>
            <a:p>
              <a:pPr marL="171450" indent="-171450" defTabSz="514337">
                <a:lnSpc>
                  <a:spcPct val="90000"/>
                </a:lnSpc>
                <a:spcBef>
                  <a:spcPts val="563"/>
                </a:spcBef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hr-H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.000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visits daily</a:t>
              </a:r>
            </a:p>
            <a:p>
              <a:pPr algn="ctr" defTabSz="514337">
                <a:lnSpc>
                  <a:spcPct val="90000"/>
                </a:lnSpc>
                <a:spcBef>
                  <a:spcPts val="563"/>
                </a:spcBef>
                <a:buClr>
                  <a:schemeClr val="bg1"/>
                </a:buClr>
                <a:defRPr/>
              </a:pP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514337">
                <a:lnSpc>
                  <a:spcPct val="90000"/>
                </a:lnSpc>
                <a:spcBef>
                  <a:spcPts val="563"/>
                </a:spcBef>
                <a:buClr>
                  <a:schemeClr val="bg1"/>
                </a:buClr>
                <a:defRPr/>
              </a:pP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ctr">
                <a:buFont typeface="Wingdings" panose="05000000000000000000" pitchFamily="2" charset="2"/>
                <a:buChar char="ü"/>
              </a:pPr>
              <a:endParaRPr lang="hr-H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26CC7C1-31B2-EE44-8362-04C7A690A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372" y="1038418"/>
              <a:ext cx="1337418" cy="44518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24792" y="1072066"/>
            <a:ext cx="1907138" cy="3493656"/>
            <a:chOff x="3643176" y="880117"/>
            <a:chExt cx="1907138" cy="34936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51756A-0D4D-5D41-A418-2B264B97CBEC}"/>
                </a:ext>
              </a:extLst>
            </p:cNvPr>
            <p:cNvSpPr/>
            <p:nvPr/>
          </p:nvSpPr>
          <p:spPr>
            <a:xfrm>
              <a:off x="3643176" y="1668780"/>
              <a:ext cx="1907138" cy="2704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PRESERVATION  &amp; DISEMINATION</a:t>
              </a:r>
            </a:p>
            <a:p>
              <a:pPr algn="ctr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hr-H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</a:t>
              </a:r>
              <a:r>
                <a:rPr lang="hr-H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archives</a:t>
              </a:r>
              <a:r>
                <a:rPr lang="hr-H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hr-H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repositories</a:t>
              </a:r>
              <a:endParaRPr lang="hr-H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types of digital objects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172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digital repositories of research &amp; HE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hr-H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250.000+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objects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325B164-101E-6845-87B0-D3DF8ED2A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237" y="880117"/>
              <a:ext cx="1093937" cy="60859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704785" y="1207507"/>
            <a:ext cx="1893922" cy="3358215"/>
            <a:chOff x="5823169" y="1015558"/>
            <a:chExt cx="1893922" cy="335821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C32D8F-D555-4945-B3B8-00C4E32F1082}"/>
                </a:ext>
              </a:extLst>
            </p:cNvPr>
            <p:cNvSpPr/>
            <p:nvPr/>
          </p:nvSpPr>
          <p:spPr>
            <a:xfrm>
              <a:off x="5823169" y="1668780"/>
              <a:ext cx="1893922" cy="2704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(TEMPORARY) </a:t>
              </a:r>
            </a:p>
            <a:p>
              <a:pPr algn="ctr"/>
              <a:r>
                <a:rPr lang="hr-H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 &amp; </a:t>
              </a:r>
              <a:r>
                <a:rPr lang="hr-H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SERVICE</a:t>
              </a:r>
            </a:p>
            <a:p>
              <a:pPr algn="ctr"/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researchers 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lecturers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hr-H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 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TB </a:t>
              </a:r>
              <a:r>
                <a:rPr lang="hr-H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 descr="puh_logo_zavrsni_regular.png">
              <a:extLst>
                <a:ext uri="{FF2B5EF4-FFF2-40B4-BE49-F238E27FC236}">
                  <a16:creationId xmlns:a16="http://schemas.microsoft.com/office/drawing/2014/main" id="{1D003A33-4E7D-3248-9AA5-433C4FA05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7226" y="1015558"/>
              <a:ext cx="1131886" cy="470647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165AFFF-1F9A-4540-BF3C-1002C539C001}"/>
              </a:ext>
            </a:extLst>
          </p:cNvPr>
          <p:cNvSpPr txBox="1">
            <a:spLocks/>
          </p:cNvSpPr>
          <p:nvPr/>
        </p:nvSpPr>
        <p:spPr>
          <a:xfrm>
            <a:off x="628651" y="203507"/>
            <a:ext cx="7886700" cy="994172"/>
          </a:xfrm>
          <a:prstGeom prst="rect">
            <a:avLst/>
          </a:prstGeom>
        </p:spPr>
        <p:txBody>
          <a:bodyPr/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hr-HR" dirty="0"/>
          </a:p>
          <a:p>
            <a:r>
              <a:rPr lang="en-GB" dirty="0"/>
              <a:t>Data </a:t>
            </a:r>
            <a:r>
              <a:rPr lang="hr-HR" dirty="0" err="1"/>
              <a:t>infrastructure</a:t>
            </a:r>
            <a:r>
              <a:rPr lang="hr-HR" dirty="0"/>
              <a:t> &amp; </a:t>
            </a:r>
            <a:r>
              <a:rPr lang="en-GB" dirty="0"/>
              <a:t>services </a:t>
            </a:r>
            <a:r>
              <a:rPr lang="hr-HR" dirty="0"/>
              <a:t>for </a:t>
            </a:r>
            <a:r>
              <a:rPr lang="en-GB" dirty="0"/>
              <a:t>Open Science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C5BF1-BE66-4F1A-A3B3-D1DC8C7AB2B4}"/>
              </a:ext>
            </a:extLst>
          </p:cNvPr>
          <p:cNvGrpSpPr/>
          <p:nvPr/>
        </p:nvGrpSpPr>
        <p:grpSpPr>
          <a:xfrm rot="17519230">
            <a:off x="216255" y="1690399"/>
            <a:ext cx="340659" cy="340659"/>
            <a:chOff x="3609787" y="1688350"/>
            <a:chExt cx="340659" cy="340659"/>
          </a:xfrm>
          <a:solidFill>
            <a:srgbClr val="D71634"/>
          </a:soli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C56820D0-9152-4DAE-8204-10CFA85DBAC2}"/>
                </a:ext>
              </a:extLst>
            </p:cNvPr>
            <p:cNvSpPr/>
            <p:nvPr/>
          </p:nvSpPr>
          <p:spPr>
            <a:xfrm>
              <a:off x="3609787" y="1688350"/>
              <a:ext cx="340659" cy="340659"/>
            </a:xfrm>
            <a:prstGeom prst="blockArc">
              <a:avLst>
                <a:gd name="adj1" fmla="val 14947649"/>
                <a:gd name="adj2" fmla="val 20137924"/>
                <a:gd name="adj3" fmla="val 26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C50F78-FD6B-4AF9-A684-2BECA7EB04CB}"/>
                </a:ext>
              </a:extLst>
            </p:cNvPr>
            <p:cNvSpPr/>
            <p:nvPr/>
          </p:nvSpPr>
          <p:spPr>
            <a:xfrm>
              <a:off x="3643507" y="1771812"/>
              <a:ext cx="216000" cy="216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D2E7E2-985B-49B4-8280-DE18AA49D134}"/>
              </a:ext>
            </a:extLst>
          </p:cNvPr>
          <p:cNvGrpSpPr/>
          <p:nvPr/>
        </p:nvGrpSpPr>
        <p:grpSpPr>
          <a:xfrm rot="17519230">
            <a:off x="2354462" y="1690399"/>
            <a:ext cx="340659" cy="340659"/>
            <a:chOff x="3609787" y="1688350"/>
            <a:chExt cx="340659" cy="340659"/>
          </a:xfrm>
          <a:solidFill>
            <a:srgbClr val="F9A61A"/>
          </a:solidFill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EE0753D7-3945-4941-AA02-BDFE0207ADFB}"/>
                </a:ext>
              </a:extLst>
            </p:cNvPr>
            <p:cNvSpPr/>
            <p:nvPr/>
          </p:nvSpPr>
          <p:spPr>
            <a:xfrm>
              <a:off x="3609787" y="1688350"/>
              <a:ext cx="340659" cy="340659"/>
            </a:xfrm>
            <a:prstGeom prst="blockArc">
              <a:avLst>
                <a:gd name="adj1" fmla="val 14947649"/>
                <a:gd name="adj2" fmla="val 20137924"/>
                <a:gd name="adj3" fmla="val 26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385AD4-231F-4AC1-953B-9ECE0637B256}"/>
                </a:ext>
              </a:extLst>
            </p:cNvPr>
            <p:cNvSpPr/>
            <p:nvPr/>
          </p:nvSpPr>
          <p:spPr>
            <a:xfrm>
              <a:off x="3643507" y="1771812"/>
              <a:ext cx="216000" cy="216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8DF724-7975-4403-86BF-30E54F0AC2E7}"/>
              </a:ext>
            </a:extLst>
          </p:cNvPr>
          <p:cNvGrpSpPr/>
          <p:nvPr/>
        </p:nvGrpSpPr>
        <p:grpSpPr>
          <a:xfrm rot="17519230">
            <a:off x="4528136" y="1690010"/>
            <a:ext cx="340659" cy="340659"/>
            <a:chOff x="3609787" y="1688350"/>
            <a:chExt cx="340659" cy="340659"/>
          </a:xfrm>
          <a:solidFill>
            <a:srgbClr val="45C0AC"/>
          </a:solidFill>
        </p:grpSpPr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AD3D2FCF-6652-4EB8-B01A-1E8790271A1C}"/>
                </a:ext>
              </a:extLst>
            </p:cNvPr>
            <p:cNvSpPr/>
            <p:nvPr/>
          </p:nvSpPr>
          <p:spPr>
            <a:xfrm>
              <a:off x="3609787" y="1688350"/>
              <a:ext cx="340659" cy="340659"/>
            </a:xfrm>
            <a:prstGeom prst="blockArc">
              <a:avLst>
                <a:gd name="adj1" fmla="val 14947649"/>
                <a:gd name="adj2" fmla="val 20137924"/>
                <a:gd name="adj3" fmla="val 26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EE35C7-5639-4A19-BE11-C7F09CFFD9A0}"/>
                </a:ext>
              </a:extLst>
            </p:cNvPr>
            <p:cNvSpPr/>
            <p:nvPr/>
          </p:nvSpPr>
          <p:spPr>
            <a:xfrm>
              <a:off x="3643507" y="1771812"/>
              <a:ext cx="216000" cy="216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oogle Shape;255;p3">
            <a:extLst>
              <a:ext uri="{FF2B5EF4-FFF2-40B4-BE49-F238E27FC236}">
                <a16:creationId xmlns:a16="http://schemas.microsoft.com/office/drawing/2014/main" id="{36647256-6351-4C66-B361-1D33EB4EB780}"/>
              </a:ext>
            </a:extLst>
          </p:cNvPr>
          <p:cNvGrpSpPr>
            <a:grpSpLocks noChangeAspect="1"/>
          </p:cNvGrpSpPr>
          <p:nvPr/>
        </p:nvGrpSpPr>
        <p:grpSpPr>
          <a:xfrm>
            <a:off x="6731457" y="1860729"/>
            <a:ext cx="2301428" cy="2181991"/>
            <a:chOff x="3145437" y="1472"/>
            <a:chExt cx="3843724" cy="37693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Google Shape;256;p3">
              <a:extLst>
                <a:ext uri="{FF2B5EF4-FFF2-40B4-BE49-F238E27FC236}">
                  <a16:creationId xmlns:a16="http://schemas.microsoft.com/office/drawing/2014/main" id="{5040CC4D-6DD2-4EBF-957A-CC3CFB5FA6AF}"/>
                </a:ext>
              </a:extLst>
            </p:cNvPr>
            <p:cNvSpPr/>
            <p:nvPr/>
          </p:nvSpPr>
          <p:spPr>
            <a:xfrm>
              <a:off x="4628117" y="1472"/>
              <a:ext cx="878364" cy="878364"/>
            </a:xfrm>
            <a:prstGeom prst="ellipse">
              <a:avLst/>
            </a:prstGeom>
            <a:solidFill>
              <a:srgbClr val="D716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257;p3">
              <a:extLst>
                <a:ext uri="{FF2B5EF4-FFF2-40B4-BE49-F238E27FC236}">
                  <a16:creationId xmlns:a16="http://schemas.microsoft.com/office/drawing/2014/main" id="{222DE9DE-7CFA-471D-9F0F-6B187C1756F7}"/>
                </a:ext>
              </a:extLst>
            </p:cNvPr>
            <p:cNvSpPr txBox="1"/>
            <p:nvPr/>
          </p:nvSpPr>
          <p:spPr>
            <a:xfrm>
              <a:off x="4723194" y="128339"/>
              <a:ext cx="693412" cy="595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6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PLAN</a:t>
              </a:r>
              <a:endParaRPr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258;p3">
              <a:extLst>
                <a:ext uri="{FF2B5EF4-FFF2-40B4-BE49-F238E27FC236}">
                  <a16:creationId xmlns:a16="http://schemas.microsoft.com/office/drawing/2014/main" id="{FFF3D9B7-239E-4D8C-97E8-7E6AD734C9E5}"/>
                </a:ext>
              </a:extLst>
            </p:cNvPr>
            <p:cNvSpPr/>
            <p:nvPr/>
          </p:nvSpPr>
          <p:spPr>
            <a:xfrm rot="1542857">
              <a:off x="5538887" y="575858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259;p3">
              <a:extLst>
                <a:ext uri="{FF2B5EF4-FFF2-40B4-BE49-F238E27FC236}">
                  <a16:creationId xmlns:a16="http://schemas.microsoft.com/office/drawing/2014/main" id="{6DD351A7-79D8-4A5B-A5C1-3140BFFB0A5E}"/>
                </a:ext>
              </a:extLst>
            </p:cNvPr>
            <p:cNvSpPr txBox="1"/>
            <p:nvPr/>
          </p:nvSpPr>
          <p:spPr>
            <a:xfrm rot="1542857">
              <a:off x="5542362" y="619924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6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" name="Google Shape;260;p3">
              <a:extLst>
                <a:ext uri="{FF2B5EF4-FFF2-40B4-BE49-F238E27FC236}">
                  <a16:creationId xmlns:a16="http://schemas.microsoft.com/office/drawing/2014/main" id="{584AAE4F-417E-4555-B463-E15E57978A93}"/>
                </a:ext>
              </a:extLst>
            </p:cNvPr>
            <p:cNvSpPr/>
            <p:nvPr/>
          </p:nvSpPr>
          <p:spPr>
            <a:xfrm>
              <a:off x="5817134" y="574072"/>
              <a:ext cx="878364" cy="878364"/>
            </a:xfrm>
            <a:prstGeom prst="ellipse">
              <a:avLst/>
            </a:prstGeom>
            <a:solidFill>
              <a:srgbClr val="D716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261;p3">
              <a:extLst>
                <a:ext uri="{FF2B5EF4-FFF2-40B4-BE49-F238E27FC236}">
                  <a16:creationId xmlns:a16="http://schemas.microsoft.com/office/drawing/2014/main" id="{637338C4-EE16-48B0-AE89-28FFEB90E6E1}"/>
                </a:ext>
              </a:extLst>
            </p:cNvPr>
            <p:cNvSpPr txBox="1"/>
            <p:nvPr/>
          </p:nvSpPr>
          <p:spPr>
            <a:xfrm>
              <a:off x="5855701" y="643867"/>
              <a:ext cx="810115" cy="72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6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COLLECT</a:t>
              </a:r>
              <a:endParaRPr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262;p3">
              <a:extLst>
                <a:ext uri="{FF2B5EF4-FFF2-40B4-BE49-F238E27FC236}">
                  <a16:creationId xmlns:a16="http://schemas.microsoft.com/office/drawing/2014/main" id="{F626C349-F55A-4BA9-AA4F-EE9115AA746B}"/>
                </a:ext>
              </a:extLst>
            </p:cNvPr>
            <p:cNvSpPr/>
            <p:nvPr/>
          </p:nvSpPr>
          <p:spPr>
            <a:xfrm rot="4628571">
              <a:off x="6284718" y="1501887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263;p3">
              <a:extLst>
                <a:ext uri="{FF2B5EF4-FFF2-40B4-BE49-F238E27FC236}">
                  <a16:creationId xmlns:a16="http://schemas.microsoft.com/office/drawing/2014/main" id="{F3C796AC-E294-4096-882E-8A1678F7E505}"/>
                </a:ext>
              </a:extLst>
            </p:cNvPr>
            <p:cNvSpPr txBox="1"/>
            <p:nvPr/>
          </p:nvSpPr>
          <p:spPr>
            <a:xfrm rot="4628571">
              <a:off x="6311997" y="1526970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6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64;p3">
              <a:extLst>
                <a:ext uri="{FF2B5EF4-FFF2-40B4-BE49-F238E27FC236}">
                  <a16:creationId xmlns:a16="http://schemas.microsoft.com/office/drawing/2014/main" id="{D41DE8DB-F0B1-4C34-B7C8-67924E7B30A0}"/>
                </a:ext>
              </a:extLst>
            </p:cNvPr>
            <p:cNvSpPr/>
            <p:nvPr/>
          </p:nvSpPr>
          <p:spPr>
            <a:xfrm>
              <a:off x="6110797" y="1860693"/>
              <a:ext cx="878364" cy="8783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oogle Shape;265;p3">
              <a:extLst>
                <a:ext uri="{FF2B5EF4-FFF2-40B4-BE49-F238E27FC236}">
                  <a16:creationId xmlns:a16="http://schemas.microsoft.com/office/drawing/2014/main" id="{539EACC5-C74B-4AE4-8929-A1EC04446EDF}"/>
                </a:ext>
              </a:extLst>
            </p:cNvPr>
            <p:cNvSpPr txBox="1"/>
            <p:nvPr/>
          </p:nvSpPr>
          <p:spPr>
            <a:xfrm>
              <a:off x="6164569" y="2009481"/>
              <a:ext cx="749731" cy="621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6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PROCESS</a:t>
              </a:r>
              <a:endParaRPr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oogle Shape;266;p3">
              <a:extLst>
                <a:ext uri="{FF2B5EF4-FFF2-40B4-BE49-F238E27FC236}">
                  <a16:creationId xmlns:a16="http://schemas.microsoft.com/office/drawing/2014/main" id="{B80FEA13-7064-4651-AB55-943E8910AA42}"/>
                </a:ext>
              </a:extLst>
            </p:cNvPr>
            <p:cNvSpPr/>
            <p:nvPr/>
          </p:nvSpPr>
          <p:spPr>
            <a:xfrm rot="7714286">
              <a:off x="6025738" y="2662371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Google Shape;267;p3">
              <a:extLst>
                <a:ext uri="{FF2B5EF4-FFF2-40B4-BE49-F238E27FC236}">
                  <a16:creationId xmlns:a16="http://schemas.microsoft.com/office/drawing/2014/main" id="{B14CDF3E-F3A8-4B2A-8E4F-F4C7F69C3FED}"/>
                </a:ext>
              </a:extLst>
            </p:cNvPr>
            <p:cNvSpPr txBox="1"/>
            <p:nvPr/>
          </p:nvSpPr>
          <p:spPr>
            <a:xfrm rot="-3085714">
              <a:off x="6082701" y="2694229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6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268;p3">
              <a:extLst>
                <a:ext uri="{FF2B5EF4-FFF2-40B4-BE49-F238E27FC236}">
                  <a16:creationId xmlns:a16="http://schemas.microsoft.com/office/drawing/2014/main" id="{3A5EC240-0639-4BA2-AF80-860B40CE3FC5}"/>
                </a:ext>
              </a:extLst>
            </p:cNvPr>
            <p:cNvSpPr/>
            <p:nvPr/>
          </p:nvSpPr>
          <p:spPr>
            <a:xfrm>
              <a:off x="5287972" y="2892483"/>
              <a:ext cx="878364" cy="8783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269;p3">
              <a:extLst>
                <a:ext uri="{FF2B5EF4-FFF2-40B4-BE49-F238E27FC236}">
                  <a16:creationId xmlns:a16="http://schemas.microsoft.com/office/drawing/2014/main" id="{55BB01B9-E288-4B27-812F-6D6BD0565C1C}"/>
                </a:ext>
              </a:extLst>
            </p:cNvPr>
            <p:cNvSpPr txBox="1"/>
            <p:nvPr/>
          </p:nvSpPr>
          <p:spPr>
            <a:xfrm>
              <a:off x="5380058" y="3021116"/>
              <a:ext cx="694191" cy="621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6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ANALYZE</a:t>
              </a:r>
              <a:endParaRPr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oogle Shape;270;p3">
              <a:extLst>
                <a:ext uri="{FF2B5EF4-FFF2-40B4-BE49-F238E27FC236}">
                  <a16:creationId xmlns:a16="http://schemas.microsoft.com/office/drawing/2014/main" id="{4C50CA3B-8D74-497D-A7BB-09F60C22A07A}"/>
                </a:ext>
              </a:extLst>
            </p:cNvPr>
            <p:cNvSpPr/>
            <p:nvPr/>
          </p:nvSpPr>
          <p:spPr>
            <a:xfrm rot="10800000">
              <a:off x="4956963" y="3183442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Google Shape;271;p3">
              <a:extLst>
                <a:ext uri="{FF2B5EF4-FFF2-40B4-BE49-F238E27FC236}">
                  <a16:creationId xmlns:a16="http://schemas.microsoft.com/office/drawing/2014/main" id="{34BF79C7-A7E2-46AE-BAAC-81BD56D8EE60}"/>
                </a:ext>
              </a:extLst>
            </p:cNvPr>
            <p:cNvSpPr txBox="1"/>
            <p:nvPr/>
          </p:nvSpPr>
          <p:spPr>
            <a:xfrm>
              <a:off x="5027137" y="324273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6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272;p3">
              <a:extLst>
                <a:ext uri="{FF2B5EF4-FFF2-40B4-BE49-F238E27FC236}">
                  <a16:creationId xmlns:a16="http://schemas.microsoft.com/office/drawing/2014/main" id="{8D86A12D-487F-485F-A904-AD1E30B1D4A7}"/>
                </a:ext>
              </a:extLst>
            </p:cNvPr>
            <p:cNvSpPr/>
            <p:nvPr/>
          </p:nvSpPr>
          <p:spPr>
            <a:xfrm>
              <a:off x="3968262" y="2892483"/>
              <a:ext cx="878364" cy="878364"/>
            </a:xfrm>
            <a:prstGeom prst="ellipse">
              <a:avLst/>
            </a:prstGeom>
            <a:solidFill>
              <a:srgbClr val="D7163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Google Shape;273;p3">
              <a:extLst>
                <a:ext uri="{FF2B5EF4-FFF2-40B4-BE49-F238E27FC236}">
                  <a16:creationId xmlns:a16="http://schemas.microsoft.com/office/drawing/2014/main" id="{F50CF9C2-AD1C-47BB-8034-2DFA23296DCE}"/>
                </a:ext>
              </a:extLst>
            </p:cNvPr>
            <p:cNvSpPr txBox="1"/>
            <p:nvPr/>
          </p:nvSpPr>
          <p:spPr>
            <a:xfrm>
              <a:off x="4000160" y="3014942"/>
              <a:ext cx="813127" cy="621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6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PRESERVE</a:t>
              </a:r>
              <a:endParaRPr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274;p3">
              <a:extLst>
                <a:ext uri="{FF2B5EF4-FFF2-40B4-BE49-F238E27FC236}">
                  <a16:creationId xmlns:a16="http://schemas.microsoft.com/office/drawing/2014/main" id="{EBC269DB-7F4A-4203-BDA2-3BA23F8D2807}"/>
                </a:ext>
              </a:extLst>
            </p:cNvPr>
            <p:cNvSpPr/>
            <p:nvPr/>
          </p:nvSpPr>
          <p:spPr>
            <a:xfrm rot="-7714286">
              <a:off x="3883204" y="267272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275;p3">
              <a:extLst>
                <a:ext uri="{FF2B5EF4-FFF2-40B4-BE49-F238E27FC236}">
                  <a16:creationId xmlns:a16="http://schemas.microsoft.com/office/drawing/2014/main" id="{55EFC59F-5B78-4E13-A3FC-5DF7FFA6EC59}"/>
                </a:ext>
              </a:extLst>
            </p:cNvPr>
            <p:cNvSpPr txBox="1"/>
            <p:nvPr/>
          </p:nvSpPr>
          <p:spPr>
            <a:xfrm rot="3085714">
              <a:off x="3940167" y="2759445"/>
              <a:ext cx="163738" cy="177868"/>
            </a:xfrm>
            <a:prstGeom prst="rect">
              <a:avLst/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6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Google Shape;276;p3">
              <a:extLst>
                <a:ext uri="{FF2B5EF4-FFF2-40B4-BE49-F238E27FC236}">
                  <a16:creationId xmlns:a16="http://schemas.microsoft.com/office/drawing/2014/main" id="{77865A4F-C356-498C-BDE2-DCB1D278AE03}"/>
                </a:ext>
              </a:extLst>
            </p:cNvPr>
            <p:cNvSpPr/>
            <p:nvPr/>
          </p:nvSpPr>
          <p:spPr>
            <a:xfrm>
              <a:off x="3145437" y="1860693"/>
              <a:ext cx="878364" cy="878364"/>
            </a:xfrm>
            <a:prstGeom prst="ellipse">
              <a:avLst/>
            </a:prstGeom>
            <a:solidFill>
              <a:srgbClr val="D7163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Google Shape;277;p3">
              <a:extLst>
                <a:ext uri="{FF2B5EF4-FFF2-40B4-BE49-F238E27FC236}">
                  <a16:creationId xmlns:a16="http://schemas.microsoft.com/office/drawing/2014/main" id="{7E768E80-D17D-47AF-95AD-082556DA800C}"/>
                </a:ext>
              </a:extLst>
            </p:cNvPr>
            <p:cNvSpPr txBox="1"/>
            <p:nvPr/>
          </p:nvSpPr>
          <p:spPr>
            <a:xfrm>
              <a:off x="3237522" y="1975641"/>
              <a:ext cx="694193" cy="648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6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SHARE</a:t>
              </a:r>
              <a:endParaRPr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Google Shape;278;p3">
              <a:extLst>
                <a:ext uri="{FF2B5EF4-FFF2-40B4-BE49-F238E27FC236}">
                  <a16:creationId xmlns:a16="http://schemas.microsoft.com/office/drawing/2014/main" id="{997D96A6-F8A2-4F4A-B0C5-5B28A8F42CE6}"/>
                </a:ext>
              </a:extLst>
            </p:cNvPr>
            <p:cNvSpPr/>
            <p:nvPr/>
          </p:nvSpPr>
          <p:spPr>
            <a:xfrm rot="-4628571">
              <a:off x="3613022" y="1514795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Google Shape;279;p3">
              <a:extLst>
                <a:ext uri="{FF2B5EF4-FFF2-40B4-BE49-F238E27FC236}">
                  <a16:creationId xmlns:a16="http://schemas.microsoft.com/office/drawing/2014/main" id="{ED100487-F7E4-4E60-9116-FD08E208A235}"/>
                </a:ext>
              </a:extLst>
            </p:cNvPr>
            <p:cNvSpPr txBox="1"/>
            <p:nvPr/>
          </p:nvSpPr>
          <p:spPr>
            <a:xfrm rot="-4628571">
              <a:off x="3640301" y="160829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6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" name="Google Shape;280;p3">
              <a:extLst>
                <a:ext uri="{FF2B5EF4-FFF2-40B4-BE49-F238E27FC236}">
                  <a16:creationId xmlns:a16="http://schemas.microsoft.com/office/drawing/2014/main" id="{3BE2AEA3-2EA1-4E2A-A5E2-34FB36B116A7}"/>
                </a:ext>
              </a:extLst>
            </p:cNvPr>
            <p:cNvSpPr/>
            <p:nvPr/>
          </p:nvSpPr>
          <p:spPr>
            <a:xfrm>
              <a:off x="3439100" y="574072"/>
              <a:ext cx="878364" cy="878364"/>
            </a:xfrm>
            <a:prstGeom prst="ellipse">
              <a:avLst/>
            </a:prstGeom>
            <a:solidFill>
              <a:srgbClr val="D7163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oogle Shape;281;p3">
              <a:extLst>
                <a:ext uri="{FF2B5EF4-FFF2-40B4-BE49-F238E27FC236}">
                  <a16:creationId xmlns:a16="http://schemas.microsoft.com/office/drawing/2014/main" id="{A0C8C954-7753-45EB-9DB7-3DB0959E7D53}"/>
                </a:ext>
              </a:extLst>
            </p:cNvPr>
            <p:cNvSpPr txBox="1"/>
            <p:nvPr/>
          </p:nvSpPr>
          <p:spPr>
            <a:xfrm>
              <a:off x="3511877" y="656879"/>
              <a:ext cx="749732" cy="660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6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REUSE</a:t>
              </a:r>
              <a:endParaRPr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Google Shape;282;p3">
              <a:extLst>
                <a:ext uri="{FF2B5EF4-FFF2-40B4-BE49-F238E27FC236}">
                  <a16:creationId xmlns:a16="http://schemas.microsoft.com/office/drawing/2014/main" id="{414FEC8E-5D74-42A3-A97D-4FD5274F7F0F}"/>
                </a:ext>
              </a:extLst>
            </p:cNvPr>
            <p:cNvSpPr/>
            <p:nvPr/>
          </p:nvSpPr>
          <p:spPr>
            <a:xfrm rot="-1542857">
              <a:off x="4349870" y="58160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Google Shape;283;p3">
              <a:extLst>
                <a:ext uri="{FF2B5EF4-FFF2-40B4-BE49-F238E27FC236}">
                  <a16:creationId xmlns:a16="http://schemas.microsoft.com/office/drawing/2014/main" id="{42F03924-0B95-48E3-B9D0-62CBE0A7409B}"/>
                </a:ext>
              </a:extLst>
            </p:cNvPr>
            <p:cNvSpPr txBox="1"/>
            <p:nvPr/>
          </p:nvSpPr>
          <p:spPr>
            <a:xfrm rot="-1542857">
              <a:off x="4353345" y="656117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6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59" name="Date Placeholder 3">
            <a:extLst>
              <a:ext uri="{FF2B5EF4-FFF2-40B4-BE49-F238E27FC236}">
                <a16:creationId xmlns:a16="http://schemas.microsoft.com/office/drawing/2014/main" id="{06CA77B4-D36E-4A45-8281-F599680C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2023-02-20</a:t>
            </a:r>
          </a:p>
        </p:txBody>
      </p:sp>
    </p:spTree>
    <p:extLst>
      <p:ext uri="{BB962C8B-B14F-4D97-AF65-F5344CB8AC3E}">
        <p14:creationId xmlns:p14="http://schemas.microsoft.com/office/powerpoint/2010/main" val="15227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70B050-5E93-4833-9E28-3B0A9FBCE46D}"/>
              </a:ext>
            </a:extLst>
          </p:cNvPr>
          <p:cNvSpPr/>
          <p:nvPr/>
        </p:nvSpPr>
        <p:spPr>
          <a:xfrm>
            <a:off x="3345567" y="1339552"/>
            <a:ext cx="1907138" cy="2802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2014 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MyCloud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rgbClr val="F9A61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ownCloud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rgbClr val="F9A61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all users that had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AAI@EduHr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 identities (national AAI for </a:t>
            </a:r>
            <a:r>
              <a:rPr lang="hr-H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research)</a:t>
            </a:r>
            <a:endParaRPr lang="hr-H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rgbClr val="F9A61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users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283551-E293-4AD6-BA9B-B42803B0588A}"/>
              </a:ext>
            </a:extLst>
          </p:cNvPr>
          <p:cNvSpPr/>
          <p:nvPr/>
        </p:nvSpPr>
        <p:spPr>
          <a:xfrm>
            <a:off x="5532847" y="1339552"/>
            <a:ext cx="1893922" cy="2802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</a:t>
            </a:r>
            <a:r>
              <a:rPr lang="en-GB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torage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- PUH</a:t>
            </a:r>
            <a:endParaRPr lang="hr-HR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5C0AC"/>
              </a:buClr>
              <a:buSzPct val="120000"/>
              <a:buFont typeface="Arial" panose="020B0604020202020204" pitchFamily="34" charset="0"/>
              <a:buChar char="•"/>
            </a:pPr>
            <a:r>
              <a:rPr lang="hr-H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hr-H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NextCloud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5C0AC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terms of use: focus on support to researchers &amp; educational processes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A29C38-9CF0-4F3E-B8A0-C3882FCDF727}"/>
              </a:ext>
            </a:extLst>
          </p:cNvPr>
          <p:cNvSpPr/>
          <p:nvPr/>
        </p:nvSpPr>
        <p:spPr>
          <a:xfrm rot="17519230">
            <a:off x="4191136" y="1734012"/>
            <a:ext cx="216000" cy="216000"/>
          </a:xfrm>
          <a:prstGeom prst="ellipse">
            <a:avLst/>
          </a:prstGeom>
          <a:solidFill>
            <a:srgbClr val="F9A6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6E5EA6-8FDF-4C0F-9DF3-5E5A9491D96A}"/>
              </a:ext>
            </a:extLst>
          </p:cNvPr>
          <p:cNvSpPr/>
          <p:nvPr/>
        </p:nvSpPr>
        <p:spPr>
          <a:xfrm rot="17519230">
            <a:off x="6371808" y="1734013"/>
            <a:ext cx="216000" cy="216000"/>
          </a:xfrm>
          <a:prstGeom prst="ellipse">
            <a:avLst/>
          </a:prstGeom>
          <a:solidFill>
            <a:srgbClr val="45C0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DE64AE-50D2-4B1F-854C-16309F4A739B}"/>
              </a:ext>
            </a:extLst>
          </p:cNvPr>
          <p:cNvSpPr/>
          <p:nvPr/>
        </p:nvSpPr>
        <p:spPr>
          <a:xfrm>
            <a:off x="1186323" y="1339552"/>
            <a:ext cx="1907138" cy="2802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GSS</a:t>
            </a:r>
          </a:p>
          <a:p>
            <a:pPr algn="ctr"/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rgbClr val="D71634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Global Storage System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7EA4A7-F26E-4ED4-9691-41F5D06E3DFE}"/>
              </a:ext>
            </a:extLst>
          </p:cNvPr>
          <p:cNvSpPr/>
          <p:nvPr/>
        </p:nvSpPr>
        <p:spPr>
          <a:xfrm rot="17519230">
            <a:off x="1998584" y="1734012"/>
            <a:ext cx="216000" cy="216000"/>
          </a:xfrm>
          <a:prstGeom prst="ellipse">
            <a:avLst/>
          </a:prstGeom>
          <a:solidFill>
            <a:srgbClr val="D716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7CE3DA-3D63-4DD2-8890-410AC1CB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Timeline</a:t>
            </a:r>
            <a:r>
              <a:rPr lang="hr-H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development of n</a:t>
            </a:r>
            <a:r>
              <a:rPr lang="en-US" sz="2000" dirty="0" err="1"/>
              <a:t>ational</a:t>
            </a:r>
            <a:r>
              <a:rPr lang="en-US" sz="2000" dirty="0"/>
              <a:t> storage service for active research data</a:t>
            </a:r>
            <a:endParaRPr lang="hr-HR" sz="2000" dirty="0">
              <a:latin typeface="+mj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DADCCE-EF75-4115-85FE-D07E7471D566}"/>
              </a:ext>
            </a:extLst>
          </p:cNvPr>
          <p:cNvCxnSpPr/>
          <p:nvPr/>
        </p:nvCxnSpPr>
        <p:spPr>
          <a:xfrm>
            <a:off x="1186323" y="2034776"/>
            <a:ext cx="1907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DF94D8-E9EC-4CAF-B928-E1887794C7DE}"/>
              </a:ext>
            </a:extLst>
          </p:cNvPr>
          <p:cNvCxnSpPr/>
          <p:nvPr/>
        </p:nvCxnSpPr>
        <p:spPr>
          <a:xfrm>
            <a:off x="3345567" y="2028016"/>
            <a:ext cx="1907138" cy="0"/>
          </a:xfrm>
          <a:prstGeom prst="line">
            <a:avLst/>
          </a:prstGeom>
          <a:ln>
            <a:solidFill>
              <a:srgbClr val="F9A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16D7A0-2F9D-4B7A-945A-1540A11AA58B}"/>
              </a:ext>
            </a:extLst>
          </p:cNvPr>
          <p:cNvCxnSpPr/>
          <p:nvPr/>
        </p:nvCxnSpPr>
        <p:spPr>
          <a:xfrm>
            <a:off x="5532847" y="2028016"/>
            <a:ext cx="1907138" cy="0"/>
          </a:xfrm>
          <a:prstGeom prst="line">
            <a:avLst/>
          </a:prstGeom>
          <a:ln>
            <a:solidFill>
              <a:srgbClr val="45C0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3C10C68-AF30-4109-9313-1B69E8048C1E}"/>
              </a:ext>
            </a:extLst>
          </p:cNvPr>
          <p:cNvSpPr txBox="1"/>
          <p:nvPr/>
        </p:nvSpPr>
        <p:spPr>
          <a:xfrm>
            <a:off x="5725435" y="1372137"/>
            <a:ext cx="1699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2019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6CA77B4-D36E-4A45-8281-F599680C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2023-02-20</a:t>
            </a:r>
          </a:p>
        </p:txBody>
      </p:sp>
    </p:spTree>
    <p:extLst>
      <p:ext uri="{BB962C8B-B14F-4D97-AF65-F5344CB8AC3E}">
        <p14:creationId xmlns:p14="http://schemas.microsoft.com/office/powerpoint/2010/main" val="22206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1D7C-490F-48BD-8C04-742A7FD2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storage and management service PUH</a:t>
            </a:r>
            <a:endParaRPr lang="hr-HR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973B2-A897-49DD-8A0B-5565D2A03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context of research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57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 defined as </a:t>
            </a:r>
            <a:r>
              <a:rPr lang="en-GB" sz="157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en-US" sz="157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57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reliably </a:t>
            </a:r>
            <a:r>
              <a:rPr lang="en-GB" sz="1575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 data and share it with the research team during the research </a:t>
            </a:r>
            <a:r>
              <a:rPr lang="en-US" sz="1575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endParaRPr lang="hr-HR" sz="1575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5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datasets should be published and preserved in repositories (national repository system </a:t>
            </a:r>
            <a:r>
              <a:rPr lang="en-US" sz="157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sz="157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ABAR</a:t>
            </a:r>
            <a:r>
              <a:rPr lang="en-US" sz="157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r-HR" sz="1575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 customizations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5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</a:t>
            </a:r>
            <a:endParaRPr lang="hr-HR" sz="1575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5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 of use</a:t>
            </a:r>
            <a:endParaRPr lang="hr-HR" sz="1575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5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authorization</a:t>
            </a:r>
            <a:endParaRPr lang="hr-HR" sz="1575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updates (~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5-6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yearly)</a:t>
            </a:r>
            <a:endParaRPr lang="hr-H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AAI@EduHr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identity and auto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provisioning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access</a:t>
            </a:r>
            <a:r>
              <a:rPr lang="hr-H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service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switched to </a:t>
            </a:r>
            <a:r>
              <a:rPr lang="hr-H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duG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auth to support international research teams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default quota: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575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</a:t>
            </a:r>
            <a:r>
              <a:rPr lang="hr-HR" sz="1575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GB</a:t>
            </a:r>
            <a:endParaRPr lang="hr-HR" sz="1575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57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biggest </a:t>
            </a:r>
            <a:r>
              <a:rPr lang="en-US" sz="157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r>
              <a:rPr lang="hr-HR" sz="157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575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curently</a:t>
            </a:r>
            <a:r>
              <a:rPr lang="en-US" sz="157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1575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r>
              <a:rPr lang="en-US" sz="1575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</a:t>
            </a:r>
            <a:endParaRPr lang="hr-HR" sz="1575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Nextcloud</a:t>
            </a:r>
            <a:r>
              <a:rPr lang="hr-H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web access, desktop app, </a:t>
            </a:r>
            <a:r>
              <a:rPr lang="hr-HR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</a:t>
            </a:r>
            <a:r>
              <a:rPr lang="hr-H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hr-H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mounting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storage as external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servers &amp; PC-s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A77B4-D36E-4A45-8281-F599680C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2023-02-20</a:t>
            </a:r>
          </a:p>
        </p:txBody>
      </p:sp>
    </p:spTree>
    <p:extLst>
      <p:ext uri="{BB962C8B-B14F-4D97-AF65-F5344CB8AC3E}">
        <p14:creationId xmlns:p14="http://schemas.microsoft.com/office/powerpoint/2010/main" val="28819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A8CE-0021-410C-A8FF-8A0A8E2A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99121"/>
            <a:ext cx="7886700" cy="994172"/>
          </a:xfrm>
        </p:spPr>
        <p:txBody>
          <a:bodyPr/>
          <a:lstStyle/>
          <a:p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Current numbers </a:t>
            </a:r>
            <a:r>
              <a:rPr lang="hr-HR" sz="24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40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A77B4-D36E-4A45-8281-F599680C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2023-02-20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AA378-B858-4C00-A1A6-DFFC9C66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77DA7B-0C38-4843-94A1-0F127202AAD2}"/>
              </a:ext>
            </a:extLst>
          </p:cNvPr>
          <p:cNvSpPr/>
          <p:nvPr/>
        </p:nvSpPr>
        <p:spPr>
          <a:xfrm>
            <a:off x="6180955" y="2110894"/>
            <a:ext cx="1300494" cy="1184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r-H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</a:t>
            </a:r>
            <a:endParaRPr lang="hr-H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5DACD1-2D6B-469C-B17D-A2EEA86533B1}"/>
              </a:ext>
            </a:extLst>
          </p:cNvPr>
          <p:cNvSpPr/>
          <p:nvPr/>
        </p:nvSpPr>
        <p:spPr>
          <a:xfrm>
            <a:off x="4740610" y="2110894"/>
            <a:ext cx="1300494" cy="1184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15.000.000+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7E4524-AF32-470F-8F3A-BB5B429907E6}"/>
              </a:ext>
            </a:extLst>
          </p:cNvPr>
          <p:cNvSpPr/>
          <p:nvPr/>
        </p:nvSpPr>
        <p:spPr>
          <a:xfrm>
            <a:off x="3306098" y="2112904"/>
            <a:ext cx="1300494" cy="1184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203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5B7DB-4CD7-4E62-8F38-527841201F51}"/>
              </a:ext>
            </a:extLst>
          </p:cNvPr>
          <p:cNvSpPr/>
          <p:nvPr/>
        </p:nvSpPr>
        <p:spPr>
          <a:xfrm>
            <a:off x="1870420" y="2114374"/>
            <a:ext cx="1300494" cy="1183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600+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F4812F-B2AF-453D-A29E-C84BE41357DA}"/>
              </a:ext>
            </a:extLst>
          </p:cNvPr>
          <p:cNvSpPr/>
          <p:nvPr/>
        </p:nvSpPr>
        <p:spPr>
          <a:xfrm>
            <a:off x="1865057" y="1116722"/>
            <a:ext cx="1302827" cy="994172"/>
          </a:xfrm>
          <a:prstGeom prst="rect">
            <a:avLst/>
          </a:prstGeom>
          <a:solidFill>
            <a:srgbClr val="D924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users</a:t>
            </a:r>
            <a:endParaRPr lang="hr-H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2F41DF-661E-4201-BB3F-8BAE33F9A3B5}"/>
              </a:ext>
            </a:extLst>
          </p:cNvPr>
          <p:cNvSpPr/>
          <p:nvPr/>
        </p:nvSpPr>
        <p:spPr>
          <a:xfrm>
            <a:off x="3304932" y="1116722"/>
            <a:ext cx="1302827" cy="994172"/>
          </a:xfrm>
          <a:prstGeom prst="rect">
            <a:avLst/>
          </a:prstGeom>
          <a:solidFill>
            <a:srgbClr val="45C0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of data</a:t>
            </a:r>
            <a:endParaRPr lang="hr-H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B6CFFE-5C6B-4587-81D4-146B406F55E2}"/>
              </a:ext>
            </a:extLst>
          </p:cNvPr>
          <p:cNvSpPr/>
          <p:nvPr/>
        </p:nvSpPr>
        <p:spPr>
          <a:xfrm>
            <a:off x="4741777" y="1116722"/>
            <a:ext cx="1302827" cy="994172"/>
          </a:xfrm>
          <a:prstGeom prst="rect">
            <a:avLst/>
          </a:prstGeom>
          <a:solidFill>
            <a:srgbClr val="F9A6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files</a:t>
            </a:r>
            <a:endParaRPr lang="hr-H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B162FF-25F4-4354-9A5B-66D2A5E07E67}"/>
              </a:ext>
            </a:extLst>
          </p:cNvPr>
          <p:cNvSpPr/>
          <p:nvPr/>
        </p:nvSpPr>
        <p:spPr>
          <a:xfrm>
            <a:off x="6178622" y="1116722"/>
            <a:ext cx="1302827" cy="994172"/>
          </a:xfrm>
          <a:prstGeom prst="rect">
            <a:avLst/>
          </a:prstGeom>
          <a:solidFill>
            <a:srgbClr val="D716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research projects</a:t>
            </a:r>
            <a:endParaRPr lang="hr-H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660789-6BF1-471C-81B0-BB1A8CA7E9AE}"/>
              </a:ext>
            </a:extLst>
          </p:cNvPr>
          <p:cNvSpPr txBox="1"/>
          <p:nvPr/>
        </p:nvSpPr>
        <p:spPr>
          <a:xfrm>
            <a:off x="2114095" y="3712003"/>
            <a:ext cx="6401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 (since October 2023 / migration to new NFS):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backup takes too long</a:t>
            </a:r>
            <a:endParaRPr lang="hr-H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42BDFD-D852-4197-A9F8-4A6537B85B19}"/>
              </a:ext>
            </a:extLst>
          </p:cNvPr>
          <p:cNvSpPr txBox="1"/>
          <p:nvPr/>
        </p:nvSpPr>
        <p:spPr>
          <a:xfrm>
            <a:off x="1472339" y="4138684"/>
            <a:ext cx="704301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NextCloud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version</a:t>
            </a:r>
            <a:r>
              <a:rPr lang="hr-H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26.0.1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version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28.0.</a:t>
            </a:r>
            <a:r>
              <a:rPr lang="hr-H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2;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lagging because of backup issues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12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3F6A3B3-B6CB-1944-8A73-A093521FB25F}"/>
              </a:ext>
            </a:extLst>
          </p:cNvPr>
          <p:cNvSpPr/>
          <p:nvPr/>
        </p:nvSpPr>
        <p:spPr>
          <a:xfrm>
            <a:off x="1374553" y="1304773"/>
            <a:ext cx="1896302" cy="2704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5" indent="-128585" algn="ctr" defTabSz="514337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514337">
              <a:lnSpc>
                <a:spcPct val="90000"/>
              </a:lnSpc>
              <a:spcBef>
                <a:spcPts val="563"/>
              </a:spcBef>
              <a:buClr>
                <a:srgbClr val="D71634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for the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maintenance &amp; user support 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514337">
              <a:lnSpc>
                <a:spcPct val="90000"/>
              </a:lnSpc>
              <a:spcBef>
                <a:spcPts val="563"/>
              </a:spcBef>
              <a:buClr>
                <a:srgbClr val="D71634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~25% and ~10% of working time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514337">
              <a:lnSpc>
                <a:spcPct val="90000"/>
              </a:lnSpc>
              <a:spcBef>
                <a:spcPts val="563"/>
              </a:spcBef>
              <a:buClr>
                <a:srgbClr val="D71634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35% of 1 FTE + support from the Linux team + support from the infra team</a:t>
            </a:r>
            <a:r>
              <a: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51756A-0D4D-5D41-A418-2B264B97CBEC}"/>
              </a:ext>
            </a:extLst>
          </p:cNvPr>
          <p:cNvSpPr/>
          <p:nvPr/>
        </p:nvSpPr>
        <p:spPr>
          <a:xfrm>
            <a:off x="3512342" y="1304773"/>
            <a:ext cx="1907138" cy="2704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9A61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cores	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9A61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GB RAM</a:t>
            </a:r>
          </a:p>
          <a:p>
            <a:pPr marL="171450" indent="-171450">
              <a:buClr>
                <a:srgbClr val="F9A61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GB OS</a:t>
            </a:r>
          </a:p>
          <a:p>
            <a:pPr marL="171450" indent="-171450">
              <a:buClr>
                <a:srgbClr val="F9A61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GB DB</a:t>
            </a:r>
          </a:p>
          <a:p>
            <a:pPr marL="171450" indent="-171450">
              <a:buClr>
                <a:srgbClr val="F9A61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- shared NFS (in use </a:t>
            </a:r>
            <a:r>
              <a:rPr lang="hr-H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C32D8F-D555-4945-B3B8-00C4E32F1082}"/>
              </a:ext>
            </a:extLst>
          </p:cNvPr>
          <p:cNvSpPr/>
          <p:nvPr/>
        </p:nvSpPr>
        <p:spPr>
          <a:xfrm>
            <a:off x="5692335" y="1304773"/>
            <a:ext cx="1893922" cy="2704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5C0AC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cores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5C0AC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GB RAM</a:t>
            </a:r>
          </a:p>
          <a:p>
            <a:pPr marL="171450" indent="-171450">
              <a:buClr>
                <a:srgbClr val="45C0AC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GB OS</a:t>
            </a:r>
          </a:p>
          <a:p>
            <a:pPr marL="171450" indent="-171450">
              <a:buClr>
                <a:srgbClr val="45C0AC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GB DB</a:t>
            </a:r>
          </a:p>
          <a:p>
            <a:pPr marL="171450" indent="-171450">
              <a:buClr>
                <a:srgbClr val="45C0AC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- shared NFS</a:t>
            </a:r>
          </a:p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C5BF1-BE66-4F1A-A3B3-D1DC8C7AB2B4}"/>
              </a:ext>
            </a:extLst>
          </p:cNvPr>
          <p:cNvGrpSpPr/>
          <p:nvPr/>
        </p:nvGrpSpPr>
        <p:grpSpPr>
          <a:xfrm rot="17519230">
            <a:off x="1235865" y="1103283"/>
            <a:ext cx="604113" cy="604113"/>
            <a:chOff x="3609787" y="1688350"/>
            <a:chExt cx="340659" cy="340659"/>
          </a:xfrm>
          <a:solidFill>
            <a:srgbClr val="D71634"/>
          </a:soli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C56820D0-9152-4DAE-8204-10CFA85DBAC2}"/>
                </a:ext>
              </a:extLst>
            </p:cNvPr>
            <p:cNvSpPr/>
            <p:nvPr/>
          </p:nvSpPr>
          <p:spPr>
            <a:xfrm>
              <a:off x="3609787" y="1688350"/>
              <a:ext cx="340659" cy="340659"/>
            </a:xfrm>
            <a:prstGeom prst="blockArc">
              <a:avLst>
                <a:gd name="adj1" fmla="val 14947649"/>
                <a:gd name="adj2" fmla="val 20137924"/>
                <a:gd name="adj3" fmla="val 26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C50F78-FD6B-4AF9-A684-2BECA7EB04CB}"/>
                </a:ext>
              </a:extLst>
            </p:cNvPr>
            <p:cNvSpPr/>
            <p:nvPr/>
          </p:nvSpPr>
          <p:spPr>
            <a:xfrm>
              <a:off x="3643507" y="1771812"/>
              <a:ext cx="216000" cy="216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D2E7E2-985B-49B4-8280-DE18AA49D134}"/>
              </a:ext>
            </a:extLst>
          </p:cNvPr>
          <p:cNvGrpSpPr/>
          <p:nvPr/>
        </p:nvGrpSpPr>
        <p:grpSpPr>
          <a:xfrm rot="17519230">
            <a:off x="3362363" y="1118587"/>
            <a:ext cx="606684" cy="606684"/>
            <a:chOff x="3609787" y="1688350"/>
            <a:chExt cx="340659" cy="340659"/>
          </a:xfrm>
          <a:solidFill>
            <a:srgbClr val="F9A61A"/>
          </a:solidFill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EE0753D7-3945-4941-AA02-BDFE0207ADFB}"/>
                </a:ext>
              </a:extLst>
            </p:cNvPr>
            <p:cNvSpPr/>
            <p:nvPr/>
          </p:nvSpPr>
          <p:spPr>
            <a:xfrm>
              <a:off x="3609787" y="1688350"/>
              <a:ext cx="340659" cy="340659"/>
            </a:xfrm>
            <a:prstGeom prst="blockArc">
              <a:avLst>
                <a:gd name="adj1" fmla="val 14947649"/>
                <a:gd name="adj2" fmla="val 20137924"/>
                <a:gd name="adj3" fmla="val 26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385AD4-231F-4AC1-953B-9ECE0637B256}"/>
                </a:ext>
              </a:extLst>
            </p:cNvPr>
            <p:cNvSpPr/>
            <p:nvPr/>
          </p:nvSpPr>
          <p:spPr>
            <a:xfrm>
              <a:off x="3643507" y="1771812"/>
              <a:ext cx="216000" cy="216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8DF724-7975-4403-86BF-30E54F0AC2E7}"/>
              </a:ext>
            </a:extLst>
          </p:cNvPr>
          <p:cNvGrpSpPr/>
          <p:nvPr/>
        </p:nvGrpSpPr>
        <p:grpSpPr>
          <a:xfrm rot="17519230">
            <a:off x="5518149" y="1101453"/>
            <a:ext cx="634162" cy="634162"/>
            <a:chOff x="3609787" y="1688350"/>
            <a:chExt cx="340659" cy="340659"/>
          </a:xfrm>
          <a:solidFill>
            <a:srgbClr val="45C0AC"/>
          </a:solidFill>
        </p:grpSpPr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AD3D2FCF-6652-4EB8-B01A-1E8790271A1C}"/>
                </a:ext>
              </a:extLst>
            </p:cNvPr>
            <p:cNvSpPr/>
            <p:nvPr/>
          </p:nvSpPr>
          <p:spPr>
            <a:xfrm>
              <a:off x="3609787" y="1688350"/>
              <a:ext cx="340659" cy="340659"/>
            </a:xfrm>
            <a:prstGeom prst="blockArc">
              <a:avLst>
                <a:gd name="adj1" fmla="val 14947649"/>
                <a:gd name="adj2" fmla="val 20137924"/>
                <a:gd name="adj3" fmla="val 26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EE35C7-5639-4A19-BE11-C7F09CFFD9A0}"/>
                </a:ext>
              </a:extLst>
            </p:cNvPr>
            <p:cNvSpPr/>
            <p:nvPr/>
          </p:nvSpPr>
          <p:spPr>
            <a:xfrm>
              <a:off x="3643507" y="1771812"/>
              <a:ext cx="216000" cy="216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D5C568-50B1-42B8-AA59-357B985AB569}"/>
              </a:ext>
            </a:extLst>
          </p:cNvPr>
          <p:cNvSpPr txBox="1"/>
          <p:nvPr/>
        </p:nvSpPr>
        <p:spPr>
          <a:xfrm>
            <a:off x="1660503" y="1338824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128585" algn="ctr" defTabSz="514337">
              <a:buClr>
                <a:srgbClr val="C00000"/>
              </a:buClr>
              <a:defRPr/>
            </a:pPr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</a:p>
          <a:p>
            <a:pPr indent="-128585" algn="ctr" defTabSz="514337">
              <a:buClr>
                <a:srgbClr val="C00000"/>
              </a:buClr>
              <a:defRPr/>
            </a:pPr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5D22D3D-BA40-483C-AB76-37360DCC0FEB}"/>
              </a:ext>
            </a:extLst>
          </p:cNvPr>
          <p:cNvSpPr txBox="1"/>
          <p:nvPr/>
        </p:nvSpPr>
        <p:spPr>
          <a:xfrm>
            <a:off x="3810385" y="1345119"/>
            <a:ext cx="13433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128585" algn="ctr" defTabSz="514337">
              <a:buClr>
                <a:srgbClr val="C00000"/>
              </a:buClr>
              <a:defRPr/>
            </a:pPr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 </a:t>
            </a:r>
          </a:p>
          <a:p>
            <a:pPr indent="-128585" algn="ctr" defTabSz="514337">
              <a:buClr>
                <a:srgbClr val="C00000"/>
              </a:buClr>
              <a:defRPr/>
            </a:pPr>
            <a:r>
              <a:rPr lang="hr-H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0DF5CF-DC03-47EF-ABAA-D67CE5CEB5F3}"/>
              </a:ext>
            </a:extLst>
          </p:cNvPr>
          <p:cNvSpPr txBox="1"/>
          <p:nvPr/>
        </p:nvSpPr>
        <p:spPr>
          <a:xfrm>
            <a:off x="6066824" y="1335762"/>
            <a:ext cx="13564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128585" algn="ctr" defTabSz="514337">
              <a:buClr>
                <a:srgbClr val="C00000"/>
              </a:buClr>
              <a:defRPr/>
            </a:pPr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 </a:t>
            </a:r>
          </a:p>
          <a:p>
            <a:pPr indent="-128585" algn="ctr" defTabSz="514337">
              <a:buClr>
                <a:srgbClr val="C00000"/>
              </a:buClr>
              <a:defRPr/>
            </a:pPr>
            <a:r>
              <a:rPr lang="hr-H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&amp; </a:t>
            </a:r>
          </a:p>
          <a:p>
            <a:pPr indent="-128585" algn="ctr" defTabSz="514337">
              <a:buClr>
                <a:srgbClr val="C00000"/>
              </a:buClr>
              <a:defRPr/>
            </a:pPr>
            <a:r>
              <a:rPr lang="hr-H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2CD3E50-9314-4BF1-B3E5-1D727C98B18E}"/>
              </a:ext>
            </a:extLst>
          </p:cNvPr>
          <p:cNvCxnSpPr>
            <a:cxnSpLocks/>
          </p:cNvCxnSpPr>
          <p:nvPr/>
        </p:nvCxnSpPr>
        <p:spPr>
          <a:xfrm>
            <a:off x="1793143" y="2015932"/>
            <a:ext cx="950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0670F06-F074-463E-84D8-A08AB68D1D44}"/>
              </a:ext>
            </a:extLst>
          </p:cNvPr>
          <p:cNvCxnSpPr>
            <a:cxnSpLocks/>
          </p:cNvCxnSpPr>
          <p:nvPr/>
        </p:nvCxnSpPr>
        <p:spPr>
          <a:xfrm>
            <a:off x="3986483" y="2015932"/>
            <a:ext cx="9500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F1EB882-E48A-4537-AD29-2E0E85208CEC}"/>
              </a:ext>
            </a:extLst>
          </p:cNvPr>
          <p:cNvCxnSpPr>
            <a:cxnSpLocks/>
          </p:cNvCxnSpPr>
          <p:nvPr/>
        </p:nvCxnSpPr>
        <p:spPr>
          <a:xfrm>
            <a:off x="6276139" y="2026281"/>
            <a:ext cx="950056" cy="0"/>
          </a:xfrm>
          <a:prstGeom prst="line">
            <a:avLst/>
          </a:prstGeom>
          <a:ln>
            <a:solidFill>
              <a:srgbClr val="45C0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>
            <a:extLst>
              <a:ext uri="{FF2B5EF4-FFF2-40B4-BE49-F238E27FC236}">
                <a16:creationId xmlns:a16="http://schemas.microsoft.com/office/drawing/2014/main" id="{8BBA1EEA-B625-412D-8BEF-C98C0661B13A}"/>
              </a:ext>
            </a:extLst>
          </p:cNvPr>
          <p:cNvSpPr txBox="1">
            <a:spLocks/>
          </p:cNvSpPr>
          <p:nvPr/>
        </p:nvSpPr>
        <p:spPr>
          <a:xfrm>
            <a:off x="701801" y="383574"/>
            <a:ext cx="7886700" cy="544847"/>
          </a:xfrm>
          <a:prstGeom prst="rect">
            <a:avLst/>
          </a:prstGeom>
        </p:spPr>
        <p:txBody>
          <a:bodyPr/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endParaRPr lang="hr-HR" dirty="0">
              <a:latin typeface="+mj-lt"/>
            </a:endParaRP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06CA77B4-D36E-4A45-8281-F599680C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2850" y="4767263"/>
            <a:ext cx="1296770" cy="274637"/>
          </a:xfrm>
        </p:spPr>
        <p:txBody>
          <a:bodyPr/>
          <a:lstStyle/>
          <a:p>
            <a:r>
              <a:rPr lang="hr-HR" dirty="0"/>
              <a:t>2023-02-20</a:t>
            </a:r>
          </a:p>
        </p:txBody>
      </p:sp>
    </p:spTree>
    <p:extLst>
      <p:ext uri="{BB962C8B-B14F-4D97-AF65-F5344CB8AC3E}">
        <p14:creationId xmlns:p14="http://schemas.microsoft.com/office/powerpoint/2010/main" val="33786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BC045-21AD-4E4A-82CE-D133610B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2023-02-20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D4E0D-DD55-4D06-BE2E-E3C14FF5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E18E27DE-E862-4A26-A331-399B43FCBBB4}"/>
              </a:ext>
            </a:extLst>
          </p:cNvPr>
          <p:cNvSpPr/>
          <p:nvPr/>
        </p:nvSpPr>
        <p:spPr>
          <a:xfrm rot="17519230">
            <a:off x="687122" y="714228"/>
            <a:ext cx="3375905" cy="3375905"/>
          </a:xfrm>
          <a:prstGeom prst="blockArc">
            <a:avLst>
              <a:gd name="adj1" fmla="val 14947649"/>
              <a:gd name="adj2" fmla="val 20137924"/>
              <a:gd name="adj3" fmla="val 26799"/>
            </a:avLst>
          </a:prstGeom>
          <a:solidFill>
            <a:srgbClr val="D71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FFEE7D-E601-45A5-BCDE-653F877588BF}"/>
              </a:ext>
            </a:extLst>
          </p:cNvPr>
          <p:cNvSpPr/>
          <p:nvPr/>
        </p:nvSpPr>
        <p:spPr>
          <a:xfrm>
            <a:off x="1198773" y="1199201"/>
            <a:ext cx="2140544" cy="2140544"/>
          </a:xfrm>
          <a:prstGeom prst="ellipse">
            <a:avLst/>
          </a:prstGeom>
          <a:solidFill>
            <a:srgbClr val="D7163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urvey among users on the need for NextCloud apps (plugins) with the goal to improve support for research and collaboration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696C8BD9-C696-4208-BA3F-8DD55BF144E8}"/>
              </a:ext>
            </a:extLst>
          </p:cNvPr>
          <p:cNvSpPr/>
          <p:nvPr/>
        </p:nvSpPr>
        <p:spPr>
          <a:xfrm rot="1319230">
            <a:off x="4650936" y="496852"/>
            <a:ext cx="2570603" cy="2570603"/>
          </a:xfrm>
          <a:prstGeom prst="blockArc">
            <a:avLst>
              <a:gd name="adj1" fmla="val 14947649"/>
              <a:gd name="adj2" fmla="val 20137924"/>
              <a:gd name="adj3" fmla="val 26799"/>
            </a:avLst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676473-F483-42E0-B767-AD66D5A7ED61}"/>
              </a:ext>
            </a:extLst>
          </p:cNvPr>
          <p:cNvSpPr/>
          <p:nvPr/>
        </p:nvSpPr>
        <p:spPr>
          <a:xfrm>
            <a:off x="5158277" y="876474"/>
            <a:ext cx="1629930" cy="1629930"/>
          </a:xfrm>
          <a:prstGeom prst="ellipse">
            <a:avLst/>
          </a:prstGeom>
          <a:solidFill>
            <a:srgbClr val="F9A61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hr-H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use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C04939DD-0E61-468E-84BD-09FFE7205036}"/>
              </a:ext>
            </a:extLst>
          </p:cNvPr>
          <p:cNvSpPr/>
          <p:nvPr/>
        </p:nvSpPr>
        <p:spPr>
          <a:xfrm rot="9480770" flipH="1">
            <a:off x="5441356" y="1315602"/>
            <a:ext cx="2894213" cy="2734190"/>
          </a:xfrm>
          <a:prstGeom prst="blockArc">
            <a:avLst>
              <a:gd name="adj1" fmla="val 14947649"/>
              <a:gd name="adj2" fmla="val 20167224"/>
              <a:gd name="adj3" fmla="val 36435"/>
            </a:avLst>
          </a:prstGeom>
          <a:solidFill>
            <a:srgbClr val="45C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83C409-B964-4C6F-8690-D5CA1B5F3885}"/>
              </a:ext>
            </a:extLst>
          </p:cNvPr>
          <p:cNvSpPr/>
          <p:nvPr/>
        </p:nvSpPr>
        <p:spPr>
          <a:xfrm>
            <a:off x="6057422" y="1919056"/>
            <a:ext cx="1835120" cy="1733655"/>
          </a:xfrm>
          <a:prstGeom prst="ellipse">
            <a:avLst/>
          </a:prstGeom>
          <a:solidFill>
            <a:srgbClr val="45C0A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 how to remove (inactive) users and their data</a:t>
            </a: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2C0FEE56-06B7-4777-AB24-EE0B8A67FA1C}"/>
              </a:ext>
            </a:extLst>
          </p:cNvPr>
          <p:cNvSpPr/>
          <p:nvPr/>
        </p:nvSpPr>
        <p:spPr>
          <a:xfrm rot="17519230">
            <a:off x="3896229" y="1460943"/>
            <a:ext cx="2570603" cy="2570603"/>
          </a:xfrm>
          <a:prstGeom prst="blockArc">
            <a:avLst>
              <a:gd name="adj1" fmla="val 14947649"/>
              <a:gd name="adj2" fmla="val 20137924"/>
              <a:gd name="adj3" fmla="val 26799"/>
            </a:avLst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A2E146-38F9-4276-99F9-FA851CA4481F}"/>
              </a:ext>
            </a:extLst>
          </p:cNvPr>
          <p:cNvSpPr/>
          <p:nvPr/>
        </p:nvSpPr>
        <p:spPr>
          <a:xfrm>
            <a:off x="4297008" y="1839714"/>
            <a:ext cx="1629930" cy="162993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initial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GB quota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65DA4C-88EB-41BA-A5FD-F668D8BE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906"/>
            <a:ext cx="7886700" cy="994172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Plans for 2024</a:t>
            </a:r>
            <a:endParaRPr lang="hr-HR" sz="2400" dirty="0">
              <a:latin typeface="+mj-lt"/>
            </a:endParaRPr>
          </a:p>
        </p:txBody>
      </p:sp>
      <p:sp>
        <p:nvSpPr>
          <p:cNvPr id="18" name="Block Arc 6">
            <a:extLst>
              <a:ext uri="{FF2B5EF4-FFF2-40B4-BE49-F238E27FC236}">
                <a16:creationId xmlns:a16="http://schemas.microsoft.com/office/drawing/2014/main" id="{E18E27DE-E862-4A26-A331-399B43FCBBB4}"/>
              </a:ext>
            </a:extLst>
          </p:cNvPr>
          <p:cNvSpPr/>
          <p:nvPr/>
        </p:nvSpPr>
        <p:spPr>
          <a:xfrm rot="12370538">
            <a:off x="4616115" y="2750057"/>
            <a:ext cx="2071410" cy="1968632"/>
          </a:xfrm>
          <a:prstGeom prst="blockArc">
            <a:avLst>
              <a:gd name="adj1" fmla="val 14947649"/>
              <a:gd name="adj2" fmla="val 20137924"/>
              <a:gd name="adj3" fmla="val 26799"/>
            </a:avLst>
          </a:prstGeom>
          <a:solidFill>
            <a:srgbClr val="D71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BFFFEE7D-E601-45A5-BCDE-653F877588BF}"/>
              </a:ext>
            </a:extLst>
          </p:cNvPr>
          <p:cNvSpPr/>
          <p:nvPr/>
        </p:nvSpPr>
        <p:spPr>
          <a:xfrm>
            <a:off x="5019621" y="2894934"/>
            <a:ext cx="1638576" cy="1522668"/>
          </a:xfrm>
          <a:prstGeom prst="ellipse">
            <a:avLst/>
          </a:prstGeom>
          <a:solidFill>
            <a:srgbClr val="D7163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</a:t>
            </a:r>
            <a:r>
              <a:rPr lang="hr-H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hr-H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hr-H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 system to provide </a:t>
            </a:r>
            <a:r>
              <a:rPr lang="hr-H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lock Arc 9">
            <a:extLst>
              <a:ext uri="{FF2B5EF4-FFF2-40B4-BE49-F238E27FC236}">
                <a16:creationId xmlns:a16="http://schemas.microsoft.com/office/drawing/2014/main" id="{696C8BD9-C696-4208-BA3F-8DD55BF144E8}"/>
              </a:ext>
            </a:extLst>
          </p:cNvPr>
          <p:cNvSpPr/>
          <p:nvPr/>
        </p:nvSpPr>
        <p:spPr>
          <a:xfrm rot="1319230">
            <a:off x="1952453" y="2751903"/>
            <a:ext cx="2570603" cy="2570603"/>
          </a:xfrm>
          <a:prstGeom prst="blockArc">
            <a:avLst>
              <a:gd name="adj1" fmla="val 14947649"/>
              <a:gd name="adj2" fmla="val 20137924"/>
              <a:gd name="adj3" fmla="val 26799"/>
            </a:avLst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id="{5C676473-F483-42E0-B767-AD66D5A7ED61}"/>
              </a:ext>
            </a:extLst>
          </p:cNvPr>
          <p:cNvSpPr/>
          <p:nvPr/>
        </p:nvSpPr>
        <p:spPr>
          <a:xfrm>
            <a:off x="2459794" y="3131525"/>
            <a:ext cx="1629930" cy="1629930"/>
          </a:xfrm>
          <a:prstGeom prst="ellipse">
            <a:avLst/>
          </a:prstGeom>
          <a:solidFill>
            <a:srgbClr val="F9A61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hr-H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 </a:t>
            </a:r>
            <a:r>
              <a:rPr lang="hr-H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r-H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DMPs</a:t>
            </a:r>
            <a:r>
              <a:rPr lang="hr-H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hr-H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Croatian Science </a:t>
            </a:r>
            <a:r>
              <a:rPr lang="hr-H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r>
              <a:rPr lang="hr-H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collects</a:t>
            </a:r>
            <a:r>
              <a:rPr lang="hr-H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plan </a:t>
            </a:r>
            <a:r>
              <a:rPr lang="hr-HR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hr-H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Custom Design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5365</TotalTime>
  <Words>478</Words>
  <Application>Microsoft Office PowerPoint</Application>
  <PresentationFormat>Prikaz na zaslonu (16:9)</PresentationFormat>
  <Paragraphs>146</Paragraphs>
  <Slides>10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Wingdings</vt:lpstr>
      <vt:lpstr>Srce - 4x3</vt:lpstr>
      <vt:lpstr>Custom Design</vt:lpstr>
      <vt:lpstr>National (research) data storage &amp; management service - PUH</vt:lpstr>
      <vt:lpstr>University computing centre - SRCE</vt:lpstr>
      <vt:lpstr>PowerPoint prezentacija</vt:lpstr>
      <vt:lpstr>PowerPoint prezentacija</vt:lpstr>
      <vt:lpstr>Timeline development of national storage service for active research data</vt:lpstr>
      <vt:lpstr>Data storage and management service PUH</vt:lpstr>
      <vt:lpstr>Current numbers and challenges</vt:lpstr>
      <vt:lpstr>PowerPoint prezentacija</vt:lpstr>
      <vt:lpstr>Plans for 2024</vt:lpstr>
      <vt:lpstr>National data storage and management  service - PUH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SRCE for Open Science _ DARIAH_2023</dc:title>
  <dc:creator>Sandra Razbornik</dc:creator>
  <cp:lastModifiedBy>Draženko Celjak</cp:lastModifiedBy>
  <cp:revision>336</cp:revision>
  <cp:lastPrinted>2014-06-24T07:01:20Z</cp:lastPrinted>
  <dcterms:created xsi:type="dcterms:W3CDTF">2014-09-19T07:16:42Z</dcterms:created>
  <dcterms:modified xsi:type="dcterms:W3CDTF">2024-02-20T15:46:47Z</dcterms:modified>
  <cp:category>SRCE presentation</cp:category>
</cp:coreProperties>
</file>