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67" r:id="rId5"/>
    <p:sldId id="265" r:id="rId6"/>
    <p:sldId id="268" r:id="rId7"/>
    <p:sldId id="269" r:id="rId8"/>
    <p:sldId id="264" r:id="rId9"/>
    <p:sldId id="263" r:id="rId10"/>
    <p:sldId id="266" r:id="rId11"/>
    <p:sldId id="273" r:id="rId12"/>
    <p:sldId id="272" r:id="rId13"/>
    <p:sldId id="259" r:id="rId14"/>
  </p:sldIdLst>
  <p:sldSz cx="9144000" cy="5143500" type="screen16x9"/>
  <p:notesSz cx="9874250" cy="6797675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6559" autoAdjust="0"/>
  </p:normalViewPr>
  <p:slideViewPr>
    <p:cSldViewPr snapToGrid="0">
      <p:cViewPr varScale="1">
        <p:scale>
          <a:sx n="108" d="100"/>
          <a:sy n="108" d="100"/>
        </p:scale>
        <p:origin x="138" y="1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6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028" y="1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pPr/>
              <a:t>08.06.2018.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028" y="6457411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35" y="6183114"/>
            <a:ext cx="995585" cy="184894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12" y="6127646"/>
            <a:ext cx="1609443" cy="2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6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6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pPr/>
              <a:t>08.06.2018.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50900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271383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6" y="6456612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35" y="6166416"/>
            <a:ext cx="995585" cy="184894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12" y="6110948"/>
            <a:ext cx="1609443" cy="2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91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8830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253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727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5252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44.2% OA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422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None/>
            </a:pPr>
            <a:r>
              <a:rPr lang="hr-HR" dirty="0" smtClean="0"/>
              <a:t>Zakon o znanstvenoj djelatnosti i visokom obrazovanju, članak 83. :</a:t>
            </a:r>
          </a:p>
          <a:p>
            <a:pPr marL="342900" indent="-342900" algn="just">
              <a:buNone/>
            </a:pPr>
            <a:r>
              <a:rPr lang="hr-HR" dirty="0" smtClean="0"/>
              <a:t>(11) Završne radove studija sveučilišta i fakulteti dužni su trajno objaviti na javnoj internetskoj bazi sveučilišne knjižnice u sastavu sveučilišta te kopirati u javnu internetsku bazu završnih radova </a:t>
            </a:r>
            <a:r>
              <a:rPr lang="hr-HR" b="1" dirty="0" smtClean="0"/>
              <a:t>Nacionalne i sveučilišne knjižnice</a:t>
            </a:r>
            <a:r>
              <a:rPr lang="hr-HR" dirty="0" smtClean="0"/>
              <a:t>. Veleučilišta i visoke škole dužne su završene radove studija kopirati u javnu internetsku bazu završnih radova Nacionalne i sveučilišne knjižnice.</a:t>
            </a:r>
          </a:p>
          <a:p>
            <a:pPr marL="342900" indent="-342900" algn="just">
              <a:buNone/>
            </a:pPr>
            <a:r>
              <a:rPr lang="hr-HR" dirty="0" smtClean="0"/>
              <a:t>(12) …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837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88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424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5896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638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rce.unizg.hr/otvoreni-pristu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-1"/>
            <a:ext cx="9200644" cy="51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www.srce.unizg.hr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5950051" y="30377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51" y="4020088"/>
            <a:ext cx="918000" cy="362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13574" y="30583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Imenovanje-Nekomercijalno</a:t>
            </a:r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" y="2982485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6397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556325" y="3639785"/>
            <a:ext cx="28905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creativecommons.org/licenses/by-nc/4.0/deed.hr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39506" y="36064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http://mirrors.creativecommons.org/presskit/buttons/88x31/png/by-nc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78" y="40588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www.srce.unizg.hr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7" y="4752000"/>
            <a:ext cx="856432" cy="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hyperlink" Target="https://github.com/alen-z/open-source-stamp.g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bar.srce.h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2790597"/>
            <a:ext cx="6762870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chemeClr val="bg1"/>
                </a:solidFill>
              </a:rPr>
              <a:t>Dabar – </a:t>
            </a:r>
            <a:r>
              <a:rPr lang="en-GB" sz="2800" dirty="0" err="1" smtClean="0">
                <a:solidFill>
                  <a:schemeClr val="bg1"/>
                </a:solidFill>
              </a:rPr>
              <a:t>sustav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digitalnih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endParaRPr lang="hr-HR" sz="2800" dirty="0" smtClean="0">
              <a:solidFill>
                <a:schemeClr val="bg1"/>
              </a:solidFill>
            </a:endParaRPr>
          </a:p>
          <a:p>
            <a:r>
              <a:rPr lang="en-GB" sz="2800" dirty="0" err="1" smtClean="0">
                <a:solidFill>
                  <a:schemeClr val="bg1"/>
                </a:solidFill>
              </a:rPr>
              <a:t>akademskih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arhiva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i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repozitorija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46" y="3940513"/>
            <a:ext cx="6458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Draženko Celjak, Sveučilište u Zagrebu, Sveučilišni računski centar (Srce)</a:t>
            </a:r>
          </a:p>
          <a:p>
            <a:endParaRPr lang="hr-HR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“Arhivi svuda oko nas”</a:t>
            </a:r>
          </a:p>
          <a:p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Zagreb, 08. lipnja 2018.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1" y="9439"/>
            <a:ext cx="7886700" cy="994172"/>
          </a:xfrm>
        </p:spPr>
        <p:txBody>
          <a:bodyPr/>
          <a:lstStyle/>
          <a:p>
            <a:r>
              <a:rPr lang="hr-HR" dirty="0" smtClean="0"/>
              <a:t>Islandora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2800" indent="-172800">
              <a:spcBef>
                <a:spcPts val="750"/>
              </a:spcBef>
            </a:pPr>
            <a:endParaRPr lang="hr-HR" dirty="0"/>
          </a:p>
        </p:txBody>
      </p:sp>
      <p:pic>
        <p:nvPicPr>
          <p:cNvPr id="4" name="Picture 3" descr="daba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8450" y="1"/>
            <a:ext cx="1225550" cy="617314"/>
          </a:xfrm>
          <a:prstGeom prst="rect">
            <a:avLst/>
          </a:prstGeom>
        </p:spPr>
      </p:pic>
      <p:grpSp>
        <p:nvGrpSpPr>
          <p:cNvPr id="2" name="Group 43"/>
          <p:cNvGrpSpPr/>
          <p:nvPr/>
        </p:nvGrpSpPr>
        <p:grpSpPr>
          <a:xfrm>
            <a:off x="696194" y="569274"/>
            <a:ext cx="6221586" cy="4049493"/>
            <a:chOff x="2347916" y="1134695"/>
            <a:chExt cx="4879775" cy="3307026"/>
          </a:xfrm>
        </p:grpSpPr>
        <p:grpSp>
          <p:nvGrpSpPr>
            <p:cNvPr id="3" name="Group 4"/>
            <p:cNvGrpSpPr/>
            <p:nvPr/>
          </p:nvGrpSpPr>
          <p:grpSpPr>
            <a:xfrm>
              <a:off x="5585543" y="1134695"/>
              <a:ext cx="1642148" cy="2841871"/>
              <a:chOff x="5585543" y="1134697"/>
              <a:chExt cx="1642148" cy="284187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6039" y="1609243"/>
                <a:ext cx="1241157" cy="68417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5749" y="2481302"/>
                <a:ext cx="1041737" cy="130738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4860" y="1134697"/>
                <a:ext cx="549679" cy="392019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585543" y="1519173"/>
                <a:ext cx="1642148" cy="2457399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r-HR"/>
              </a:p>
            </p:txBody>
          </p:sp>
        </p:grpSp>
        <p:cxnSp>
          <p:nvCxnSpPr>
            <p:cNvPr id="8" name="Straight Arrow Connector 7"/>
            <p:cNvCxnSpPr>
              <a:stCxn id="12" idx="3"/>
            </p:cNvCxnSpPr>
            <p:nvPr/>
          </p:nvCxnSpPr>
          <p:spPr>
            <a:xfrm>
              <a:off x="4690543" y="1957000"/>
              <a:ext cx="895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6"/>
            <p:cNvGrpSpPr/>
            <p:nvPr/>
          </p:nvGrpSpPr>
          <p:grpSpPr>
            <a:xfrm>
              <a:off x="2347916" y="1453753"/>
              <a:ext cx="2882144" cy="2536604"/>
              <a:chOff x="2347916" y="1453754"/>
              <a:chExt cx="2882144" cy="2536607"/>
            </a:xfrm>
          </p:grpSpPr>
          <p:pic>
            <p:nvPicPr>
              <p:cNvPr id="11" name="Content Placeholder 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0599" y="1527828"/>
                <a:ext cx="2137260" cy="858351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347916" y="1453754"/>
                <a:ext cx="2342627" cy="1006498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r-HR"/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2584376" y="2239152"/>
                <a:ext cx="553701" cy="769675"/>
              </a:xfrm>
              <a:prstGeom prst="arc">
                <a:avLst>
                  <a:gd name="adj1" fmla="val 7112108"/>
                  <a:gd name="adj2" fmla="val 14489024"/>
                </a:avLst>
              </a:prstGeom>
              <a:ln>
                <a:solidFill>
                  <a:schemeClr val="tx1"/>
                </a:solidFill>
                <a:headEnd type="triangl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r-HR"/>
              </a:p>
            </p:txBody>
          </p:sp>
          <p:sp>
            <p:nvSpPr>
              <p:cNvPr id="16" name="TextBox 29"/>
              <p:cNvSpPr txBox="1"/>
              <p:nvPr/>
            </p:nvSpPr>
            <p:spPr>
              <a:xfrm>
                <a:off x="2762718" y="2519255"/>
                <a:ext cx="24673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r-HR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developement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r-HR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multisite</a:t>
                </a:r>
                <a:endParaRPr lang="hr-H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0599" y="3365523"/>
                <a:ext cx="1538063" cy="624838"/>
              </a:xfrm>
              <a:prstGeom prst="rect">
                <a:avLst/>
              </a:prstGeom>
            </p:spPr>
          </p:pic>
        </p:grpSp>
        <p:sp>
          <p:nvSpPr>
            <p:cNvPr id="10" name="TextBox 30"/>
            <p:cNvSpPr txBox="1"/>
            <p:nvPr/>
          </p:nvSpPr>
          <p:spPr>
            <a:xfrm>
              <a:off x="3996389" y="4141639"/>
              <a:ext cx="229582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Jenkins, Selenium,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Git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...</a:t>
              </a:r>
              <a:endParaRPr lang="hr-H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7"/>
          <p:cNvGrpSpPr/>
          <p:nvPr/>
        </p:nvGrpSpPr>
        <p:grpSpPr>
          <a:xfrm>
            <a:off x="6543350" y="520205"/>
            <a:ext cx="1515531" cy="3301133"/>
            <a:chOff x="5761338" y="699489"/>
            <a:chExt cx="1575877" cy="3506055"/>
          </a:xfrm>
        </p:grpSpPr>
        <p:pic>
          <p:nvPicPr>
            <p:cNvPr id="23" name="Picture 22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338" y="699489"/>
              <a:ext cx="1575877" cy="1575877"/>
            </a:xfrm>
            <a:prstGeom prst="rect">
              <a:avLst/>
            </a:prstGeom>
          </p:spPr>
        </p:pic>
        <p:sp>
          <p:nvSpPr>
            <p:cNvPr id="24" name="TextBox 22"/>
            <p:cNvSpPr txBox="1"/>
            <p:nvPr/>
          </p:nvSpPr>
          <p:spPr>
            <a:xfrm rot="16200000">
              <a:off x="5903693" y="2949888"/>
              <a:ext cx="22958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i="1" dirty="0"/>
                <a:t>https://</a:t>
              </a:r>
              <a:r>
                <a:rPr lang="en-US" sz="800" i="1" dirty="0" err="1"/>
                <a:t>github.com</a:t>
              </a:r>
              <a:r>
                <a:rPr lang="en-US" sz="800" i="1" dirty="0"/>
                <a:t>/</a:t>
              </a:r>
              <a:r>
                <a:rPr lang="en-US" sz="800" i="1" dirty="0" err="1"/>
                <a:t>alen</a:t>
              </a:r>
              <a:r>
                <a:rPr lang="en-US" sz="800" i="1" dirty="0"/>
                <a:t>-z/open-source-</a:t>
              </a:r>
              <a:r>
                <a:rPr lang="en-US" sz="800" i="1" dirty="0" err="1"/>
                <a:t>stamp.git</a:t>
              </a:r>
              <a:endParaRPr lang="hr-HR" sz="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4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Dabar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2800" indent="-172800">
              <a:spcBef>
                <a:spcPts val="750"/>
              </a:spcBef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Zajednička tehnička i informacijska infrastruktura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efikasnije korištenje hardverskih i ljudskih resursa</a:t>
            </a:r>
          </a:p>
          <a:p>
            <a:endParaRPr lang="hr-HR" dirty="0" smtClean="0"/>
          </a:p>
          <a:p>
            <a:r>
              <a:rPr lang="hr-HR" dirty="0" smtClean="0"/>
              <a:t>suradnja, standardi, održivost…</a:t>
            </a:r>
          </a:p>
          <a:p>
            <a:endParaRPr lang="hr-HR" dirty="0" smtClean="0"/>
          </a:p>
          <a:p>
            <a:r>
              <a:rPr lang="hr-HR" dirty="0" smtClean="0"/>
              <a:t>otvoreni pristup</a:t>
            </a:r>
          </a:p>
          <a:p>
            <a:pPr marL="172800" indent="-172800">
              <a:spcBef>
                <a:spcPts val="750"/>
              </a:spcBef>
            </a:pPr>
            <a:endParaRPr lang="hr-HR" dirty="0"/>
          </a:p>
        </p:txBody>
      </p:sp>
      <p:pic>
        <p:nvPicPr>
          <p:cNvPr id="4" name="Picture 3" descr="daba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8450" y="1"/>
            <a:ext cx="1225550" cy="617314"/>
          </a:xfrm>
          <a:prstGeom prst="rect">
            <a:avLst/>
          </a:prstGeom>
        </p:spPr>
      </p:pic>
      <p:pic>
        <p:nvPicPr>
          <p:cNvPr id="6" name="Picture 5" descr="final_kocke_napok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9402" y="655532"/>
            <a:ext cx="4272269" cy="301900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72891" y="3206443"/>
            <a:ext cx="4371109" cy="646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Ustanove se bave svojim sadržajem, </a:t>
            </a:r>
          </a:p>
          <a:p>
            <a:pPr marL="0" marR="0" lvl="0" indent="0" algn="ctr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3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ne tehnološkim pitanjima vezanim uz repozitorije</a:t>
            </a:r>
          </a:p>
        </p:txBody>
      </p:sp>
    </p:spTree>
    <p:extLst>
      <p:ext uri="{BB962C8B-B14F-4D97-AF65-F5344CB8AC3E}">
        <p14:creationId xmlns:p14="http://schemas.microsoft.com/office/powerpoint/2010/main" val="54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5"/>
            <a:ext cx="6858000" cy="763736"/>
          </a:xfrm>
        </p:spPr>
        <p:txBody>
          <a:bodyPr/>
          <a:lstStyle/>
          <a:p>
            <a:r>
              <a:rPr lang="hr-HR" dirty="0" smtClean="0"/>
              <a:t>Dabar – sustav digitalnih akademskih arhiva i repozitorija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396999"/>
            <a:ext cx="6858000" cy="1549401"/>
          </a:xfrm>
        </p:spPr>
        <p:txBody>
          <a:bodyPr>
            <a:normAutofit/>
          </a:bodyPr>
          <a:lstStyle/>
          <a:p>
            <a:r>
              <a:rPr lang="hr-HR" sz="1600" dirty="0" smtClean="0"/>
              <a:t>Draženko Celjak, Sveučilište u Zagrebu, Sveučilišni računski centar (Srce)</a:t>
            </a: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1200" dirty="0" smtClean="0"/>
              <a:t>“Arhivi svuda oko nas”</a:t>
            </a:r>
            <a:br>
              <a:rPr lang="hr-HR" sz="1200" dirty="0" smtClean="0"/>
            </a:br>
            <a:r>
              <a:rPr lang="hr-HR" sz="1200" dirty="0" smtClean="0"/>
              <a:t>Zagreb, 08. lipnja 2018.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>
                <a:hlinkClick r:id="rId3"/>
              </a:rPr>
              <a:t>https://dabar.srce.hr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>dabar@</a:t>
            </a:r>
            <a:r>
              <a:rPr lang="hr-HR" sz="1600" dirty="0" err="1" smtClean="0"/>
              <a:t>srce.hr</a:t>
            </a:r>
            <a:endParaRPr lang="hr-HR" sz="1600" dirty="0"/>
          </a:p>
        </p:txBody>
      </p:sp>
      <p:pic>
        <p:nvPicPr>
          <p:cNvPr id="5" name="Picture 4" descr="dabar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8450" y="1"/>
            <a:ext cx="1225550" cy="617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Digitalni akademski arhivi i repozitoriji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8651" y="1369219"/>
            <a:ext cx="7821286" cy="3263504"/>
          </a:xfrm>
        </p:spPr>
        <p:txBody>
          <a:bodyPr>
            <a:normAutofit lnSpcReduction="10000"/>
          </a:bodyPr>
          <a:lstStyle/>
          <a:p>
            <a:pPr marL="172800" indent="-172800">
              <a:spcBef>
                <a:spcPts val="750"/>
              </a:spcBef>
              <a:buNone/>
            </a:pPr>
            <a:r>
              <a:rPr lang="hr-HR" dirty="0" smtClean="0"/>
              <a:t>Dabar je dio nacionalne e-infrastrukture koji ustanovama i drugim pravnim osobama iz sustava ZVO omogućava jednostavnu uspostavu digitalnih repozitorija za pohranu i diseminaciju rezultata djelovanja ustanove, njezinih djelatnika, studenata i suradnika.</a:t>
            </a:r>
            <a:endParaRPr lang="hr-HR" dirty="0"/>
          </a:p>
          <a:p>
            <a:pPr marL="172800" indent="-172800">
              <a:spcBef>
                <a:spcPts val="750"/>
              </a:spcBef>
              <a:buNone/>
            </a:pPr>
            <a:endParaRPr lang="hr-HR" dirty="0"/>
          </a:p>
          <a:p>
            <a:pPr marL="172800" indent="-172800">
              <a:spcBef>
                <a:spcPts val="750"/>
              </a:spcBef>
              <a:buNone/>
            </a:pPr>
            <a:r>
              <a:rPr lang="hr-HR" dirty="0" smtClean="0"/>
              <a:t>Razvoj </a:t>
            </a:r>
            <a:r>
              <a:rPr lang="hr-HR" dirty="0" smtClean="0"/>
              <a:t>pokrenut u 2014</a:t>
            </a:r>
            <a:r>
              <a:rPr lang="hr-HR" dirty="0" smtClean="0"/>
              <a:t>.:</a:t>
            </a:r>
            <a:endParaRPr lang="hr-HR" dirty="0" smtClean="0"/>
          </a:p>
          <a:p>
            <a:pPr marL="342900" indent="-342900">
              <a:spcBef>
                <a:spcPts val="750"/>
              </a:spcBef>
              <a:buFont typeface="+mj-lt"/>
              <a:buAutoNum type="arabicPeriod"/>
            </a:pPr>
            <a:r>
              <a:rPr lang="hr-HR" dirty="0" smtClean="0"/>
              <a:t>razviti infrastrukturu za digitalne repozitorije</a:t>
            </a:r>
          </a:p>
          <a:p>
            <a:pPr marL="485768" lvl="1" indent="-228600">
              <a:spcBef>
                <a:spcPts val="750"/>
              </a:spcBef>
            </a:pPr>
            <a:r>
              <a:rPr lang="hr-HR" dirty="0" smtClean="0"/>
              <a:t>skalabilnu, </a:t>
            </a:r>
            <a:r>
              <a:rPr lang="hr-HR" dirty="0" err="1" smtClean="0"/>
              <a:t>interoperabilnu</a:t>
            </a:r>
            <a:r>
              <a:rPr lang="hr-HR" dirty="0" smtClean="0"/>
              <a:t>, fleksibilnu, pogodnu za dugoročnu pohranu</a:t>
            </a:r>
          </a:p>
          <a:p>
            <a:pPr marL="485768" lvl="1" indent="-228600">
              <a:spcBef>
                <a:spcPts val="750"/>
              </a:spcBef>
            </a:pPr>
            <a:r>
              <a:rPr lang="hr-HR" dirty="0" err="1" smtClean="0"/>
              <a:t>SaaS</a:t>
            </a:r>
            <a:endParaRPr lang="hr-HR" dirty="0" smtClean="0"/>
          </a:p>
          <a:p>
            <a:pPr marL="342900" indent="-342900">
              <a:spcBef>
                <a:spcPts val="750"/>
              </a:spcBef>
              <a:buFont typeface="+mj-lt"/>
              <a:buAutoNum type="arabicPeriod"/>
            </a:pPr>
            <a:r>
              <a:rPr lang="hr-HR" dirty="0" smtClean="0"/>
              <a:t>okupiti zajednicu</a:t>
            </a:r>
          </a:p>
          <a:p>
            <a:pPr marL="485768" lvl="1" indent="-228600">
              <a:spcBef>
                <a:spcPts val="750"/>
              </a:spcBef>
            </a:pPr>
            <a:r>
              <a:rPr lang="hr-HR" dirty="0" smtClean="0"/>
              <a:t>definiranje </a:t>
            </a:r>
            <a:r>
              <a:rPr lang="hr-HR" dirty="0" smtClean="0"/>
              <a:t>potreba, aplikativnih profila, kontroliranih rječnika, edukaciju</a:t>
            </a:r>
            <a:r>
              <a:rPr lang="hr-HR" dirty="0" smtClean="0"/>
              <a:t>…</a:t>
            </a:r>
            <a:endParaRPr lang="hr-HR" dirty="0" smtClean="0"/>
          </a:p>
          <a:p>
            <a:pPr marL="342900" indent="-342900">
              <a:spcBef>
                <a:spcPts val="750"/>
              </a:spcBef>
              <a:buFont typeface="+mj-lt"/>
              <a:buAutoNum type="arabicPeriod"/>
            </a:pPr>
            <a:r>
              <a:rPr lang="hr-HR" dirty="0" smtClean="0"/>
              <a:t>promocija OA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EC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Strategija znanosti obrazovanja i tehnologije (…otvoreni pristup znanstvenim i stručnim informacijama</a:t>
            </a:r>
            <a:r>
              <a:rPr lang="hr-HR" dirty="0" smtClean="0"/>
              <a:t>…)</a:t>
            </a:r>
            <a:endParaRPr lang="hr-HR" dirty="0" smtClean="0"/>
          </a:p>
        </p:txBody>
      </p:sp>
      <p:pic>
        <p:nvPicPr>
          <p:cNvPr id="5" name="Picture 4" descr="daba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8450" y="1"/>
            <a:ext cx="1225550" cy="6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Rezultat: Dabar – skalabilna nacionalna infrastruktura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2800" indent="-172800">
              <a:spcBef>
                <a:spcPts val="750"/>
              </a:spcBef>
              <a:buNone/>
            </a:pPr>
            <a:endParaRPr lang="hr-HR" dirty="0" smtClean="0"/>
          </a:p>
          <a:p>
            <a:pPr marL="172800" indent="-172800">
              <a:spcBef>
                <a:spcPts val="750"/>
              </a:spcBef>
              <a:buNone/>
            </a:pPr>
            <a:r>
              <a:rPr lang="hr-HR" dirty="0" smtClean="0"/>
              <a:t>Produkcijski rad: kolovoz 2015.</a:t>
            </a:r>
          </a:p>
          <a:p>
            <a:pPr marL="172800" indent="-172800">
              <a:spcBef>
                <a:spcPts val="750"/>
              </a:spcBef>
              <a:buNone/>
            </a:pPr>
            <a:endParaRPr lang="hr-HR" dirty="0" smtClean="0"/>
          </a:p>
          <a:p>
            <a:pPr marL="172800" indent="-172800">
              <a:spcBef>
                <a:spcPts val="750"/>
              </a:spcBef>
              <a:buNone/>
            </a:pPr>
            <a:endParaRPr lang="hr-HR" dirty="0" smtClean="0"/>
          </a:p>
          <a:p>
            <a:pPr marL="172800" indent="-172800">
              <a:spcBef>
                <a:spcPts val="750"/>
              </a:spcBef>
              <a:buNone/>
            </a:pPr>
            <a:r>
              <a:rPr lang="hr-HR" dirty="0" smtClean="0"/>
              <a:t>Danas: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121 repozitorija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10 sveučilišta</a:t>
            </a:r>
          </a:p>
          <a:p>
            <a:pPr marL="429968" lvl="1" indent="-172800">
              <a:spcBef>
                <a:spcPts val="750"/>
              </a:spcBef>
            </a:pPr>
            <a:r>
              <a:rPr lang="hr-HR" dirty="0" smtClean="0"/>
              <a:t>2 </a:t>
            </a:r>
            <a:r>
              <a:rPr lang="hr-HR" dirty="0" smtClean="0"/>
              <a:t>nacionalna repozitorija</a:t>
            </a:r>
            <a:endParaRPr lang="hr-HR" dirty="0" smtClean="0"/>
          </a:p>
          <a:p>
            <a:pPr marL="172800" indent="-172800">
              <a:spcBef>
                <a:spcPts val="750"/>
              </a:spcBef>
            </a:pPr>
            <a:endParaRPr lang="hr-HR" dirty="0"/>
          </a:p>
        </p:txBody>
      </p:sp>
      <p:pic>
        <p:nvPicPr>
          <p:cNvPr id="4" name="Picture 3" descr="daba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8450" y="1"/>
            <a:ext cx="1225550" cy="61731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1652" y="963145"/>
            <a:ext cx="3283079" cy="288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3054863" y="1943664"/>
            <a:ext cx="2911448" cy="2691203"/>
            <a:chOff x="3243887" y="819016"/>
            <a:chExt cx="3376919" cy="3787251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43887" y="819016"/>
              <a:ext cx="2965428" cy="2065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03195" y="1712429"/>
              <a:ext cx="2925739" cy="21539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33586" y="2443703"/>
              <a:ext cx="2587220" cy="21625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134385" y="1207486"/>
              <a:ext cx="1100612" cy="3031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800" dirty="0" smtClean="0"/>
                <a:t>https://zir.nsk.hr</a:t>
              </a:r>
              <a:endParaRPr lang="hr-HR" sz="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94531" y="2020848"/>
              <a:ext cx="1482267" cy="303188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800" dirty="0" smtClean="0"/>
                <a:t>https://repozitorij.mev.hr</a:t>
              </a:r>
              <a:endParaRPr lang="hr-HR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4588" y="2858486"/>
              <a:ext cx="1891053" cy="3031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800" dirty="0" smtClean="0"/>
                <a:t>https://repozitorij.sumfak.unizg.hr</a:t>
              </a:r>
              <a:endParaRPr lang="hr-H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Rezultat: broj objekata u repozitorijima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2800" indent="-172800">
              <a:spcBef>
                <a:spcPts val="750"/>
              </a:spcBef>
            </a:pPr>
            <a:r>
              <a:rPr lang="hr-HR" dirty="0" smtClean="0"/>
              <a:t>65.000+ digitalnih objekata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28.000+ OA</a:t>
            </a:r>
            <a:endParaRPr lang="hr-HR" dirty="0"/>
          </a:p>
        </p:txBody>
      </p:sp>
      <p:pic>
        <p:nvPicPr>
          <p:cNvPr id="4" name="Picture 3" descr="daba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8450" y="1"/>
            <a:ext cx="1225550" cy="617314"/>
          </a:xfrm>
          <a:prstGeom prst="rect">
            <a:avLst/>
          </a:prstGeom>
        </p:spPr>
      </p:pic>
      <p:pic>
        <p:nvPicPr>
          <p:cNvPr id="6" name="Picture 5" descr="dabar-stat-201806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0080" y="1240012"/>
            <a:ext cx="5284654" cy="30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66" y="2063887"/>
            <a:ext cx="2690916" cy="1900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7417" y="1056749"/>
            <a:ext cx="2786450" cy="931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Rezultati: podržano 8 + 2 vrsta objekata</a:t>
            </a:r>
            <a:endParaRPr lang="hr-HR" dirty="0"/>
          </a:p>
        </p:txBody>
      </p:sp>
      <p:pic>
        <p:nvPicPr>
          <p:cNvPr id="4" name="Picture 3" descr="dabar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8450" y="1"/>
            <a:ext cx="1225550" cy="617314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96" y="1036664"/>
            <a:ext cx="2690261" cy="1250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49" y="2002717"/>
            <a:ext cx="2695756" cy="2604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33" y="1913825"/>
            <a:ext cx="2695756" cy="2210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2800" indent="-172800">
              <a:spcBef>
                <a:spcPts val="750"/>
              </a:spcBef>
            </a:pPr>
            <a:r>
              <a:rPr lang="hr-HR" dirty="0" smtClean="0"/>
              <a:t>Završni i diplomski radovi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Disertacije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Radovi objavljeni u časopisu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Radovi objavljeni u zborniku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Poglavlja knjige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Prilozi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Slikovni objekt (fotografije)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Audio objekt</a:t>
            </a:r>
          </a:p>
          <a:p>
            <a:pPr marL="172800" indent="-172800">
              <a:spcBef>
                <a:spcPts val="750"/>
              </a:spcBef>
            </a:pPr>
            <a:endParaRPr lang="hr-HR" dirty="0" smtClean="0"/>
          </a:p>
          <a:p>
            <a:pPr marL="172800" indent="-172800">
              <a:spcBef>
                <a:spcPts val="750"/>
              </a:spcBef>
            </a:pPr>
            <a:r>
              <a:rPr lang="hr-HR" i="1" dirty="0" smtClean="0"/>
              <a:t>Izlaganja na skupu (prezentacije)</a:t>
            </a:r>
          </a:p>
          <a:p>
            <a:pPr marL="172800" indent="-172800">
              <a:spcBef>
                <a:spcPts val="750"/>
              </a:spcBef>
            </a:pPr>
            <a:r>
              <a:rPr lang="hr-HR" i="1" dirty="0" smtClean="0"/>
              <a:t>Audiovizualni objekti (video)</a:t>
            </a:r>
          </a:p>
          <a:p>
            <a:pPr marL="172800" indent="-172800">
              <a:spcBef>
                <a:spcPts val="750"/>
              </a:spcBef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54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Roadmap</a:t>
            </a:r>
            <a:r>
              <a:rPr lang="hr-HR" dirty="0" smtClean="0"/>
              <a:t> – plan podrške za nove vrste objekata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2800" indent="-172800">
              <a:spcBef>
                <a:spcPts val="750"/>
              </a:spcBef>
              <a:buNone/>
            </a:pPr>
            <a:endParaRPr lang="hr-HR" dirty="0" smtClean="0"/>
          </a:p>
          <a:p>
            <a:pPr marL="172800" indent="-172800">
              <a:spcBef>
                <a:spcPts val="750"/>
              </a:spcBef>
              <a:buNone/>
            </a:pPr>
            <a:r>
              <a:rPr lang="hr-HR" dirty="0" smtClean="0"/>
              <a:t>2018.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Istraživački podaci</a:t>
            </a:r>
            <a:endParaRPr lang="hr-HR" dirty="0" smtClean="0"/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Knjiga</a:t>
            </a:r>
          </a:p>
          <a:p>
            <a:pPr marL="172800" indent="-172800">
              <a:spcBef>
                <a:spcPts val="750"/>
              </a:spcBef>
            </a:pPr>
            <a:endParaRPr lang="hr-HR" dirty="0" smtClean="0"/>
          </a:p>
          <a:p>
            <a:pPr marL="172800" indent="-172800">
              <a:spcBef>
                <a:spcPts val="750"/>
              </a:spcBef>
              <a:buNone/>
            </a:pPr>
            <a:r>
              <a:rPr lang="hr-HR" dirty="0" smtClean="0"/>
              <a:t>2019.</a:t>
            </a:r>
          </a:p>
          <a:p>
            <a:pPr marL="172800" indent="-172800">
              <a:spcBef>
                <a:spcPts val="750"/>
              </a:spcBef>
            </a:pPr>
            <a:r>
              <a:rPr lang="hr-HR" b="1" dirty="0" smtClean="0"/>
              <a:t>Obrazovni sadržaji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Plan / izvještaj / dokumentacija</a:t>
            </a:r>
          </a:p>
          <a:p>
            <a:pPr marL="172800" indent="-172800">
              <a:spcBef>
                <a:spcPts val="750"/>
              </a:spcBef>
              <a:buNone/>
            </a:pPr>
            <a:endParaRPr lang="hr-HR" dirty="0"/>
          </a:p>
        </p:txBody>
      </p:sp>
      <p:pic>
        <p:nvPicPr>
          <p:cNvPr id="4" name="Picture 3" descr="daba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8450" y="1"/>
            <a:ext cx="1225550" cy="6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Rezultat: </a:t>
            </a:r>
            <a:br>
              <a:rPr lang="hr-HR" dirty="0" smtClean="0"/>
            </a:br>
            <a:r>
              <a:rPr lang="hr-HR" dirty="0" err="1" smtClean="0"/>
              <a:t>Interoperabilnost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2800" indent="-172800">
              <a:spcBef>
                <a:spcPts val="750"/>
              </a:spcBef>
              <a:buNone/>
            </a:pPr>
            <a:endParaRPr lang="hr-HR" dirty="0" smtClean="0"/>
          </a:p>
          <a:p>
            <a:pPr marL="172800" indent="-172800">
              <a:spcBef>
                <a:spcPts val="750"/>
              </a:spcBef>
              <a:buNone/>
            </a:pPr>
            <a:endParaRPr lang="hr-HR" dirty="0" smtClean="0"/>
          </a:p>
          <a:p>
            <a:pPr marL="172800" indent="-172800">
              <a:spcBef>
                <a:spcPts val="750"/>
              </a:spcBef>
              <a:buNone/>
            </a:pPr>
            <a:r>
              <a:rPr lang="hr-HR" dirty="0" smtClean="0"/>
              <a:t>Integracija Dabra s nacionalnim </a:t>
            </a:r>
          </a:p>
          <a:p>
            <a:pPr marL="172800" indent="-172800">
              <a:spcBef>
                <a:spcPts val="750"/>
              </a:spcBef>
              <a:buNone/>
            </a:pPr>
            <a:r>
              <a:rPr lang="hr-HR" dirty="0" smtClean="0"/>
              <a:t>i globalnim e-infrastrukturama</a:t>
            </a:r>
          </a:p>
          <a:p>
            <a:pPr marL="172800" indent="-172800">
              <a:spcBef>
                <a:spcPts val="750"/>
              </a:spcBef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Picture 3" descr="daba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8450" y="1"/>
            <a:ext cx="1225550" cy="617314"/>
          </a:xfrm>
          <a:prstGeom prst="rect">
            <a:avLst/>
          </a:prstGeom>
        </p:spPr>
      </p:pic>
      <p:pic>
        <p:nvPicPr>
          <p:cNvPr id="6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7" y="27496"/>
            <a:ext cx="3632183" cy="46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Rezultat: zajednica (10 radnih skupina i Koordinacijski odbor)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vi-VN" sz="1200" dirty="0" smtClean="0"/>
              <a:t>RS za ocjenske radove</a:t>
            </a:r>
          </a:p>
          <a:p>
            <a:r>
              <a:rPr lang="vi-VN" sz="1200" dirty="0" smtClean="0"/>
              <a:t>RS za opis znanstvenih i srodnih radova, kontrolirane rječnike i identifikatore</a:t>
            </a:r>
          </a:p>
          <a:p>
            <a:r>
              <a:rPr lang="vi-VN" sz="1200" dirty="0" smtClean="0"/>
              <a:t>RS za opis slikovne, audio i video građe, kontrolirane rječnike i identifikatore</a:t>
            </a:r>
          </a:p>
          <a:p>
            <a:r>
              <a:rPr lang="vi-VN" sz="1200" dirty="0" smtClean="0"/>
              <a:t>RS za interoperabilnost</a:t>
            </a:r>
          </a:p>
          <a:p>
            <a:r>
              <a:rPr lang="vi-VN" sz="1200" dirty="0" smtClean="0"/>
              <a:t>RS za politike repozitorija vezane uz dugoročno očuvanje digitalnog gradiva</a:t>
            </a:r>
          </a:p>
          <a:p>
            <a:r>
              <a:rPr lang="vi-VN" sz="1200" dirty="0" smtClean="0"/>
              <a:t>RS za korisničke funkcionalnosti</a:t>
            </a:r>
          </a:p>
          <a:p>
            <a:r>
              <a:rPr lang="vi-VN" sz="1200" dirty="0" smtClean="0"/>
              <a:t>RS za autorska prava</a:t>
            </a:r>
          </a:p>
          <a:p>
            <a:r>
              <a:rPr lang="vi-VN" sz="1200" dirty="0" smtClean="0"/>
              <a:t>RS za edukaciju i podršku</a:t>
            </a:r>
          </a:p>
          <a:p>
            <a:r>
              <a:rPr lang="vi-VN" sz="1200" dirty="0" smtClean="0"/>
              <a:t>RS za istraživačke podatke</a:t>
            </a:r>
          </a:p>
          <a:p>
            <a:r>
              <a:rPr lang="vi-VN" sz="1200" dirty="0" smtClean="0"/>
              <a:t>RS za obrazovne sadržaje</a:t>
            </a:r>
            <a:endParaRPr lang="hr-HR" sz="1200" dirty="0" smtClean="0"/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sz="1400" b="1" dirty="0" smtClean="0"/>
              <a:t>29 ustanova: </a:t>
            </a:r>
            <a:r>
              <a:rPr lang="hr-HR" sz="1400" dirty="0" smtClean="0"/>
              <a:t>ADU, DHMZ, DZIV, FFOS, FFZG, FOI, FSB, HRZ, IEF, IPU, IRB, IRO, KIF, MEDRI, MEF, MEFST, MUZA, NCVVO, NSK, PMF, PRAVRI, PTFOS, Srce, SVKRI, SVKST, UFZG, UNIOS, UNIPU, UNIZD</a:t>
            </a:r>
          </a:p>
        </p:txBody>
      </p:sp>
      <p:pic>
        <p:nvPicPr>
          <p:cNvPr id="4" name="Picture 3" descr="daba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8450" y="1"/>
            <a:ext cx="1225550" cy="6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Podrška i edukacija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2800" indent="-172800">
              <a:spcBef>
                <a:spcPts val="750"/>
              </a:spcBef>
            </a:pPr>
            <a:endParaRPr lang="hr-HR" dirty="0" smtClean="0"/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23 radionice</a:t>
            </a:r>
          </a:p>
          <a:p>
            <a:pPr marL="172800" indent="-172800">
              <a:spcBef>
                <a:spcPts val="750"/>
              </a:spcBef>
            </a:pPr>
            <a:r>
              <a:rPr lang="hr-HR" dirty="0" smtClean="0"/>
              <a:t>287 polaznika</a:t>
            </a:r>
          </a:p>
          <a:p>
            <a:pPr marL="172800" indent="-172800">
              <a:spcBef>
                <a:spcPts val="750"/>
              </a:spcBef>
            </a:pPr>
            <a:r>
              <a:rPr lang="hr-HR" i="1" dirty="0" err="1" smtClean="0"/>
              <a:t>train</a:t>
            </a:r>
            <a:r>
              <a:rPr lang="hr-HR" i="1" dirty="0" smtClean="0"/>
              <a:t> </a:t>
            </a:r>
            <a:r>
              <a:rPr lang="hr-HR" i="1" dirty="0" err="1" smtClean="0"/>
              <a:t>the</a:t>
            </a:r>
            <a:r>
              <a:rPr lang="hr-HR" i="1" dirty="0" smtClean="0"/>
              <a:t> </a:t>
            </a:r>
            <a:r>
              <a:rPr lang="hr-HR" i="1" dirty="0" err="1" smtClean="0"/>
              <a:t>trainers</a:t>
            </a:r>
            <a:r>
              <a:rPr lang="hr-HR" i="1" dirty="0" smtClean="0"/>
              <a:t> </a:t>
            </a:r>
            <a:r>
              <a:rPr lang="hr-HR" dirty="0" smtClean="0">
                <a:sym typeface="Wingdings" pitchFamily="2" charset="2"/>
              </a:rPr>
              <a:t></a:t>
            </a:r>
            <a:endParaRPr lang="hr-HR" dirty="0" smtClean="0"/>
          </a:p>
          <a:p>
            <a:pPr marL="172800" indent="-172800">
              <a:spcBef>
                <a:spcPts val="750"/>
              </a:spcBef>
            </a:pPr>
            <a:endParaRPr lang="hr-HR" dirty="0"/>
          </a:p>
        </p:txBody>
      </p:sp>
      <p:pic>
        <p:nvPicPr>
          <p:cNvPr id="4" name="Picture 3" descr="daba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8450" y="1"/>
            <a:ext cx="1225550" cy="617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6" y="1034089"/>
            <a:ext cx="4484326" cy="29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1643</TotalTime>
  <Words>542</Words>
  <Application>Microsoft Office PowerPoint</Application>
  <PresentationFormat>On-screen Show (16:9)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Srce - 4x3</vt:lpstr>
      <vt:lpstr>Imenovanje-Nekomercijalno-Bez prerada (CC BY-NC-ND)</vt:lpstr>
      <vt:lpstr>PowerPoint Presentation</vt:lpstr>
      <vt:lpstr>Digitalni akademski arhivi i repozitoriji</vt:lpstr>
      <vt:lpstr>Rezultat: Dabar – skalabilna nacionalna infrastruktura</vt:lpstr>
      <vt:lpstr>Rezultat: broj objekata u repozitorijima</vt:lpstr>
      <vt:lpstr>Rezultati: podržano 8 + 2 vrsta objekata</vt:lpstr>
      <vt:lpstr>Roadmap – plan podrške za nove vrste objekata</vt:lpstr>
      <vt:lpstr>Rezultat:  Interoperabilnost</vt:lpstr>
      <vt:lpstr>Rezultat: zajednica (10 radnih skupina i Koordinacijski odbor)</vt:lpstr>
      <vt:lpstr>Podrška i edukacija</vt:lpstr>
      <vt:lpstr>Islandora</vt:lpstr>
      <vt:lpstr>Dabar</vt:lpstr>
      <vt:lpstr>Dabar – sustav digitalnih akademskih arhiva i repozitorija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Dabar - sustav digitalnih akademskih arhiva i repozitorija</dc:title>
  <dc:creator>Draženko Celjak</dc:creator>
  <cp:keywords>dabar, repozitoriji</cp:keywords>
  <cp:lastModifiedBy>Draženko</cp:lastModifiedBy>
  <cp:revision>125</cp:revision>
  <cp:lastPrinted>2014-06-24T07:01:20Z</cp:lastPrinted>
  <dcterms:created xsi:type="dcterms:W3CDTF">2014-09-19T07:16:42Z</dcterms:created>
  <dcterms:modified xsi:type="dcterms:W3CDTF">2018-06-08T09:08:20Z</dcterms:modified>
</cp:coreProperties>
</file>