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71" r:id="rId15"/>
    <p:sldId id="270" r:id="rId16"/>
    <p:sldId id="269" r:id="rId17"/>
    <p:sldId id="275" r:id="rId18"/>
    <p:sldId id="27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DB74C-6FB8-4F96-A584-9AB45010BD93}" type="datetimeFigureOut">
              <a:rPr lang="hr-HR" smtClean="0"/>
              <a:t>08.06.2017.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D8FEA-8271-40F5-8AFE-941127633B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112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8FEA-8271-40F5-8AFE-941127633B1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90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619361" y="3351621"/>
            <a:ext cx="8967437" cy="3385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84" y="5987031"/>
            <a:ext cx="1843732" cy="675888"/>
          </a:xfrm>
          <a:prstGeom prst="rect">
            <a:avLst/>
          </a:prstGeom>
        </p:spPr>
      </p:pic>
      <p:sp>
        <p:nvSpPr>
          <p:cNvPr id="9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591369" y="2675094"/>
            <a:ext cx="10997251" cy="657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9007658" y="-114"/>
            <a:ext cx="3184342" cy="211123"/>
          </a:xfrm>
          <a:prstGeom prst="rect">
            <a:avLst/>
          </a:prstGeom>
          <a:solidFill>
            <a:srgbClr val="005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9007658" y="210913"/>
            <a:ext cx="3184342" cy="211123"/>
          </a:xfrm>
          <a:prstGeom prst="rect">
            <a:avLst/>
          </a:prstGeom>
          <a:solidFill>
            <a:srgbClr val="99B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0" y="210913"/>
            <a:ext cx="9007658" cy="211123"/>
          </a:xfrm>
          <a:prstGeom prst="rect">
            <a:avLst/>
          </a:prstGeom>
          <a:solidFill>
            <a:srgbClr val="F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0" y="-115"/>
            <a:ext cx="9007658" cy="211123"/>
          </a:xfrm>
          <a:prstGeom prst="rect">
            <a:avLst/>
          </a:prstGeom>
          <a:solidFill>
            <a:srgbClr val="DE7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5" y="5954373"/>
            <a:ext cx="1993627" cy="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4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64" y="6168337"/>
            <a:ext cx="1349151" cy="494581"/>
          </a:xfrm>
          <a:prstGeom prst="rect">
            <a:avLst/>
          </a:prstGeom>
        </p:spPr>
      </p:pic>
      <p:sp>
        <p:nvSpPr>
          <p:cNvPr id="8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259644" y="3401579"/>
            <a:ext cx="11659171" cy="82744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none" baseline="0">
                <a:solidFill>
                  <a:srgbClr val="DE71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9007658" y="0"/>
            <a:ext cx="3184342" cy="79022"/>
          </a:xfrm>
          <a:prstGeom prst="rect">
            <a:avLst/>
          </a:prstGeom>
          <a:solidFill>
            <a:srgbClr val="005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9007658" y="79023"/>
            <a:ext cx="3184342" cy="79586"/>
          </a:xfrm>
          <a:prstGeom prst="rect">
            <a:avLst/>
          </a:prstGeom>
          <a:solidFill>
            <a:srgbClr val="99B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79023"/>
            <a:ext cx="9007658" cy="79586"/>
          </a:xfrm>
          <a:prstGeom prst="rect">
            <a:avLst/>
          </a:prstGeom>
          <a:solidFill>
            <a:srgbClr val="F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0" y="-1"/>
            <a:ext cx="9007658" cy="79022"/>
          </a:xfrm>
          <a:prstGeom prst="rect">
            <a:avLst/>
          </a:prstGeom>
          <a:solidFill>
            <a:srgbClr val="DE7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" y="6135679"/>
            <a:ext cx="1631815" cy="5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69800" y="6276622"/>
            <a:ext cx="853609" cy="25684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DF884E-1817-F242-8705-CC9B9BBDC26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590401" y="943200"/>
            <a:ext cx="10990800" cy="399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DE71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91369" y="1602000"/>
            <a:ext cx="10989832" cy="400857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hr-HR" dirty="0" smtClean="0"/>
          </a:p>
          <a:p>
            <a:pPr lvl="1"/>
            <a:r>
              <a:rPr lang="hr-HR" dirty="0" err="1" smtClean="0"/>
              <a:t>Sdf</a:t>
            </a:r>
            <a:endParaRPr lang="hr-HR" dirty="0" smtClean="0"/>
          </a:p>
          <a:p>
            <a:pPr lvl="2"/>
            <a:r>
              <a:rPr lang="hr-HR" dirty="0" err="1" smtClean="0"/>
              <a:t>Sfsdfs</a:t>
            </a:r>
            <a:endParaRPr lang="hr-HR" dirty="0" smtClean="0"/>
          </a:p>
          <a:p>
            <a:pPr lvl="3"/>
            <a:r>
              <a:rPr lang="hr-HR" dirty="0" err="1" smtClean="0"/>
              <a:t>sdfsdf</a:t>
            </a:r>
            <a:endParaRPr lang="hr-HR" dirty="0" smtClean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64" y="6168337"/>
            <a:ext cx="1349151" cy="494581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9007658" y="0"/>
            <a:ext cx="3184342" cy="79022"/>
          </a:xfrm>
          <a:prstGeom prst="rect">
            <a:avLst/>
          </a:prstGeom>
          <a:solidFill>
            <a:srgbClr val="005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9007658" y="79023"/>
            <a:ext cx="3184342" cy="79586"/>
          </a:xfrm>
          <a:prstGeom prst="rect">
            <a:avLst/>
          </a:prstGeom>
          <a:solidFill>
            <a:srgbClr val="99B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0" y="79023"/>
            <a:ext cx="9007658" cy="79586"/>
          </a:xfrm>
          <a:prstGeom prst="rect">
            <a:avLst/>
          </a:prstGeom>
          <a:solidFill>
            <a:srgbClr val="F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0" y="-1"/>
            <a:ext cx="9007658" cy="79022"/>
          </a:xfrm>
          <a:prstGeom prst="rect">
            <a:avLst/>
          </a:prstGeom>
          <a:solidFill>
            <a:srgbClr val="DE7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" y="6124793"/>
            <a:ext cx="1631815" cy="5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2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80683" y="6276622"/>
            <a:ext cx="853609" cy="25684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DF884E-1817-F242-8705-CC9B9BBDC26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590401" y="943200"/>
            <a:ext cx="10990800" cy="399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DE71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91369" y="1602000"/>
            <a:ext cx="10989832" cy="400857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hr-HR" dirty="0" smtClean="0"/>
          </a:p>
          <a:p>
            <a:pPr lvl="1"/>
            <a:r>
              <a:rPr lang="hr-HR" dirty="0" smtClean="0"/>
              <a:t>Test</a:t>
            </a:r>
          </a:p>
          <a:p>
            <a:pPr lvl="2"/>
            <a:r>
              <a:rPr lang="hr-HR" dirty="0" smtClean="0"/>
              <a:t>Test</a:t>
            </a:r>
          </a:p>
          <a:p>
            <a:pPr lvl="3"/>
            <a:r>
              <a:rPr lang="hr-HR" dirty="0" smtClean="0"/>
              <a:t>test</a:t>
            </a:r>
            <a:endParaRPr lang="de-DE" dirty="0" smtClean="0"/>
          </a:p>
          <a:p>
            <a:pPr lvl="0"/>
            <a:endParaRPr lang="de-DE" dirty="0" smtClean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64" y="6168337"/>
            <a:ext cx="1349151" cy="494581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9007658" y="0"/>
            <a:ext cx="3184342" cy="79022"/>
          </a:xfrm>
          <a:prstGeom prst="rect">
            <a:avLst/>
          </a:prstGeom>
          <a:solidFill>
            <a:srgbClr val="005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9007658" y="79023"/>
            <a:ext cx="3184342" cy="79586"/>
          </a:xfrm>
          <a:prstGeom prst="rect">
            <a:avLst/>
          </a:prstGeom>
          <a:solidFill>
            <a:srgbClr val="99B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0" y="79023"/>
            <a:ext cx="9007658" cy="79586"/>
          </a:xfrm>
          <a:prstGeom prst="rect">
            <a:avLst/>
          </a:prstGeom>
          <a:solidFill>
            <a:srgbClr val="F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0" y="-1"/>
            <a:ext cx="9007658" cy="79022"/>
          </a:xfrm>
          <a:prstGeom prst="rect">
            <a:avLst/>
          </a:prstGeom>
          <a:solidFill>
            <a:srgbClr val="DE7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" y="6135679"/>
            <a:ext cx="1631815" cy="5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90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abar@srce.hr" TargetMode="External"/><Relationship Id="rId2" Type="http://schemas.openxmlformats.org/officeDocument/2006/relationships/hyperlink" Target="https://dabar.srce.hr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hrcak.srce.hr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hyperlink" Target="https://github.com/alen-z/open-source-stamp.gi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19361" y="3449595"/>
            <a:ext cx="8967437" cy="1470748"/>
          </a:xfrm>
        </p:spPr>
        <p:txBody>
          <a:bodyPr/>
          <a:lstStyle/>
          <a:p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Draženko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Celjak &lt;drazenko.celjak@srce.hr&gt;,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Zoran Bekić, Marko Cundeković, Ljiljana Jertec, Miroslav Milinović, Alen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Zubić</a:t>
            </a: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SRCE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University of Zagreb, University Computing Centre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91369" y="1992086"/>
            <a:ext cx="10997251" cy="1057174"/>
          </a:xfrm>
        </p:spPr>
        <p:txBody>
          <a:bodyPr/>
          <a:lstStyle/>
          <a:p>
            <a:r>
              <a:rPr lang="de-DE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DABAR – The National Infrastructure for Digital Repositories</a:t>
            </a:r>
          </a:p>
        </p:txBody>
      </p:sp>
    </p:spTree>
    <p:extLst>
      <p:ext uri="{BB962C8B-B14F-4D97-AF65-F5344CB8AC3E}">
        <p14:creationId xmlns:p14="http://schemas.microsoft.com/office/powerpoint/2010/main" val="31168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err="1"/>
              <a:t>Results</a:t>
            </a:r>
            <a:r>
              <a:rPr lang="hr-HR" dirty="0"/>
              <a:t>: </a:t>
            </a:r>
            <a:r>
              <a:rPr lang="hr-HR" dirty="0" err="1"/>
              <a:t>Stored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published</a:t>
            </a:r>
            <a:r>
              <a:rPr lang="hr-HR" dirty="0"/>
              <a:t> </a:t>
            </a:r>
            <a:r>
              <a:rPr lang="hr-HR" dirty="0" err="1"/>
              <a:t>digital</a:t>
            </a:r>
            <a:r>
              <a:rPr lang="hr-HR" dirty="0"/>
              <a:t> </a:t>
            </a:r>
            <a:r>
              <a:rPr lang="hr-HR" dirty="0" err="1"/>
              <a:t>objects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91369" y="1602000"/>
            <a:ext cx="5193189" cy="4008578"/>
          </a:xfrm>
        </p:spPr>
        <p:txBody>
          <a:bodyPr/>
          <a:lstStyle/>
          <a:p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37.300</a:t>
            </a:r>
            <a:r>
              <a:rPr lang="hr-HR" dirty="0"/>
              <a:t>+ </a:t>
            </a:r>
            <a:r>
              <a:rPr lang="hr-HR" dirty="0" err="1"/>
              <a:t>digital</a:t>
            </a:r>
            <a:r>
              <a:rPr lang="hr-HR" dirty="0"/>
              <a:t> </a:t>
            </a:r>
            <a:r>
              <a:rPr lang="hr-HR" dirty="0" err="1"/>
              <a:t>objects</a:t>
            </a:r>
            <a:endParaRPr lang="hr-HR" dirty="0"/>
          </a:p>
          <a:p>
            <a:r>
              <a:rPr lang="hr-HR" dirty="0"/>
              <a:t>15.750+ OA</a:t>
            </a:r>
          </a:p>
          <a:p>
            <a:endParaRPr lang="hr-HR" dirty="0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740674"/>
              </p:ext>
            </p:extLst>
          </p:nvPr>
        </p:nvGraphicFramePr>
        <p:xfrm>
          <a:off x="4739530" y="1835190"/>
          <a:ext cx="5796643" cy="399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hart" r:id="rId3" imgW="5162630" imgH="3333750" progId="Excel.Chart.8">
                  <p:embed/>
                </p:oleObj>
              </mc:Choice>
              <mc:Fallback>
                <p:oleObj name="Chart" r:id="rId3" imgW="5162630" imgH="33337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530" y="1835190"/>
                        <a:ext cx="5796643" cy="39928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err="1" smtClean="0"/>
              <a:t>Results</a:t>
            </a:r>
            <a:r>
              <a:rPr lang="hr-HR" dirty="0" smtClean="0"/>
              <a:t>: </a:t>
            </a:r>
            <a:r>
              <a:rPr lang="hr-HR" dirty="0" err="1" smtClean="0"/>
              <a:t>Community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91369" y="1602000"/>
            <a:ext cx="5297802" cy="4008578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Coordination</a:t>
            </a:r>
            <a:r>
              <a:rPr lang="hr-HR" dirty="0"/>
              <a:t> </a:t>
            </a:r>
            <a:r>
              <a:rPr lang="hr-HR" dirty="0" err="1"/>
              <a:t>c</a:t>
            </a:r>
            <a:r>
              <a:rPr lang="hr-HR" dirty="0" err="1" smtClean="0"/>
              <a:t>ommittee</a:t>
            </a:r>
            <a:r>
              <a:rPr lang="hr-HR" dirty="0" smtClean="0"/>
              <a:t> + </a:t>
            </a:r>
            <a:r>
              <a:rPr lang="hr-HR" dirty="0" err="1"/>
              <a:t>w</a:t>
            </a:r>
            <a:r>
              <a:rPr lang="hr-HR" dirty="0" err="1" smtClean="0"/>
              <a:t>orking</a:t>
            </a:r>
            <a:r>
              <a:rPr lang="hr-HR" dirty="0" smtClean="0"/>
              <a:t> </a:t>
            </a:r>
            <a:r>
              <a:rPr lang="hr-HR" dirty="0" err="1" smtClean="0"/>
              <a:t>groups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/>
              <a:t>March</a:t>
            </a:r>
            <a:r>
              <a:rPr lang="hr-HR" dirty="0"/>
              <a:t> 2016. - memorandum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understanding</a:t>
            </a:r>
            <a:r>
              <a:rPr lang="hr-HR" dirty="0"/>
              <a:t>:</a:t>
            </a:r>
          </a:p>
          <a:p>
            <a:r>
              <a:rPr lang="hr-HR" dirty="0"/>
              <a:t>SRCE</a:t>
            </a:r>
          </a:p>
          <a:p>
            <a:r>
              <a:rPr lang="hr-HR" dirty="0"/>
              <a:t>Ruđer Bošković Institute</a:t>
            </a:r>
          </a:p>
          <a:p>
            <a:r>
              <a:rPr lang="en-US" dirty="0"/>
              <a:t>University of Zagreb School of Medicine</a:t>
            </a:r>
            <a:endParaRPr lang="hr-HR" dirty="0"/>
          </a:p>
          <a:p>
            <a:r>
              <a:rPr lang="en-US" dirty="0"/>
              <a:t>University of Zagreb Faculty of Humanities and Social Sciences</a:t>
            </a:r>
            <a:endParaRPr lang="hr-HR" dirty="0"/>
          </a:p>
          <a:p>
            <a:r>
              <a:rPr lang="en-US" dirty="0"/>
              <a:t>National and University Library in Zagreb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+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institutions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283399" y="1602000"/>
            <a:ext cx="5297802" cy="4008578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 smtClean="0"/>
              <a:t>Working</a:t>
            </a:r>
            <a:r>
              <a:rPr lang="hr-HR" dirty="0" smtClean="0"/>
              <a:t> </a:t>
            </a:r>
            <a:r>
              <a:rPr lang="hr-HR" dirty="0" err="1"/>
              <a:t>groups</a:t>
            </a:r>
            <a:r>
              <a:rPr lang="hr-HR" dirty="0"/>
              <a:t> (8 + 2):</a:t>
            </a:r>
          </a:p>
          <a:p>
            <a:r>
              <a:rPr lang="hr-HR" dirty="0" err="1"/>
              <a:t>Theses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disertations</a:t>
            </a:r>
            <a:endParaRPr lang="hr-HR" dirty="0"/>
          </a:p>
          <a:p>
            <a:r>
              <a:rPr lang="hr-HR" dirty="0" err="1"/>
              <a:t>Scientific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related</a:t>
            </a:r>
            <a:r>
              <a:rPr lang="hr-HR" dirty="0"/>
              <a:t> </a:t>
            </a:r>
            <a:r>
              <a:rPr lang="hr-HR" dirty="0" err="1"/>
              <a:t>works</a:t>
            </a:r>
            <a:endParaRPr lang="hr-HR" dirty="0"/>
          </a:p>
          <a:p>
            <a:r>
              <a:rPr lang="hr-HR" dirty="0" err="1"/>
              <a:t>Image</a:t>
            </a:r>
            <a:r>
              <a:rPr lang="hr-HR" dirty="0"/>
              <a:t>, audio </a:t>
            </a:r>
            <a:r>
              <a:rPr lang="hr-HR" dirty="0" err="1"/>
              <a:t>and</a:t>
            </a:r>
            <a:r>
              <a:rPr lang="hr-HR" dirty="0"/>
              <a:t> video </a:t>
            </a:r>
            <a:r>
              <a:rPr lang="hr-HR" dirty="0" err="1"/>
              <a:t>content</a:t>
            </a:r>
            <a:endParaRPr lang="hr-HR" dirty="0"/>
          </a:p>
          <a:p>
            <a:r>
              <a:rPr lang="hr-HR" dirty="0" err="1"/>
              <a:t>Interoperability</a:t>
            </a:r>
            <a:endParaRPr lang="hr-HR" dirty="0"/>
          </a:p>
          <a:p>
            <a:r>
              <a:rPr lang="hr-HR" dirty="0" err="1"/>
              <a:t>Long-term</a:t>
            </a:r>
            <a:r>
              <a:rPr lang="hr-HR" dirty="0"/>
              <a:t> </a:t>
            </a:r>
            <a:r>
              <a:rPr lang="hr-HR" dirty="0" err="1"/>
              <a:t>preservation</a:t>
            </a:r>
            <a:endParaRPr lang="hr-HR" dirty="0"/>
          </a:p>
          <a:p>
            <a:r>
              <a:rPr lang="hr-HR" dirty="0" err="1"/>
              <a:t>User</a:t>
            </a:r>
            <a:r>
              <a:rPr lang="hr-HR" dirty="0"/>
              <a:t> </a:t>
            </a:r>
            <a:r>
              <a:rPr lang="hr-HR" dirty="0" err="1"/>
              <a:t>functionality</a:t>
            </a:r>
            <a:endParaRPr lang="hr-HR" dirty="0"/>
          </a:p>
          <a:p>
            <a:r>
              <a:rPr lang="hr-HR" dirty="0"/>
              <a:t>Copyright</a:t>
            </a:r>
          </a:p>
          <a:p>
            <a:r>
              <a:rPr lang="hr-HR" dirty="0" err="1"/>
              <a:t>Education</a:t>
            </a:r>
            <a:r>
              <a:rPr lang="hr-HR" dirty="0"/>
              <a:t> &amp; </a:t>
            </a:r>
            <a:r>
              <a:rPr lang="hr-HR" dirty="0" err="1"/>
              <a:t>Support</a:t>
            </a:r>
            <a:endParaRPr lang="hr-HR" dirty="0"/>
          </a:p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Research Data</a:t>
            </a:r>
          </a:p>
          <a:p>
            <a:r>
              <a:rPr lang="hr-HR" dirty="0" err="1">
                <a:solidFill>
                  <a:schemeClr val="accent4">
                    <a:lumMod val="75000"/>
                  </a:schemeClr>
                </a:solidFill>
              </a:rPr>
              <a:t>Educational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 Resources</a:t>
            </a:r>
          </a:p>
        </p:txBody>
      </p:sp>
    </p:spTree>
    <p:extLst>
      <p:ext uri="{BB962C8B-B14F-4D97-AF65-F5344CB8AC3E}">
        <p14:creationId xmlns:p14="http://schemas.microsoft.com/office/powerpoint/2010/main" val="12066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err="1"/>
              <a:t>Results</a:t>
            </a:r>
            <a:r>
              <a:rPr lang="hr-HR" dirty="0"/>
              <a:t>: 4+1 </a:t>
            </a:r>
            <a:r>
              <a:rPr lang="hr-HR" dirty="0" err="1"/>
              <a:t>types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digital</a:t>
            </a:r>
            <a:r>
              <a:rPr lang="hr-HR" dirty="0"/>
              <a:t> </a:t>
            </a:r>
            <a:r>
              <a:rPr lang="hr-HR" dirty="0" err="1"/>
              <a:t>objects</a:t>
            </a:r>
            <a:endParaRPr lang="hr-HR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04" y="643666"/>
            <a:ext cx="3370687" cy="2051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25" y="1659184"/>
            <a:ext cx="3377571" cy="42730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1801208"/>
            <a:ext cx="3371507" cy="3119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08" y="2458000"/>
            <a:ext cx="3377571" cy="3627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24541" y="3730576"/>
            <a:ext cx="11255829" cy="646331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hr-H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hr-H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Dissertations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hr-H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hr-H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Artistic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photographs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hr-H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ppendices</a:t>
            </a:r>
            <a:endParaRPr lang="hr-H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err="1" smtClean="0"/>
              <a:t>Roadmap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err="1"/>
              <a:t>Support</a:t>
            </a:r>
            <a:r>
              <a:rPr lang="hr-HR" dirty="0"/>
              <a:t> for </a:t>
            </a:r>
            <a:r>
              <a:rPr lang="hr-HR" dirty="0" err="1"/>
              <a:t>additional</a:t>
            </a:r>
            <a:r>
              <a:rPr lang="hr-HR" dirty="0"/>
              <a:t> </a:t>
            </a:r>
            <a:r>
              <a:rPr lang="hr-HR" dirty="0" err="1" smtClean="0"/>
              <a:t>objects</a:t>
            </a:r>
            <a:r>
              <a:rPr lang="hr-HR" dirty="0" smtClean="0"/>
              <a:t> (</a:t>
            </a:r>
            <a:r>
              <a:rPr lang="hr-HR" dirty="0" err="1" smtClean="0"/>
              <a:t>digital</a:t>
            </a:r>
            <a:r>
              <a:rPr lang="hr-HR" dirty="0" smtClean="0"/>
              <a:t> </a:t>
            </a:r>
            <a:r>
              <a:rPr lang="hr-HR" dirty="0" err="1" smtClean="0"/>
              <a:t>asset</a:t>
            </a:r>
            <a:r>
              <a:rPr lang="hr-HR" dirty="0" smtClean="0"/>
              <a:t>):</a:t>
            </a:r>
            <a:endParaRPr lang="hr-HR" dirty="0"/>
          </a:p>
          <a:p>
            <a:r>
              <a:rPr lang="hr-HR" dirty="0" err="1"/>
              <a:t>Conference</a:t>
            </a:r>
            <a:r>
              <a:rPr lang="hr-HR" dirty="0"/>
              <a:t> </a:t>
            </a:r>
            <a:r>
              <a:rPr lang="hr-HR" dirty="0" err="1"/>
              <a:t>papers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presentations</a:t>
            </a:r>
            <a:endParaRPr lang="hr-HR" dirty="0"/>
          </a:p>
          <a:p>
            <a:r>
              <a:rPr lang="hr-HR" dirty="0" err="1"/>
              <a:t>Book</a:t>
            </a:r>
            <a:r>
              <a:rPr lang="hr-HR" dirty="0"/>
              <a:t> </a:t>
            </a:r>
            <a:r>
              <a:rPr lang="hr-HR" dirty="0" err="1"/>
              <a:t>chapters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books</a:t>
            </a:r>
            <a:endParaRPr lang="hr-HR" dirty="0"/>
          </a:p>
          <a:p>
            <a:r>
              <a:rPr lang="hr-HR" dirty="0" err="1"/>
              <a:t>Artisctic</a:t>
            </a:r>
            <a:r>
              <a:rPr lang="hr-HR" dirty="0"/>
              <a:t> </a:t>
            </a:r>
            <a:r>
              <a:rPr lang="hr-HR" dirty="0" err="1"/>
              <a:t>works</a:t>
            </a:r>
            <a:r>
              <a:rPr lang="hr-HR" dirty="0"/>
              <a:t> (audio, video)</a:t>
            </a:r>
          </a:p>
          <a:p>
            <a:r>
              <a:rPr lang="hr-HR" dirty="0"/>
              <a:t>Research data</a:t>
            </a:r>
          </a:p>
          <a:p>
            <a:r>
              <a:rPr lang="hr-HR" dirty="0" err="1"/>
              <a:t>Educational</a:t>
            </a:r>
            <a:r>
              <a:rPr lang="hr-HR" dirty="0"/>
              <a:t> </a:t>
            </a:r>
            <a:r>
              <a:rPr lang="hr-HR" dirty="0" err="1"/>
              <a:t>resources</a:t>
            </a:r>
            <a:endParaRPr lang="hr-HR" dirty="0"/>
          </a:p>
          <a:p>
            <a:r>
              <a:rPr lang="hr-H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529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err="1"/>
              <a:t>Results</a:t>
            </a:r>
            <a:r>
              <a:rPr lang="hr-HR" dirty="0"/>
              <a:t>: </a:t>
            </a:r>
            <a:r>
              <a:rPr lang="hr-HR" dirty="0" err="1" smtClean="0"/>
              <a:t>Interoperability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GB" b="1" dirty="0"/>
              <a:t>DABAR’s integration with </a:t>
            </a:r>
            <a:endParaRPr lang="hr-HR" b="1" dirty="0"/>
          </a:p>
          <a:p>
            <a:pPr marL="0" indent="0">
              <a:buNone/>
            </a:pPr>
            <a:r>
              <a:rPr lang="en-GB" b="1" dirty="0"/>
              <a:t>national and global e-infrastructure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531804"/>
              </p:ext>
            </p:extLst>
          </p:nvPr>
        </p:nvGraphicFramePr>
        <p:xfrm>
          <a:off x="4551960" y="193484"/>
          <a:ext cx="4624697" cy="657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r:id="rId4" imgW="6680152" imgH="9503872" progId="Visio.Drawing.11">
                  <p:embed/>
                </p:oleObj>
              </mc:Choice>
              <mc:Fallback>
                <p:oleObj r:id="rId4" imgW="6680152" imgH="95038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960" y="193484"/>
                        <a:ext cx="4624697" cy="6579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5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err="1"/>
              <a:t>Results</a:t>
            </a:r>
            <a:r>
              <a:rPr lang="hr-HR" dirty="0"/>
              <a:t>: </a:t>
            </a:r>
            <a:r>
              <a:rPr lang="hr-HR" dirty="0" err="1"/>
              <a:t>rich</a:t>
            </a:r>
            <a:r>
              <a:rPr lang="hr-HR" dirty="0"/>
              <a:t> </a:t>
            </a:r>
            <a:r>
              <a:rPr lang="hr-HR" dirty="0" err="1"/>
              <a:t>metadata</a:t>
            </a:r>
            <a:r>
              <a:rPr lang="hr-HR" dirty="0"/>
              <a:t> vs </a:t>
            </a:r>
            <a:r>
              <a:rPr lang="hr-HR" dirty="0" err="1"/>
              <a:t>efficiency</a:t>
            </a:r>
            <a:endParaRPr lang="hr-HR" dirty="0"/>
          </a:p>
        </p:txBody>
      </p:sp>
      <p:grpSp>
        <p:nvGrpSpPr>
          <p:cNvPr id="4" name="Group 3"/>
          <p:cNvGrpSpPr/>
          <p:nvPr/>
        </p:nvGrpSpPr>
        <p:grpSpPr>
          <a:xfrm>
            <a:off x="6400918" y="1602000"/>
            <a:ext cx="2399708" cy="4570200"/>
            <a:chOff x="1500817" y="1268019"/>
            <a:chExt cx="2248319" cy="33960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93"/>
            <a:stretch/>
          </p:blipFill>
          <p:spPr>
            <a:xfrm>
              <a:off x="1500817" y="1268019"/>
              <a:ext cx="750410" cy="33960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29"/>
            <a:stretch/>
          </p:blipFill>
          <p:spPr>
            <a:xfrm>
              <a:off x="2248318" y="1268019"/>
              <a:ext cx="750410" cy="28268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84"/>
            <a:stretch/>
          </p:blipFill>
          <p:spPr>
            <a:xfrm>
              <a:off x="2248318" y="4094881"/>
              <a:ext cx="750409" cy="569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65"/>
            <a:stretch/>
          </p:blipFill>
          <p:spPr>
            <a:xfrm>
              <a:off x="2998727" y="1268019"/>
              <a:ext cx="750409" cy="57186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457976" y="2137704"/>
            <a:ext cx="2532970" cy="270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Croatian </a:t>
            </a:r>
            <a:r>
              <a:rPr lang="hr-HR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r-HR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ducation</a:t>
            </a:r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nformation</a:t>
            </a:r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ystem </a:t>
            </a:r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(ISVU)</a:t>
            </a:r>
          </a:p>
          <a:p>
            <a:endPara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tudy</a:t>
            </a:r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AAI@EduHr</a:t>
            </a:r>
            <a:endPara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URN:NBN</a:t>
            </a:r>
            <a:endParaRPr lang="hr-HR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1480" y="1602000"/>
            <a:ext cx="2247664" cy="4570200"/>
            <a:chOff x="3746228" y="1268019"/>
            <a:chExt cx="1482640" cy="339607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228" y="1268019"/>
              <a:ext cx="744543" cy="24996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674" y="3767677"/>
              <a:ext cx="738097" cy="56291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534"/>
            <a:stretch/>
          </p:blipFill>
          <p:spPr>
            <a:xfrm>
              <a:off x="3752674" y="4330590"/>
              <a:ext cx="738097" cy="3335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81"/>
            <a:stretch/>
          </p:blipFill>
          <p:spPr>
            <a:xfrm>
              <a:off x="4490771" y="1268019"/>
              <a:ext cx="738097" cy="111232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771" y="2375673"/>
              <a:ext cx="738097" cy="1071859"/>
            </a:xfrm>
            <a:prstGeom prst="rect">
              <a:avLst/>
            </a:prstGeom>
          </p:spPr>
        </p:pic>
      </p:grpSp>
      <p:sp>
        <p:nvSpPr>
          <p:cNvPr id="16" name="Right Arrow 15"/>
          <p:cNvSpPr/>
          <p:nvPr/>
        </p:nvSpPr>
        <p:spPr>
          <a:xfrm rot="10800000">
            <a:off x="2487043" y="3210068"/>
            <a:ext cx="970933" cy="5604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9050811" y="1738790"/>
            <a:ext cx="2530390" cy="427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HRČAK (OAI-PMH, KBART)</a:t>
            </a:r>
          </a:p>
          <a:p>
            <a:endPara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CROSBI (Web/MODS)</a:t>
            </a:r>
          </a:p>
          <a:p>
            <a:endPara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DOI/</a:t>
            </a:r>
            <a:r>
              <a:rPr lang="hr-HR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CrossRef</a:t>
            </a:r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(API)</a:t>
            </a:r>
            <a:endParaRPr lang="hr-HR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Sherpa</a:t>
            </a:r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ROMEO</a:t>
            </a:r>
          </a:p>
          <a:p>
            <a:endPara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AAI@EduHr</a:t>
            </a:r>
            <a:endPara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URN:NBN</a:t>
            </a:r>
          </a:p>
          <a:p>
            <a:endParaRPr lang="hr-HR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7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lang="hr-HR" sz="17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 (API)</a:t>
            </a:r>
          </a:p>
          <a:p>
            <a:r>
              <a:rPr lang="hr-HR" sz="17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7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7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r>
              <a:rPr lang="hr-HR" sz="17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7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7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7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17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cientists</a:t>
            </a:r>
            <a:endParaRPr lang="hr-HR" sz="17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8079878" y="3122865"/>
            <a:ext cx="970933" cy="5604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xtBox 18"/>
          <p:cNvSpPr txBox="1"/>
          <p:nvPr/>
        </p:nvSpPr>
        <p:spPr>
          <a:xfrm>
            <a:off x="724190" y="1866930"/>
            <a:ext cx="22483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5010" y="1763055"/>
            <a:ext cx="22483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err="1"/>
              <a:t>Results</a:t>
            </a:r>
            <a:r>
              <a:rPr lang="hr-HR" dirty="0"/>
              <a:t>: </a:t>
            </a:r>
            <a:r>
              <a:rPr lang="hr-HR" dirty="0" err="1"/>
              <a:t>Education</a:t>
            </a:r>
            <a:r>
              <a:rPr lang="hr-HR" dirty="0"/>
              <a:t> &amp; </a:t>
            </a:r>
            <a:r>
              <a:rPr lang="hr-HR" dirty="0" err="1"/>
              <a:t>Support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14 </a:t>
            </a:r>
            <a:r>
              <a:rPr lang="hr-HR" dirty="0" err="1" smtClean="0"/>
              <a:t>workshops</a:t>
            </a:r>
            <a:endParaRPr lang="hr-HR" dirty="0"/>
          </a:p>
          <a:p>
            <a:r>
              <a:rPr lang="hr-HR" dirty="0"/>
              <a:t>182 </a:t>
            </a:r>
            <a:r>
              <a:rPr lang="hr-HR" dirty="0" err="1"/>
              <a:t>participants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07" y="2050532"/>
            <a:ext cx="4670188" cy="31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err="1" smtClean="0"/>
              <a:t>Conclusion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r-HR" dirty="0" err="1"/>
              <a:t>Scalable</a:t>
            </a:r>
            <a:endParaRPr lang="hr-HR" dirty="0"/>
          </a:p>
          <a:p>
            <a:r>
              <a:rPr lang="hr-HR" dirty="0" err="1"/>
              <a:t>Interoperable</a:t>
            </a:r>
            <a:r>
              <a:rPr lang="hr-HR" dirty="0"/>
              <a:t> (</a:t>
            </a:r>
            <a:r>
              <a:rPr lang="hr-HR" dirty="0" err="1"/>
              <a:t>standards</a:t>
            </a:r>
            <a:r>
              <a:rPr lang="hr-HR" dirty="0"/>
              <a:t>)</a:t>
            </a:r>
          </a:p>
          <a:p>
            <a:r>
              <a:rPr lang="hr-HR" dirty="0" err="1"/>
              <a:t>Sustainable</a:t>
            </a:r>
            <a:r>
              <a:rPr lang="hr-HR" dirty="0"/>
              <a:t> (</a:t>
            </a:r>
            <a:r>
              <a:rPr lang="hr-HR" dirty="0" err="1"/>
              <a:t>community</a:t>
            </a:r>
            <a:r>
              <a:rPr lang="hr-HR" dirty="0"/>
              <a:t>)</a:t>
            </a:r>
          </a:p>
          <a:p>
            <a:r>
              <a:rPr lang="hr-HR" dirty="0" err="1"/>
              <a:t>Cost</a:t>
            </a:r>
            <a:r>
              <a:rPr lang="hr-HR" dirty="0"/>
              <a:t> </a:t>
            </a:r>
            <a:r>
              <a:rPr lang="hr-HR" dirty="0" err="1"/>
              <a:t>effective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46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644" y="1023257"/>
            <a:ext cx="11659171" cy="3205765"/>
          </a:xfrm>
        </p:spPr>
        <p:txBody>
          <a:bodyPr/>
          <a:lstStyle/>
          <a:p>
            <a:r>
              <a:rPr lang="hr-HR" dirty="0" err="1" smtClean="0"/>
              <a:t>Thank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!</a:t>
            </a:r>
          </a:p>
          <a:p>
            <a:endParaRPr lang="hr-HR" dirty="0"/>
          </a:p>
          <a:p>
            <a:r>
              <a:rPr lang="hr-HR" dirty="0" err="1" smtClean="0"/>
              <a:t>Questions</a:t>
            </a:r>
            <a:r>
              <a:rPr lang="hr-HR" dirty="0" smtClean="0"/>
              <a:t>?</a:t>
            </a:r>
          </a:p>
          <a:p>
            <a:endParaRPr lang="hr-HR" dirty="0">
              <a:hlinkClick r:id="rId2"/>
            </a:endParaRPr>
          </a:p>
          <a:p>
            <a:endParaRPr lang="hr-HR" dirty="0" smtClean="0">
              <a:hlinkClick r:id="rId2"/>
            </a:endParaRPr>
          </a:p>
          <a:p>
            <a:endParaRPr lang="hr-HR" dirty="0">
              <a:hlinkClick r:id="rId2"/>
            </a:endParaRPr>
          </a:p>
          <a:p>
            <a:endParaRPr lang="hr-HR" dirty="0" smtClean="0">
              <a:hlinkClick r:id="rId2"/>
            </a:endParaRPr>
          </a:p>
          <a:p>
            <a:endParaRPr lang="hr-HR" dirty="0">
              <a:hlinkClick r:id="rId2"/>
            </a:endParaRPr>
          </a:p>
          <a:p>
            <a:endParaRPr lang="hr-HR" dirty="0" smtClean="0">
              <a:hlinkClick r:id="rId2"/>
            </a:endParaRPr>
          </a:p>
          <a:p>
            <a:endParaRPr lang="hr-HR" dirty="0" smtClean="0">
              <a:hlinkClick r:id="rId2"/>
            </a:endParaRPr>
          </a:p>
          <a:p>
            <a:endParaRPr lang="hr-HR" dirty="0" smtClean="0">
              <a:hlinkClick r:id="rId2"/>
            </a:endParaRPr>
          </a:p>
          <a:p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://dabar.srce.hr/en</a:t>
            </a:r>
            <a:endParaRPr lang="hr-HR" dirty="0"/>
          </a:p>
          <a:p>
            <a:r>
              <a:rPr lang="hr-HR" dirty="0">
                <a:hlinkClick r:id="rId3"/>
              </a:rPr>
              <a:t>dabar@srce.hr</a:t>
            </a:r>
            <a:endParaRPr lang="hr-HR" dirty="0"/>
          </a:p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30" y="2721748"/>
            <a:ext cx="3442198" cy="1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SRCE – University of Zagreb, University Computing Centre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591369" y="1602000"/>
            <a:ext cx="5477413" cy="4008578"/>
          </a:xfrm>
        </p:spPr>
        <p:txBody>
          <a:bodyPr/>
          <a:lstStyle/>
          <a:p>
            <a:pPr marL="0" indent="0">
              <a:buNone/>
            </a:pPr>
            <a:endParaRPr lang="hr-H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hr-HR" sz="1800" dirty="0" smtClean="0"/>
              <a:t>SRCE</a:t>
            </a:r>
            <a:r>
              <a:rPr lang="en-US" sz="1800" dirty="0" smtClean="0"/>
              <a:t> </a:t>
            </a:r>
            <a:r>
              <a:rPr lang="en-US" sz="1800" dirty="0"/>
              <a:t>was founded in 1971 within the University of </a:t>
            </a:r>
            <a:r>
              <a:rPr lang="en-US" sz="1800" dirty="0" smtClean="0"/>
              <a:t>Zagreb</a:t>
            </a:r>
            <a:endParaRPr lang="hr-HR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SRCE is the main computing </a:t>
            </a:r>
            <a:r>
              <a:rPr lang="en-US" sz="1800" dirty="0" err="1"/>
              <a:t>centre</a:t>
            </a:r>
            <a:r>
              <a:rPr lang="en-US" sz="1800" dirty="0"/>
              <a:t> and the architect of the e-infrastructure, covering both the University of Zagreb and the whole research and high education system</a:t>
            </a:r>
            <a:endParaRPr lang="hr-HR" sz="1800" dirty="0"/>
          </a:p>
          <a:p>
            <a:endParaRPr lang="de-DE" sz="1800" dirty="0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10" y="1602000"/>
            <a:ext cx="3848100" cy="217807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69" y="3483847"/>
            <a:ext cx="3864713" cy="2311787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430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err="1" smtClean="0"/>
              <a:t>Content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err="1" smtClean="0"/>
              <a:t>Context</a:t>
            </a:r>
            <a:r>
              <a:rPr lang="hr-HR" dirty="0" smtClean="0"/>
              <a:t> &amp; </a:t>
            </a:r>
            <a:r>
              <a:rPr lang="hr-HR" dirty="0" err="1" smtClean="0"/>
              <a:t>motivation</a:t>
            </a:r>
            <a:endParaRPr lang="hr-HR" dirty="0" smtClean="0"/>
          </a:p>
          <a:p>
            <a:pPr lvl="1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 &amp;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HiEd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OpenAccess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Croatia</a:t>
            </a:r>
          </a:p>
          <a:p>
            <a:pPr marL="0" indent="0">
              <a:buNone/>
            </a:pPr>
            <a:r>
              <a:rPr lang="hr-HR" dirty="0" smtClean="0"/>
              <a:t>Project</a:t>
            </a:r>
          </a:p>
          <a:p>
            <a:pPr lvl="1"/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 err="1" smtClean="0"/>
              <a:t>Results</a:t>
            </a:r>
            <a:endParaRPr lang="hr-HR" dirty="0" smtClean="0"/>
          </a:p>
          <a:p>
            <a:pPr lvl="1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DABAR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 err="1" smtClean="0"/>
              <a:t>Conclusion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72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err="1"/>
              <a:t>Context</a:t>
            </a:r>
            <a:r>
              <a:rPr lang="hr-HR" dirty="0"/>
              <a:t> - Croatian R &amp; </a:t>
            </a:r>
            <a:r>
              <a:rPr lang="hr-HR" dirty="0" err="1"/>
              <a:t>HiEd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214 </a:t>
            </a:r>
            <a:r>
              <a:rPr lang="hr-HR" dirty="0" err="1" smtClean="0"/>
              <a:t>institutions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119 </a:t>
            </a:r>
            <a:r>
              <a:rPr lang="hr-HR" dirty="0" err="1"/>
              <a:t>higher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/>
              <a:t>institutions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25 </a:t>
            </a:r>
            <a:r>
              <a:rPr lang="hr-HR" dirty="0" err="1"/>
              <a:t>research</a:t>
            </a:r>
            <a:r>
              <a:rPr lang="hr-HR" dirty="0"/>
              <a:t> </a:t>
            </a:r>
            <a:r>
              <a:rPr lang="hr-HR" dirty="0" err="1"/>
              <a:t>institutes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70 </a:t>
            </a:r>
            <a:r>
              <a:rPr lang="hr-HR" dirty="0" err="1"/>
              <a:t>legal</a:t>
            </a:r>
            <a:r>
              <a:rPr lang="hr-HR" dirty="0"/>
              <a:t> </a:t>
            </a:r>
            <a:r>
              <a:rPr lang="hr-HR" dirty="0" err="1"/>
              <a:t>entities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are </a:t>
            </a:r>
            <a:r>
              <a:rPr lang="hr-HR" dirty="0" err="1"/>
              <a:t>doing</a:t>
            </a:r>
            <a:r>
              <a:rPr lang="hr-HR" dirty="0"/>
              <a:t> </a:t>
            </a:r>
            <a:r>
              <a:rPr lang="hr-HR" dirty="0" err="1"/>
              <a:t>research</a:t>
            </a:r>
            <a:r>
              <a:rPr lang="hr-HR" dirty="0"/>
              <a:t> (NUL, </a:t>
            </a:r>
            <a:r>
              <a:rPr lang="hr-HR" dirty="0" err="1"/>
              <a:t>hospitals</a:t>
            </a:r>
            <a:r>
              <a:rPr lang="hr-HR" dirty="0"/>
              <a:t>, </a:t>
            </a:r>
            <a:r>
              <a:rPr lang="hr-HR" dirty="0" err="1"/>
              <a:t>archives</a:t>
            </a:r>
            <a:r>
              <a:rPr lang="hr-HR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39662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err="1"/>
              <a:t>Context</a:t>
            </a:r>
            <a:r>
              <a:rPr lang="hr-HR" dirty="0"/>
              <a:t> - Open Access </a:t>
            </a:r>
            <a:r>
              <a:rPr lang="hr-HR" dirty="0" err="1"/>
              <a:t>in</a:t>
            </a:r>
            <a:r>
              <a:rPr lang="hr-HR" dirty="0"/>
              <a:t> Croatia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2006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Science &amp; Technology Policy of the Republic of Croatia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HRČAK (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http://hrcak.srce.hr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)…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2012. 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Croatian OA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/>
              <a:t>2013.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Scientific Activity and Higher Education Act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universities and higher education institutions to permanently publish theses and dissertations in public databases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repositories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2" descr="hrcak masc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16" y="2306827"/>
            <a:ext cx="1739900" cy="56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smtClean="0"/>
              <a:t>Project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June 2014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/>
              <a:t>Goals</a:t>
            </a:r>
            <a:endParaRPr lang="hr-HR" dirty="0"/>
          </a:p>
          <a:p>
            <a:r>
              <a:rPr lang="hr-HR" dirty="0"/>
              <a:t>National </a:t>
            </a:r>
            <a:r>
              <a:rPr lang="hr-HR" dirty="0" err="1"/>
              <a:t>infrastructure</a:t>
            </a:r>
            <a:r>
              <a:rPr lang="hr-HR" dirty="0"/>
              <a:t> for </a:t>
            </a:r>
            <a:r>
              <a:rPr lang="hr-HR" dirty="0" err="1"/>
              <a:t>digital</a:t>
            </a:r>
            <a:r>
              <a:rPr lang="hr-HR" dirty="0"/>
              <a:t> </a:t>
            </a:r>
            <a:r>
              <a:rPr lang="hr-HR" dirty="0" err="1"/>
              <a:t>repositories</a:t>
            </a:r>
            <a:endParaRPr lang="hr-HR" dirty="0"/>
          </a:p>
          <a:p>
            <a:pPr lvl="1"/>
            <a:r>
              <a:rPr lang="hr-HR" dirty="0" err="1"/>
              <a:t>scalable</a:t>
            </a:r>
            <a:r>
              <a:rPr lang="hr-HR" dirty="0"/>
              <a:t>, </a:t>
            </a:r>
            <a:r>
              <a:rPr lang="hr-HR" dirty="0" err="1"/>
              <a:t>interoperable</a:t>
            </a:r>
            <a:r>
              <a:rPr lang="hr-HR" dirty="0"/>
              <a:t>, </a:t>
            </a:r>
            <a:r>
              <a:rPr lang="hr-HR" dirty="0" err="1"/>
              <a:t>sustainable</a:t>
            </a:r>
            <a:r>
              <a:rPr lang="hr-HR" dirty="0"/>
              <a:t>, </a:t>
            </a:r>
            <a:r>
              <a:rPr lang="hr-HR" dirty="0" err="1"/>
              <a:t>flexible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suited</a:t>
            </a:r>
            <a:r>
              <a:rPr lang="hr-HR" dirty="0"/>
              <a:t> for </a:t>
            </a:r>
            <a:r>
              <a:rPr lang="hr-HR" dirty="0" err="1"/>
              <a:t>long</a:t>
            </a:r>
            <a:r>
              <a:rPr lang="hr-HR" dirty="0"/>
              <a:t> </a:t>
            </a:r>
            <a:r>
              <a:rPr lang="hr-HR" dirty="0" err="1"/>
              <a:t>term</a:t>
            </a:r>
            <a:r>
              <a:rPr lang="hr-HR" dirty="0"/>
              <a:t> </a:t>
            </a:r>
            <a:r>
              <a:rPr lang="hr-HR" dirty="0" err="1"/>
              <a:t>preservation</a:t>
            </a:r>
            <a:endParaRPr lang="hr-HR" dirty="0"/>
          </a:p>
          <a:p>
            <a:pPr lvl="1"/>
            <a:r>
              <a:rPr lang="hr-HR" dirty="0" err="1" smtClean="0"/>
              <a:t>SaaS</a:t>
            </a:r>
            <a:endParaRPr lang="hr-HR" dirty="0" smtClean="0"/>
          </a:p>
          <a:p>
            <a:pPr lvl="1"/>
            <a:endParaRPr lang="hr-HR" dirty="0"/>
          </a:p>
          <a:p>
            <a:r>
              <a:rPr lang="hr-HR" dirty="0" err="1"/>
              <a:t>Community</a:t>
            </a:r>
            <a:r>
              <a:rPr lang="hr-HR" dirty="0"/>
              <a:t> (</a:t>
            </a:r>
            <a:r>
              <a:rPr lang="hr-HR" dirty="0" err="1"/>
              <a:t>working</a:t>
            </a:r>
            <a:r>
              <a:rPr lang="hr-HR" dirty="0"/>
              <a:t> </a:t>
            </a:r>
            <a:r>
              <a:rPr lang="hr-HR" dirty="0" err="1"/>
              <a:t>groups</a:t>
            </a:r>
            <a:r>
              <a:rPr lang="hr-HR" dirty="0"/>
              <a:t>)</a:t>
            </a:r>
          </a:p>
          <a:p>
            <a:pPr lvl="1"/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/>
              <a:t>needs</a:t>
            </a:r>
            <a:r>
              <a:rPr lang="hr-HR" dirty="0"/>
              <a:t>, </a:t>
            </a:r>
            <a:r>
              <a:rPr lang="hr-HR" dirty="0" err="1"/>
              <a:t>application</a:t>
            </a:r>
            <a:r>
              <a:rPr lang="hr-HR" dirty="0"/>
              <a:t> </a:t>
            </a:r>
            <a:r>
              <a:rPr lang="hr-HR" dirty="0" err="1"/>
              <a:t>profiles</a:t>
            </a:r>
            <a:r>
              <a:rPr lang="hr-HR" dirty="0"/>
              <a:t>, </a:t>
            </a:r>
            <a:r>
              <a:rPr lang="hr-HR" dirty="0" err="1"/>
              <a:t>controlled</a:t>
            </a:r>
            <a:r>
              <a:rPr lang="hr-HR" dirty="0"/>
              <a:t> </a:t>
            </a:r>
            <a:r>
              <a:rPr lang="hr-HR" dirty="0" err="1"/>
              <a:t>vocabularies</a:t>
            </a:r>
            <a:r>
              <a:rPr lang="hr-HR" dirty="0"/>
              <a:t>,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user</a:t>
            </a:r>
            <a:r>
              <a:rPr lang="hr-HR" dirty="0"/>
              <a:t> </a:t>
            </a:r>
            <a:r>
              <a:rPr lang="hr-HR" dirty="0" err="1"/>
              <a:t>support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OA </a:t>
            </a:r>
            <a:r>
              <a:rPr lang="hr-HR" dirty="0" err="1"/>
              <a:t>promotion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31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/>
              <a:t>Software </a:t>
            </a:r>
            <a:r>
              <a:rPr lang="hr-HR" dirty="0" err="1"/>
              <a:t>platform</a:t>
            </a:r>
            <a:r>
              <a:rPr lang="hr-HR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90" y="2060006"/>
            <a:ext cx="1371358" cy="125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85" y="4179351"/>
            <a:ext cx="1721367" cy="6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50" y="1596757"/>
            <a:ext cx="2185060" cy="2185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43" y="3991696"/>
            <a:ext cx="2401073" cy="97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err="1" smtClean="0"/>
              <a:t>Islandora</a:t>
            </a:r>
            <a:r>
              <a:rPr lang="hr-HR" dirty="0"/>
              <a:t>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26472" y="1905000"/>
            <a:ext cx="6221586" cy="4049486"/>
            <a:chOff x="2347916" y="1134697"/>
            <a:chExt cx="4879775" cy="3307024"/>
          </a:xfrm>
        </p:grpSpPr>
        <p:grpSp>
          <p:nvGrpSpPr>
            <p:cNvPr id="5" name="Group 4"/>
            <p:cNvGrpSpPr/>
            <p:nvPr/>
          </p:nvGrpSpPr>
          <p:grpSpPr>
            <a:xfrm>
              <a:off x="5585543" y="1134697"/>
              <a:ext cx="1642148" cy="2841875"/>
              <a:chOff x="5585543" y="1134697"/>
              <a:chExt cx="1642148" cy="284187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6039" y="1609243"/>
                <a:ext cx="1241157" cy="6841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5749" y="2481302"/>
                <a:ext cx="1041737" cy="130738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4860" y="1134697"/>
                <a:ext cx="549679" cy="392019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5585543" y="1519173"/>
                <a:ext cx="1642148" cy="2457399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r-HR"/>
              </a:p>
            </p:txBody>
          </p:sp>
        </p:grpSp>
        <p:cxnSp>
          <p:nvCxnSpPr>
            <p:cNvPr id="6" name="Straight Arrow Connector 5"/>
            <p:cNvCxnSpPr>
              <a:stCxn id="10" idx="3"/>
            </p:cNvCxnSpPr>
            <p:nvPr/>
          </p:nvCxnSpPr>
          <p:spPr>
            <a:xfrm>
              <a:off x="4690543" y="1957003"/>
              <a:ext cx="895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2347916" y="1453754"/>
              <a:ext cx="2882144" cy="2536607"/>
              <a:chOff x="2347916" y="1453754"/>
              <a:chExt cx="2882144" cy="2536607"/>
            </a:xfrm>
          </p:grpSpPr>
          <p:pic>
            <p:nvPicPr>
              <p:cNvPr id="9" name="Content Placeholder 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0599" y="1527828"/>
                <a:ext cx="2137260" cy="858351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347916" y="1453754"/>
                <a:ext cx="2342627" cy="1006498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r-HR"/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2584376" y="2239152"/>
                <a:ext cx="553701" cy="769675"/>
              </a:xfrm>
              <a:prstGeom prst="arc">
                <a:avLst>
                  <a:gd name="adj1" fmla="val 7112108"/>
                  <a:gd name="adj2" fmla="val 14489024"/>
                </a:avLst>
              </a:prstGeom>
              <a:ln>
                <a:solidFill>
                  <a:schemeClr val="tx1"/>
                </a:solidFill>
                <a:headEnd type="triangl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r-HR"/>
              </a:p>
            </p:txBody>
          </p:sp>
          <p:sp>
            <p:nvSpPr>
              <p:cNvPr id="12" name="TextBox 29"/>
              <p:cNvSpPr txBox="1"/>
              <p:nvPr/>
            </p:nvSpPr>
            <p:spPr>
              <a:xfrm>
                <a:off x="2762718" y="2519255"/>
                <a:ext cx="2467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r-HR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developement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r-HR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multisite</a:t>
                </a:r>
                <a:endParaRPr lang="hr-H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0599" y="3365523"/>
                <a:ext cx="1538063" cy="624838"/>
              </a:xfrm>
              <a:prstGeom prst="rect">
                <a:avLst/>
              </a:prstGeom>
            </p:spPr>
          </p:pic>
        </p:grpSp>
        <p:sp>
          <p:nvSpPr>
            <p:cNvPr id="8" name="TextBox 30"/>
            <p:cNvSpPr txBox="1"/>
            <p:nvPr/>
          </p:nvSpPr>
          <p:spPr>
            <a:xfrm>
              <a:off x="3996389" y="4141639"/>
              <a:ext cx="229582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Jenkins, Selenium,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Git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...</a:t>
              </a:r>
              <a:endParaRPr lang="hr-H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73628" y="1813595"/>
            <a:ext cx="1515531" cy="3301133"/>
            <a:chOff x="5761338" y="699489"/>
            <a:chExt cx="1575877" cy="3506055"/>
          </a:xfrm>
        </p:grpSpPr>
        <p:pic>
          <p:nvPicPr>
            <p:cNvPr id="19" name="Picture 18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338" y="699489"/>
              <a:ext cx="1575877" cy="1575877"/>
            </a:xfrm>
            <a:prstGeom prst="rect">
              <a:avLst/>
            </a:prstGeom>
          </p:spPr>
        </p:pic>
        <p:sp>
          <p:nvSpPr>
            <p:cNvPr id="20" name="TextBox 22"/>
            <p:cNvSpPr txBox="1"/>
            <p:nvPr/>
          </p:nvSpPr>
          <p:spPr>
            <a:xfrm rot="16200000">
              <a:off x="5903693" y="2949888"/>
              <a:ext cx="22958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i="1" dirty="0"/>
                <a:t>https://</a:t>
              </a:r>
              <a:r>
                <a:rPr lang="en-US" sz="800" i="1" dirty="0" err="1"/>
                <a:t>github.com</a:t>
              </a:r>
              <a:r>
                <a:rPr lang="en-US" sz="800" i="1" dirty="0"/>
                <a:t>/</a:t>
              </a:r>
              <a:r>
                <a:rPr lang="en-US" sz="800" i="1" dirty="0" err="1"/>
                <a:t>alen</a:t>
              </a:r>
              <a:r>
                <a:rPr lang="en-US" sz="800" i="1" dirty="0"/>
                <a:t>-z/open-source-</a:t>
              </a:r>
              <a:r>
                <a:rPr lang="en-US" sz="800" i="1" dirty="0" err="1"/>
                <a:t>stamp.git</a:t>
              </a:r>
              <a:endParaRPr lang="hr-HR" sz="800" i="1" dirty="0"/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91369" y="1602000"/>
            <a:ext cx="10989832" cy="4008578"/>
          </a:xfrm>
        </p:spPr>
        <p:txBody>
          <a:bodyPr/>
          <a:lstStyle/>
          <a:p>
            <a:pPr marL="0" indent="0">
              <a:buNone/>
            </a:pPr>
            <a:r>
              <a:rPr lang="hr-HR" dirty="0" err="1" smtClean="0"/>
              <a:t>Islandora</a:t>
            </a:r>
            <a:r>
              <a:rPr lang="hr-HR" dirty="0" smtClean="0"/>
              <a:t> - </a:t>
            </a:r>
            <a:r>
              <a:rPr lang="hr-HR" dirty="0" err="1" smtClean="0"/>
              <a:t>designed</a:t>
            </a:r>
            <a:r>
              <a:rPr lang="hr-HR" dirty="0" smtClean="0"/>
              <a:t> to </a:t>
            </a:r>
            <a:r>
              <a:rPr lang="hr-HR" dirty="0" err="1" smtClean="0"/>
              <a:t>manage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discover</a:t>
            </a:r>
            <a:r>
              <a:rPr lang="hr-HR" dirty="0" smtClean="0"/>
              <a:t> </a:t>
            </a:r>
            <a:r>
              <a:rPr lang="hr-HR" dirty="0" err="1" smtClean="0"/>
              <a:t>digital</a:t>
            </a:r>
            <a:r>
              <a:rPr lang="hr-HR" dirty="0" smtClean="0"/>
              <a:t> </a:t>
            </a:r>
            <a:r>
              <a:rPr lang="hr-HR" dirty="0" err="1" smtClean="0"/>
              <a:t>assets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2752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dirty="0" err="1"/>
              <a:t>Results</a:t>
            </a:r>
            <a:r>
              <a:rPr lang="hr-HR" dirty="0"/>
              <a:t>: DABAR </a:t>
            </a:r>
            <a:r>
              <a:rPr lang="hr-HR" dirty="0" smtClean="0"/>
              <a:t>- </a:t>
            </a:r>
            <a:r>
              <a:rPr lang="hr-HR" dirty="0" err="1"/>
              <a:t>s</a:t>
            </a:r>
            <a:r>
              <a:rPr lang="hr-HR" dirty="0" err="1" smtClean="0"/>
              <a:t>calable</a:t>
            </a:r>
            <a:r>
              <a:rPr lang="hr-HR" dirty="0" smtClean="0"/>
              <a:t> </a:t>
            </a:r>
            <a:r>
              <a:rPr lang="hr-HR" dirty="0" err="1"/>
              <a:t>national</a:t>
            </a:r>
            <a:r>
              <a:rPr lang="hr-HR" dirty="0"/>
              <a:t> </a:t>
            </a:r>
            <a:r>
              <a:rPr lang="hr-HR" dirty="0" err="1"/>
              <a:t>infrastructure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91369" y="1602000"/>
            <a:ext cx="4328974" cy="4008578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Production</a:t>
            </a:r>
            <a:r>
              <a:rPr lang="hr-HR" dirty="0"/>
              <a:t>: August 2015.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113 </a:t>
            </a:r>
            <a:r>
              <a:rPr lang="hr-HR" dirty="0" err="1"/>
              <a:t>digital</a:t>
            </a:r>
            <a:r>
              <a:rPr lang="hr-HR" dirty="0"/>
              <a:t> </a:t>
            </a:r>
            <a:r>
              <a:rPr lang="hr-HR" dirty="0" err="1"/>
              <a:t>repositories</a:t>
            </a:r>
            <a:r>
              <a:rPr lang="hr-HR" dirty="0"/>
              <a:t> 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repositories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013391"/>
              </p:ext>
            </p:extLst>
          </p:nvPr>
        </p:nvGraphicFramePr>
        <p:xfrm>
          <a:off x="5340805" y="1623773"/>
          <a:ext cx="6283177" cy="41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3" imgW="6734634" imgH="4409555" progId="Visio.Drawing.11">
                  <p:embed/>
                </p:oleObj>
              </mc:Choice>
              <mc:Fallback>
                <p:oleObj r:id="rId3" imgW="6734634" imgH="44095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805" y="1623773"/>
                        <a:ext cx="6283177" cy="411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0" y="1763502"/>
            <a:ext cx="3376883" cy="18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508</Words>
  <Application>Microsoft Office PowerPoint</Application>
  <PresentationFormat>Widescreen</PresentationFormat>
  <Paragraphs>176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Office Theme</vt:lpstr>
      <vt:lpstr>Visio.Drawing.11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DABAR – The National Infrastructure for Digital Repositories</dc:title>
  <dc:creator>Draženko Celjak</dc:creator>
  <cp:keywords>Dabar, institutional repository, digital repository, Croatia, digital asset management</cp:keywords>
  <cp:lastModifiedBy>Draženko</cp:lastModifiedBy>
  <cp:revision>53</cp:revision>
  <dcterms:created xsi:type="dcterms:W3CDTF">2017-04-24T09:37:57Z</dcterms:created>
  <dcterms:modified xsi:type="dcterms:W3CDTF">2017-06-08T08:14:41Z</dcterms:modified>
</cp:coreProperties>
</file>