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0" r:id="rId4"/>
    <p:sldId id="263" r:id="rId5"/>
    <p:sldId id="264" r:id="rId6"/>
    <p:sldId id="277" r:id="rId7"/>
    <p:sldId id="27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57" r:id="rId2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00000"/>
    <a:srgbClr val="FFFFFF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07" d="100"/>
          <a:sy n="107" d="100"/>
        </p:scale>
        <p:origin x="149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6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dirty="0" smtClean="0"/>
              <a:t>Srce – Sveučilišni računski centar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dirty="0" smtClean="0"/>
              <a:t>SUM, Mostar, 29.5.2018.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543194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0" y="9429750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3564" y="4835568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600325"/>
            <a:ext cx="4586524" cy="118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3200" dirty="0" smtClean="0">
                <a:solidFill>
                  <a:schemeClr val="bg1"/>
                </a:solidFill>
              </a:rPr>
              <a:t>Srce</a:t>
            </a:r>
            <a:r>
              <a:rPr lang="hr-HR" sz="1800" dirty="0" smtClean="0">
                <a:solidFill>
                  <a:schemeClr val="bg1"/>
                </a:solidFill>
              </a:rPr>
              <a:t/>
            </a:r>
            <a:br>
              <a:rPr lang="hr-HR" sz="1800" dirty="0" smtClean="0">
                <a:solidFill>
                  <a:schemeClr val="bg1"/>
                </a:solidFill>
              </a:rPr>
            </a:br>
            <a:r>
              <a:rPr lang="hr-HR" sz="1400" dirty="0" smtClean="0">
                <a:solidFill>
                  <a:schemeClr val="bg1"/>
                </a:solidFill>
              </a:rPr>
              <a:t>Sveučilišni računski centar Sveučilišta u Zagrebu</a:t>
            </a:r>
            <a:endParaRPr lang="hr-HR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hr-HR" sz="1600" dirty="0" smtClean="0">
                <a:solidFill>
                  <a:schemeClr val="bg1"/>
                </a:solidFill>
              </a:rPr>
              <a:t>središte hrvatske nacionalne</a:t>
            </a:r>
            <a:br>
              <a:rPr lang="hr-HR" sz="1600" dirty="0" smtClean="0">
                <a:solidFill>
                  <a:schemeClr val="bg1"/>
                </a:solidFill>
              </a:rPr>
            </a:br>
            <a:r>
              <a:rPr lang="hr-HR" sz="1600" dirty="0" smtClean="0">
                <a:solidFill>
                  <a:schemeClr val="bg1"/>
                </a:solidFill>
              </a:rPr>
              <a:t>akademske i istraživačke e-infrastrukture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3856674"/>
            <a:ext cx="4533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r.sc. Zoran Bekić, ravnatelj</a:t>
            </a:r>
            <a:b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 u Mostaru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Klauzura: </a:t>
            </a:r>
            <a:r>
              <a:rPr lang="hr-H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Digitalna </a:t>
            </a:r>
            <a:r>
              <a:rPr lang="hr-H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transformacija </a:t>
            </a:r>
            <a:r>
              <a:rPr lang="hr-HR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Mostar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29.05.2018.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58" y="3992462"/>
            <a:ext cx="618173" cy="2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Računanje – računalne usluge iz oblaka i napredno računanje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Računalni klaster Isabella (HPC)</a:t>
            </a:r>
          </a:p>
          <a:p>
            <a:pPr lvl="1"/>
            <a:r>
              <a:rPr lang="hr-HR" dirty="0" smtClean="0"/>
              <a:t>104 računalna čvora, 2496 procesorskih jezgri, 200TB </a:t>
            </a:r>
          </a:p>
          <a:p>
            <a:r>
              <a:rPr lang="hr-HR" b="1" dirty="0" smtClean="0"/>
              <a:t>Hrvatska nacionalna grid infrastruktura CRO NGI (HTC)</a:t>
            </a:r>
          </a:p>
          <a:p>
            <a:pPr lvl="1"/>
            <a:r>
              <a:rPr lang="hr-HR" dirty="0" smtClean="0"/>
              <a:t>1620 procesorskih jezgri, 36 GPU, 200TB</a:t>
            </a:r>
          </a:p>
          <a:p>
            <a:r>
              <a:rPr lang="hr-HR" b="1" dirty="0" smtClean="0"/>
              <a:t>Virtualni poslužitelji (VPS)</a:t>
            </a:r>
          </a:p>
          <a:p>
            <a:pPr lvl="1"/>
            <a:r>
              <a:rPr lang="hr-HR" dirty="0" smtClean="0"/>
              <a:t>250+ poslužitelja za 90+ ustanova</a:t>
            </a:r>
          </a:p>
          <a:p>
            <a:r>
              <a:rPr lang="hr-HR" b="1" dirty="0" smtClean="0"/>
              <a:t>Virtualne učionice i laboratoriji (VCL)</a:t>
            </a:r>
          </a:p>
          <a:p>
            <a:pPr lvl="1"/>
            <a:r>
              <a:rPr lang="hr-HR" dirty="0" smtClean="0"/>
              <a:t>120+ nastavnika za 1400+ korisnika</a:t>
            </a:r>
          </a:p>
          <a:p>
            <a:r>
              <a:rPr lang="hr-HR" b="1" dirty="0" smtClean="0"/>
              <a:t>Središnji sustavi Srca</a:t>
            </a:r>
          </a:p>
          <a:p>
            <a:pPr lvl="1"/>
            <a:r>
              <a:rPr lang="hr-HR" dirty="0" smtClean="0"/>
              <a:t>Sustav za virtualizaciju poslužitelja </a:t>
            </a:r>
          </a:p>
          <a:p>
            <a:pPr lvl="2"/>
            <a:r>
              <a:rPr lang="hr-HR" dirty="0" smtClean="0"/>
              <a:t>2 klastera, 384 procesorske jezgre, 4,5 TB RAM</a:t>
            </a:r>
          </a:p>
          <a:p>
            <a:pPr lvl="1"/>
            <a:r>
              <a:rPr lang="hr-HR" dirty="0" smtClean="0"/>
              <a:t>Spremišna mreža</a:t>
            </a:r>
          </a:p>
          <a:p>
            <a:pPr lvl="2"/>
            <a:r>
              <a:rPr lang="hr-HR" dirty="0" smtClean="0"/>
              <a:t>2 lokacije, 850+TB</a:t>
            </a:r>
          </a:p>
          <a:p>
            <a:pPr lvl="1"/>
            <a:r>
              <a:rPr lang="hr-HR" dirty="0" smtClean="0"/>
              <a:t>Sustav za sigurnosnu pohranu podataka</a:t>
            </a:r>
          </a:p>
          <a:p>
            <a:pPr lvl="2"/>
            <a:r>
              <a:rPr lang="hr-HR" dirty="0" smtClean="0"/>
              <a:t>Ukupni kapacitet 1,2 PB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13" y="2307432"/>
            <a:ext cx="3220624" cy="2143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38" descr="F:\I2017\Sheme\211-04-000.em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43" y="1406854"/>
            <a:ext cx="1949966" cy="258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Posrednički sloj – sustavi povjerenja, sigurnosti, nadzora...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AAI@EduHr - </a:t>
            </a:r>
            <a:r>
              <a:rPr lang="hr-HR" b="1" dirty="0" err="1" smtClean="0"/>
              <a:t>autentikacijska</a:t>
            </a:r>
            <a:r>
              <a:rPr lang="hr-HR" b="1" dirty="0" smtClean="0"/>
              <a:t> i autorizacijska infrastruktura</a:t>
            </a:r>
            <a:br>
              <a:rPr lang="hr-HR" b="1" dirty="0" smtClean="0"/>
            </a:br>
            <a:r>
              <a:rPr lang="hr-HR" b="1" dirty="0" smtClean="0"/>
              <a:t>sustava znanosti i visokog obrazovanja RH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900.000+ identiteta, 230+ izdavatelja identiteta, ~700 usluga kojima se može pristupiti</a:t>
            </a:r>
          </a:p>
          <a:p>
            <a:pPr marL="172800" indent="-172800">
              <a:spcBef>
                <a:spcPts val="750"/>
              </a:spcBef>
            </a:pPr>
            <a:r>
              <a:rPr lang="hr-HR" b="1" i="1" dirty="0"/>
              <a:t>e</a:t>
            </a:r>
            <a:r>
              <a:rPr lang="hr-HR" b="1" i="1" dirty="0" smtClean="0"/>
              <a:t>duroam</a:t>
            </a:r>
            <a:r>
              <a:rPr lang="hr-HR" b="1" dirty="0" smtClean="0"/>
              <a:t> sustav u RH – </a:t>
            </a:r>
            <a:r>
              <a:rPr lang="hr-HR" b="1" dirty="0" err="1" smtClean="0"/>
              <a:t>roaming</a:t>
            </a:r>
            <a:r>
              <a:rPr lang="hr-HR" b="1" dirty="0" smtClean="0"/>
              <a:t> pristup preži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350+ lokacija u 50+ gradova RH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47" y="2528104"/>
            <a:ext cx="3703599" cy="1792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H:\07\sheme\301-01-000-2.e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545" y="2905197"/>
            <a:ext cx="1824356" cy="16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Podatkovni sloj – podaci najvažnija imovina u sustavu znanosti i visokog obrazovanja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009827" cy="3263504"/>
          </a:xfrm>
        </p:spPr>
        <p:txBody>
          <a:bodyPr>
            <a:normAutofit lnSpcReduction="10000"/>
          </a:bodyPr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DABAR – nacionalna infrastruktura - sustav digitalnih akademskih arhiva i repozitorija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120 digitalnih repozitorija, </a:t>
            </a:r>
            <a:r>
              <a:rPr lang="hr-HR" dirty="0"/>
              <a:t>~ </a:t>
            </a:r>
            <a:r>
              <a:rPr lang="hr-HR" dirty="0" smtClean="0"/>
              <a:t>55.000 digitalnih objekata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HRČAK – portal (repozitorij) hrvatskih znanstvenih i stručnih časopisa u otvorenom pristupu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455 časopisa, 175.000+ članaka s cjelovitim tekstom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ARA – agregator hrvatskih repozitorija i arhiva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HAW – hrvatski arhiv weba</a:t>
            </a:r>
            <a:r>
              <a:rPr lang="hr-HR" dirty="0" smtClean="0"/>
              <a:t> (u suradnji s NSK)</a:t>
            </a:r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  <a:p>
            <a:pPr marL="172800" indent="-172800">
              <a:spcBef>
                <a:spcPts val="750"/>
              </a:spcBef>
            </a:pPr>
            <a:r>
              <a:rPr lang="hr-HR" b="1" dirty="0" smtClean="0">
                <a:solidFill>
                  <a:srgbClr val="C00000"/>
                </a:solidFill>
              </a:rPr>
              <a:t>POLITIKA OTVORENOG PRISTUPA SRCA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Otvorena znanost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Otvoreni pristup istraživačkim podacima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Otvoreno obrazovanje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Otvoreni obrazovni sadržaji</a:t>
            </a:r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19" t="10572" r="17480" b="11379"/>
          <a:stretch/>
        </p:blipFill>
        <p:spPr>
          <a:xfrm>
            <a:off x="4802460" y="2205517"/>
            <a:ext cx="2718530" cy="1786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750" t="11399" r="10251" b="4771"/>
          <a:stretch/>
        </p:blipFill>
        <p:spPr>
          <a:xfrm>
            <a:off x="5419193" y="2584571"/>
            <a:ext cx="2741157" cy="1615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1" y="4018914"/>
            <a:ext cx="918000" cy="362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Informacijski sloj – informacijski i kolaboracijski sustavi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ISVU – informacijski sustav visokih učilišta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110+ visokih učilišta, 140.000+ studenata, 1.700.000+ ispita/</a:t>
            </a:r>
            <a:r>
              <a:rPr lang="hr-HR" dirty="0" err="1" smtClean="0"/>
              <a:t>ak.godini</a:t>
            </a:r>
            <a:endParaRPr lang="hr-HR" dirty="0" smtClean="0"/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ISSP – Informacijski sustav studentskih prava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125+ visokih učilišta, 143.000+ studenata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ISAK – Informacijski sustav akademskih iskaznica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MOZVAG – Informacijski sustav za podršku postupcima vrednovanja u AZVO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150+ visokih učilišta, 1.900+ studijskih programa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ISRHKO – Informacijski sustav</a:t>
            </a:r>
            <a:br>
              <a:rPr lang="hr-HR" b="1" dirty="0" smtClean="0"/>
            </a:br>
            <a:r>
              <a:rPr lang="hr-HR" b="1" dirty="0" smtClean="0"/>
              <a:t>                  Registra Hrvatskog kvalifikacijskog okvira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CroRIS – Informacijski sustav znanstvene djelatnosti </a:t>
            </a:r>
            <a:r>
              <a:rPr lang="hr-HR" dirty="0" smtClean="0"/>
              <a:t>(u nastajanju)</a:t>
            </a:r>
            <a:endParaRPr lang="hr-HR" dirty="0"/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Registri / upisnici MZO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Aplikacije SUZG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48" t="22685" r="26858" b="14815"/>
          <a:stretch/>
        </p:blipFill>
        <p:spPr>
          <a:xfrm>
            <a:off x="6007895" y="1164431"/>
            <a:ext cx="1685925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3" t="12393" r="1147" b="4860"/>
          <a:stretch/>
        </p:blipFill>
        <p:spPr>
          <a:xfrm>
            <a:off x="6523001" y="3033666"/>
            <a:ext cx="2450014" cy="1161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071">
            <a:off x="7396198" y="1743528"/>
            <a:ext cx="1610318" cy="101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E-učenje / podrška obrazovanju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Centar za e-učenje – podrška nastavnicima i visokim učilištima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Tečajevi za nastavnike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Priručnici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Projekti i konzultacije s nastavnicima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err="1" smtClean="0"/>
              <a:t>Promo</a:t>
            </a:r>
            <a:r>
              <a:rPr lang="hr-HR" dirty="0" smtClean="0"/>
              <a:t> i info događanja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Merlin – platforma / virtualno okruženje za e-učenje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Sustav za e-učenje utemeljen na platformi moodle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E-portfolio sustav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Sustav za webinare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~10.000 sveučilišnih kolegija godišnje, 110.000+ korisnika sustava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Katalog e-kolegija u sustavu visokog obrazovanja u RH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49" t="10977" r="19186" b="6349"/>
          <a:stretch/>
        </p:blipFill>
        <p:spPr>
          <a:xfrm>
            <a:off x="5681178" y="1873404"/>
            <a:ext cx="3195193" cy="2367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za uporabu IT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Tečajevi Srca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portfelj: ~30 naslova tečajeva u učionici, ~20 on-line tečajeva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100+ tečajeva u učionicama godišnje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Obrazovni programi za IT specijaliste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Linux akademija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edu4IT – obrazovni i certifikacijski program za IT specijaliste u akademskoj zajednici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Ispitni centar </a:t>
            </a:r>
            <a:r>
              <a:rPr lang="hr-HR" dirty="0" smtClean="0"/>
              <a:t>(</a:t>
            </a:r>
            <a:r>
              <a:rPr lang="hr-HR" i="1" dirty="0" err="1" smtClean="0"/>
              <a:t>Pearson</a:t>
            </a:r>
            <a:r>
              <a:rPr lang="hr-HR" i="1" dirty="0" smtClean="0"/>
              <a:t> VUE</a:t>
            </a:r>
            <a:r>
              <a:rPr lang="hr-HR" dirty="0" smtClean="0"/>
              <a:t>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84" y="295720"/>
            <a:ext cx="2922391" cy="1944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69" y="2140978"/>
            <a:ext cx="1823643" cy="1213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03" y="3260468"/>
            <a:ext cx="2714625" cy="1101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43" y="3354455"/>
            <a:ext cx="973204" cy="1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Podrška korisnicima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48" y="1198563"/>
            <a:ext cx="4894691" cy="3262312"/>
          </a:xfrm>
          <a:ln>
            <a:solidFill>
              <a:schemeClr val="tx1"/>
            </a:solidFill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82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Međunarodna suradnja – povezivanje s ERA &amp; EHEA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buNone/>
            </a:pPr>
            <a:r>
              <a:rPr lang="hr-HR" b="1" dirty="0" smtClean="0">
                <a:solidFill>
                  <a:srgbClr val="C00000"/>
                </a:solidFill>
              </a:rPr>
              <a:t>Cilj – povezivanje hrvatskog istraživačkog i obrazovnog prostora s europskim i globalnim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EGEE / EGI / EOSC </a:t>
            </a:r>
            <a:r>
              <a:rPr lang="hr-HR" dirty="0" smtClean="0"/>
              <a:t>– povezivanje hrvatske računalne i podatkovne infrastrukture s paneuropskim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GEANT</a:t>
            </a:r>
            <a:r>
              <a:rPr lang="hr-HR" dirty="0" smtClean="0"/>
              <a:t> (kao partner CARNeta)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povezivanje AAI@EduHr s EU infrastrukturama (eduGAIN)  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i="1" dirty="0" smtClean="0"/>
              <a:t>eduroam</a:t>
            </a:r>
            <a:r>
              <a:rPr lang="hr-HR" dirty="0" smtClean="0"/>
              <a:t> 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err="1" smtClean="0"/>
              <a:t>Erasmus</a:t>
            </a:r>
            <a:r>
              <a:rPr lang="hr-HR" b="1" dirty="0" smtClean="0"/>
              <a:t> projekti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Članstvo i sudjelovanje u</a:t>
            </a:r>
            <a:br>
              <a:rPr lang="hr-HR" b="1" dirty="0" smtClean="0"/>
            </a:br>
            <a:r>
              <a:rPr lang="hr-HR" b="1" dirty="0" smtClean="0"/>
              <a:t>međunarodnim tijelima i udrugama</a:t>
            </a:r>
            <a:endParaRPr lang="hr-HR" b="1" dirty="0" smtClean="0"/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e-IRG, H2020 PC-RI, ET2020 WG DSC</a:t>
            </a:r>
            <a:endParaRPr lang="hr-HR" dirty="0" smtClean="0"/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EUNIS, EDEN, </a:t>
            </a:r>
            <a:r>
              <a:rPr lang="hr-HR" dirty="0" err="1" smtClean="0"/>
              <a:t>euroCRIS</a:t>
            </a:r>
            <a:r>
              <a:rPr lang="hr-HR" dirty="0" smtClean="0"/>
              <a:t>, ...</a:t>
            </a:r>
            <a:endParaRPr lang="hr-HR" dirty="0" smtClean="0"/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Euro-IX, RIPE-NCC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err="1" smtClean="0"/>
              <a:t>EUgridPMA</a:t>
            </a:r>
            <a:r>
              <a:rPr lang="hr-HR" dirty="0" smtClean="0"/>
              <a:t>, ...</a:t>
            </a:r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87" y="2107544"/>
            <a:ext cx="2690011" cy="147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00970"/>
            <a:ext cx="2627982" cy="1478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94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Strateški projekt izgradnje obrazovne i istraživačke</a:t>
            </a:r>
            <a:br>
              <a:rPr lang="hr-HR" dirty="0" smtClean="0"/>
            </a:br>
            <a:r>
              <a:rPr lang="hr-HR" dirty="0" smtClean="0"/>
              <a:t>e-infrastrukture RH u razdoblju 2018. – 2021.</a:t>
            </a:r>
            <a:endParaRPr lang="hr-H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997"/>
          <a:stretch/>
        </p:blipFill>
        <p:spPr>
          <a:xfrm>
            <a:off x="6683532" y="3953183"/>
            <a:ext cx="1831819" cy="3032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9" y="1657310"/>
            <a:ext cx="5095783" cy="18672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38" y="3915514"/>
            <a:ext cx="1208757" cy="6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43" y="3913818"/>
            <a:ext cx="694275" cy="63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81" y="3927620"/>
            <a:ext cx="847780" cy="5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915293"/>
            <a:ext cx="669626" cy="6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51" y="3913818"/>
            <a:ext cx="684223" cy="68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6" y="3927620"/>
            <a:ext cx="1254374" cy="5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Srce ... Infrastruktura, podaci... ipak su najvažniji ljudi!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1" y="1535827"/>
            <a:ext cx="7449965" cy="2100342"/>
          </a:xfrm>
          <a:ln w="57150">
            <a:solidFill>
              <a:srgbClr val="C0000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14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Srce je osnovano 29. travnja 1971.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2971799" cy="3263504"/>
          </a:xfrm>
        </p:spPr>
        <p:txBody>
          <a:bodyPr/>
          <a:lstStyle/>
          <a:p>
            <a:pPr marL="0" indent="0">
              <a:spcBef>
                <a:spcPts val="750"/>
              </a:spcBef>
              <a:buNone/>
            </a:pPr>
            <a:r>
              <a:rPr lang="hr-HR" dirty="0" smtClean="0"/>
              <a:t>... u okrilju Sveučilišta u Zagrebu, tada jedinog sveučilišta u Hrvatskoj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hr-HR" dirty="0" smtClean="0"/>
              <a:t>... kao </a:t>
            </a:r>
            <a:r>
              <a:rPr lang="hr-HR" dirty="0"/>
              <a:t>središnja informatička infrastrukturna ustanova akademske i istraživačke zajednice u Republici Hrvatskoj koja „će odigrati vodeću ulogu u razvoju kompjuterizacije čitave Hrvatske i služiti ne samo Sveučilištu nego i svima ostalima</a:t>
            </a:r>
            <a:r>
              <a:rPr lang="hr-HR" dirty="0" smtClean="0"/>
              <a:t>“.</a:t>
            </a:r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8" y="875701"/>
            <a:ext cx="2054628" cy="2928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grpSp>
        <p:nvGrpSpPr>
          <p:cNvPr id="5" name="Group 4"/>
          <p:cNvGrpSpPr/>
          <p:nvPr/>
        </p:nvGrpSpPr>
        <p:grpSpPr>
          <a:xfrm>
            <a:off x="4511296" y="720927"/>
            <a:ext cx="3543964" cy="3451024"/>
            <a:chOff x="4511296" y="720927"/>
            <a:chExt cx="3543964" cy="3451024"/>
          </a:xfrm>
        </p:grpSpPr>
        <p:pic>
          <p:nvPicPr>
            <p:cNvPr id="6" name="Picture 21" descr="odluka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1954005">
              <a:off x="4511296" y="933464"/>
              <a:ext cx="2270089" cy="3238487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20" descr="odluka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803846" y="720927"/>
              <a:ext cx="2251414" cy="3238487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730633"/>
            <a:ext cx="842962" cy="657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41" y="3729460"/>
            <a:ext cx="1164389" cy="658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58" y="3723275"/>
            <a:ext cx="899497" cy="664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1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</a:t>
            </a:r>
            <a:r>
              <a:rPr lang="hr-HR" dirty="0"/>
              <a:t/>
            </a:r>
            <a:br>
              <a:rPr lang="hr-HR" dirty="0"/>
            </a:br>
            <a:r>
              <a:rPr lang="hr-HR" sz="1600" dirty="0"/>
              <a:t>Sveučilišni računski centar Sveučilišta u Zagrebu</a:t>
            </a:r>
            <a:r>
              <a:rPr lang="hr-HR" dirty="0"/>
              <a:t/>
            </a:r>
            <a:br>
              <a:rPr lang="hr-HR" dirty="0"/>
            </a:br>
            <a:r>
              <a:rPr lang="hr-HR" sz="2000" dirty="0"/>
              <a:t>središte hrvatske nacionalne</a:t>
            </a:r>
            <a:br>
              <a:rPr lang="hr-HR" sz="2000" dirty="0"/>
            </a:br>
            <a:r>
              <a:rPr lang="hr-HR" sz="2000" dirty="0"/>
              <a:t>akademske i istraživačke </a:t>
            </a:r>
            <a:r>
              <a:rPr lang="hr-HR" sz="2000" dirty="0" smtClean="0"/>
              <a:t>e-infrastrukture</a:t>
            </a:r>
            <a:endParaRPr lang="hr-H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6858000" cy="10228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6400" dirty="0"/>
              <a:t>dr.sc. Zoran Bekić, ravnatelj</a:t>
            </a:r>
            <a:r>
              <a:rPr lang="hr-HR" sz="4900" dirty="0"/>
              <a:t/>
            </a:r>
            <a:br>
              <a:rPr lang="hr-HR" sz="4900" dirty="0"/>
            </a:br>
            <a:endParaRPr lang="hr-HR" sz="4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4800" dirty="0"/>
              <a:t>Sveučilište u Mostaru</a:t>
            </a:r>
            <a:br>
              <a:rPr lang="hr-HR" sz="4800" dirty="0"/>
            </a:br>
            <a:r>
              <a:rPr lang="hr-HR" sz="4800" i="1" dirty="0"/>
              <a:t>Klauzura: Digitalna transformacija obrazovanja</a:t>
            </a:r>
            <a:r>
              <a:rPr lang="hr-HR" sz="4800" dirty="0"/>
              <a:t/>
            </a:r>
            <a:br>
              <a:rPr lang="hr-HR" sz="4800" dirty="0"/>
            </a:br>
            <a:r>
              <a:rPr lang="hr-HR" sz="4800" dirty="0"/>
              <a:t>Mostar, 29.05.2018</a:t>
            </a:r>
            <a:r>
              <a:rPr lang="hr-HR" sz="3000" dirty="0" smtClean="0"/>
              <a:t>.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004" y="301825"/>
            <a:ext cx="7893845" cy="994172"/>
          </a:xfrm>
        </p:spPr>
        <p:txBody>
          <a:bodyPr/>
          <a:lstStyle/>
          <a:p>
            <a:r>
              <a:rPr lang="hr-HR" dirty="0" smtClean="0"/>
              <a:t>Iz povijesti Srca...</a:t>
            </a:r>
            <a:br>
              <a:rPr lang="hr-HR" dirty="0" smtClean="0"/>
            </a:br>
            <a:r>
              <a:rPr lang="hr-HR" dirty="0" smtClean="0"/>
              <a:t>i povijesti hrvatske informatike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9725" y="1295997"/>
            <a:ext cx="4217987" cy="3336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1972 </a:t>
            </a:r>
            <a:r>
              <a:rPr lang="en-US" sz="1100" dirty="0" smtClean="0"/>
              <a:t>– </a:t>
            </a:r>
            <a:r>
              <a:rPr lang="hr-HR" sz="1100" dirty="0" smtClean="0"/>
              <a:t>prvi tečajevi za korisnike privremenog </a:t>
            </a:r>
            <a:r>
              <a:rPr lang="en-US" sz="1100" dirty="0" smtClean="0"/>
              <a:t>UNIVAC </a:t>
            </a:r>
            <a:r>
              <a:rPr lang="en-US" sz="1100" dirty="0"/>
              <a:t>1106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1974 </a:t>
            </a:r>
            <a:r>
              <a:rPr lang="en-US" sz="1100" dirty="0" smtClean="0"/>
              <a:t>– </a:t>
            </a:r>
            <a:r>
              <a:rPr lang="hr-HR" sz="1100" dirty="0" smtClean="0"/>
              <a:t>nova zgrada i </a:t>
            </a:r>
            <a:r>
              <a:rPr lang="en-US" sz="1100" dirty="0" smtClean="0"/>
              <a:t>UNIVAC </a:t>
            </a:r>
            <a:r>
              <a:rPr lang="en-US" sz="1100" dirty="0"/>
              <a:t>1100 </a:t>
            </a:r>
            <a:r>
              <a:rPr lang="en-US" sz="1100" dirty="0" smtClean="0"/>
              <a:t>– </a:t>
            </a:r>
            <a:r>
              <a:rPr lang="hr-HR" sz="1100" dirty="0" smtClean="0"/>
              <a:t>najveće računalo u </a:t>
            </a:r>
            <a:br>
              <a:rPr lang="hr-HR" sz="1100" dirty="0" smtClean="0"/>
            </a:br>
            <a:r>
              <a:rPr lang="hr-HR" sz="1100" dirty="0" smtClean="0"/>
              <a:t>               ovom dijelu Europe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1981 – SIZIF </a:t>
            </a:r>
            <a:r>
              <a:rPr lang="en-US" sz="1100" dirty="0" smtClean="0"/>
              <a:t>– </a:t>
            </a:r>
            <a:r>
              <a:rPr lang="hr-HR" sz="1100" dirty="0" smtClean="0"/>
              <a:t>Sistem znanstvenih informacija Hrvatske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1984 </a:t>
            </a:r>
            <a:r>
              <a:rPr lang="en-US" sz="1100" dirty="0" smtClean="0"/>
              <a:t>– </a:t>
            </a:r>
            <a:r>
              <a:rPr lang="hr-HR" sz="1100" dirty="0" smtClean="0"/>
              <a:t>informacijski sustav Olimpijskih igara ZOI Sarajevo ‘84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smtClean="0"/>
              <a:t>198</a:t>
            </a:r>
            <a:r>
              <a:rPr lang="hr-HR" sz="1100" dirty="0"/>
              <a:t>5</a:t>
            </a:r>
            <a:r>
              <a:rPr lang="en-US" sz="1100" dirty="0" smtClean="0"/>
              <a:t> – </a:t>
            </a:r>
            <a:r>
              <a:rPr lang="hr-HR" sz="1100" dirty="0" smtClean="0"/>
              <a:t>prvo superračunalo u Srcu </a:t>
            </a:r>
            <a:r>
              <a:rPr lang="en-US" sz="1100" dirty="0" smtClean="0"/>
              <a:t>(CONVEX</a:t>
            </a:r>
            <a:r>
              <a:rPr lang="en-US" sz="11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1989 </a:t>
            </a:r>
            <a:r>
              <a:rPr lang="en-US" sz="1100" dirty="0" smtClean="0"/>
              <a:t>– </a:t>
            </a:r>
            <a:r>
              <a:rPr lang="hr-HR" sz="1100" dirty="0" smtClean="0"/>
              <a:t>prvi produkcijski </a:t>
            </a:r>
            <a:r>
              <a:rPr lang="en-US" sz="1100" dirty="0" smtClean="0"/>
              <a:t>UNIX </a:t>
            </a:r>
            <a:r>
              <a:rPr lang="hr-HR" sz="1100" dirty="0" smtClean="0"/>
              <a:t>poslužitelji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1990 </a:t>
            </a:r>
            <a:r>
              <a:rPr lang="en-US" sz="1100" dirty="0" smtClean="0"/>
              <a:t>– </a:t>
            </a:r>
            <a:r>
              <a:rPr lang="hr-HR" sz="1100" dirty="0" smtClean="0"/>
              <a:t>povezanost na </a:t>
            </a:r>
            <a:r>
              <a:rPr lang="en-US" sz="1100" dirty="0" smtClean="0"/>
              <a:t>BITNET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1991 </a:t>
            </a:r>
            <a:r>
              <a:rPr lang="en-US" sz="1100" dirty="0" smtClean="0"/>
              <a:t>– </a:t>
            </a:r>
            <a:r>
              <a:rPr lang="hr-HR" sz="1100" dirty="0" smtClean="0"/>
              <a:t>početak projekta </a:t>
            </a:r>
            <a:r>
              <a:rPr lang="en-US" sz="1100" dirty="0" smtClean="0"/>
              <a:t>CARNet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1992 </a:t>
            </a:r>
            <a:r>
              <a:rPr lang="en-US" sz="1100" dirty="0" smtClean="0"/>
              <a:t>– </a:t>
            </a:r>
            <a:r>
              <a:rPr lang="hr-HR" sz="1100" dirty="0" smtClean="0"/>
              <a:t>povezivanje Hrvatske na Internet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1993 </a:t>
            </a:r>
            <a:r>
              <a:rPr lang="en-US" sz="1100" dirty="0" smtClean="0"/>
              <a:t>– </a:t>
            </a:r>
            <a:r>
              <a:rPr lang="hr-HR" sz="1100" dirty="0" smtClean="0"/>
              <a:t>registracija hrvatske internetske domene .</a:t>
            </a:r>
            <a:r>
              <a:rPr lang="hr-HR" sz="1100" dirty="0" err="1" smtClean="0"/>
              <a:t>hr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1995 </a:t>
            </a:r>
            <a:r>
              <a:rPr lang="en-US" sz="1100" dirty="0" smtClean="0"/>
              <a:t>– </a:t>
            </a:r>
            <a:r>
              <a:rPr lang="hr-HR" sz="1100" dirty="0" smtClean="0"/>
              <a:t>prva </a:t>
            </a:r>
            <a:r>
              <a:rPr lang="en-US" sz="1100" dirty="0" smtClean="0"/>
              <a:t>ATM </a:t>
            </a:r>
            <a:r>
              <a:rPr lang="en-US" sz="1100" dirty="0"/>
              <a:t>(155 Mbps) </a:t>
            </a:r>
            <a:r>
              <a:rPr lang="hr-HR" sz="1100" dirty="0" smtClean="0"/>
              <a:t>veza unutar akademske mreže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1998 – obrazovni programi za sistem-inženjere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2000 </a:t>
            </a:r>
            <a:r>
              <a:rPr lang="en-US" sz="1100" dirty="0" smtClean="0"/>
              <a:t>– </a:t>
            </a:r>
            <a:r>
              <a:rPr lang="hr-HR" sz="1100" dirty="0" smtClean="0"/>
              <a:t>početak rada CIX-a (</a:t>
            </a:r>
            <a:r>
              <a:rPr lang="en-US" sz="1100" dirty="0" smtClean="0"/>
              <a:t>Croatian </a:t>
            </a:r>
            <a:r>
              <a:rPr lang="en-US" sz="1100" dirty="0"/>
              <a:t>Internet </a:t>
            </a:r>
            <a:r>
              <a:rPr lang="en-US" sz="1100" dirty="0" err="1" smtClean="0"/>
              <a:t>eXchange</a:t>
            </a:r>
            <a:r>
              <a:rPr lang="en-US" sz="1100" dirty="0" smtClean="0"/>
              <a:t>)</a:t>
            </a:r>
            <a:endParaRPr lang="hr-HR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2002 – </a:t>
            </a:r>
            <a:r>
              <a:rPr lang="hr-HR" sz="1100" dirty="0"/>
              <a:t>I</a:t>
            </a:r>
            <a:r>
              <a:rPr lang="hr-HR" sz="1100" dirty="0" smtClean="0"/>
              <a:t>nformacijski sustav studentske prehrane („X-</a:t>
            </a:r>
            <a:r>
              <a:rPr lang="hr-HR" sz="1100" dirty="0" err="1" smtClean="0"/>
              <a:t>ce</a:t>
            </a:r>
            <a:r>
              <a:rPr lang="hr-HR" sz="1100" dirty="0" smtClean="0"/>
              <a:t>”) u Srcu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2002 </a:t>
            </a:r>
            <a:r>
              <a:rPr lang="en-US" sz="1100" dirty="0" smtClean="0"/>
              <a:t>– </a:t>
            </a:r>
            <a:r>
              <a:rPr lang="hr-HR" sz="1100" dirty="0" smtClean="0"/>
              <a:t>uspostava </a:t>
            </a:r>
            <a:r>
              <a:rPr lang="en-US" sz="1100" dirty="0" smtClean="0"/>
              <a:t>GĖANT </a:t>
            </a:r>
            <a:r>
              <a:rPr lang="hr-HR" sz="1100" dirty="0" smtClean="0"/>
              <a:t>čvora </a:t>
            </a:r>
            <a:r>
              <a:rPr lang="en-US" sz="1100" dirty="0" smtClean="0"/>
              <a:t>(</a:t>
            </a:r>
            <a:r>
              <a:rPr lang="en-US" sz="1100" dirty="0" err="1" smtClean="0"/>
              <a:t>PoP</a:t>
            </a:r>
            <a:r>
              <a:rPr lang="en-US" sz="1100" dirty="0" smtClean="0"/>
              <a:t>)</a:t>
            </a:r>
            <a:r>
              <a:rPr lang="hr-HR" sz="1100" dirty="0" smtClean="0"/>
              <a:t> u Srcu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2002 – početak rada računalnog klastera Isabella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2002 – prvo mjerenje hrvatskog web prostora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2003 – završila prva faza projekta </a:t>
            </a:r>
            <a:r>
              <a:rPr lang="hr-HR" sz="1100" dirty="0" err="1" smtClean="0"/>
              <a:t>StuDOM</a:t>
            </a:r>
            <a:r>
              <a:rPr lang="hr-HR" sz="1100" dirty="0" smtClean="0"/>
              <a:t> – izgradnja lokalnih </a:t>
            </a:r>
            <a:br>
              <a:rPr lang="hr-HR" sz="1100" dirty="0" smtClean="0"/>
            </a:br>
            <a:r>
              <a:rPr lang="hr-HR" sz="1100" dirty="0" smtClean="0"/>
              <a:t>               mreža u svim studentskim domovima RH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295997"/>
            <a:ext cx="4014787" cy="33367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2004 – Informacijski sustav visokih učilišta (ISVU) u Srcu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/>
              <a:t>2004 – </a:t>
            </a:r>
            <a:r>
              <a:rPr lang="hr-HR" sz="1100" dirty="0" smtClean="0"/>
              <a:t>projekt </a:t>
            </a:r>
            <a:r>
              <a:rPr lang="hr-HR" sz="1100" dirty="0"/>
              <a:t>GigaCARNet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2005 </a:t>
            </a:r>
            <a:r>
              <a:rPr lang="hr-HR" sz="1100" dirty="0"/>
              <a:t>–</a:t>
            </a:r>
            <a:r>
              <a:rPr lang="hr-HR" sz="1100" dirty="0" smtClean="0"/>
              <a:t> Hrvatska </a:t>
            </a:r>
            <a:r>
              <a:rPr lang="hr-HR" sz="1100" dirty="0"/>
              <a:t>nacionalna grid infrastruktura (CRO GRID /</a:t>
            </a:r>
            <a:br>
              <a:rPr lang="hr-HR" sz="1100" dirty="0"/>
            </a:br>
            <a:r>
              <a:rPr lang="hr-HR" sz="1100" dirty="0"/>
              <a:t>              CRO NGI) u </a:t>
            </a:r>
            <a:r>
              <a:rPr lang="hr-HR" sz="1100" dirty="0" smtClean="0"/>
              <a:t>produkciji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2005 – povezivanje Hrvatske u sustav </a:t>
            </a:r>
            <a:r>
              <a:rPr lang="hr-HR" sz="1100" i="1" dirty="0" smtClean="0"/>
              <a:t>eduroam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2006 – uspostava hrvatske Autentikacijske i autorizacijske </a:t>
            </a:r>
            <a:br>
              <a:rPr lang="hr-HR" sz="1100" dirty="0" smtClean="0"/>
            </a:br>
            <a:r>
              <a:rPr lang="hr-HR" sz="1100" dirty="0" smtClean="0"/>
              <a:t>               infrastrukture (AAI@EduHr)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2005 – prijava za sudjelovanje u </a:t>
            </a:r>
            <a:r>
              <a:rPr lang="hr-HR" sz="1100" dirty="0"/>
              <a:t>EU projektu EGEE</a:t>
            </a:r>
            <a:br>
              <a:rPr lang="hr-HR" sz="1100" dirty="0"/>
            </a:br>
            <a:r>
              <a:rPr lang="hr-HR" sz="1100" dirty="0"/>
              <a:t>               (</a:t>
            </a:r>
            <a:r>
              <a:rPr lang="hr-HR" sz="1100" dirty="0" err="1"/>
              <a:t>Enabling</a:t>
            </a:r>
            <a:r>
              <a:rPr lang="hr-HR" sz="1100" dirty="0"/>
              <a:t> </a:t>
            </a:r>
            <a:r>
              <a:rPr lang="hr-HR" sz="1100" dirty="0" err="1"/>
              <a:t>Grids</a:t>
            </a:r>
            <a:r>
              <a:rPr lang="hr-HR" sz="1100" dirty="0"/>
              <a:t> for </a:t>
            </a:r>
            <a:r>
              <a:rPr lang="hr-HR" sz="1100" dirty="0" smtClean="0"/>
              <a:t>E-Science)</a:t>
            </a:r>
            <a:endParaRPr lang="hr-HR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2006 </a:t>
            </a:r>
            <a:r>
              <a:rPr lang="hr-HR" sz="1100" dirty="0"/>
              <a:t>- </a:t>
            </a:r>
            <a:r>
              <a:rPr lang="hr-HR" sz="1100" dirty="0" smtClean="0"/>
              <a:t>predstavljen </a:t>
            </a:r>
            <a:r>
              <a:rPr lang="hr-HR" sz="1100" dirty="0"/>
              <a:t>HRČAK - portal otvorenog pristupa </a:t>
            </a:r>
            <a:r>
              <a:rPr lang="hr-HR" sz="1100" dirty="0" smtClean="0"/>
              <a:t/>
            </a:r>
            <a:br>
              <a:rPr lang="hr-HR" sz="1100" dirty="0" smtClean="0"/>
            </a:br>
            <a:r>
              <a:rPr lang="hr-HR" sz="1100" dirty="0" smtClean="0"/>
              <a:t>              hrvatskim </a:t>
            </a:r>
            <a:r>
              <a:rPr lang="hr-HR" sz="1100" dirty="0"/>
              <a:t>znanstvenim i stručnim časopisima</a:t>
            </a:r>
            <a:endParaRPr lang="hr-HR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2007 – sveučilišna strategija e-učenja i Centar za e-učenje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2009 – IP telefonija na Sveučilišnom kampusu Borongaj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2011 – prve računalne i podatkovne usluge iz oblaka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2012 – projekt Hrvatski znanstveni i obrazovni oblak na </a:t>
            </a:r>
            <a:br>
              <a:rPr lang="hr-HR" sz="1100" dirty="0" smtClean="0"/>
            </a:br>
            <a:r>
              <a:rPr lang="hr-HR" sz="1100" dirty="0" smtClean="0"/>
              <a:t>                indikativnoj listi projekata MZO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/>
              <a:t>2015 - Dabar </a:t>
            </a:r>
            <a:r>
              <a:rPr lang="hr-HR" sz="1100" dirty="0" smtClean="0"/>
              <a:t>– sustav digitalnih akademskih arhiva i</a:t>
            </a:r>
            <a:br>
              <a:rPr lang="hr-HR" sz="1100" dirty="0" smtClean="0"/>
            </a:br>
            <a:r>
              <a:rPr lang="hr-HR" sz="1100" dirty="0" smtClean="0"/>
              <a:t>               </a:t>
            </a:r>
            <a:r>
              <a:rPr lang="hr-HR" sz="1100" dirty="0"/>
              <a:t>repozitoriji </a:t>
            </a:r>
            <a:r>
              <a:rPr lang="hr-HR" sz="1100" dirty="0" smtClean="0"/>
              <a:t> u produkciji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2016 – edu4IT – novi program edukacije za IT specijaliste </a:t>
            </a:r>
            <a:br>
              <a:rPr lang="hr-HR" sz="1100" dirty="0" smtClean="0"/>
            </a:br>
            <a:r>
              <a:rPr lang="hr-HR" sz="1100" dirty="0" smtClean="0"/>
              <a:t>              iz akademske zajednice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1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335883" y="4779168"/>
            <a:ext cx="57800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8" name="Picture 23" descr="Scan_2-baraka-197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86281" y="266105"/>
            <a:ext cx="678675" cy="77477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povelja-ca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202" y="266105"/>
            <a:ext cx="508735" cy="774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35" y="266106"/>
            <a:ext cx="1071521" cy="780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75" y="266105"/>
            <a:ext cx="581078" cy="774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9"/>
          <a:stretch/>
        </p:blipFill>
        <p:spPr>
          <a:xfrm>
            <a:off x="6729412" y="266105"/>
            <a:ext cx="553887" cy="774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4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73847"/>
            <a:ext cx="8358188" cy="690559"/>
          </a:xfrm>
        </p:spPr>
        <p:txBody>
          <a:bodyPr/>
          <a:lstStyle/>
          <a:p>
            <a:r>
              <a:rPr lang="hr-HR" dirty="0" smtClean="0"/>
              <a:t>Srce danas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964407"/>
            <a:ext cx="8722518" cy="739605"/>
          </a:xfr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750"/>
              </a:spcBef>
              <a:buNone/>
            </a:pPr>
            <a:r>
              <a:rPr lang="hr-HR" sz="1300" b="1" dirty="0" smtClean="0">
                <a:solidFill>
                  <a:srgbClr val="C00000"/>
                </a:solidFill>
              </a:rPr>
              <a:t>Vizija</a:t>
            </a:r>
            <a:r>
              <a:rPr lang="hr-HR" sz="1300" dirty="0" smtClean="0"/>
              <a:t>:	Napredne </a:t>
            </a:r>
            <a:r>
              <a:rPr lang="hr-HR" sz="1300" dirty="0"/>
              <a:t>informacijske i komunikacijske tehnologije sveprisutne su u društvu, a posebno u sustavu znanosti i obrazovanja, učinkovito se koriste u istraživanjima i obrazovnom procesu, osiguravajući njihovu visoku kvalitetu, izvrsnost, dostupnost i međunarodnu prepoznatljivost i relevantnost</a:t>
            </a:r>
            <a:r>
              <a:rPr lang="hr-HR" sz="1300" dirty="0" smtClean="0"/>
              <a:t>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20791"/>
            <a:ext cx="1073848" cy="771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17" y="118326"/>
            <a:ext cx="1160913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55" y="118327"/>
            <a:ext cx="1163097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nut 7"/>
          <p:cNvSpPr/>
          <p:nvPr/>
        </p:nvSpPr>
        <p:spPr>
          <a:xfrm>
            <a:off x="628651" y="1971675"/>
            <a:ext cx="1848875" cy="1746876"/>
          </a:xfrm>
          <a:prstGeom prst="donut">
            <a:avLst>
              <a:gd name="adj" fmla="val 5186"/>
            </a:avLst>
          </a:prstGeom>
          <a:solidFill>
            <a:srgbClr val="CC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>
                <a:solidFill>
                  <a:srgbClr val="C00000"/>
                </a:solidFill>
              </a:rPr>
              <a:t>Dostupnost najnovijih  tehnologija i informacijskih usluga</a:t>
            </a:r>
            <a:endParaRPr lang="hr-HR" sz="1300" b="1" dirty="0">
              <a:solidFill>
                <a:srgbClr val="C000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762947" y="1704012"/>
            <a:ext cx="1817918" cy="1735932"/>
          </a:xfrm>
          <a:prstGeom prst="donut">
            <a:avLst>
              <a:gd name="adj" fmla="val 5186"/>
            </a:avLst>
          </a:prstGeom>
          <a:solidFill>
            <a:srgbClr val="CC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>
                <a:solidFill>
                  <a:srgbClr val="C00000"/>
                </a:solidFill>
              </a:rPr>
              <a:t>Pouzdana i održiva </a:t>
            </a:r>
            <a:br>
              <a:rPr lang="hr-HR" sz="1300" b="1" dirty="0" smtClean="0">
                <a:solidFill>
                  <a:srgbClr val="C00000"/>
                </a:solidFill>
              </a:rPr>
            </a:br>
            <a:r>
              <a:rPr lang="hr-HR" sz="1300" b="1" dirty="0" smtClean="0">
                <a:solidFill>
                  <a:srgbClr val="C00000"/>
                </a:solidFill>
              </a:rPr>
              <a:t>e-infrastruktura i usluge</a:t>
            </a:r>
            <a:endParaRPr lang="hr-HR" sz="1300" b="1" dirty="0">
              <a:solidFill>
                <a:srgbClr val="C000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906200" y="1952146"/>
            <a:ext cx="1784794" cy="1735932"/>
          </a:xfrm>
          <a:prstGeom prst="donut">
            <a:avLst>
              <a:gd name="adj" fmla="val 5186"/>
            </a:avLst>
          </a:prstGeom>
          <a:solidFill>
            <a:srgbClr val="CC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 smtClean="0">
                <a:solidFill>
                  <a:srgbClr val="C00000"/>
                </a:solidFill>
              </a:rPr>
              <a:t>Podrška inovativnoj uporabi IT u znanosti i obrazovanju</a:t>
            </a:r>
            <a:endParaRPr lang="hr-HR" sz="1300" b="1" dirty="0">
              <a:solidFill>
                <a:srgbClr val="C000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709131" y="3447551"/>
            <a:ext cx="1390267" cy="1340140"/>
          </a:xfrm>
          <a:prstGeom prst="donut">
            <a:avLst>
              <a:gd name="adj" fmla="val 5186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rgbClr val="0070C0"/>
                </a:solidFill>
              </a:rPr>
              <a:t>Obrazovanje i </a:t>
            </a:r>
            <a:r>
              <a:rPr lang="hr-HR" sz="1200" b="1" dirty="0" err="1" smtClean="0">
                <a:solidFill>
                  <a:srgbClr val="0070C0"/>
                </a:solidFill>
              </a:rPr>
              <a:t>osposoblja-vanje</a:t>
            </a:r>
            <a:endParaRPr lang="hr-HR" sz="1200" b="1" dirty="0" smtClean="0">
              <a:solidFill>
                <a:srgbClr val="0070C0"/>
              </a:solidFill>
            </a:endParaRPr>
          </a:p>
          <a:p>
            <a:pPr algn="ctr"/>
            <a:r>
              <a:rPr lang="hr-HR" sz="1200" b="1" dirty="0" smtClean="0">
                <a:solidFill>
                  <a:srgbClr val="0070C0"/>
                </a:solidFill>
              </a:rPr>
              <a:t>korisnika</a:t>
            </a:r>
            <a:endParaRPr lang="hr-HR" sz="1200" b="1" dirty="0">
              <a:solidFill>
                <a:srgbClr val="0070C0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821995" y="3476175"/>
            <a:ext cx="1376184" cy="1307764"/>
          </a:xfrm>
          <a:prstGeom prst="donut">
            <a:avLst>
              <a:gd name="adj" fmla="val 5186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rgbClr val="0070C0"/>
                </a:solidFill>
              </a:rPr>
              <a:t>Suradnja sa zajednicom</a:t>
            </a:r>
            <a:endParaRPr lang="hr-HR" sz="1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10187" y="3005164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Strateški ciljevi</a:t>
            </a:r>
            <a:endParaRPr lang="hr-HR" sz="1400" b="1" spc="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154493" y="3421127"/>
            <a:ext cx="1349401" cy="1364228"/>
          </a:xfrm>
          <a:prstGeom prst="donut">
            <a:avLst>
              <a:gd name="adj" fmla="val 5186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rgbClr val="0070C0"/>
                </a:solidFill>
              </a:rPr>
              <a:t>Povezanost</a:t>
            </a:r>
            <a:br>
              <a:rPr lang="hr-HR" sz="1200" b="1" dirty="0" smtClean="0">
                <a:solidFill>
                  <a:srgbClr val="0070C0"/>
                </a:solidFill>
              </a:rPr>
            </a:br>
            <a:r>
              <a:rPr lang="hr-HR" sz="1200" b="1" dirty="0" smtClean="0">
                <a:solidFill>
                  <a:srgbClr val="0070C0"/>
                </a:solidFill>
              </a:rPr>
              <a:t>e-</a:t>
            </a:r>
            <a:r>
              <a:rPr lang="hr-HR" sz="1200" b="1" dirty="0" err="1" smtClean="0">
                <a:solidFill>
                  <a:srgbClr val="0070C0"/>
                </a:solidFill>
              </a:rPr>
              <a:t>infra</a:t>
            </a:r>
            <a:r>
              <a:rPr lang="hr-HR" sz="1200" b="1" dirty="0" smtClean="0">
                <a:solidFill>
                  <a:srgbClr val="0070C0"/>
                </a:solidFill>
              </a:rPr>
              <a:t>-strukture RH s EU </a:t>
            </a:r>
            <a:endParaRPr lang="hr-HR" sz="1200" b="1" dirty="0">
              <a:solidFill>
                <a:srgbClr val="0070C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248760" y="3448470"/>
            <a:ext cx="1417795" cy="1341621"/>
          </a:xfrm>
          <a:prstGeom prst="donut">
            <a:avLst>
              <a:gd name="adj" fmla="val 5186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rgbClr val="0070C0"/>
                </a:solidFill>
              </a:rPr>
              <a:t>Prikupljanje i diseminacija znanja</a:t>
            </a:r>
            <a:endParaRPr lang="hr-H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690559"/>
          </a:xfrm>
        </p:spPr>
        <p:txBody>
          <a:bodyPr/>
          <a:lstStyle/>
          <a:p>
            <a:r>
              <a:rPr lang="hr-HR" dirty="0" smtClean="0"/>
              <a:t>Srce danas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64406"/>
            <a:ext cx="7886700" cy="3750469"/>
          </a:xfrm>
        </p:spPr>
        <p:txBody>
          <a:bodyPr>
            <a:noAutofit/>
          </a:bodyPr>
          <a:lstStyle/>
          <a:p>
            <a:pPr marL="536575" indent="-536575">
              <a:lnSpc>
                <a:spcPct val="100000"/>
              </a:lnSpc>
              <a:spcBef>
                <a:spcPts val="750"/>
              </a:spcBef>
              <a:buNone/>
            </a:pPr>
            <a:r>
              <a:rPr lang="hr-HR" sz="1300" b="1" dirty="0" smtClean="0">
                <a:solidFill>
                  <a:srgbClr val="C00000"/>
                </a:solidFill>
              </a:rPr>
              <a:t>Vizija</a:t>
            </a:r>
            <a:r>
              <a:rPr lang="hr-HR" sz="1300" dirty="0" smtClean="0"/>
              <a:t>:	Napredne </a:t>
            </a:r>
            <a:r>
              <a:rPr lang="hr-HR" sz="1300" dirty="0"/>
              <a:t>informacijske i komunikacijske tehnologije sveprisutne su u društvu, a posebno u sustavu znanosti i obrazovanja, učinkovito se koriste u istraživanjima i obrazovnom procesu, osiguravajući njihovu visoku kvalitetu, izvrsnost, dostupnost i međunarodnu prepoznatljivost i relevantnost</a:t>
            </a:r>
            <a:r>
              <a:rPr lang="hr-HR" sz="1300" dirty="0" smtClean="0"/>
              <a:t>.</a:t>
            </a:r>
          </a:p>
          <a:p>
            <a:pPr marL="536575" indent="-536575">
              <a:lnSpc>
                <a:spcPct val="110000"/>
              </a:lnSpc>
              <a:spcBef>
                <a:spcPts val="1200"/>
              </a:spcBef>
              <a:buNone/>
            </a:pPr>
            <a:r>
              <a:rPr lang="hr-HR" sz="1300" b="1" dirty="0" smtClean="0">
                <a:solidFill>
                  <a:srgbClr val="C00000"/>
                </a:solidFill>
              </a:rPr>
              <a:t>Strateški ciljevi: 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¥"/>
            </a:pPr>
            <a:r>
              <a:rPr lang="hr-HR" sz="1300" dirty="0" smtClean="0"/>
              <a:t>Osigurati </a:t>
            </a:r>
            <a:r>
              <a:rPr lang="hr-HR" sz="1300" dirty="0"/>
              <a:t>akademskoj zajednici, kao predvodničkom segmentu društva, ali i hrvatskom društvu u cjelini </a:t>
            </a:r>
            <a:r>
              <a:rPr lang="hr-HR" sz="1300" b="1" dirty="0"/>
              <a:t>pristup najnovijim tehnologijama i informacijskim </a:t>
            </a:r>
            <a:r>
              <a:rPr lang="hr-HR" sz="1300" b="1" dirty="0" smtClean="0"/>
              <a:t>uslugama</a:t>
            </a:r>
            <a:endParaRPr lang="hr-HR" sz="1300" b="1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¥"/>
            </a:pPr>
            <a:r>
              <a:rPr lang="hr-HR" sz="1300" dirty="0" smtClean="0"/>
              <a:t>Osigurati </a:t>
            </a:r>
            <a:r>
              <a:rPr lang="hr-HR" sz="1300" dirty="0"/>
              <a:t>svim ustanovama i pojedincima iz sustava znanosti i visokog obrazovanja </a:t>
            </a:r>
            <a:r>
              <a:rPr lang="hr-HR" sz="1300" b="1" dirty="0"/>
              <a:t>pouzdanu i održivu informacijsku i komunikacijsku infrastrukturu i usluge</a:t>
            </a:r>
            <a:r>
              <a:rPr lang="hr-HR" sz="1300" dirty="0"/>
              <a:t>, kao temelj za njihovo svakodnevno djelovanje i </a:t>
            </a:r>
            <a:r>
              <a:rPr lang="hr-HR" sz="1300" dirty="0" smtClean="0"/>
              <a:t>rad</a:t>
            </a:r>
            <a:endParaRPr lang="hr-HR" sz="1300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¥"/>
            </a:pPr>
            <a:r>
              <a:rPr lang="hr-HR" sz="1300" dirty="0" smtClean="0"/>
              <a:t>Podržati </a:t>
            </a:r>
            <a:r>
              <a:rPr lang="hr-HR" sz="1300" b="1" dirty="0"/>
              <a:t>inovativnu i učinkovitu primjenu informacijskih tehnologija u društvu, a posebno u znanosti i obrazovanju</a:t>
            </a:r>
            <a:r>
              <a:rPr lang="hr-HR" sz="1300" dirty="0"/>
              <a:t> kroz kvalitetan i dostupan </a:t>
            </a:r>
            <a:r>
              <a:rPr lang="hr-HR" sz="1300" b="1" dirty="0"/>
              <a:t>sustav podrške, obrazovanja i osposobljavanja korisnika</a:t>
            </a:r>
            <a:r>
              <a:rPr lang="hr-HR" sz="1300" dirty="0"/>
              <a:t> za uporabu novih </a:t>
            </a:r>
            <a:r>
              <a:rPr lang="hr-HR" sz="1300" dirty="0" smtClean="0"/>
              <a:t>tehnologija</a:t>
            </a:r>
            <a:endParaRPr lang="hr-HR" sz="1300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¥"/>
            </a:pPr>
            <a:r>
              <a:rPr lang="hr-HR" sz="1300" dirty="0" smtClean="0"/>
              <a:t>Osigurati </a:t>
            </a:r>
            <a:r>
              <a:rPr lang="hr-HR" sz="1300" dirty="0"/>
              <a:t>da se informacijske i komunikacijske tehnologije jednostavno, učinkovito i svestrano koriste u procesima obrazovanja, istraživanja i poslovanja </a:t>
            </a:r>
            <a:r>
              <a:rPr lang="hr-HR" sz="1300" b="1" dirty="0"/>
              <a:t>Sveučilišta u </a:t>
            </a:r>
            <a:r>
              <a:rPr lang="hr-HR" sz="1300" b="1" dirty="0" smtClean="0"/>
              <a:t>Zagrebu</a:t>
            </a:r>
            <a:endParaRPr lang="hr-HR" sz="1300" b="1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¥"/>
            </a:pPr>
            <a:r>
              <a:rPr lang="hr-HR" sz="1300" b="1" dirty="0" smtClean="0"/>
              <a:t>Prikupljati </a:t>
            </a:r>
            <a:r>
              <a:rPr lang="hr-HR" sz="1300" b="1" dirty="0"/>
              <a:t>i dijeliti znanje </a:t>
            </a:r>
            <a:r>
              <a:rPr lang="hr-HR" sz="1300" dirty="0"/>
              <a:t>o informacijskim i komunikacijskim tehnologijama i njihovoj primjeni</a:t>
            </a:r>
            <a:r>
              <a:rPr lang="hr-HR" sz="1300" b="1" dirty="0"/>
              <a:t> kroz suradnju i okupljanje zajednice</a:t>
            </a:r>
            <a:endParaRPr lang="hr-HR" sz="1300" b="1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20791"/>
            <a:ext cx="1073848" cy="771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17" y="118326"/>
            <a:ext cx="1160913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55" y="118327"/>
            <a:ext cx="1163097" cy="774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1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66703"/>
            <a:ext cx="7886700" cy="734155"/>
          </a:xfrm>
        </p:spPr>
        <p:txBody>
          <a:bodyPr/>
          <a:lstStyle/>
          <a:p>
            <a:r>
              <a:rPr lang="hr-HR" dirty="0" smtClean="0"/>
              <a:t>Srce danas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00858"/>
            <a:ext cx="7886700" cy="1313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"/>
            </a:pPr>
            <a:r>
              <a:rPr lang="hr-HR" dirty="0" smtClean="0"/>
              <a:t>e-infrastruktura – pouzdane usluge 24/365 + pristup najnovijim tehnologijama (ICT)</a:t>
            </a:r>
          </a:p>
          <a:p>
            <a:pPr>
              <a:buFont typeface="Wingdings" panose="05000000000000000000" pitchFamily="2" charset="2"/>
              <a:buChar char=""/>
            </a:pPr>
            <a:r>
              <a:rPr lang="hr-HR" dirty="0" smtClean="0"/>
              <a:t>obrazovanje – osposobljavanje za uporabu ICT &amp; uporaba ICT u obrazovanju i znanosti</a:t>
            </a:r>
          </a:p>
          <a:p>
            <a:pPr>
              <a:buFont typeface="Wingdings" panose="05000000000000000000" pitchFamily="2" charset="2"/>
              <a:buChar char=""/>
            </a:pPr>
            <a:r>
              <a:rPr lang="hr-HR" dirty="0" smtClean="0"/>
              <a:t>znanje, ekspertiza, podrška, suradnja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065104"/>
            <a:ext cx="6560000" cy="25676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43763" y="2065104"/>
            <a:ext cx="1485900" cy="22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◄"/>
            </a:pPr>
            <a:r>
              <a:rPr lang="hr-HR" dirty="0" smtClean="0"/>
              <a:t>50-ak usluga / sustava</a:t>
            </a:r>
          </a:p>
          <a:p>
            <a:pPr marL="271463" indent="-127000"/>
            <a:r>
              <a:rPr lang="hr-HR" dirty="0" smtClean="0"/>
              <a:t>135 </a:t>
            </a:r>
            <a:r>
              <a:rPr lang="hr-HR" dirty="0" smtClean="0"/>
              <a:t>zaposlenih</a:t>
            </a:r>
          </a:p>
          <a:p>
            <a:pPr marL="271463" indent="-127000"/>
            <a:r>
              <a:rPr lang="hr-HR" dirty="0" smtClean="0"/>
              <a:t>9 </a:t>
            </a:r>
            <a:r>
              <a:rPr lang="hr-HR" dirty="0" err="1" smtClean="0"/>
              <a:t>org.jedinica</a:t>
            </a:r>
            <a:r>
              <a:rPr lang="hr-HR" dirty="0" smtClean="0"/>
              <a:t> / sektora</a:t>
            </a:r>
            <a:endParaRPr lang="hr-HR" dirty="0" smtClean="0"/>
          </a:p>
          <a:p>
            <a:pPr marL="271463" indent="-127000"/>
            <a:r>
              <a:rPr lang="hr-HR" dirty="0" smtClean="0"/>
              <a:t>2 podatkovna centra</a:t>
            </a:r>
          </a:p>
          <a:p>
            <a:pPr marL="271463" indent="-127000"/>
            <a:r>
              <a:rPr lang="hr-HR" dirty="0" smtClean="0"/>
              <a:t>3 lokacije u ZG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771" y="273847"/>
            <a:ext cx="2674579" cy="994172"/>
          </a:xfrm>
        </p:spPr>
        <p:txBody>
          <a:bodyPr/>
          <a:lstStyle/>
          <a:p>
            <a:pPr algn="r"/>
            <a:r>
              <a:rPr lang="hr-HR" dirty="0" smtClean="0"/>
              <a:t>E-infrastruktura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955" y="1185288"/>
            <a:ext cx="2412396" cy="3447435"/>
          </a:xfrm>
        </p:spPr>
        <p:txBody>
          <a:bodyPr>
            <a:normAutofit/>
          </a:bodyPr>
          <a:lstStyle/>
          <a:p>
            <a:pPr marL="0" indent="0" algn="r">
              <a:spcBef>
                <a:spcPts val="750"/>
              </a:spcBef>
              <a:buNone/>
            </a:pPr>
            <a:r>
              <a:rPr lang="hr-HR" sz="1200" dirty="0"/>
              <a:t>E-infrastruktura je složeni, integrirani sustav koji se sastoji od velikog broja komponenti koje se temelje na informacijskoj i komunikacijskoj tehnologiji i koji predstavlja </a:t>
            </a:r>
            <a:r>
              <a:rPr lang="hr-HR" sz="1200" b="1" dirty="0"/>
              <a:t>okruženje u kojem istraživači, nastavnici, studenti i drugi članovi akademske i istraživačke zajednice surađuju i zajednički ostvaruju slobodan / otvoreni pristup raspodijeljenim i/ili jedinstvenim elementima istraživačke i obrazovne infrastrukture</a:t>
            </a:r>
            <a:r>
              <a:rPr lang="hr-HR" sz="1200" dirty="0"/>
              <a:t>, bez obzira na vrstu i zemljopisni smještaj tih sredstava.</a:t>
            </a:r>
          </a:p>
          <a:p>
            <a:pPr marL="172800" indent="-172800" algn="r">
              <a:spcBef>
                <a:spcPts val="750"/>
              </a:spcBef>
            </a:pPr>
            <a:endParaRPr lang="hr-HR" sz="12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sp>
        <p:nvSpPr>
          <p:cNvPr id="5" name="Cloud 4"/>
          <p:cNvSpPr/>
          <p:nvPr/>
        </p:nvSpPr>
        <p:spPr>
          <a:xfrm>
            <a:off x="784318" y="672702"/>
            <a:ext cx="4752528" cy="35818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400" b="1" dirty="0"/>
              <a:t>e - infrastruktura?</a:t>
            </a:r>
          </a:p>
        </p:txBody>
      </p:sp>
      <p:sp>
        <p:nvSpPr>
          <p:cNvPr id="6" name="Quad Arrow Callout 5"/>
          <p:cNvSpPr/>
          <p:nvPr/>
        </p:nvSpPr>
        <p:spPr>
          <a:xfrm>
            <a:off x="620261" y="374846"/>
            <a:ext cx="5143377" cy="4387298"/>
          </a:xfrm>
          <a:prstGeom prst="quadArrowCallout">
            <a:avLst>
              <a:gd name="adj1" fmla="val 81717"/>
              <a:gd name="adj2" fmla="val 45283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 dirty="0"/>
          </a:p>
        </p:txBody>
      </p:sp>
      <p:sp>
        <p:nvSpPr>
          <p:cNvPr id="7" name="Frame 6"/>
          <p:cNvSpPr/>
          <p:nvPr/>
        </p:nvSpPr>
        <p:spPr>
          <a:xfrm>
            <a:off x="978738" y="787859"/>
            <a:ext cx="4457594" cy="3615820"/>
          </a:xfrm>
          <a:prstGeom prst="frame">
            <a:avLst>
              <a:gd name="adj1" fmla="val 5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8" tIns="34289" rIns="68578" bIns="34289" rtlCol="0" anchor="ctr">
            <a:noAutofit/>
          </a:bodyPr>
          <a:lstStyle/>
          <a:p>
            <a:pPr algn="just">
              <a:spcBef>
                <a:spcPts val="450"/>
              </a:spcBef>
            </a:pPr>
            <a:r>
              <a:rPr lang="hr-HR" sz="800" dirty="0">
                <a:latin typeface="Arial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74873" y="1091776"/>
            <a:ext cx="3857533" cy="3054745"/>
            <a:chOff x="0" y="0"/>
            <a:chExt cx="5143500" cy="40005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5143500" cy="40005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7" tIns="45719" rIns="91437" bIns="45719" rtlCol="0" anchor="b" anchorCtr="0">
              <a:noAutofit/>
            </a:bodyPr>
            <a:lstStyle/>
            <a:p>
              <a:pPr algn="ctr"/>
              <a:r>
                <a:rPr lang="hr-HR" sz="700" b="1" cap="small" dirty="0">
                  <a:solidFill>
                    <a:srgbClr val="943634"/>
                  </a:solidFill>
                  <a:latin typeface="Arial"/>
                  <a:ea typeface="Times New Roman"/>
                </a:rPr>
                <a:t>Stručni timovi za planiranje, izgradnju, održavanje i potporu primjeni e-infrastrukture</a:t>
              </a:r>
              <a:endParaRPr lang="hr-HR" sz="900" dirty="0">
                <a:latin typeface="Times New Roman"/>
                <a:ea typeface="Times New Roman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2753591"/>
              <a:ext cx="166255" cy="1558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1963882"/>
              <a:ext cx="197427" cy="1974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1" y="1194955"/>
              <a:ext cx="155864" cy="1766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436418"/>
              <a:ext cx="249382" cy="2493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1537855"/>
              <a:ext cx="197427" cy="1974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3106882"/>
              <a:ext cx="197427" cy="1974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2369128"/>
              <a:ext cx="197427" cy="197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810491"/>
              <a:ext cx="197427" cy="19742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768928"/>
              <a:ext cx="155864" cy="1662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74073"/>
              <a:ext cx="197428" cy="1974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138055"/>
              <a:ext cx="155864" cy="17664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73" y="1548246"/>
              <a:ext cx="249382" cy="2493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2348346"/>
              <a:ext cx="197428" cy="19742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1153391"/>
              <a:ext cx="197428" cy="1974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55" y="2774373"/>
              <a:ext cx="197427" cy="19742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164" y="1963882"/>
              <a:ext cx="197427" cy="197427"/>
            </a:xfrm>
            <a:prstGeom prst="rect">
              <a:avLst/>
            </a:prstGeom>
          </p:spPr>
        </p:pic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78799" y="3460761"/>
            <a:ext cx="3239852" cy="404789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Računalno-komunikacijske mreže i usluge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(međunarodne i nacionalna akademska mreža, lokalne mreže, bežične mreže,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78799" y="3000991"/>
            <a:ext cx="3239852" cy="40478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Podatkovni centri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(nacionalni i sveučilišni podatkovni centri, računalne hale i sobe,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78799" y="2549013"/>
            <a:ext cx="3239852" cy="404789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Računalna, spremišna i druga sredstva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(fizički i virtualni poslužitelji, grid, klasteri, superračunala, podatkovna spremišta , sustavi za sigurnosnu pohranu podataka,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78799" y="2089243"/>
            <a:ext cx="3239852" cy="404789"/>
          </a:xfrm>
          <a:prstGeom prst="rect">
            <a:avLst/>
          </a:prstGeom>
          <a:solidFill>
            <a:srgbClr val="99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Posrednički sloj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(sustavi za autorizaciju i autentikaciju, nadzor i sigurnost sustava, evidencija i pronalaženje  sredstava, evidencija i naplata uporabe, …) 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586591" y="1637266"/>
            <a:ext cx="3239852" cy="404789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Podatkovni sloj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(digitalni arhivi i repozitoriji. zbirke podataka dostupne mrežom. portali,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578799" y="1185288"/>
            <a:ext cx="3239852" cy="404789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Informacijski sustavi i aplikacije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(javni registri i evidencije, javni portali, sustavi za podršku poslovnim procesima i odlučivanju</a:t>
            </a:r>
            <a:b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CRIS sustavi, sustavi za e-učenje, sustavi i alati za kolaboraciju,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321630" y="4196528"/>
            <a:ext cx="3674720" cy="192358"/>
          </a:xfrm>
          <a:prstGeom prst="rect">
            <a:avLst/>
          </a:prstGeom>
          <a:noFill/>
        </p:spPr>
        <p:txBody>
          <a:bodyPr wrap="none" lIns="68578" tIns="34289" rIns="68578" bIns="34289" rtlCol="0">
            <a:spAutoFit/>
          </a:bodyPr>
          <a:lstStyle/>
          <a:p>
            <a:r>
              <a:rPr lang="hr-HR" sz="800" b="1" cap="small" dirty="0">
                <a:solidFill>
                  <a:srgbClr val="000000"/>
                </a:solidFill>
                <a:latin typeface="Arial"/>
                <a:ea typeface="Times New Roman"/>
              </a:rPr>
              <a:t>Organizacijski i upravljački model, pravilnici i pravila e-infrastrukture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33" name="Text Box 36"/>
          <p:cNvSpPr txBox="1"/>
          <p:nvPr/>
        </p:nvSpPr>
        <p:spPr>
          <a:xfrm>
            <a:off x="1726866" y="554079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hr-HR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Informacijske i informatičke usluge korisnicima</a:t>
            </a:r>
            <a:endParaRPr lang="hr-HR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Text Box 37"/>
          <p:cNvSpPr txBox="1"/>
          <p:nvPr/>
        </p:nvSpPr>
        <p:spPr>
          <a:xfrm>
            <a:off x="1726866" y="4403679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hr-HR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Informacijske i informatičke usluge korisnicima</a:t>
            </a:r>
            <a:endParaRPr lang="hr-HR" sz="800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35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Podatkovni centri – pouzdan smještaj opreme i sustava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buNone/>
            </a:pPr>
            <a:r>
              <a:rPr lang="hr-HR" b="1" dirty="0" smtClean="0"/>
              <a:t>Srce 1 (</a:t>
            </a:r>
            <a:r>
              <a:rPr lang="hr-HR" b="1" dirty="0" err="1" smtClean="0"/>
              <a:t>Marohnićeva</a:t>
            </a:r>
            <a:r>
              <a:rPr lang="hr-HR" b="1" dirty="0" smtClean="0"/>
              <a:t>) </a:t>
            </a:r>
            <a:r>
              <a:rPr lang="hr-HR" dirty="0" smtClean="0"/>
              <a:t>– 214m</a:t>
            </a:r>
            <a:r>
              <a:rPr lang="hr-HR" baseline="30000" dirty="0" smtClean="0"/>
              <a:t>2</a:t>
            </a:r>
            <a:r>
              <a:rPr lang="hr-HR" dirty="0" smtClean="0"/>
              <a:t>, 51 ormar, cca 220 fizičkih poslužitelja</a:t>
            </a:r>
          </a:p>
          <a:p>
            <a:pPr marL="0" indent="0" algn="r">
              <a:spcBef>
                <a:spcPts val="750"/>
              </a:spcBef>
              <a:buNone/>
            </a:pPr>
            <a:r>
              <a:rPr lang="hr-HR" b="1" dirty="0" smtClean="0"/>
              <a:t>Srce 2 (Borongaj) </a:t>
            </a:r>
            <a:r>
              <a:rPr lang="hr-HR" dirty="0" smtClean="0"/>
              <a:t>– 53m</a:t>
            </a:r>
            <a:r>
              <a:rPr lang="hr-HR" baseline="30000" dirty="0" smtClean="0"/>
              <a:t>2</a:t>
            </a:r>
            <a:r>
              <a:rPr lang="hr-HR" dirty="0" smtClean="0"/>
              <a:t>, 6 ormara, 18 fizičkih poslužitelja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5" name="Slika 32"/>
          <p:cNvPicPr/>
          <p:nvPr/>
        </p:nvPicPr>
        <p:blipFill>
          <a:blip r:embed="rId2"/>
          <a:stretch>
            <a:fillRect/>
          </a:stretch>
        </p:blipFill>
        <p:spPr>
          <a:xfrm>
            <a:off x="913288" y="2194323"/>
            <a:ext cx="2801462" cy="2113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70"/>
          <p:cNvPicPr/>
          <p:nvPr/>
        </p:nvPicPr>
        <p:blipFill>
          <a:blip r:embed="rId3"/>
          <a:stretch>
            <a:fillRect/>
          </a:stretch>
        </p:blipFill>
        <p:spPr>
          <a:xfrm>
            <a:off x="4420868" y="2244329"/>
            <a:ext cx="3487263" cy="2113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Mrežna infrastruktura - povezivanje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CIX – Croatian Internet Exchange 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2 lokacije u Zagrebu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37 članica CIX-a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err="1" smtClean="0"/>
              <a:t>StuDOM</a:t>
            </a:r>
            <a:r>
              <a:rPr lang="hr-HR" b="1" dirty="0" smtClean="0"/>
              <a:t> – Mrežna infrastruktura studentskih domova u RH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6 studentskih centara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12 studentskih domova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NOC – Mrežni operativni centar Srca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NOC Srca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NOC Kampusa Borongaj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VoIP infrastruktura sastavnica Sveučilišta u Zagrebu</a:t>
            </a:r>
            <a:endParaRPr lang="hr-HR" dirty="0"/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UNIZG-WLAN – Bežična mreža Sveučilišta u Zagrebu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7238" y="4786771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SUM, Klauzura: Digitalna transformacija obrazovanja, Mostar, 29.05.2018.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5"/>
          <a:stretch/>
        </p:blipFill>
        <p:spPr>
          <a:xfrm>
            <a:off x="6586536" y="578643"/>
            <a:ext cx="1485901" cy="3624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51" descr="201-02-000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6" y="2539010"/>
            <a:ext cx="2393159" cy="187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167" t="5538" r="35500" b="6758"/>
          <a:stretch/>
        </p:blipFill>
        <p:spPr>
          <a:xfrm>
            <a:off x="8515351" y="135090"/>
            <a:ext cx="533397" cy="4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1075</TotalTime>
  <Words>1101</Words>
  <Application>Microsoft Office PowerPoint</Application>
  <PresentationFormat>On-screen Show (16:9)</PresentationFormat>
  <Paragraphs>201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Batang</vt:lpstr>
      <vt:lpstr>Calibri</vt:lpstr>
      <vt:lpstr>Times New Roman</vt:lpstr>
      <vt:lpstr>Wingdings</vt:lpstr>
      <vt:lpstr>Srce - 4x3</vt:lpstr>
      <vt:lpstr>Imenovanje-Nekomercijalno-Bez prerada (CC BY-NC-ND)</vt:lpstr>
      <vt:lpstr>PowerPoint Presentation</vt:lpstr>
      <vt:lpstr>Srce je osnovano 29. travnja 1971.</vt:lpstr>
      <vt:lpstr>Iz povijesti Srca... i povijesti hrvatske informatike</vt:lpstr>
      <vt:lpstr>Srce danas</vt:lpstr>
      <vt:lpstr>Srce danas (1)</vt:lpstr>
      <vt:lpstr>Srce danas (2)</vt:lpstr>
      <vt:lpstr>E-infrastruktura</vt:lpstr>
      <vt:lpstr>Podatkovni centri – pouzdan smještaj opreme i sustava</vt:lpstr>
      <vt:lpstr>Mrežna infrastruktura - povezivanje</vt:lpstr>
      <vt:lpstr>Računanje – računalne usluge iz oblaka i napredno računanje</vt:lpstr>
      <vt:lpstr>Posrednički sloj – sustavi povjerenja, sigurnosti, nadzora...</vt:lpstr>
      <vt:lpstr>Podatkovni sloj – podaci najvažnija imovina u sustavu znanosti i visokog obrazovanja</vt:lpstr>
      <vt:lpstr>Informacijski sloj – informacijski i kolaboracijski sustavi</vt:lpstr>
      <vt:lpstr>E-učenje / podrška obrazovanju</vt:lpstr>
      <vt:lpstr>Obrazovanje za uporabu IT</vt:lpstr>
      <vt:lpstr>Podrška korisnicima</vt:lpstr>
      <vt:lpstr>Međunarodna suradnja – povezivanje s ERA &amp; EHEA</vt:lpstr>
      <vt:lpstr>Strateški projekt izgradnje obrazovne i istraživačke e-infrastrukture RH u razdoblju 2018. – 2021.</vt:lpstr>
      <vt:lpstr>Srce ... Infrastruktura, podaci... ipak su najvažniji ljudi!</vt:lpstr>
      <vt:lpstr>Srce Sveučilišni računski centar Sveučilišta u Zagrebu središte hrvatske nacionalne akademske i istraživačke e-infrastrukture</vt:lpstr>
    </vt:vector>
  </TitlesOfParts>
  <Company>Srce - Sveučilište u Zagrebu Sveučilišni računski centar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SRCE - pregled djelatnosti</dc:title>
  <dc:creator>Zoran Bekić</dc:creator>
  <cp:lastModifiedBy>Zoran Bekic</cp:lastModifiedBy>
  <cp:revision>89</cp:revision>
  <cp:lastPrinted>2014-06-24T07:01:20Z</cp:lastPrinted>
  <dcterms:created xsi:type="dcterms:W3CDTF">2014-09-19T07:16:42Z</dcterms:created>
  <dcterms:modified xsi:type="dcterms:W3CDTF">2018-05-27T07:01:38Z</dcterms:modified>
</cp:coreProperties>
</file>