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274" r:id="rId3"/>
    <p:sldId id="284" r:id="rId4"/>
    <p:sldId id="285" r:id="rId5"/>
    <p:sldId id="301" r:id="rId6"/>
    <p:sldId id="287" r:id="rId7"/>
    <p:sldId id="297" r:id="rId8"/>
    <p:sldId id="288" r:id="rId9"/>
    <p:sldId id="291" r:id="rId10"/>
    <p:sldId id="264" r:id="rId11"/>
    <p:sldId id="290" r:id="rId12"/>
    <p:sldId id="299" r:id="rId13"/>
    <p:sldId id="298" r:id="rId14"/>
    <p:sldId id="282" r:id="rId15"/>
    <p:sldId id="294" r:id="rId16"/>
    <p:sldId id="293" r:id="rId17"/>
    <p:sldId id="295" r:id="rId18"/>
    <p:sldId id="296" r:id="rId19"/>
    <p:sldId id="303" r:id="rId20"/>
    <p:sldId id="259" r:id="rId21"/>
  </p:sldIdLst>
  <p:sldSz cx="9144000" cy="5143500" type="screen16x9"/>
  <p:notesSz cx="9874250" cy="6797675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B5B"/>
    <a:srgbClr val="FF8B8B"/>
    <a:srgbClr val="CC3C00"/>
    <a:srgbClr val="D2072A"/>
    <a:srgbClr val="C00000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73292" autoAdjust="0"/>
  </p:normalViewPr>
  <p:slideViewPr>
    <p:cSldViewPr snapToGrid="0">
      <p:cViewPr varScale="1">
        <p:scale>
          <a:sx n="83" d="100"/>
          <a:sy n="83" d="100"/>
        </p:scale>
        <p:origin x="192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Number of</a:t>
            </a:r>
            <a:r>
              <a:rPr lang="hr-HR" baseline="0"/>
              <a:t> digital objects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Open Access</c:v>
                </c:pt>
              </c:strCache>
            </c:strRef>
          </c:tx>
          <c:spPr>
            <a:solidFill>
              <a:schemeClr val="accent2"/>
            </a:solidFill>
            <a:ln w="31750" cap="sq">
              <a:solidFill>
                <a:schemeClr val="accent2"/>
              </a:solidFill>
            </a:ln>
            <a:effectLst/>
          </c:spPr>
          <c:invertIfNegative val="0"/>
          <c:cat>
            <c:numRef>
              <c:f>Sheet1!$A$2:$A$44</c:f>
              <c:numCache>
                <c:formatCode>m/d/yyyy</c:formatCode>
                <c:ptCount val="43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43548</c:v>
                </c:pt>
              </c:numCache>
            </c:num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417</c:v>
                </c:pt>
                <c:pt idx="1">
                  <c:v>873</c:v>
                </c:pt>
                <c:pt idx="2">
                  <c:v>1321</c:v>
                </c:pt>
                <c:pt idx="3">
                  <c:v>1904</c:v>
                </c:pt>
                <c:pt idx="4">
                  <c:v>2210</c:v>
                </c:pt>
                <c:pt idx="5">
                  <c:v>2858</c:v>
                </c:pt>
                <c:pt idx="6">
                  <c:v>3298</c:v>
                </c:pt>
                <c:pt idx="7">
                  <c:v>3997</c:v>
                </c:pt>
                <c:pt idx="8">
                  <c:v>4677</c:v>
                </c:pt>
                <c:pt idx="9">
                  <c:v>5581</c:v>
                </c:pt>
                <c:pt idx="10">
                  <c:v>6714</c:v>
                </c:pt>
                <c:pt idx="11">
                  <c:v>7074</c:v>
                </c:pt>
                <c:pt idx="12">
                  <c:v>8553</c:v>
                </c:pt>
                <c:pt idx="13">
                  <c:v>10137</c:v>
                </c:pt>
                <c:pt idx="14">
                  <c:v>12171</c:v>
                </c:pt>
                <c:pt idx="15">
                  <c:v>13217</c:v>
                </c:pt>
                <c:pt idx="16">
                  <c:v>11744</c:v>
                </c:pt>
                <c:pt idx="17">
                  <c:v>12549</c:v>
                </c:pt>
                <c:pt idx="18">
                  <c:v>13537</c:v>
                </c:pt>
                <c:pt idx="19">
                  <c:v>14684</c:v>
                </c:pt>
                <c:pt idx="20">
                  <c:v>15748</c:v>
                </c:pt>
                <c:pt idx="21">
                  <c:v>16557</c:v>
                </c:pt>
                <c:pt idx="22">
                  <c:v>17355</c:v>
                </c:pt>
                <c:pt idx="23">
                  <c:v>17929</c:v>
                </c:pt>
                <c:pt idx="24">
                  <c:v>19355</c:v>
                </c:pt>
                <c:pt idx="25">
                  <c:v>21485</c:v>
                </c:pt>
                <c:pt idx="26">
                  <c:v>23268</c:v>
                </c:pt>
                <c:pt idx="27">
                  <c:v>23840</c:v>
                </c:pt>
                <c:pt idx="28">
                  <c:v>24835</c:v>
                </c:pt>
                <c:pt idx="29">
                  <c:v>25580</c:v>
                </c:pt>
                <c:pt idx="30">
                  <c:v>27104</c:v>
                </c:pt>
                <c:pt idx="31">
                  <c:v>28255</c:v>
                </c:pt>
                <c:pt idx="32">
                  <c:v>28703</c:v>
                </c:pt>
                <c:pt idx="33">
                  <c:v>29133</c:v>
                </c:pt>
                <c:pt idx="34">
                  <c:v>30067</c:v>
                </c:pt>
                <c:pt idx="35">
                  <c:v>30310</c:v>
                </c:pt>
                <c:pt idx="36">
                  <c:v>31467</c:v>
                </c:pt>
                <c:pt idx="37">
                  <c:v>33270</c:v>
                </c:pt>
                <c:pt idx="38">
                  <c:v>34724</c:v>
                </c:pt>
                <c:pt idx="39">
                  <c:v>35704</c:v>
                </c:pt>
                <c:pt idx="40">
                  <c:v>36705</c:v>
                </c:pt>
                <c:pt idx="41">
                  <c:v>36737</c:v>
                </c:pt>
                <c:pt idx="42">
                  <c:v>37474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5-4C3C-A0CB-1AB5832D6E4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Restricted Access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0" cap="sq">
              <a:solidFill>
                <a:schemeClr val="accent1"/>
              </a:solidFill>
            </a:ln>
            <a:effectLst/>
          </c:spPr>
          <c:invertIfNegative val="0"/>
          <c:cat>
            <c:numRef>
              <c:f>Sheet1!$A$2:$A$44</c:f>
              <c:numCache>
                <c:formatCode>m/d/yyyy</c:formatCode>
                <c:ptCount val="43"/>
                <c:pt idx="0">
                  <c:v>42277</c:v>
                </c:pt>
                <c:pt idx="1">
                  <c:v>42308</c:v>
                </c:pt>
                <c:pt idx="2">
                  <c:v>42338</c:v>
                </c:pt>
                <c:pt idx="3">
                  <c:v>42369</c:v>
                </c:pt>
                <c:pt idx="4">
                  <c:v>42400</c:v>
                </c:pt>
                <c:pt idx="5">
                  <c:v>42429</c:v>
                </c:pt>
                <c:pt idx="6">
                  <c:v>42460</c:v>
                </c:pt>
                <c:pt idx="7">
                  <c:v>42490</c:v>
                </c:pt>
                <c:pt idx="8">
                  <c:v>42521</c:v>
                </c:pt>
                <c:pt idx="9">
                  <c:v>42551</c:v>
                </c:pt>
                <c:pt idx="10">
                  <c:v>42582</c:v>
                </c:pt>
                <c:pt idx="11">
                  <c:v>42613</c:v>
                </c:pt>
                <c:pt idx="12">
                  <c:v>42643</c:v>
                </c:pt>
                <c:pt idx="13">
                  <c:v>42674</c:v>
                </c:pt>
                <c:pt idx="14">
                  <c:v>42704</c:v>
                </c:pt>
                <c:pt idx="15">
                  <c:v>42735</c:v>
                </c:pt>
                <c:pt idx="16">
                  <c:v>42766</c:v>
                </c:pt>
                <c:pt idx="17">
                  <c:v>42794</c:v>
                </c:pt>
                <c:pt idx="18">
                  <c:v>42825</c:v>
                </c:pt>
                <c:pt idx="19">
                  <c:v>42855</c:v>
                </c:pt>
                <c:pt idx="20">
                  <c:v>42886</c:v>
                </c:pt>
                <c:pt idx="21">
                  <c:v>42916</c:v>
                </c:pt>
                <c:pt idx="22">
                  <c:v>42947</c:v>
                </c:pt>
                <c:pt idx="23">
                  <c:v>42978</c:v>
                </c:pt>
                <c:pt idx="24">
                  <c:v>43008</c:v>
                </c:pt>
                <c:pt idx="25">
                  <c:v>43039</c:v>
                </c:pt>
                <c:pt idx="26">
                  <c:v>43069</c:v>
                </c:pt>
                <c:pt idx="27">
                  <c:v>43100</c:v>
                </c:pt>
                <c:pt idx="28">
                  <c:v>43131</c:v>
                </c:pt>
                <c:pt idx="29">
                  <c:v>43159</c:v>
                </c:pt>
                <c:pt idx="30">
                  <c:v>43190</c:v>
                </c:pt>
                <c:pt idx="31">
                  <c:v>43220</c:v>
                </c:pt>
                <c:pt idx="32">
                  <c:v>43251</c:v>
                </c:pt>
                <c:pt idx="33">
                  <c:v>43281</c:v>
                </c:pt>
                <c:pt idx="34">
                  <c:v>43312</c:v>
                </c:pt>
                <c:pt idx="35">
                  <c:v>43343</c:v>
                </c:pt>
                <c:pt idx="36">
                  <c:v>43373</c:v>
                </c:pt>
                <c:pt idx="37">
                  <c:v>43404</c:v>
                </c:pt>
                <c:pt idx="38">
                  <c:v>43434</c:v>
                </c:pt>
                <c:pt idx="39">
                  <c:v>43465</c:v>
                </c:pt>
                <c:pt idx="40">
                  <c:v>43496</c:v>
                </c:pt>
                <c:pt idx="41">
                  <c:v>43524</c:v>
                </c:pt>
                <c:pt idx="42">
                  <c:v>43548</c:v>
                </c:pt>
              </c:numCache>
            </c:num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31</c:v>
                </c:pt>
                <c:pt idx="1">
                  <c:v>659</c:v>
                </c:pt>
                <c:pt idx="2">
                  <c:v>1191</c:v>
                </c:pt>
                <c:pt idx="3">
                  <c:v>1611</c:v>
                </c:pt>
                <c:pt idx="4">
                  <c:v>2301</c:v>
                </c:pt>
                <c:pt idx="5">
                  <c:v>3288</c:v>
                </c:pt>
                <c:pt idx="6">
                  <c:v>4156</c:v>
                </c:pt>
                <c:pt idx="7">
                  <c:v>4481</c:v>
                </c:pt>
                <c:pt idx="8">
                  <c:v>4766</c:v>
                </c:pt>
                <c:pt idx="9">
                  <c:v>5022</c:v>
                </c:pt>
                <c:pt idx="10">
                  <c:v>5533</c:v>
                </c:pt>
                <c:pt idx="11">
                  <c:v>5652</c:v>
                </c:pt>
                <c:pt idx="12">
                  <c:v>6719</c:v>
                </c:pt>
                <c:pt idx="13">
                  <c:v>8384</c:v>
                </c:pt>
                <c:pt idx="14">
                  <c:v>10147</c:v>
                </c:pt>
                <c:pt idx="15">
                  <c:v>11590</c:v>
                </c:pt>
                <c:pt idx="16">
                  <c:v>17035</c:v>
                </c:pt>
                <c:pt idx="17">
                  <c:v>17718</c:v>
                </c:pt>
                <c:pt idx="18">
                  <c:v>18441</c:v>
                </c:pt>
                <c:pt idx="19">
                  <c:v>19449</c:v>
                </c:pt>
                <c:pt idx="20">
                  <c:v>21296</c:v>
                </c:pt>
                <c:pt idx="21">
                  <c:v>22018</c:v>
                </c:pt>
                <c:pt idx="22">
                  <c:v>22824</c:v>
                </c:pt>
                <c:pt idx="23">
                  <c:v>23225</c:v>
                </c:pt>
                <c:pt idx="24">
                  <c:v>24661</c:v>
                </c:pt>
                <c:pt idx="25">
                  <c:v>26231</c:v>
                </c:pt>
                <c:pt idx="26">
                  <c:v>27678</c:v>
                </c:pt>
                <c:pt idx="27">
                  <c:v>28818</c:v>
                </c:pt>
                <c:pt idx="28">
                  <c:v>31025</c:v>
                </c:pt>
                <c:pt idx="29">
                  <c:v>34324</c:v>
                </c:pt>
                <c:pt idx="30">
                  <c:v>35105</c:v>
                </c:pt>
                <c:pt idx="31">
                  <c:v>35542</c:v>
                </c:pt>
                <c:pt idx="32">
                  <c:v>36235</c:v>
                </c:pt>
                <c:pt idx="33">
                  <c:v>36855</c:v>
                </c:pt>
                <c:pt idx="34">
                  <c:v>38002</c:v>
                </c:pt>
                <c:pt idx="35">
                  <c:v>38297</c:v>
                </c:pt>
                <c:pt idx="36">
                  <c:v>39265</c:v>
                </c:pt>
                <c:pt idx="37">
                  <c:v>41023</c:v>
                </c:pt>
                <c:pt idx="38">
                  <c:v>43307</c:v>
                </c:pt>
                <c:pt idx="39">
                  <c:v>43999</c:v>
                </c:pt>
                <c:pt idx="40">
                  <c:v>44769</c:v>
                </c:pt>
                <c:pt idx="41">
                  <c:v>46408</c:v>
                </c:pt>
                <c:pt idx="42">
                  <c:v>49930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5-4C3C-A0CB-1AB5832D6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916736"/>
        <c:axId val="130918272"/>
      </c:barChart>
      <c:dateAx>
        <c:axId val="130916736"/>
        <c:scaling>
          <c:orientation val="minMax"/>
        </c:scaling>
        <c:delete val="0"/>
        <c:axPos val="b"/>
        <c:numFmt formatCode="yyyy\-mm\-d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18272"/>
        <c:crosses val="autoZero"/>
        <c:auto val="0"/>
        <c:lblOffset val="100"/>
        <c:baseTimeUnit val="days"/>
        <c:majorUnit val="2"/>
        <c:majorTimeUnit val="months"/>
      </c:dateAx>
      <c:valAx>
        <c:axId val="1309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6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028" y="1"/>
            <a:ext cx="4279918" cy="34026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6.4.2019.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2"/>
            <a:ext cx="4279918" cy="34026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028" y="6457412"/>
            <a:ext cx="4279918" cy="34026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36" y="6183115"/>
            <a:ext cx="995585" cy="184894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3" y="6127647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278841" cy="3410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7" y="0"/>
            <a:ext cx="4278841" cy="3410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6.4.2019.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4"/>
            <a:ext cx="7899400" cy="267658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278841" cy="3410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7" y="6456612"/>
            <a:ext cx="4278841" cy="3410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36" y="6166417"/>
            <a:ext cx="995585" cy="184894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3" y="6110949"/>
            <a:ext cx="1609443" cy="2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05:2585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rn.nsk.hr/urn:nbn:hr:205:126638" TargetMode="External"/><Relationship Id="rId4" Type="http://schemas.openxmlformats.org/officeDocument/2006/relationships/hyperlink" Target="https://urn.nsk.hr/urn:nbn:hr:205:466036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0900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err="1" smtClean="0"/>
              <a:t>MeSH</a:t>
            </a:r>
            <a:r>
              <a:rPr lang="en-US" baseline="0" noProof="0" dirty="0" smtClean="0"/>
              <a:t> (Medical Subject Headings)</a:t>
            </a:r>
          </a:p>
          <a:p>
            <a:r>
              <a:rPr lang="hr-HR" baseline="0" dirty="0" smtClean="0"/>
              <a:t>UDC (Universal Decimal Classification)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185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46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896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016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RegCM4 - </a:t>
            </a:r>
            <a:r>
              <a:rPr lang="en-US" sz="900" dirty="0" smtClean="0"/>
              <a:t>reducing vulnerability of society from the negative impact of climate change</a:t>
            </a:r>
            <a:endParaRPr lang="hr-HR" sz="900" dirty="0" smtClean="0"/>
          </a:p>
          <a:p>
            <a:r>
              <a:rPr lang="hr-HR" dirty="0" smtClean="0"/>
              <a:t>Chalenges: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smtClean="0"/>
              <a:t>DMP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dirty="0" smtClean="0"/>
              <a:t>Volume</a:t>
            </a:r>
            <a:r>
              <a:rPr lang="hr-HR" baseline="0" dirty="0" smtClean="0"/>
              <a:t> &amp; complexity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baseline="0" dirty="0" smtClean="0"/>
              <a:t>Research tools integration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baseline="0" dirty="0" smtClean="0"/>
              <a:t>Software (reproducibility)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7411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Open infrastructure</a:t>
            </a:r>
          </a:p>
          <a:p>
            <a:r>
              <a:rPr lang="hr-HR" dirty="0" smtClean="0"/>
              <a:t>DSpace,</a:t>
            </a:r>
            <a:r>
              <a:rPr lang="hr-HR" baseline="0" dirty="0" smtClean="0"/>
              <a:t> </a:t>
            </a:r>
            <a:r>
              <a:rPr lang="hr-HR" dirty="0" smtClean="0"/>
              <a:t>Invenio, ePrin</a:t>
            </a:r>
            <a:r>
              <a:rPr lang="hr-HR" baseline="0" dirty="0" smtClean="0"/>
              <a:t>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396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hr-HR" sz="900" dirty="0" smtClean="0"/>
              <a:t>https://commons.wikimedia.org/wiki/File:Iceberg.jpg</a:t>
            </a:r>
          </a:p>
          <a:p>
            <a:pPr lvl="0" algn="l"/>
            <a:r>
              <a:rPr lang="en-US" sz="900" dirty="0" smtClean="0"/>
              <a:t>Created by Uwe </a:t>
            </a:r>
            <a:r>
              <a:rPr lang="en-US" sz="900" dirty="0" err="1" smtClean="0"/>
              <a:t>Kils</a:t>
            </a:r>
            <a:r>
              <a:rPr lang="en-US" sz="900" dirty="0" smtClean="0"/>
              <a:t> (iceberg) and </a:t>
            </a:r>
            <a:r>
              <a:rPr lang="en-US" sz="900" dirty="0" err="1" smtClean="0"/>
              <a:t>User:Wiska</a:t>
            </a:r>
            <a:r>
              <a:rPr lang="en-US" sz="900" dirty="0" smtClean="0"/>
              <a:t> Bodo (sky). [CC BY-SA 3.0 (http://creativecommons.org/licenses/by-sa/3.0/)]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06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53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900" dirty="0" smtClean="0"/>
              <a:t>SRCE</a:t>
            </a:r>
            <a:r>
              <a:rPr lang="en-US" sz="900" dirty="0" smtClean="0"/>
              <a:t> was founded in 1971 within the University of Zagreb</a:t>
            </a:r>
            <a:endParaRPr lang="hr-HR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52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hr-HR" dirty="0" smtClean="0"/>
              <a:t> (2019-03-25)</a:t>
            </a:r>
            <a:r>
              <a:rPr lang="en-US" dirty="0" smtClean="0"/>
              <a:t>:</a:t>
            </a:r>
          </a:p>
          <a:p>
            <a:r>
              <a:rPr lang="en-US" dirty="0" smtClean="0"/>
              <a:t>https://www.azvo.hr/en/higher-education/higher-education-institutions-in-the-republic-of-croatia</a:t>
            </a:r>
          </a:p>
          <a:p>
            <a:r>
              <a:rPr lang="en-US" dirty="0" smtClean="0"/>
              <a:t>https://www.azvo.hr/en/science/scientific-organisations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94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DDR 2014/03</a:t>
            </a:r>
          </a:p>
          <a:p>
            <a:r>
              <a:rPr lang="hr-HR" baseline="0" dirty="0" smtClean="0"/>
              <a:t>OpenDOAR/</a:t>
            </a:r>
            <a:r>
              <a:rPr lang="hr-HR" dirty="0" smtClean="0"/>
              <a:t>2014</a:t>
            </a:r>
            <a:r>
              <a:rPr lang="hr-HR" baseline="0" dirty="0" smtClean="0"/>
              <a:t>: 6 </a:t>
            </a:r>
            <a:r>
              <a:rPr lang="en-US" baseline="0" noProof="0" dirty="0" smtClean="0"/>
              <a:t>repositories from </a:t>
            </a:r>
            <a:r>
              <a:rPr lang="hr-HR" baseline="0" dirty="0" smtClean="0"/>
              <a:t>Croatia: Hrčak, FOI, FFZG, MEF, FULIR, DIZBI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41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43% OA</a:t>
            </a:r>
          </a:p>
          <a:p>
            <a:r>
              <a:rPr lang="hr-HR" dirty="0" smtClean="0"/>
              <a:t>3,5 </a:t>
            </a:r>
            <a:r>
              <a:rPr lang="en-US" noProof="0" dirty="0" smtClean="0"/>
              <a:t>years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541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Metadata</a:t>
            </a:r>
            <a:r>
              <a:rPr lang="en-US" baseline="0" noProof="0" dirty="0" smtClean="0"/>
              <a:t> agreed on a national level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https://urn.nsk.hr/urn:nbn:hr:205:258541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(photo)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https://urn.nsk.hr/urn:nbn:hr:205:466036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(video)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https://urn.nsk.hr/urn:nbn:hr:205:126638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(audio)</a:t>
            </a:r>
          </a:p>
          <a:p>
            <a:endParaRPr lang="hr-HR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922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Installed and maintained repositories</a:t>
            </a:r>
          </a:p>
          <a:p>
            <a:r>
              <a:rPr lang="hr-HR" dirty="0" smtClean="0"/>
              <a:t>No</a:t>
            </a:r>
            <a:r>
              <a:rPr lang="hr-HR" baseline="0" dirty="0" smtClean="0"/>
              <a:t> need for a dedicated technical support for the repository at the institution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20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4 institutions changed</a:t>
            </a:r>
            <a:r>
              <a:rPr lang="hr-HR" baseline="0" dirty="0" smtClean="0"/>
              <a:t> their name and domain – all URLs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45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4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bar.srce.hr/radne-skupine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dart-europe.eu/About/info.php" TargetMode="External"/><Relationship Id="rId4" Type="http://schemas.openxmlformats.org/officeDocument/2006/relationships/hyperlink" Target="http://www.dart-europe.eu/browse-list.php?country=Croati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urn.nsk.hr/urn:nbn:hr:232:35973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hyperlink" Target="https://github.com/alen-z/open-source-stamp.g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bar.srce.h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441864"/>
            <a:ext cx="6762870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DABAR – Data Friendly </a:t>
            </a:r>
          </a:p>
          <a:p>
            <a:r>
              <a:rPr lang="hr-HR" sz="2800" dirty="0" smtClean="0">
                <a:solidFill>
                  <a:schemeClr val="bg1"/>
                </a:solidFill>
              </a:rPr>
              <a:t>National Repository Infrastructure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3795039"/>
            <a:ext cx="6458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Celjak, SRCE – University of Zagreb, University Computing Centre</a:t>
            </a:r>
          </a:p>
          <a:p>
            <a:endParaRPr lang="hr-H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ICARUS Days &amp; ICARUS Convention #</a:t>
            </a:r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hr-H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Pula, 27 March 2019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Rich </a:t>
            </a:r>
            <a:r>
              <a:rPr lang="hr-HR" dirty="0"/>
              <a:t>metadata </a:t>
            </a:r>
            <a:r>
              <a:rPr lang="hr-HR" dirty="0" smtClean="0"/>
              <a:t>vs </a:t>
            </a:r>
            <a:r>
              <a:rPr lang="hr-HR" dirty="0"/>
              <a:t>efficiency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8651" y="1050625"/>
            <a:ext cx="8229512" cy="3323987"/>
            <a:chOff x="691480" y="1109329"/>
            <a:chExt cx="11140604" cy="7139771"/>
          </a:xfrm>
        </p:grpSpPr>
        <p:sp>
          <p:nvSpPr>
            <p:cNvPr id="11" name="TextBox 10"/>
            <p:cNvSpPr txBox="1"/>
            <p:nvPr/>
          </p:nvSpPr>
          <p:spPr>
            <a:xfrm>
              <a:off x="3147421" y="2137703"/>
              <a:ext cx="3029983" cy="48259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Croatian 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Higher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ducation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nformation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ystem (ISVU)</a:t>
              </a: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Registry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hr-H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tudy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Programs</a:t>
              </a:r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AAI@EduHr</a:t>
              </a:r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URN:NBN</a:t>
              </a:r>
              <a:endParaRPr lang="hr-H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400918" y="1602000"/>
              <a:ext cx="2399708" cy="4570200"/>
              <a:chOff x="1500817" y="1268019"/>
              <a:chExt cx="2248319" cy="3396079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893"/>
              <a:stretch/>
            </p:blipFill>
            <p:spPr>
              <a:xfrm>
                <a:off x="1500817" y="1268019"/>
                <a:ext cx="750410" cy="33960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29"/>
              <a:stretch/>
            </p:blipFill>
            <p:spPr>
              <a:xfrm>
                <a:off x="2248318" y="1268019"/>
                <a:ext cx="750410" cy="282686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684"/>
              <a:stretch/>
            </p:blipFill>
            <p:spPr>
              <a:xfrm>
                <a:off x="2248318" y="4094881"/>
                <a:ext cx="750409" cy="56921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465"/>
              <a:stretch/>
            </p:blipFill>
            <p:spPr>
              <a:xfrm>
                <a:off x="2998727" y="1268019"/>
                <a:ext cx="750409" cy="571861"/>
              </a:xfrm>
              <a:prstGeom prst="rect">
                <a:avLst/>
              </a:prstGeom>
            </p:spPr>
          </p:pic>
        </p:grpSp>
        <p:grpSp>
          <p:nvGrpSpPr>
            <p:cNvPr id="13" name="Group 9"/>
            <p:cNvGrpSpPr/>
            <p:nvPr/>
          </p:nvGrpSpPr>
          <p:grpSpPr>
            <a:xfrm>
              <a:off x="691480" y="1602000"/>
              <a:ext cx="2247664" cy="4570200"/>
              <a:chOff x="3746228" y="1268019"/>
              <a:chExt cx="1482640" cy="339607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6228" y="1268019"/>
                <a:ext cx="744543" cy="249965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674" y="3767677"/>
                <a:ext cx="738097" cy="56291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534"/>
              <a:stretch/>
            </p:blipFill>
            <p:spPr>
              <a:xfrm>
                <a:off x="3752674" y="4330590"/>
                <a:ext cx="738097" cy="33350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081"/>
              <a:stretch/>
            </p:blipFill>
            <p:spPr>
              <a:xfrm>
                <a:off x="4490771" y="1268019"/>
                <a:ext cx="738097" cy="111232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0771" y="2375673"/>
                <a:ext cx="738097" cy="1071859"/>
              </a:xfrm>
              <a:prstGeom prst="rect">
                <a:avLst/>
              </a:prstGeom>
            </p:spPr>
          </p:pic>
        </p:grpSp>
        <p:sp>
          <p:nvSpPr>
            <p:cNvPr id="14" name="Right Arrow 13"/>
            <p:cNvSpPr/>
            <p:nvPr/>
          </p:nvSpPr>
          <p:spPr>
            <a:xfrm rot="10800000">
              <a:off x="2274751" y="3443440"/>
              <a:ext cx="970933" cy="56043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61724" y="1109329"/>
              <a:ext cx="3570360" cy="7139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HRČAK (OAI-PMH, KBART)</a:t>
              </a: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CROSBI (Web/MODS)</a:t>
              </a: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DOI/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CrossRef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(API)</a:t>
              </a:r>
              <a:endParaRPr lang="hr-H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Sherpa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ROMEO</a:t>
              </a: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AAI@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EduHr</a:t>
              </a:r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URN:NBN</a:t>
              </a:r>
            </a:p>
            <a:p>
              <a:endParaRPr lang="hr-HR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Registry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hr-H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Scientists</a:t>
              </a:r>
              <a:endParaRPr lang="hr-HR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hr-HR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sz="1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PubMed </a:t>
              </a:r>
              <a:r>
                <a:rPr lang="hr-HR" sz="14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(API</a:t>
              </a:r>
              <a:r>
                <a:rPr lang="hr-HR" sz="1400" b="1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hr-HR" sz="1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7539498" y="3252516"/>
              <a:ext cx="970933" cy="56043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421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&amp;</a:t>
            </a:r>
            <a:br>
              <a:rPr lang="hr-HR" dirty="0" smtClean="0"/>
            </a:br>
            <a:r>
              <a:rPr lang="hr-HR" dirty="0" smtClean="0"/>
              <a:t>Google Scholar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9" y="3505188"/>
            <a:ext cx="5627087" cy="1018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21" y="1078311"/>
            <a:ext cx="5155298" cy="286072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7" name="Oval 6"/>
          <p:cNvSpPr/>
          <p:nvPr/>
        </p:nvSpPr>
        <p:spPr>
          <a:xfrm>
            <a:off x="2218781" y="1369219"/>
            <a:ext cx="4644825" cy="9608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7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&amp;</a:t>
            </a:r>
            <a:br>
              <a:rPr lang="hr-HR" dirty="0" smtClean="0"/>
            </a:br>
            <a:r>
              <a:rPr lang="hr-HR" dirty="0" smtClean="0"/>
              <a:t>OpenAIRE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7182" y="604677"/>
            <a:ext cx="5602983" cy="4258267"/>
          </a:xfrm>
          <a:prstGeom prst="rect">
            <a:avLst/>
          </a:prstGeom>
        </p:spPr>
      </p:pic>
      <p:pic>
        <p:nvPicPr>
          <p:cNvPr id="5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8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DABAR &amp; </a:t>
            </a:r>
            <a:br>
              <a:rPr lang="hr-HR" dirty="0" smtClean="0"/>
            </a:br>
            <a:r>
              <a:rPr lang="hr-HR" dirty="0" smtClean="0"/>
              <a:t>DART Europe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322524"/>
          </a:xfrm>
        </p:spPr>
        <p:txBody>
          <a:bodyPr>
            <a:noAutofit/>
          </a:bodyPr>
          <a:lstStyle/>
          <a:p>
            <a:pPr>
              <a:buNone/>
            </a:pPr>
            <a:endParaRPr lang="hr-HR" sz="1200" dirty="0" smtClean="0"/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endParaRPr lang="hr-HR" sz="1200" dirty="0" smtClean="0">
              <a:hlinkClick r:id="rId3"/>
            </a:endParaRPr>
          </a:p>
          <a:p>
            <a:pPr algn="ctr">
              <a:buNone/>
            </a:pPr>
            <a:r>
              <a:rPr lang="vi-VN" sz="1200" dirty="0" smtClean="0">
                <a:hlinkClick r:id="rId4"/>
              </a:rPr>
              <a:t>http://www.dart-europe.eu/browse-list.php?country=Croatia</a:t>
            </a:r>
            <a:endParaRPr lang="hr-HR" sz="1200" dirty="0" smtClean="0"/>
          </a:p>
          <a:p>
            <a:pPr>
              <a:buNone/>
            </a:pPr>
            <a:r>
              <a:rPr lang="hr-HR" sz="1200" dirty="0" smtClean="0"/>
              <a:t>“</a:t>
            </a:r>
            <a:r>
              <a:rPr lang="en-US" sz="1200" dirty="0" smtClean="0"/>
              <a:t>DART-Europe is a partnership of research libraries and library consortia who are working together to improve global access to European research theses.</a:t>
            </a:r>
            <a:r>
              <a:rPr lang="hr-HR" sz="1200" dirty="0" smtClean="0"/>
              <a:t>” (</a:t>
            </a:r>
            <a:r>
              <a:rPr lang="hr-HR" sz="1200" dirty="0" smtClean="0">
                <a:hlinkClick r:id="rId5"/>
              </a:rPr>
              <a:t>http://www.dart-europe.eu/About/info.php</a:t>
            </a:r>
            <a:r>
              <a:rPr lang="hr-HR" sz="1200" dirty="0" smtClean="0"/>
              <a:t>)</a:t>
            </a:r>
          </a:p>
          <a:p>
            <a:pPr>
              <a:buNone/>
            </a:pPr>
            <a:r>
              <a:rPr lang="hr-HR" sz="1200" dirty="0" smtClean="0"/>
              <a:t>  </a:t>
            </a:r>
          </a:p>
          <a:p>
            <a:endParaRPr lang="hr-HR" sz="1400" dirty="0" smtClean="0"/>
          </a:p>
        </p:txBody>
      </p:sp>
      <p:pic>
        <p:nvPicPr>
          <p:cNvPr id="8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7370" y="868969"/>
            <a:ext cx="5703570" cy="318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3584867" cy="3300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b="1" dirty="0" smtClean="0"/>
              <a:t>25 workshops</a:t>
            </a:r>
            <a:r>
              <a:rPr lang="hr-HR" sz="1400" dirty="0" smtClean="0"/>
              <a:t> for repository managers in </a:t>
            </a:r>
          </a:p>
          <a:p>
            <a:pPr marL="0" indent="0">
              <a:buNone/>
            </a:pPr>
            <a:r>
              <a:rPr lang="hr-HR" sz="1400" dirty="0" smtClean="0"/>
              <a:t>Zagreb</a:t>
            </a:r>
            <a:r>
              <a:rPr lang="hr-HR" sz="1400" dirty="0"/>
              <a:t>, Rijeka, Osijek, </a:t>
            </a:r>
            <a:r>
              <a:rPr lang="hr-HR" sz="1400" dirty="0" smtClean="0"/>
              <a:t>Split &amp; Dubrovnik</a:t>
            </a:r>
          </a:p>
          <a:p>
            <a:pPr marL="0" indent="0">
              <a:buNone/>
            </a:pPr>
            <a:r>
              <a:rPr lang="hr-HR" sz="1400" dirty="0" smtClean="0"/>
              <a:t>with </a:t>
            </a:r>
            <a:r>
              <a:rPr lang="hr-HR" sz="1400" b="1" dirty="0" smtClean="0"/>
              <a:t>276 participants</a:t>
            </a:r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r>
              <a:rPr lang="hr-HR" sz="1400" dirty="0" smtClean="0"/>
              <a:t>Topics:</a:t>
            </a:r>
          </a:p>
          <a:p>
            <a:r>
              <a:rPr lang="hr-HR" sz="1400" dirty="0"/>
              <a:t>Introduction to repositories in DABAR</a:t>
            </a:r>
          </a:p>
          <a:p>
            <a:r>
              <a:rPr lang="hr-HR" sz="1400" dirty="0"/>
              <a:t>Journal articles in DABAR</a:t>
            </a:r>
          </a:p>
          <a:p>
            <a:r>
              <a:rPr lang="hr-HR" sz="1400" dirty="0"/>
              <a:t>DABAR &amp; OpenAIRE</a:t>
            </a:r>
          </a:p>
          <a:p>
            <a:r>
              <a:rPr lang="hr-HR" sz="1400" dirty="0"/>
              <a:t>Multimedia in </a:t>
            </a:r>
            <a:r>
              <a:rPr lang="hr-HR" sz="1400" dirty="0" smtClean="0"/>
              <a:t>DABAR</a:t>
            </a:r>
          </a:p>
          <a:p>
            <a:endParaRPr lang="hr-HR" sz="1400" dirty="0" smtClean="0"/>
          </a:p>
          <a:p>
            <a:pPr marL="0" indent="0">
              <a:buNone/>
            </a:pPr>
            <a:r>
              <a:rPr lang="hr-HR" dirty="0" smtClean="0"/>
              <a:t>Soon:</a:t>
            </a:r>
          </a:p>
          <a:p>
            <a:r>
              <a:rPr lang="hr-HR" dirty="0" smtClean="0"/>
              <a:t>Research data in DABAR</a:t>
            </a:r>
            <a:endParaRPr lang="hr-HR" dirty="0"/>
          </a:p>
          <a:p>
            <a:endParaRPr lang="hr-HR" dirty="0" smtClean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818659" y="728301"/>
            <a:ext cx="5190743" cy="3941696"/>
            <a:chOff x="3818659" y="728301"/>
            <a:chExt cx="5190743" cy="39416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517" y="728301"/>
              <a:ext cx="2951502" cy="19676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8659" y="2702329"/>
              <a:ext cx="2951503" cy="19676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7900" y="1578884"/>
              <a:ext cx="2951502" cy="1967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0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Community!</a:t>
            </a:r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136524" y="925182"/>
            <a:ext cx="3805998" cy="3220794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="1" dirty="0" smtClean="0">
                <a:solidFill>
                  <a:schemeClr val="tx1"/>
                </a:solidFill>
              </a:rPr>
              <a:t>10 working groups: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Theses </a:t>
            </a:r>
            <a:r>
              <a:rPr lang="hr-HR" sz="1300" dirty="0">
                <a:solidFill>
                  <a:schemeClr val="tx1"/>
                </a:solidFill>
              </a:rPr>
              <a:t>and </a:t>
            </a:r>
            <a:r>
              <a:rPr lang="hr-HR" sz="1300" dirty="0" smtClean="0">
                <a:solidFill>
                  <a:schemeClr val="tx1"/>
                </a:solidFill>
              </a:rPr>
              <a:t>disertations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Scientific </a:t>
            </a:r>
            <a:r>
              <a:rPr lang="hr-HR" sz="1300" dirty="0">
                <a:solidFill>
                  <a:schemeClr val="tx1"/>
                </a:solidFill>
              </a:rPr>
              <a:t>and related </a:t>
            </a:r>
            <a:r>
              <a:rPr lang="hr-HR" sz="1300" dirty="0" smtClean="0">
                <a:solidFill>
                  <a:schemeClr val="tx1"/>
                </a:solidFill>
              </a:rPr>
              <a:t>works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Image</a:t>
            </a:r>
            <a:r>
              <a:rPr lang="hr-HR" sz="1300" dirty="0">
                <a:solidFill>
                  <a:schemeClr val="tx1"/>
                </a:solidFill>
              </a:rPr>
              <a:t>, audio and video </a:t>
            </a:r>
            <a:r>
              <a:rPr lang="hr-HR" sz="1300" dirty="0" smtClean="0">
                <a:solidFill>
                  <a:schemeClr val="tx1"/>
                </a:solidFill>
              </a:rPr>
              <a:t>content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Interoperability</a:t>
            </a:r>
            <a:endParaRPr lang="hr-HR" sz="1300" dirty="0">
              <a:solidFill>
                <a:schemeClr val="tx1"/>
              </a:solidFill>
            </a:endParaRP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Long-term preservation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User functionality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Copyright</a:t>
            </a:r>
            <a:endParaRPr lang="hr-HR" sz="1300" dirty="0">
              <a:solidFill>
                <a:schemeClr val="tx1"/>
              </a:solidFill>
            </a:endParaRP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Education </a:t>
            </a:r>
            <a:r>
              <a:rPr lang="hr-HR" sz="1300" dirty="0">
                <a:solidFill>
                  <a:schemeClr val="tx1"/>
                </a:solidFill>
              </a:rPr>
              <a:t>&amp; </a:t>
            </a:r>
            <a:r>
              <a:rPr lang="hr-HR" sz="1300" dirty="0" smtClean="0">
                <a:solidFill>
                  <a:schemeClr val="tx1"/>
                </a:solidFill>
              </a:rPr>
              <a:t>Support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Research Data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hr-HR" sz="1300" dirty="0" smtClean="0">
                <a:solidFill>
                  <a:schemeClr val="tx1"/>
                </a:solidFill>
              </a:rPr>
              <a:t>Educational </a:t>
            </a:r>
            <a:r>
              <a:rPr lang="hr-HR" sz="1300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6907" y="1116279"/>
            <a:ext cx="4879527" cy="305048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2016. - memorandum of understanding: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Ruđer</a:t>
            </a: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Bošković</a:t>
            </a: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Institute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Zagreb School of Medicine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Zagreb Faculty of Humanities and Social Sciences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and University Library in Zagreb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336" y="3958938"/>
            <a:ext cx="8641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institutuions: </a:t>
            </a:r>
          </a:p>
          <a:p>
            <a:r>
              <a:rPr lang="hr-H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ADU</a:t>
            </a:r>
            <a:r>
              <a:rPr lang="hr-HR" sz="1300" dirty="0">
                <a:latin typeface="Arial" panose="020B0604020202020204" pitchFamily="34" charset="0"/>
                <a:cs typeface="Arial" panose="020B0604020202020204" pitchFamily="34" charset="0"/>
              </a:rPr>
              <a:t>, DHMZ, DZIV, FFOS, FFZG, FOI, FSB, HRZ, IEF, IPU, IRB, IRO, KIF, MEDRI, MEF, MEFST, MUZA, NCVVO, NSK, PMF, PRAVRI, PTFOS, Srce, SVKRI, SVKST, UFZG, UNIOS, UNIPU, </a:t>
            </a:r>
            <a:r>
              <a:rPr lang="hr-H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UNIZD</a:t>
            </a:r>
            <a:endParaRPr lang="hr-H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5902">
            <a:off x="5721382" y="1168397"/>
            <a:ext cx="3096602" cy="295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Research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2449" cy="326350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Research data (datasets)</a:t>
            </a:r>
          </a:p>
          <a:p>
            <a:pPr lvl="1"/>
            <a:r>
              <a:rPr lang="en-US" sz="1400" dirty="0" smtClean="0"/>
              <a:t>First dataset: </a:t>
            </a:r>
            <a:r>
              <a:rPr lang="en-US" sz="1400" dirty="0" smtClean="0">
                <a:hlinkClick r:id="rId4"/>
              </a:rPr>
              <a:t>https://urn.nsk.hr/urn:nbn:hr:232:359736</a:t>
            </a:r>
            <a:endParaRPr lang="en-US" sz="1400" dirty="0" smtClean="0"/>
          </a:p>
          <a:p>
            <a:pPr lvl="1"/>
            <a:r>
              <a:rPr lang="en-US" sz="1400" dirty="0" smtClean="0"/>
              <a:t>RegCM4 Climate Change Adaptation Simulations </a:t>
            </a:r>
          </a:p>
          <a:p>
            <a:pPr lvl="1"/>
            <a:r>
              <a:rPr lang="en-US" sz="1400" dirty="0" smtClean="0"/>
              <a:t>(Croatian Meteorological and Hydrological Service)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r>
              <a:rPr lang="en-US" sz="1600" dirty="0" smtClean="0"/>
              <a:t>Infrastructure for FAIR data?</a:t>
            </a:r>
          </a:p>
          <a:p>
            <a:r>
              <a:rPr lang="en-US" sz="1600" dirty="0" smtClean="0"/>
              <a:t>Findable (PID, rich metadata, search </a:t>
            </a:r>
            <a:r>
              <a:rPr lang="en-US" sz="1600" dirty="0" err="1" smtClean="0"/>
              <a:t>funct</a:t>
            </a:r>
            <a:r>
              <a:rPr lang="en-US" sz="1600" dirty="0" smtClean="0"/>
              <a:t>., services)</a:t>
            </a:r>
          </a:p>
          <a:p>
            <a:r>
              <a:rPr lang="en-US" sz="1600" dirty="0" smtClean="0"/>
              <a:t>Accessible (HTTP)</a:t>
            </a:r>
          </a:p>
          <a:p>
            <a:r>
              <a:rPr lang="en-US" sz="1600" dirty="0" smtClean="0"/>
              <a:t>Interoperable (open formats, MODS/DC/</a:t>
            </a:r>
            <a:r>
              <a:rPr lang="en-US" sz="1600" dirty="0" err="1" smtClean="0"/>
              <a:t>DataCite</a:t>
            </a:r>
            <a:r>
              <a:rPr lang="en-US" sz="1600" dirty="0" smtClean="0"/>
              <a:t>, links)</a:t>
            </a:r>
          </a:p>
          <a:p>
            <a:r>
              <a:rPr lang="en-US" sz="1600" dirty="0" smtClean="0"/>
              <a:t>Re-usable (License,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standards</a:t>
            </a:r>
            <a:r>
              <a:rPr lang="en-US" sz="1600" dirty="0" smtClean="0"/>
              <a:t>?)</a:t>
            </a:r>
          </a:p>
          <a:p>
            <a:pPr marL="257168" lvl="1" indent="0">
              <a:buNone/>
            </a:pPr>
            <a:endParaRPr lang="en-US" sz="1375" dirty="0" smtClean="0"/>
          </a:p>
          <a:p>
            <a:pPr marL="257168" lvl="1" indent="0">
              <a:buNone/>
            </a:pPr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Open infrastructure!</a:t>
            </a:r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96194" y="707053"/>
            <a:ext cx="6221586" cy="4049486"/>
            <a:chOff x="2347916" y="1134697"/>
            <a:chExt cx="4879775" cy="3307024"/>
          </a:xfrm>
        </p:grpSpPr>
        <p:grpSp>
          <p:nvGrpSpPr>
            <p:cNvPr id="7" name="Group 4"/>
            <p:cNvGrpSpPr/>
            <p:nvPr/>
          </p:nvGrpSpPr>
          <p:grpSpPr>
            <a:xfrm>
              <a:off x="5585543" y="1134697"/>
              <a:ext cx="1642148" cy="2841875"/>
              <a:chOff x="5585543" y="1134697"/>
              <a:chExt cx="1642148" cy="284187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6039" y="1609243"/>
                <a:ext cx="1241157" cy="6841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5749" y="2481302"/>
                <a:ext cx="1041737" cy="130738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860" y="1134697"/>
                <a:ext cx="549679" cy="39201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585543" y="1519173"/>
                <a:ext cx="1642148" cy="2457399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</p:grpSp>
        <p:cxnSp>
          <p:nvCxnSpPr>
            <p:cNvPr id="8" name="Straight Arrow Connector 7"/>
            <p:cNvCxnSpPr>
              <a:stCxn id="12" idx="3"/>
            </p:cNvCxnSpPr>
            <p:nvPr/>
          </p:nvCxnSpPr>
          <p:spPr>
            <a:xfrm>
              <a:off x="4690543" y="1957003"/>
              <a:ext cx="89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/>
            <p:cNvGrpSpPr/>
            <p:nvPr/>
          </p:nvGrpSpPr>
          <p:grpSpPr>
            <a:xfrm>
              <a:off x="2347916" y="1453754"/>
              <a:ext cx="2342627" cy="2536607"/>
              <a:chOff x="2347916" y="1453754"/>
              <a:chExt cx="2342627" cy="2536607"/>
            </a:xfrm>
          </p:grpSpPr>
          <p:pic>
            <p:nvPicPr>
              <p:cNvPr id="11" name="Content Placeholder 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1527828"/>
                <a:ext cx="2137260" cy="8583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347916" y="1453754"/>
                <a:ext cx="2342627" cy="1006498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2584376" y="2239152"/>
                <a:ext cx="553701" cy="1126371"/>
              </a:xfrm>
              <a:prstGeom prst="arc">
                <a:avLst>
                  <a:gd name="adj1" fmla="val 7112108"/>
                  <a:gd name="adj2" fmla="val 14489024"/>
                </a:avLst>
              </a:prstGeom>
              <a:ln>
                <a:solidFill>
                  <a:schemeClr val="tx1"/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4" name="TextBox 29"/>
              <p:cNvSpPr txBox="1"/>
              <p:nvPr/>
            </p:nvSpPr>
            <p:spPr>
              <a:xfrm>
                <a:off x="2762718" y="2519255"/>
                <a:ext cx="1302797" cy="377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multisite</a:t>
                </a:r>
                <a:endParaRPr lang="hr-H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3365523"/>
                <a:ext cx="1538063" cy="624838"/>
              </a:xfrm>
              <a:prstGeom prst="rect">
                <a:avLst/>
              </a:prstGeom>
            </p:spPr>
          </p:pic>
        </p:grpSp>
        <p:sp>
          <p:nvSpPr>
            <p:cNvPr id="10" name="TextBox 30"/>
            <p:cNvSpPr txBox="1"/>
            <p:nvPr/>
          </p:nvSpPr>
          <p:spPr>
            <a:xfrm>
              <a:off x="3996389" y="4141639"/>
              <a:ext cx="229582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Jenkins, Selenium,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Git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...</a:t>
              </a: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43350" y="615648"/>
            <a:ext cx="1515531" cy="3301133"/>
            <a:chOff x="5761338" y="699489"/>
            <a:chExt cx="1575877" cy="3506055"/>
          </a:xfrm>
        </p:grpSpPr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38" y="699489"/>
              <a:ext cx="1575877" cy="157587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 rot="16200000">
              <a:off x="5903693" y="2949888"/>
              <a:ext cx="22958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i="1" dirty="0"/>
                <a:t>https://</a:t>
              </a:r>
              <a:r>
                <a:rPr lang="en-US" sz="800" i="1" dirty="0" err="1"/>
                <a:t>github.com</a:t>
              </a:r>
              <a:r>
                <a:rPr lang="en-US" sz="800" i="1" dirty="0"/>
                <a:t>/</a:t>
              </a:r>
              <a:r>
                <a:rPr lang="en-US" sz="800" i="1" dirty="0" err="1"/>
                <a:t>alen</a:t>
              </a:r>
              <a:r>
                <a:rPr lang="en-US" sz="800" i="1" dirty="0"/>
                <a:t>-z/open-source-</a:t>
              </a:r>
              <a:r>
                <a:rPr lang="en-US" sz="800" i="1" dirty="0" err="1"/>
                <a:t>stamp.git</a:t>
              </a:r>
              <a:endParaRPr lang="hr-HR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5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Conclusion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70" y="1223883"/>
            <a:ext cx="4660981" cy="315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/>
              <a:t>87.000+ digital objects </a:t>
            </a:r>
          </a:p>
          <a:p>
            <a:pPr marL="0" indent="0">
              <a:buNone/>
            </a:pPr>
            <a:r>
              <a:rPr lang="en-US" sz="1600" dirty="0"/>
              <a:t>3</a:t>
            </a:r>
            <a:r>
              <a:rPr lang="hr-HR" sz="1600" dirty="0"/>
              <a:t>7.40</a:t>
            </a:r>
            <a:r>
              <a:rPr lang="en-US" sz="1600" dirty="0"/>
              <a:t>0</a:t>
            </a:r>
            <a:r>
              <a:rPr lang="hr-HR" sz="1600" dirty="0"/>
              <a:t>+ </a:t>
            </a:r>
            <a:r>
              <a:rPr lang="hr-HR" sz="1600" dirty="0" smtClean="0"/>
              <a:t>OA</a:t>
            </a:r>
          </a:p>
          <a:p>
            <a:pPr>
              <a:buNone/>
            </a:pPr>
            <a:r>
              <a:rPr lang="hr-HR" sz="1600" dirty="0" smtClean="0"/>
              <a:t>...</a:t>
            </a:r>
          </a:p>
          <a:p>
            <a:pPr>
              <a:buNone/>
            </a:pPr>
            <a:r>
              <a:rPr lang="hr-HR" sz="1600" dirty="0" smtClean="0"/>
              <a:t>-------------------------------</a:t>
            </a:r>
          </a:p>
          <a:p>
            <a:pPr>
              <a:buNone/>
            </a:pPr>
            <a:r>
              <a:rPr lang="hr-HR" sz="1600" dirty="0" smtClean="0"/>
              <a:t>Academic integrity</a:t>
            </a:r>
          </a:p>
          <a:p>
            <a:pPr>
              <a:buNone/>
            </a:pPr>
            <a:r>
              <a:rPr lang="hr-HR" sz="1600" dirty="0" smtClean="0"/>
              <a:t>Visibility</a:t>
            </a:r>
          </a:p>
          <a:p>
            <a:pPr>
              <a:buNone/>
            </a:pPr>
            <a:r>
              <a:rPr lang="hr-HR" sz="1600" dirty="0" smtClean="0"/>
              <a:t>Innovation</a:t>
            </a:r>
          </a:p>
          <a:p>
            <a:pPr>
              <a:buNone/>
            </a:pPr>
            <a:r>
              <a:rPr lang="hr-HR" sz="1600" dirty="0" smtClean="0"/>
              <a:t>Cooperation</a:t>
            </a:r>
          </a:p>
          <a:p>
            <a:pPr>
              <a:buNone/>
            </a:pPr>
            <a:r>
              <a:rPr lang="hr-HR" sz="1600" dirty="0" smtClean="0"/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84" y="1223883"/>
            <a:ext cx="2172983" cy="3157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743" y="4370613"/>
            <a:ext cx="37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Created by Uwe </a:t>
            </a:r>
            <a:r>
              <a:rPr lang="en-US" sz="900" dirty="0" err="1"/>
              <a:t>Kils</a:t>
            </a:r>
            <a:r>
              <a:rPr lang="en-US" sz="900" dirty="0"/>
              <a:t> (iceberg) and </a:t>
            </a:r>
            <a:r>
              <a:rPr lang="en-US" sz="900" dirty="0" err="1"/>
              <a:t>User:Wiska</a:t>
            </a:r>
            <a:r>
              <a:rPr lang="en-US" sz="900" dirty="0"/>
              <a:t> Bodo (sky). [CC BY-SA 3.0 (http://creativecommons.org/licenses/by-sa/3.0/)]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5"/>
            <a:ext cx="6858000" cy="7637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Thank you!</a:t>
            </a:r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96999"/>
            <a:ext cx="6858000" cy="1549401"/>
          </a:xfrm>
        </p:spPr>
        <p:txBody>
          <a:bodyPr>
            <a:normAutofit/>
          </a:bodyPr>
          <a:lstStyle/>
          <a:p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>
                <a:hlinkClick r:id="rId3"/>
              </a:rPr>
              <a:t>https://dabar.srce.hr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dabar@</a:t>
            </a:r>
            <a:r>
              <a:rPr lang="hr-HR" sz="2000" dirty="0" err="1" smtClean="0"/>
              <a:t>srce.hr</a:t>
            </a:r>
            <a:endParaRPr lang="hr-HR" sz="2000" dirty="0"/>
          </a:p>
        </p:txBody>
      </p:sp>
      <p:pic>
        <p:nvPicPr>
          <p:cNvPr id="7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2791781"/>
            <a:ext cx="2449726" cy="13865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SRCE – University of Zagreb, University Computing Centre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3829049" cy="3263504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endParaRPr lang="hr-HR" dirty="0"/>
          </a:p>
          <a:p>
            <a:pPr algn="just">
              <a:buFont typeface="Arial" charset="0"/>
              <a:buChar char="•"/>
            </a:pPr>
            <a:endParaRPr lang="hr-HR" sz="1600" dirty="0" smtClean="0"/>
          </a:p>
          <a:p>
            <a:pPr algn="just">
              <a:buFont typeface="Arial" charset="0"/>
              <a:buChar char="•"/>
            </a:pPr>
            <a:endParaRPr lang="hr-HR" sz="1600" dirty="0" smtClean="0"/>
          </a:p>
          <a:p>
            <a:pPr algn="just">
              <a:buFont typeface="Arial" charset="0"/>
              <a:buChar char="•"/>
            </a:pPr>
            <a:r>
              <a:rPr lang="en-US" sz="1600" dirty="0" smtClean="0"/>
              <a:t>main </a:t>
            </a:r>
            <a:r>
              <a:rPr lang="en-US" sz="1600" dirty="0"/>
              <a:t>computing centre and the architect </a:t>
            </a:r>
            <a:r>
              <a:rPr lang="en-US" sz="1600" dirty="0" smtClean="0"/>
              <a:t>of </a:t>
            </a:r>
            <a:r>
              <a:rPr lang="en-US" sz="1600" dirty="0"/>
              <a:t>the e-infrastructure</a:t>
            </a:r>
            <a:endParaRPr lang="hr-HR" sz="1600" dirty="0"/>
          </a:p>
          <a:p>
            <a:pPr algn="just">
              <a:buFont typeface="Arial" charset="0"/>
              <a:buChar char="•"/>
            </a:pPr>
            <a:endParaRPr lang="hr-HR" sz="1600" dirty="0"/>
          </a:p>
          <a:p>
            <a:pPr algn="just">
              <a:buFont typeface="Arial" charset="0"/>
              <a:buChar char="•"/>
            </a:pPr>
            <a:r>
              <a:rPr lang="en-US" sz="1600" dirty="0"/>
              <a:t>covering both the University of Zagreb and the whole research and high education system</a:t>
            </a:r>
            <a:endParaRPr lang="hr-HR" sz="1600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767859" y="1320450"/>
            <a:ext cx="3049956" cy="1742832"/>
            <a:chOff x="5259349" y="1183290"/>
            <a:chExt cx="3049956" cy="1742832"/>
          </a:xfrm>
        </p:grpSpPr>
        <p:pic>
          <p:nvPicPr>
            <p:cNvPr id="7" name="Picture 4" descr="http://www.srce.unizg.hr/files/srce/docs/_eng/naslovnica/eng-naslovnica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9349" y="1183290"/>
              <a:ext cx="3049956" cy="17428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273011" y="1192299"/>
              <a:ext cx="619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 smtClean="0">
                  <a:solidFill>
                    <a:srgbClr val="C00000"/>
                  </a:solidFill>
                </a:rPr>
                <a:t>1971.</a:t>
              </a:r>
              <a:endParaRPr lang="hr-HR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13" y="2577146"/>
            <a:ext cx="3067371" cy="183483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57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214 institutions:</a:t>
            </a:r>
          </a:p>
          <a:p>
            <a:pPr marL="0" indent="0">
              <a:buNone/>
            </a:pPr>
            <a:endParaRPr lang="hr-HR" sz="1600" dirty="0" smtClean="0"/>
          </a:p>
          <a:p>
            <a:r>
              <a:rPr lang="en-US" sz="1600" dirty="0" smtClean="0"/>
              <a:t>119 </a:t>
            </a:r>
            <a:r>
              <a:rPr lang="en-US" sz="1600" dirty="0"/>
              <a:t>higher education </a:t>
            </a:r>
            <a:r>
              <a:rPr lang="en-US" sz="1600" dirty="0" smtClean="0"/>
              <a:t>institutions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en-US" sz="1600" dirty="0" smtClean="0"/>
              <a:t>25 </a:t>
            </a:r>
            <a:r>
              <a:rPr lang="en-US" sz="1600" dirty="0"/>
              <a:t>public scientific </a:t>
            </a:r>
            <a:r>
              <a:rPr lang="en-US" sz="1600" dirty="0" smtClean="0"/>
              <a:t>institutes</a:t>
            </a:r>
            <a:endParaRPr lang="hr-HR" sz="1600" dirty="0" smtClean="0"/>
          </a:p>
          <a:p>
            <a:endParaRPr lang="hr-HR" sz="1600" dirty="0" smtClean="0"/>
          </a:p>
          <a:p>
            <a:r>
              <a:rPr lang="en-US" sz="1600" dirty="0" smtClean="0"/>
              <a:t>70 </a:t>
            </a:r>
            <a:r>
              <a:rPr lang="en-US" sz="1600" dirty="0"/>
              <a:t>other legal entities that registered scientific activity (National and University Library, Croatian Academy of Sciences and Arts, hospitals, archives</a:t>
            </a:r>
            <a:r>
              <a:rPr lang="en-US" sz="1600" dirty="0" smtClean="0"/>
              <a:t>...)</a:t>
            </a:r>
            <a:endParaRPr lang="hr-HR" sz="1600" dirty="0" smtClean="0"/>
          </a:p>
          <a:p>
            <a:endParaRPr lang="hr-HR" sz="1600" dirty="0"/>
          </a:p>
          <a:p>
            <a:pPr marL="0" indent="0">
              <a:buNone/>
            </a:pPr>
            <a:r>
              <a:rPr lang="hr-HR" sz="1200" dirty="0" smtClean="0"/>
              <a:t>Source: </a:t>
            </a:r>
            <a:r>
              <a:rPr lang="en-US" sz="1200" dirty="0"/>
              <a:t>Agency for science and higher education (AZVO)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30" dirty="0" smtClean="0"/>
              <a:t>Croatian </a:t>
            </a:r>
            <a:r>
              <a:rPr lang="en-US" sz="2030" dirty="0"/>
              <a:t>research and high education </a:t>
            </a:r>
            <a:r>
              <a:rPr lang="en-US" sz="2030" dirty="0" smtClean="0"/>
              <a:t>system</a:t>
            </a:r>
            <a:r>
              <a:rPr lang="hr-HR" sz="2030" dirty="0" smtClean="0"/>
              <a:t>?</a:t>
            </a:r>
            <a:endParaRPr lang="en-US" sz="2030" dirty="0"/>
          </a:p>
        </p:txBody>
      </p:sp>
    </p:spTree>
    <p:extLst>
      <p:ext uri="{BB962C8B-B14F-4D97-AF65-F5344CB8AC3E}">
        <p14:creationId xmlns:p14="http://schemas.microsoft.com/office/powerpoint/2010/main" val="35568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June 2014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3 main </a:t>
            </a:r>
            <a:r>
              <a:rPr lang="en-US" sz="1600" dirty="0" smtClean="0"/>
              <a:t>goals:</a:t>
            </a:r>
          </a:p>
          <a:p>
            <a:pPr marL="0" indent="0">
              <a:buNone/>
            </a:pPr>
            <a:endParaRPr lang="hr-HR" sz="1600" dirty="0" smtClean="0"/>
          </a:p>
          <a:p>
            <a:r>
              <a:rPr lang="hr-HR" sz="1600" dirty="0" smtClean="0"/>
              <a:t>National </a:t>
            </a:r>
            <a:r>
              <a:rPr lang="hr-HR" sz="1600" dirty="0"/>
              <a:t>infrastructure for digital repositories</a:t>
            </a:r>
          </a:p>
          <a:p>
            <a:pPr lvl="1" algn="just">
              <a:buFont typeface="Arial" charset="0"/>
              <a:buChar char="•"/>
            </a:pPr>
            <a:r>
              <a:rPr lang="hr-HR" sz="1600" dirty="0"/>
              <a:t>scalable, interoperable, sustainable, flexible and suited for long term </a:t>
            </a:r>
            <a:r>
              <a:rPr lang="hr-HR" sz="1600" dirty="0" smtClean="0"/>
              <a:t>preservation</a:t>
            </a:r>
          </a:p>
          <a:p>
            <a:pPr algn="just">
              <a:buFont typeface="Arial" charset="0"/>
              <a:buChar char="•"/>
            </a:pPr>
            <a:r>
              <a:rPr lang="hr-HR" sz="1600" dirty="0" smtClean="0"/>
              <a:t>Community</a:t>
            </a:r>
          </a:p>
          <a:p>
            <a:pPr lvl="1" algn="just">
              <a:buFont typeface="Arial" charset="0"/>
              <a:buChar char="•"/>
            </a:pPr>
            <a:r>
              <a:rPr lang="hr-HR" sz="1600" dirty="0"/>
              <a:t>information needs, application profiles, controlled vocabularies, education and user </a:t>
            </a:r>
            <a:r>
              <a:rPr lang="hr-HR" sz="1600" dirty="0" smtClean="0"/>
              <a:t>support</a:t>
            </a:r>
          </a:p>
          <a:p>
            <a:pPr algn="just">
              <a:buFont typeface="Arial" charset="0"/>
              <a:buChar char="•"/>
            </a:pPr>
            <a:r>
              <a:rPr lang="hr-HR" sz="1600" dirty="0" smtClean="0"/>
              <a:t>Promotion of OA</a:t>
            </a:r>
            <a:endParaRPr lang="hr-HR" sz="1600" dirty="0"/>
          </a:p>
          <a:p>
            <a:pPr algn="just">
              <a:buFont typeface="Arial" charset="0"/>
              <a:buChar char="•"/>
            </a:pPr>
            <a:endParaRPr lang="hr-HR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 project DABAR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3564" y="4545"/>
            <a:ext cx="3465817" cy="192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3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August 2015 </a:t>
            </a:r>
            <a:r>
              <a:rPr lang="en-US" sz="1600" dirty="0" smtClean="0"/>
              <a:t>- production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March 2019:</a:t>
            </a:r>
          </a:p>
          <a:p>
            <a:r>
              <a:rPr lang="en-US" sz="1600" dirty="0" smtClean="0"/>
              <a:t>127 digital repositories</a:t>
            </a:r>
          </a:p>
          <a:p>
            <a:pPr lvl="1"/>
            <a:r>
              <a:rPr lang="en-US" sz="1600" dirty="0" smtClean="0"/>
              <a:t>10 universities</a:t>
            </a:r>
          </a:p>
          <a:p>
            <a:pPr lvl="1"/>
            <a:r>
              <a:rPr lang="en-US" sz="1600" dirty="0" smtClean="0"/>
              <a:t>2 national repositories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87.000+ digital </a:t>
            </a:r>
            <a:r>
              <a:rPr lang="hr-HR" sz="1600" dirty="0" smtClean="0"/>
              <a:t>objects </a:t>
            </a:r>
          </a:p>
          <a:p>
            <a:r>
              <a:rPr lang="en-US" sz="1600" dirty="0" smtClean="0"/>
              <a:t>3</a:t>
            </a:r>
            <a:r>
              <a:rPr lang="hr-HR" sz="1600" dirty="0" smtClean="0"/>
              <a:t>7.</a:t>
            </a:r>
            <a:r>
              <a:rPr lang="hr-HR" sz="1600" dirty="0"/>
              <a:t>4</a:t>
            </a:r>
            <a:r>
              <a:rPr lang="hr-HR" sz="1600" dirty="0" smtClean="0"/>
              <a:t>0</a:t>
            </a:r>
            <a:r>
              <a:rPr lang="en-US" sz="1600" dirty="0" smtClean="0"/>
              <a:t>0</a:t>
            </a:r>
            <a:r>
              <a:rPr lang="hr-HR" sz="1600" dirty="0" smtClean="0"/>
              <a:t>+ OA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– Digital Academic Archives and Repositories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829822"/>
              </p:ext>
            </p:extLst>
          </p:nvPr>
        </p:nvGraphicFramePr>
        <p:xfrm>
          <a:off x="3149600" y="1268019"/>
          <a:ext cx="5979782" cy="346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6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2787" y="2275948"/>
            <a:ext cx="3251998" cy="276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60957"/>
            <a:ext cx="7886700" cy="994172"/>
          </a:xfrm>
        </p:spPr>
        <p:txBody>
          <a:bodyPr/>
          <a:lstStyle/>
          <a:p>
            <a:r>
              <a:rPr lang="hr-HR" dirty="0" smtClean="0"/>
              <a:t>13 digital </a:t>
            </a:r>
            <a:r>
              <a:rPr lang="hr-HR" dirty="0"/>
              <a:t>objects</a:t>
            </a:r>
            <a:br>
              <a:rPr lang="hr-HR" dirty="0"/>
            </a:br>
            <a:r>
              <a:rPr lang="hr-HR" dirty="0" smtClean="0"/>
              <a:t>(nationaly agreed)</a:t>
            </a:r>
            <a:br>
              <a:rPr lang="hr-H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59" y="937735"/>
            <a:ext cx="7886700" cy="3762681"/>
          </a:xfrm>
        </p:spPr>
        <p:txBody>
          <a:bodyPr>
            <a:normAutofit fontScale="92500" lnSpcReduction="20000"/>
          </a:bodyPr>
          <a:lstStyle/>
          <a:p>
            <a:r>
              <a:rPr lang="hr-HR" sz="1500" dirty="0" smtClean="0"/>
              <a:t>Journal articles</a:t>
            </a:r>
          </a:p>
          <a:p>
            <a:r>
              <a:rPr lang="hr-HR" sz="1500" dirty="0" smtClean="0"/>
              <a:t>Papers published in proceedings</a:t>
            </a:r>
          </a:p>
          <a:p>
            <a:r>
              <a:rPr lang="hr-HR" sz="1500" dirty="0" smtClean="0"/>
              <a:t>Books</a:t>
            </a:r>
          </a:p>
          <a:p>
            <a:r>
              <a:rPr lang="hr-HR" sz="1500" dirty="0" smtClean="0"/>
              <a:t>Book chapters</a:t>
            </a:r>
          </a:p>
          <a:p>
            <a:r>
              <a:rPr lang="hr-HR" sz="1500" dirty="0" smtClean="0"/>
              <a:t>Conference abstracts and presentations</a:t>
            </a:r>
          </a:p>
          <a:p>
            <a:endParaRPr lang="hr-HR" sz="1500" dirty="0"/>
          </a:p>
          <a:p>
            <a:r>
              <a:rPr lang="hr-HR" sz="1500" dirty="0" smtClean="0"/>
              <a:t>Theses</a:t>
            </a:r>
          </a:p>
          <a:p>
            <a:r>
              <a:rPr lang="hr-HR" sz="1500" dirty="0" smtClean="0"/>
              <a:t>Artistic theses</a:t>
            </a:r>
          </a:p>
          <a:p>
            <a:r>
              <a:rPr lang="hr-HR" sz="1500" dirty="0" smtClean="0"/>
              <a:t>Disertations</a:t>
            </a:r>
          </a:p>
          <a:p>
            <a:r>
              <a:rPr lang="hr-HR" sz="1500" dirty="0" smtClean="0"/>
              <a:t>Appendices</a:t>
            </a:r>
          </a:p>
          <a:p>
            <a:endParaRPr lang="hr-HR" sz="1500" dirty="0"/>
          </a:p>
          <a:p>
            <a:r>
              <a:rPr lang="hr-HR" sz="1500" dirty="0" smtClean="0"/>
              <a:t>Photographs</a:t>
            </a:r>
          </a:p>
          <a:p>
            <a:r>
              <a:rPr lang="hr-HR" sz="1500" dirty="0" smtClean="0"/>
              <a:t>Audio objects</a:t>
            </a:r>
          </a:p>
          <a:p>
            <a:r>
              <a:rPr lang="hr-HR" sz="1500" dirty="0" smtClean="0"/>
              <a:t>Audiovisual objects</a:t>
            </a:r>
          </a:p>
          <a:p>
            <a:endParaRPr lang="hr-HR" sz="1500" dirty="0" smtClean="0"/>
          </a:p>
          <a:p>
            <a:r>
              <a:rPr lang="hr-HR" sz="1500" dirty="0" smtClean="0"/>
              <a:t>Research data (datasets)</a:t>
            </a:r>
          </a:p>
          <a:p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9070" y="149155"/>
            <a:ext cx="3809524" cy="24095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0856" y="870952"/>
            <a:ext cx="3243144" cy="28215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09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889" y="924790"/>
            <a:ext cx="3792644" cy="2560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2447058" cy="3263504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Repositories...</a:t>
            </a:r>
            <a:br>
              <a:rPr lang="hr-HR" dirty="0" smtClean="0"/>
            </a:b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1577" y="1574331"/>
            <a:ext cx="3792644" cy="24272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894220" y="1571540"/>
            <a:ext cx="217431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https</a:t>
            </a:r>
            <a:r>
              <a:rPr lang="hr-HR" sz="1400" dirty="0"/>
              <a:t>://repozitorij.gfos.hr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5047" y="2136385"/>
            <a:ext cx="3792644" cy="25473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417691" y="2133594"/>
            <a:ext cx="2174317" cy="307777"/>
          </a:xfrm>
          <a:prstGeom prst="rect">
            <a:avLst/>
          </a:prstGeom>
          <a:solidFill>
            <a:srgbClr val="DF5B5B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https</a:t>
            </a:r>
            <a:r>
              <a:rPr lang="hr-HR" sz="1400" dirty="0"/>
              <a:t>://repozitorij.unipu.hr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1534" y="912709"/>
            <a:ext cx="22246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400" dirty="0"/>
              <a:t>https://repozitorij.eizg.hr</a:t>
            </a:r>
          </a:p>
        </p:txBody>
      </p:sp>
      <p:sp>
        <p:nvSpPr>
          <p:cNvPr id="30" name="Freeform 29"/>
          <p:cNvSpPr/>
          <p:nvPr/>
        </p:nvSpPr>
        <p:spPr>
          <a:xfrm>
            <a:off x="5374410" y="894506"/>
            <a:ext cx="1652154" cy="1715922"/>
          </a:xfrm>
          <a:custGeom>
            <a:avLst/>
            <a:gdLst>
              <a:gd name="connsiteX0" fmla="*/ 301336 w 1652154"/>
              <a:gd name="connsiteY0" fmla="*/ 1422 h 1715922"/>
              <a:gd name="connsiteX1" fmla="*/ 72736 w 1652154"/>
              <a:gd name="connsiteY1" fmla="*/ 42986 h 1715922"/>
              <a:gd name="connsiteX2" fmla="*/ 41563 w 1652154"/>
              <a:gd name="connsiteY2" fmla="*/ 53377 h 1715922"/>
              <a:gd name="connsiteX3" fmla="*/ 0 w 1652154"/>
              <a:gd name="connsiteY3" fmla="*/ 136504 h 1715922"/>
              <a:gd name="connsiteX4" fmla="*/ 10391 w 1652154"/>
              <a:gd name="connsiteY4" fmla="*/ 271586 h 1715922"/>
              <a:gd name="connsiteX5" fmla="*/ 72736 w 1652154"/>
              <a:gd name="connsiteY5" fmla="*/ 313149 h 1715922"/>
              <a:gd name="connsiteX6" fmla="*/ 103909 w 1652154"/>
              <a:gd name="connsiteY6" fmla="*/ 333931 h 1715922"/>
              <a:gd name="connsiteX7" fmla="*/ 135082 w 1652154"/>
              <a:gd name="connsiteY7" fmla="*/ 365104 h 1715922"/>
              <a:gd name="connsiteX8" fmla="*/ 166254 w 1652154"/>
              <a:gd name="connsiteY8" fmla="*/ 375495 h 1715922"/>
              <a:gd name="connsiteX9" fmla="*/ 218209 w 1652154"/>
              <a:gd name="connsiteY9" fmla="*/ 417058 h 1715922"/>
              <a:gd name="connsiteX10" fmla="*/ 238991 w 1652154"/>
              <a:gd name="connsiteY10" fmla="*/ 448231 h 1715922"/>
              <a:gd name="connsiteX11" fmla="*/ 301336 w 1652154"/>
              <a:gd name="connsiteY11" fmla="*/ 500186 h 1715922"/>
              <a:gd name="connsiteX12" fmla="*/ 322118 w 1652154"/>
              <a:gd name="connsiteY12" fmla="*/ 531358 h 1715922"/>
              <a:gd name="connsiteX13" fmla="*/ 353291 w 1652154"/>
              <a:gd name="connsiteY13" fmla="*/ 552140 h 1715922"/>
              <a:gd name="connsiteX14" fmla="*/ 374073 w 1652154"/>
              <a:gd name="connsiteY14" fmla="*/ 593704 h 1715922"/>
              <a:gd name="connsiteX15" fmla="*/ 436418 w 1652154"/>
              <a:gd name="connsiteY15" fmla="*/ 635267 h 1715922"/>
              <a:gd name="connsiteX16" fmla="*/ 477982 w 1652154"/>
              <a:gd name="connsiteY16" fmla="*/ 708004 h 1715922"/>
              <a:gd name="connsiteX17" fmla="*/ 509154 w 1652154"/>
              <a:gd name="connsiteY17" fmla="*/ 728786 h 1715922"/>
              <a:gd name="connsiteX18" fmla="*/ 571500 w 1652154"/>
              <a:gd name="connsiteY18" fmla="*/ 822304 h 1715922"/>
              <a:gd name="connsiteX19" fmla="*/ 592282 w 1652154"/>
              <a:gd name="connsiteY19" fmla="*/ 853477 h 1715922"/>
              <a:gd name="connsiteX20" fmla="*/ 602673 w 1652154"/>
              <a:gd name="connsiteY20" fmla="*/ 884649 h 1715922"/>
              <a:gd name="connsiteX21" fmla="*/ 633845 w 1652154"/>
              <a:gd name="connsiteY21" fmla="*/ 905431 h 1715922"/>
              <a:gd name="connsiteX22" fmla="*/ 654627 w 1652154"/>
              <a:gd name="connsiteY22" fmla="*/ 936604 h 1715922"/>
              <a:gd name="connsiteX23" fmla="*/ 665018 w 1652154"/>
              <a:gd name="connsiteY23" fmla="*/ 978167 h 1715922"/>
              <a:gd name="connsiteX24" fmla="*/ 696191 w 1652154"/>
              <a:gd name="connsiteY24" fmla="*/ 998949 h 1715922"/>
              <a:gd name="connsiteX25" fmla="*/ 758536 w 1652154"/>
              <a:gd name="connsiteY25" fmla="*/ 1102858 h 1715922"/>
              <a:gd name="connsiteX26" fmla="*/ 779318 w 1652154"/>
              <a:gd name="connsiteY26" fmla="*/ 1165204 h 1715922"/>
              <a:gd name="connsiteX27" fmla="*/ 810491 w 1652154"/>
              <a:gd name="connsiteY27" fmla="*/ 1196377 h 1715922"/>
              <a:gd name="connsiteX28" fmla="*/ 852054 w 1652154"/>
              <a:gd name="connsiteY28" fmla="*/ 1258722 h 1715922"/>
              <a:gd name="connsiteX29" fmla="*/ 935182 w 1652154"/>
              <a:gd name="connsiteY29" fmla="*/ 1373022 h 1715922"/>
              <a:gd name="connsiteX30" fmla="*/ 1007918 w 1652154"/>
              <a:gd name="connsiteY30" fmla="*/ 1445758 h 1715922"/>
              <a:gd name="connsiteX31" fmla="*/ 1049482 w 1652154"/>
              <a:gd name="connsiteY31" fmla="*/ 1508104 h 1715922"/>
              <a:gd name="connsiteX32" fmla="*/ 1070263 w 1652154"/>
              <a:gd name="connsiteY32" fmla="*/ 1539277 h 1715922"/>
              <a:gd name="connsiteX33" fmla="*/ 1101436 w 1652154"/>
              <a:gd name="connsiteY33" fmla="*/ 1570449 h 1715922"/>
              <a:gd name="connsiteX34" fmla="*/ 1153391 w 1652154"/>
              <a:gd name="connsiteY34" fmla="*/ 1632795 h 1715922"/>
              <a:gd name="connsiteX35" fmla="*/ 1184563 w 1652154"/>
              <a:gd name="connsiteY35" fmla="*/ 1643186 h 1715922"/>
              <a:gd name="connsiteX36" fmla="*/ 1267691 w 1652154"/>
              <a:gd name="connsiteY36" fmla="*/ 1674358 h 1715922"/>
              <a:gd name="connsiteX37" fmla="*/ 1298863 w 1652154"/>
              <a:gd name="connsiteY37" fmla="*/ 1695140 h 1715922"/>
              <a:gd name="connsiteX38" fmla="*/ 1402773 w 1652154"/>
              <a:gd name="connsiteY38" fmla="*/ 1715922 h 1715922"/>
              <a:gd name="connsiteX39" fmla="*/ 1527463 w 1652154"/>
              <a:gd name="connsiteY39" fmla="*/ 1695140 h 1715922"/>
              <a:gd name="connsiteX40" fmla="*/ 1579418 w 1652154"/>
              <a:gd name="connsiteY40" fmla="*/ 1612013 h 1715922"/>
              <a:gd name="connsiteX41" fmla="*/ 1610591 w 1652154"/>
              <a:gd name="connsiteY41" fmla="*/ 1580840 h 1715922"/>
              <a:gd name="connsiteX42" fmla="*/ 1620982 w 1652154"/>
              <a:gd name="connsiteY42" fmla="*/ 1539277 h 1715922"/>
              <a:gd name="connsiteX43" fmla="*/ 1631373 w 1652154"/>
              <a:gd name="connsiteY43" fmla="*/ 1508104 h 1715922"/>
              <a:gd name="connsiteX44" fmla="*/ 1652154 w 1652154"/>
              <a:gd name="connsiteY44" fmla="*/ 1383413 h 1715922"/>
              <a:gd name="connsiteX45" fmla="*/ 1641763 w 1652154"/>
              <a:gd name="connsiteY45" fmla="*/ 1310677 h 1715922"/>
              <a:gd name="connsiteX46" fmla="*/ 1620982 w 1652154"/>
              <a:gd name="connsiteY46" fmla="*/ 1279504 h 1715922"/>
              <a:gd name="connsiteX47" fmla="*/ 1548245 w 1652154"/>
              <a:gd name="connsiteY47" fmla="*/ 1217158 h 1715922"/>
              <a:gd name="connsiteX48" fmla="*/ 1517073 w 1652154"/>
              <a:gd name="connsiteY48" fmla="*/ 1185986 h 1715922"/>
              <a:gd name="connsiteX49" fmla="*/ 1454727 w 1652154"/>
              <a:gd name="connsiteY49" fmla="*/ 1144422 h 1715922"/>
              <a:gd name="connsiteX50" fmla="*/ 1423554 w 1652154"/>
              <a:gd name="connsiteY50" fmla="*/ 1113249 h 1715922"/>
              <a:gd name="connsiteX51" fmla="*/ 1361209 w 1652154"/>
              <a:gd name="connsiteY51" fmla="*/ 1071686 h 1715922"/>
              <a:gd name="connsiteX52" fmla="*/ 1267691 w 1652154"/>
              <a:gd name="connsiteY52" fmla="*/ 998949 h 1715922"/>
              <a:gd name="connsiteX53" fmla="*/ 1236518 w 1652154"/>
              <a:gd name="connsiteY53" fmla="*/ 978167 h 1715922"/>
              <a:gd name="connsiteX54" fmla="*/ 1184563 w 1652154"/>
              <a:gd name="connsiteY54" fmla="*/ 915822 h 1715922"/>
              <a:gd name="connsiteX55" fmla="*/ 1163782 w 1652154"/>
              <a:gd name="connsiteY55" fmla="*/ 884649 h 1715922"/>
              <a:gd name="connsiteX56" fmla="*/ 1132609 w 1652154"/>
              <a:gd name="connsiteY56" fmla="*/ 853477 h 1715922"/>
              <a:gd name="connsiteX57" fmla="*/ 1049482 w 1652154"/>
              <a:gd name="connsiteY57" fmla="*/ 759958 h 1715922"/>
              <a:gd name="connsiteX58" fmla="*/ 1018309 w 1652154"/>
              <a:gd name="connsiteY58" fmla="*/ 739177 h 1715922"/>
              <a:gd name="connsiteX59" fmla="*/ 955963 w 1652154"/>
              <a:gd name="connsiteY59" fmla="*/ 676831 h 1715922"/>
              <a:gd name="connsiteX60" fmla="*/ 924791 w 1652154"/>
              <a:gd name="connsiteY60" fmla="*/ 645658 h 1715922"/>
              <a:gd name="connsiteX61" fmla="*/ 904009 w 1652154"/>
              <a:gd name="connsiteY61" fmla="*/ 614486 h 1715922"/>
              <a:gd name="connsiteX62" fmla="*/ 800100 w 1652154"/>
              <a:gd name="connsiteY62" fmla="*/ 520967 h 1715922"/>
              <a:gd name="connsiteX63" fmla="*/ 758536 w 1652154"/>
              <a:gd name="connsiteY63" fmla="*/ 437840 h 1715922"/>
              <a:gd name="connsiteX64" fmla="*/ 748145 w 1652154"/>
              <a:gd name="connsiteY64" fmla="*/ 406667 h 1715922"/>
              <a:gd name="connsiteX65" fmla="*/ 706582 w 1652154"/>
              <a:gd name="connsiteY65" fmla="*/ 344322 h 1715922"/>
              <a:gd name="connsiteX66" fmla="*/ 654627 w 1652154"/>
              <a:gd name="connsiteY66" fmla="*/ 250804 h 1715922"/>
              <a:gd name="connsiteX67" fmla="*/ 633845 w 1652154"/>
              <a:gd name="connsiteY67" fmla="*/ 219631 h 1715922"/>
              <a:gd name="connsiteX68" fmla="*/ 623454 w 1652154"/>
              <a:gd name="connsiteY68" fmla="*/ 188458 h 1715922"/>
              <a:gd name="connsiteX69" fmla="*/ 561109 w 1652154"/>
              <a:gd name="connsiteY69" fmla="*/ 136504 h 1715922"/>
              <a:gd name="connsiteX70" fmla="*/ 509154 w 1652154"/>
              <a:gd name="connsiteY70" fmla="*/ 126113 h 1715922"/>
              <a:gd name="connsiteX71" fmla="*/ 477982 w 1652154"/>
              <a:gd name="connsiteY71" fmla="*/ 94940 h 1715922"/>
              <a:gd name="connsiteX72" fmla="*/ 405245 w 1652154"/>
              <a:gd name="connsiteY72" fmla="*/ 11813 h 1715922"/>
              <a:gd name="connsiteX73" fmla="*/ 301336 w 1652154"/>
              <a:gd name="connsiteY73" fmla="*/ 1422 h 171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652154" h="1715922">
                <a:moveTo>
                  <a:pt x="301336" y="1422"/>
                </a:moveTo>
                <a:cubicBezTo>
                  <a:pt x="245918" y="6617"/>
                  <a:pt x="148681" y="27797"/>
                  <a:pt x="72736" y="42986"/>
                </a:cubicBezTo>
                <a:cubicBezTo>
                  <a:pt x="61996" y="45134"/>
                  <a:pt x="48288" y="44731"/>
                  <a:pt x="41563" y="53377"/>
                </a:cubicBezTo>
                <a:cubicBezTo>
                  <a:pt x="22543" y="77831"/>
                  <a:pt x="0" y="136504"/>
                  <a:pt x="0" y="136504"/>
                </a:cubicBezTo>
                <a:cubicBezTo>
                  <a:pt x="3464" y="181531"/>
                  <a:pt x="-6804" y="229827"/>
                  <a:pt x="10391" y="271586"/>
                </a:cubicBezTo>
                <a:cubicBezTo>
                  <a:pt x="19901" y="294681"/>
                  <a:pt x="51954" y="299295"/>
                  <a:pt x="72736" y="313149"/>
                </a:cubicBezTo>
                <a:cubicBezTo>
                  <a:pt x="83127" y="320076"/>
                  <a:pt x="95078" y="325100"/>
                  <a:pt x="103909" y="333931"/>
                </a:cubicBezTo>
                <a:cubicBezTo>
                  <a:pt x="114300" y="344322"/>
                  <a:pt x="122855" y="356953"/>
                  <a:pt x="135082" y="365104"/>
                </a:cubicBezTo>
                <a:cubicBezTo>
                  <a:pt x="144195" y="371180"/>
                  <a:pt x="155863" y="372031"/>
                  <a:pt x="166254" y="375495"/>
                </a:cubicBezTo>
                <a:cubicBezTo>
                  <a:pt x="225814" y="464832"/>
                  <a:pt x="146507" y="359696"/>
                  <a:pt x="218209" y="417058"/>
                </a:cubicBezTo>
                <a:cubicBezTo>
                  <a:pt x="227961" y="424859"/>
                  <a:pt x="230996" y="438637"/>
                  <a:pt x="238991" y="448231"/>
                </a:cubicBezTo>
                <a:cubicBezTo>
                  <a:pt x="263994" y="478235"/>
                  <a:pt x="270684" y="479751"/>
                  <a:pt x="301336" y="500186"/>
                </a:cubicBezTo>
                <a:cubicBezTo>
                  <a:pt x="308263" y="510577"/>
                  <a:pt x="313287" y="522528"/>
                  <a:pt x="322118" y="531358"/>
                </a:cubicBezTo>
                <a:cubicBezTo>
                  <a:pt x="330949" y="540189"/>
                  <a:pt x="345296" y="542546"/>
                  <a:pt x="353291" y="552140"/>
                </a:cubicBezTo>
                <a:cubicBezTo>
                  <a:pt x="363207" y="564040"/>
                  <a:pt x="365070" y="581099"/>
                  <a:pt x="374073" y="593704"/>
                </a:cubicBezTo>
                <a:cubicBezTo>
                  <a:pt x="398397" y="627758"/>
                  <a:pt x="402181" y="623856"/>
                  <a:pt x="436418" y="635267"/>
                </a:cubicBezTo>
                <a:cubicBezTo>
                  <a:pt x="444568" y="651567"/>
                  <a:pt x="463295" y="693316"/>
                  <a:pt x="477982" y="708004"/>
                </a:cubicBezTo>
                <a:cubicBezTo>
                  <a:pt x="486812" y="716835"/>
                  <a:pt x="498763" y="721859"/>
                  <a:pt x="509154" y="728786"/>
                </a:cubicBezTo>
                <a:lnTo>
                  <a:pt x="571500" y="822304"/>
                </a:lnTo>
                <a:cubicBezTo>
                  <a:pt x="578427" y="832695"/>
                  <a:pt x="588333" y="841629"/>
                  <a:pt x="592282" y="853477"/>
                </a:cubicBezTo>
                <a:cubicBezTo>
                  <a:pt x="595746" y="863868"/>
                  <a:pt x="595831" y="876096"/>
                  <a:pt x="602673" y="884649"/>
                </a:cubicBezTo>
                <a:cubicBezTo>
                  <a:pt x="610474" y="894401"/>
                  <a:pt x="623454" y="898504"/>
                  <a:pt x="633845" y="905431"/>
                </a:cubicBezTo>
                <a:cubicBezTo>
                  <a:pt x="640772" y="915822"/>
                  <a:pt x="649708" y="925125"/>
                  <a:pt x="654627" y="936604"/>
                </a:cubicBezTo>
                <a:cubicBezTo>
                  <a:pt x="660253" y="949730"/>
                  <a:pt x="657096" y="966285"/>
                  <a:pt x="665018" y="978167"/>
                </a:cubicBezTo>
                <a:cubicBezTo>
                  <a:pt x="671945" y="988558"/>
                  <a:pt x="685800" y="992022"/>
                  <a:pt x="696191" y="998949"/>
                </a:cubicBezTo>
                <a:cubicBezTo>
                  <a:pt x="720582" y="1035537"/>
                  <a:pt x="742562" y="1062923"/>
                  <a:pt x="758536" y="1102858"/>
                </a:cubicBezTo>
                <a:cubicBezTo>
                  <a:pt x="766672" y="1123197"/>
                  <a:pt x="763828" y="1149714"/>
                  <a:pt x="779318" y="1165204"/>
                </a:cubicBezTo>
                <a:cubicBezTo>
                  <a:pt x="789709" y="1175595"/>
                  <a:pt x="801469" y="1184777"/>
                  <a:pt x="810491" y="1196377"/>
                </a:cubicBezTo>
                <a:cubicBezTo>
                  <a:pt x="825825" y="1216092"/>
                  <a:pt x="838200" y="1237940"/>
                  <a:pt x="852054" y="1258722"/>
                </a:cubicBezTo>
                <a:cubicBezTo>
                  <a:pt x="875262" y="1293534"/>
                  <a:pt x="911901" y="1349741"/>
                  <a:pt x="935182" y="1373022"/>
                </a:cubicBezTo>
                <a:cubicBezTo>
                  <a:pt x="959427" y="1397267"/>
                  <a:pt x="988898" y="1417229"/>
                  <a:pt x="1007918" y="1445758"/>
                </a:cubicBezTo>
                <a:lnTo>
                  <a:pt x="1049482" y="1508104"/>
                </a:lnTo>
                <a:cubicBezTo>
                  <a:pt x="1056409" y="1518495"/>
                  <a:pt x="1061432" y="1530447"/>
                  <a:pt x="1070263" y="1539277"/>
                </a:cubicBezTo>
                <a:cubicBezTo>
                  <a:pt x="1080654" y="1549668"/>
                  <a:pt x="1092028" y="1559160"/>
                  <a:pt x="1101436" y="1570449"/>
                </a:cubicBezTo>
                <a:cubicBezTo>
                  <a:pt x="1125398" y="1599203"/>
                  <a:pt x="1119237" y="1610025"/>
                  <a:pt x="1153391" y="1632795"/>
                </a:cubicBezTo>
                <a:cubicBezTo>
                  <a:pt x="1162504" y="1638871"/>
                  <a:pt x="1174767" y="1638288"/>
                  <a:pt x="1184563" y="1643186"/>
                </a:cubicBezTo>
                <a:cubicBezTo>
                  <a:pt x="1255911" y="1678859"/>
                  <a:pt x="1167456" y="1654311"/>
                  <a:pt x="1267691" y="1674358"/>
                </a:cubicBezTo>
                <a:cubicBezTo>
                  <a:pt x="1278082" y="1681285"/>
                  <a:pt x="1287693" y="1689555"/>
                  <a:pt x="1298863" y="1695140"/>
                </a:cubicBezTo>
                <a:cubicBezTo>
                  <a:pt x="1327880" y="1709649"/>
                  <a:pt x="1375969" y="1712093"/>
                  <a:pt x="1402773" y="1715922"/>
                </a:cubicBezTo>
                <a:cubicBezTo>
                  <a:pt x="1444336" y="1708995"/>
                  <a:pt x="1486749" y="1705997"/>
                  <a:pt x="1527463" y="1695140"/>
                </a:cubicBezTo>
                <a:cubicBezTo>
                  <a:pt x="1588369" y="1678898"/>
                  <a:pt x="1534504" y="1656927"/>
                  <a:pt x="1579418" y="1612013"/>
                </a:cubicBezTo>
                <a:lnTo>
                  <a:pt x="1610591" y="1580840"/>
                </a:lnTo>
                <a:cubicBezTo>
                  <a:pt x="1614055" y="1566986"/>
                  <a:pt x="1617059" y="1553008"/>
                  <a:pt x="1620982" y="1539277"/>
                </a:cubicBezTo>
                <a:cubicBezTo>
                  <a:pt x="1623991" y="1528745"/>
                  <a:pt x="1628717" y="1518730"/>
                  <a:pt x="1631373" y="1508104"/>
                </a:cubicBezTo>
                <a:cubicBezTo>
                  <a:pt x="1641500" y="1467596"/>
                  <a:pt x="1646291" y="1424455"/>
                  <a:pt x="1652154" y="1383413"/>
                </a:cubicBezTo>
                <a:cubicBezTo>
                  <a:pt x="1648690" y="1359168"/>
                  <a:pt x="1648800" y="1334136"/>
                  <a:pt x="1641763" y="1310677"/>
                </a:cubicBezTo>
                <a:cubicBezTo>
                  <a:pt x="1638175" y="1298715"/>
                  <a:pt x="1629109" y="1288986"/>
                  <a:pt x="1620982" y="1279504"/>
                </a:cubicBezTo>
                <a:cubicBezTo>
                  <a:pt x="1558546" y="1206661"/>
                  <a:pt x="1603396" y="1263117"/>
                  <a:pt x="1548245" y="1217158"/>
                </a:cubicBezTo>
                <a:cubicBezTo>
                  <a:pt x="1536956" y="1207751"/>
                  <a:pt x="1528672" y="1195008"/>
                  <a:pt x="1517073" y="1185986"/>
                </a:cubicBezTo>
                <a:cubicBezTo>
                  <a:pt x="1497357" y="1170652"/>
                  <a:pt x="1472388" y="1162083"/>
                  <a:pt x="1454727" y="1144422"/>
                </a:cubicBezTo>
                <a:cubicBezTo>
                  <a:pt x="1444336" y="1134031"/>
                  <a:pt x="1435154" y="1122271"/>
                  <a:pt x="1423554" y="1113249"/>
                </a:cubicBezTo>
                <a:cubicBezTo>
                  <a:pt x="1403839" y="1097915"/>
                  <a:pt x="1378870" y="1089347"/>
                  <a:pt x="1361209" y="1071686"/>
                </a:cubicBezTo>
                <a:cubicBezTo>
                  <a:pt x="1312375" y="1022852"/>
                  <a:pt x="1342262" y="1048664"/>
                  <a:pt x="1267691" y="998949"/>
                </a:cubicBezTo>
                <a:lnTo>
                  <a:pt x="1236518" y="978167"/>
                </a:lnTo>
                <a:cubicBezTo>
                  <a:pt x="1184913" y="900762"/>
                  <a:pt x="1251245" y="995842"/>
                  <a:pt x="1184563" y="915822"/>
                </a:cubicBezTo>
                <a:cubicBezTo>
                  <a:pt x="1176568" y="906228"/>
                  <a:pt x="1171777" y="894243"/>
                  <a:pt x="1163782" y="884649"/>
                </a:cubicBezTo>
                <a:cubicBezTo>
                  <a:pt x="1154375" y="873360"/>
                  <a:pt x="1142017" y="864766"/>
                  <a:pt x="1132609" y="853477"/>
                </a:cubicBezTo>
                <a:cubicBezTo>
                  <a:pt x="1093568" y="806629"/>
                  <a:pt x="1125261" y="810475"/>
                  <a:pt x="1049482" y="759958"/>
                </a:cubicBezTo>
                <a:cubicBezTo>
                  <a:pt x="1039091" y="753031"/>
                  <a:pt x="1027643" y="747474"/>
                  <a:pt x="1018309" y="739177"/>
                </a:cubicBezTo>
                <a:cubicBezTo>
                  <a:pt x="996342" y="719651"/>
                  <a:pt x="976745" y="697613"/>
                  <a:pt x="955963" y="676831"/>
                </a:cubicBezTo>
                <a:cubicBezTo>
                  <a:pt x="945572" y="666440"/>
                  <a:pt x="932942" y="657885"/>
                  <a:pt x="924791" y="645658"/>
                </a:cubicBezTo>
                <a:cubicBezTo>
                  <a:pt x="917864" y="635267"/>
                  <a:pt x="912840" y="623316"/>
                  <a:pt x="904009" y="614486"/>
                </a:cubicBezTo>
                <a:cubicBezTo>
                  <a:pt x="866617" y="577095"/>
                  <a:pt x="827710" y="576186"/>
                  <a:pt x="800100" y="520967"/>
                </a:cubicBezTo>
                <a:cubicBezTo>
                  <a:pt x="786245" y="493258"/>
                  <a:pt x="768333" y="467230"/>
                  <a:pt x="758536" y="437840"/>
                </a:cubicBezTo>
                <a:cubicBezTo>
                  <a:pt x="755072" y="427449"/>
                  <a:pt x="753464" y="416242"/>
                  <a:pt x="748145" y="406667"/>
                </a:cubicBezTo>
                <a:cubicBezTo>
                  <a:pt x="736015" y="384834"/>
                  <a:pt x="714480" y="368017"/>
                  <a:pt x="706582" y="344322"/>
                </a:cubicBezTo>
                <a:cubicBezTo>
                  <a:pt x="688293" y="289454"/>
                  <a:pt x="702267" y="322263"/>
                  <a:pt x="654627" y="250804"/>
                </a:cubicBezTo>
                <a:cubicBezTo>
                  <a:pt x="647700" y="240413"/>
                  <a:pt x="637794" y="231479"/>
                  <a:pt x="633845" y="219631"/>
                </a:cubicBezTo>
                <a:cubicBezTo>
                  <a:pt x="630381" y="209240"/>
                  <a:pt x="629530" y="197572"/>
                  <a:pt x="623454" y="188458"/>
                </a:cubicBezTo>
                <a:cubicBezTo>
                  <a:pt x="614470" y="174982"/>
                  <a:pt x="578147" y="142893"/>
                  <a:pt x="561109" y="136504"/>
                </a:cubicBezTo>
                <a:cubicBezTo>
                  <a:pt x="544572" y="130303"/>
                  <a:pt x="526472" y="129577"/>
                  <a:pt x="509154" y="126113"/>
                </a:cubicBezTo>
                <a:cubicBezTo>
                  <a:pt x="498763" y="115722"/>
                  <a:pt x="487004" y="106539"/>
                  <a:pt x="477982" y="94940"/>
                </a:cubicBezTo>
                <a:cubicBezTo>
                  <a:pt x="467389" y="81321"/>
                  <a:pt x="438250" y="16891"/>
                  <a:pt x="405245" y="11813"/>
                </a:cubicBezTo>
                <a:cubicBezTo>
                  <a:pt x="371011" y="6546"/>
                  <a:pt x="356754" y="-3773"/>
                  <a:pt x="301336" y="1422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641936" y="2050626"/>
            <a:ext cx="2769255" cy="2209647"/>
            <a:chOff x="3641936" y="2050626"/>
            <a:chExt cx="2769255" cy="2209647"/>
          </a:xfrm>
        </p:grpSpPr>
        <p:sp>
          <p:nvSpPr>
            <p:cNvPr id="27" name="Freeform 26"/>
            <p:cNvSpPr/>
            <p:nvPr/>
          </p:nvSpPr>
          <p:spPr>
            <a:xfrm>
              <a:off x="3641936" y="3480955"/>
              <a:ext cx="2769255" cy="779318"/>
            </a:xfrm>
            <a:custGeom>
              <a:avLst/>
              <a:gdLst>
                <a:gd name="connsiteX0" fmla="*/ 982019 w 2769255"/>
                <a:gd name="connsiteY0" fmla="*/ 103909 h 779318"/>
                <a:gd name="connsiteX1" fmla="*/ 909282 w 2769255"/>
                <a:gd name="connsiteY1" fmla="*/ 93518 h 779318"/>
                <a:gd name="connsiteX2" fmla="*/ 836546 w 2769255"/>
                <a:gd name="connsiteY2" fmla="*/ 41563 h 779318"/>
                <a:gd name="connsiteX3" fmla="*/ 805373 w 2769255"/>
                <a:gd name="connsiteY3" fmla="*/ 31172 h 779318"/>
                <a:gd name="connsiteX4" fmla="*/ 743028 w 2769255"/>
                <a:gd name="connsiteY4" fmla="*/ 0 h 779318"/>
                <a:gd name="connsiteX5" fmla="*/ 420909 w 2769255"/>
                <a:gd name="connsiteY5" fmla="*/ 10390 h 779318"/>
                <a:gd name="connsiteX6" fmla="*/ 379346 w 2769255"/>
                <a:gd name="connsiteY6" fmla="*/ 20781 h 779318"/>
                <a:gd name="connsiteX7" fmla="*/ 296219 w 2769255"/>
                <a:gd name="connsiteY7" fmla="*/ 51954 h 779318"/>
                <a:gd name="connsiteX8" fmla="*/ 265046 w 2769255"/>
                <a:gd name="connsiteY8" fmla="*/ 72736 h 779318"/>
                <a:gd name="connsiteX9" fmla="*/ 233873 w 2769255"/>
                <a:gd name="connsiteY9" fmla="*/ 83127 h 779318"/>
                <a:gd name="connsiteX10" fmla="*/ 202700 w 2769255"/>
                <a:gd name="connsiteY10" fmla="*/ 103909 h 779318"/>
                <a:gd name="connsiteX11" fmla="*/ 161137 w 2769255"/>
                <a:gd name="connsiteY11" fmla="*/ 114300 h 779318"/>
                <a:gd name="connsiteX12" fmla="*/ 98791 w 2769255"/>
                <a:gd name="connsiteY12" fmla="*/ 135081 h 779318"/>
                <a:gd name="connsiteX13" fmla="*/ 67619 w 2769255"/>
                <a:gd name="connsiteY13" fmla="*/ 145472 h 779318"/>
                <a:gd name="connsiteX14" fmla="*/ 46837 w 2769255"/>
                <a:gd name="connsiteY14" fmla="*/ 176645 h 779318"/>
                <a:gd name="connsiteX15" fmla="*/ 15664 w 2769255"/>
                <a:gd name="connsiteY15" fmla="*/ 259772 h 779318"/>
                <a:gd name="connsiteX16" fmla="*/ 15664 w 2769255"/>
                <a:gd name="connsiteY16" fmla="*/ 394854 h 779318"/>
                <a:gd name="connsiteX17" fmla="*/ 57228 w 2769255"/>
                <a:gd name="connsiteY17" fmla="*/ 457200 h 779318"/>
                <a:gd name="connsiteX18" fmla="*/ 67619 w 2769255"/>
                <a:gd name="connsiteY18" fmla="*/ 488372 h 779318"/>
                <a:gd name="connsiteX19" fmla="*/ 161137 w 2769255"/>
                <a:gd name="connsiteY19" fmla="*/ 561109 h 779318"/>
                <a:gd name="connsiteX20" fmla="*/ 254655 w 2769255"/>
                <a:gd name="connsiteY20" fmla="*/ 633845 h 779318"/>
                <a:gd name="connsiteX21" fmla="*/ 285828 w 2769255"/>
                <a:gd name="connsiteY21" fmla="*/ 654627 h 779318"/>
                <a:gd name="connsiteX22" fmla="*/ 317000 w 2769255"/>
                <a:gd name="connsiteY22" fmla="*/ 665018 h 779318"/>
                <a:gd name="connsiteX23" fmla="*/ 379346 w 2769255"/>
                <a:gd name="connsiteY23" fmla="*/ 696190 h 779318"/>
                <a:gd name="connsiteX24" fmla="*/ 410519 w 2769255"/>
                <a:gd name="connsiteY24" fmla="*/ 716972 h 779318"/>
                <a:gd name="connsiteX25" fmla="*/ 493646 w 2769255"/>
                <a:gd name="connsiteY25" fmla="*/ 737754 h 779318"/>
                <a:gd name="connsiteX26" fmla="*/ 524819 w 2769255"/>
                <a:gd name="connsiteY26" fmla="*/ 758536 h 779318"/>
                <a:gd name="connsiteX27" fmla="*/ 607946 w 2769255"/>
                <a:gd name="connsiteY27" fmla="*/ 779318 h 779318"/>
                <a:gd name="connsiteX28" fmla="*/ 1324919 w 2769255"/>
                <a:gd name="connsiteY28" fmla="*/ 768927 h 779318"/>
                <a:gd name="connsiteX29" fmla="*/ 1449609 w 2769255"/>
                <a:gd name="connsiteY29" fmla="*/ 737754 h 779318"/>
                <a:gd name="connsiteX30" fmla="*/ 1543128 w 2769255"/>
                <a:gd name="connsiteY30" fmla="*/ 727363 h 779318"/>
                <a:gd name="connsiteX31" fmla="*/ 1574300 w 2769255"/>
                <a:gd name="connsiteY31" fmla="*/ 716972 h 779318"/>
                <a:gd name="connsiteX32" fmla="*/ 1854855 w 2769255"/>
                <a:gd name="connsiteY32" fmla="*/ 737754 h 779318"/>
                <a:gd name="connsiteX33" fmla="*/ 1989937 w 2769255"/>
                <a:gd name="connsiteY33" fmla="*/ 716972 h 779318"/>
                <a:gd name="connsiteX34" fmla="*/ 2031500 w 2769255"/>
                <a:gd name="connsiteY34" fmla="*/ 696190 h 779318"/>
                <a:gd name="connsiteX35" fmla="*/ 2145800 w 2769255"/>
                <a:gd name="connsiteY35" fmla="*/ 706581 h 779318"/>
                <a:gd name="connsiteX36" fmla="*/ 2603000 w 2769255"/>
                <a:gd name="connsiteY36" fmla="*/ 675409 h 779318"/>
                <a:gd name="connsiteX37" fmla="*/ 2665346 w 2769255"/>
                <a:gd name="connsiteY37" fmla="*/ 644236 h 779318"/>
                <a:gd name="connsiteX38" fmla="*/ 2706909 w 2769255"/>
                <a:gd name="connsiteY38" fmla="*/ 581890 h 779318"/>
                <a:gd name="connsiteX39" fmla="*/ 2748473 w 2769255"/>
                <a:gd name="connsiteY39" fmla="*/ 519545 h 779318"/>
                <a:gd name="connsiteX40" fmla="*/ 2769255 w 2769255"/>
                <a:gd name="connsiteY40" fmla="*/ 477981 h 779318"/>
                <a:gd name="connsiteX41" fmla="*/ 2758864 w 2769255"/>
                <a:gd name="connsiteY41" fmla="*/ 384463 h 779318"/>
                <a:gd name="connsiteX42" fmla="*/ 2738082 w 2769255"/>
                <a:gd name="connsiteY42" fmla="*/ 353290 h 779318"/>
                <a:gd name="connsiteX43" fmla="*/ 2696519 w 2769255"/>
                <a:gd name="connsiteY43" fmla="*/ 290945 h 779318"/>
                <a:gd name="connsiteX44" fmla="*/ 2623782 w 2769255"/>
                <a:gd name="connsiteY44" fmla="*/ 207818 h 779318"/>
                <a:gd name="connsiteX45" fmla="*/ 2603000 w 2769255"/>
                <a:gd name="connsiteY45" fmla="*/ 176645 h 779318"/>
                <a:gd name="connsiteX46" fmla="*/ 2571828 w 2769255"/>
                <a:gd name="connsiteY46" fmla="*/ 166254 h 779318"/>
                <a:gd name="connsiteX47" fmla="*/ 2364009 w 2769255"/>
                <a:gd name="connsiteY47" fmla="*/ 135081 h 779318"/>
                <a:gd name="connsiteX48" fmla="*/ 2021109 w 2769255"/>
                <a:gd name="connsiteY48" fmla="*/ 114300 h 779318"/>
                <a:gd name="connsiteX49" fmla="*/ 1969155 w 2769255"/>
                <a:gd name="connsiteY49" fmla="*/ 103909 h 779318"/>
                <a:gd name="connsiteX50" fmla="*/ 1886028 w 2769255"/>
                <a:gd name="connsiteY50" fmla="*/ 93518 h 779318"/>
                <a:gd name="connsiteX51" fmla="*/ 1595082 w 2769255"/>
                <a:gd name="connsiteY51" fmla="*/ 72736 h 779318"/>
                <a:gd name="connsiteX52" fmla="*/ 1241791 w 2769255"/>
                <a:gd name="connsiteY52" fmla="*/ 62345 h 779318"/>
                <a:gd name="connsiteX53" fmla="*/ 1033973 w 2769255"/>
                <a:gd name="connsiteY53" fmla="*/ 72736 h 779318"/>
                <a:gd name="connsiteX54" fmla="*/ 1002800 w 2769255"/>
                <a:gd name="connsiteY54" fmla="*/ 103909 h 779318"/>
                <a:gd name="connsiteX55" fmla="*/ 982019 w 2769255"/>
                <a:gd name="connsiteY55" fmla="*/ 103909 h 77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69255" h="779318">
                  <a:moveTo>
                    <a:pt x="982019" y="103909"/>
                  </a:moveTo>
                  <a:cubicBezTo>
                    <a:pt x="966433" y="102177"/>
                    <a:pt x="932911" y="99962"/>
                    <a:pt x="909282" y="93518"/>
                  </a:cubicBezTo>
                  <a:cubicBezTo>
                    <a:pt x="848566" y="76959"/>
                    <a:pt x="884373" y="73448"/>
                    <a:pt x="836546" y="41563"/>
                  </a:cubicBezTo>
                  <a:cubicBezTo>
                    <a:pt x="827432" y="35487"/>
                    <a:pt x="815170" y="36070"/>
                    <a:pt x="805373" y="31172"/>
                  </a:cubicBezTo>
                  <a:cubicBezTo>
                    <a:pt x="724806" y="-9112"/>
                    <a:pt x="821375" y="26114"/>
                    <a:pt x="743028" y="0"/>
                  </a:cubicBezTo>
                  <a:cubicBezTo>
                    <a:pt x="635655" y="3463"/>
                    <a:pt x="528163" y="4261"/>
                    <a:pt x="420909" y="10390"/>
                  </a:cubicBezTo>
                  <a:cubicBezTo>
                    <a:pt x="406652" y="11205"/>
                    <a:pt x="393077" y="16858"/>
                    <a:pt x="379346" y="20781"/>
                  </a:cubicBezTo>
                  <a:cubicBezTo>
                    <a:pt x="358361" y="26777"/>
                    <a:pt x="310861" y="44633"/>
                    <a:pt x="296219" y="51954"/>
                  </a:cubicBezTo>
                  <a:cubicBezTo>
                    <a:pt x="285049" y="57539"/>
                    <a:pt x="276216" y="67151"/>
                    <a:pt x="265046" y="72736"/>
                  </a:cubicBezTo>
                  <a:cubicBezTo>
                    <a:pt x="255249" y="77634"/>
                    <a:pt x="243670" y="78229"/>
                    <a:pt x="233873" y="83127"/>
                  </a:cubicBezTo>
                  <a:cubicBezTo>
                    <a:pt x="222703" y="88712"/>
                    <a:pt x="214179" y="98990"/>
                    <a:pt x="202700" y="103909"/>
                  </a:cubicBezTo>
                  <a:cubicBezTo>
                    <a:pt x="189574" y="109535"/>
                    <a:pt x="174815" y="110197"/>
                    <a:pt x="161137" y="114300"/>
                  </a:cubicBezTo>
                  <a:cubicBezTo>
                    <a:pt x="140155" y="120595"/>
                    <a:pt x="119573" y="128154"/>
                    <a:pt x="98791" y="135081"/>
                  </a:cubicBezTo>
                  <a:lnTo>
                    <a:pt x="67619" y="145472"/>
                  </a:lnTo>
                  <a:cubicBezTo>
                    <a:pt x="60692" y="155863"/>
                    <a:pt x="51222" y="164952"/>
                    <a:pt x="46837" y="176645"/>
                  </a:cubicBezTo>
                  <a:cubicBezTo>
                    <a:pt x="8318" y="279363"/>
                    <a:pt x="64400" y="186670"/>
                    <a:pt x="15664" y="259772"/>
                  </a:cubicBezTo>
                  <a:cubicBezTo>
                    <a:pt x="-1772" y="312081"/>
                    <a:pt x="-8409" y="317822"/>
                    <a:pt x="15664" y="394854"/>
                  </a:cubicBezTo>
                  <a:cubicBezTo>
                    <a:pt x="23114" y="418694"/>
                    <a:pt x="49329" y="433505"/>
                    <a:pt x="57228" y="457200"/>
                  </a:cubicBezTo>
                  <a:cubicBezTo>
                    <a:pt x="60692" y="467591"/>
                    <a:pt x="61544" y="479259"/>
                    <a:pt x="67619" y="488372"/>
                  </a:cubicBezTo>
                  <a:cubicBezTo>
                    <a:pt x="96871" y="532250"/>
                    <a:pt x="119846" y="519818"/>
                    <a:pt x="161137" y="561109"/>
                  </a:cubicBezTo>
                  <a:cubicBezTo>
                    <a:pt x="209970" y="609942"/>
                    <a:pt x="180082" y="584130"/>
                    <a:pt x="254655" y="633845"/>
                  </a:cubicBezTo>
                  <a:cubicBezTo>
                    <a:pt x="265046" y="640772"/>
                    <a:pt x="273980" y="650678"/>
                    <a:pt x="285828" y="654627"/>
                  </a:cubicBezTo>
                  <a:cubicBezTo>
                    <a:pt x="296219" y="658091"/>
                    <a:pt x="307204" y="660120"/>
                    <a:pt x="317000" y="665018"/>
                  </a:cubicBezTo>
                  <a:cubicBezTo>
                    <a:pt x="397561" y="705299"/>
                    <a:pt x="301002" y="670078"/>
                    <a:pt x="379346" y="696190"/>
                  </a:cubicBezTo>
                  <a:cubicBezTo>
                    <a:pt x="389737" y="703117"/>
                    <a:pt x="398782" y="712704"/>
                    <a:pt x="410519" y="716972"/>
                  </a:cubicBezTo>
                  <a:cubicBezTo>
                    <a:pt x="437361" y="726733"/>
                    <a:pt x="493646" y="737754"/>
                    <a:pt x="493646" y="737754"/>
                  </a:cubicBezTo>
                  <a:cubicBezTo>
                    <a:pt x="504037" y="744681"/>
                    <a:pt x="513082" y="754268"/>
                    <a:pt x="524819" y="758536"/>
                  </a:cubicBezTo>
                  <a:cubicBezTo>
                    <a:pt x="551661" y="768297"/>
                    <a:pt x="607946" y="779318"/>
                    <a:pt x="607946" y="779318"/>
                  </a:cubicBezTo>
                  <a:cubicBezTo>
                    <a:pt x="846937" y="775854"/>
                    <a:pt x="1086194" y="780716"/>
                    <a:pt x="1324919" y="768927"/>
                  </a:cubicBezTo>
                  <a:cubicBezTo>
                    <a:pt x="1367709" y="766814"/>
                    <a:pt x="1407028" y="742485"/>
                    <a:pt x="1449609" y="737754"/>
                  </a:cubicBezTo>
                  <a:lnTo>
                    <a:pt x="1543128" y="727363"/>
                  </a:lnTo>
                  <a:cubicBezTo>
                    <a:pt x="1553519" y="723899"/>
                    <a:pt x="1563353" y="716607"/>
                    <a:pt x="1574300" y="716972"/>
                  </a:cubicBezTo>
                  <a:cubicBezTo>
                    <a:pt x="1668022" y="720096"/>
                    <a:pt x="1854855" y="737754"/>
                    <a:pt x="1854855" y="737754"/>
                  </a:cubicBezTo>
                  <a:cubicBezTo>
                    <a:pt x="1875223" y="735208"/>
                    <a:pt x="1961376" y="726492"/>
                    <a:pt x="1989937" y="716972"/>
                  </a:cubicBezTo>
                  <a:cubicBezTo>
                    <a:pt x="2004632" y="712074"/>
                    <a:pt x="2017646" y="703117"/>
                    <a:pt x="2031500" y="696190"/>
                  </a:cubicBezTo>
                  <a:cubicBezTo>
                    <a:pt x="2069600" y="699654"/>
                    <a:pt x="2107543" y="706581"/>
                    <a:pt x="2145800" y="706581"/>
                  </a:cubicBezTo>
                  <a:cubicBezTo>
                    <a:pt x="2408037" y="706581"/>
                    <a:pt x="2395222" y="703112"/>
                    <a:pt x="2603000" y="675409"/>
                  </a:cubicBezTo>
                  <a:cubicBezTo>
                    <a:pt x="2625236" y="667997"/>
                    <a:pt x="2648758" y="663194"/>
                    <a:pt x="2665346" y="644236"/>
                  </a:cubicBezTo>
                  <a:cubicBezTo>
                    <a:pt x="2681793" y="625439"/>
                    <a:pt x="2693054" y="602672"/>
                    <a:pt x="2706909" y="581890"/>
                  </a:cubicBezTo>
                  <a:cubicBezTo>
                    <a:pt x="2706913" y="581885"/>
                    <a:pt x="2748470" y="519550"/>
                    <a:pt x="2748473" y="519545"/>
                  </a:cubicBezTo>
                  <a:lnTo>
                    <a:pt x="2769255" y="477981"/>
                  </a:lnTo>
                  <a:cubicBezTo>
                    <a:pt x="2765791" y="446808"/>
                    <a:pt x="2766471" y="414891"/>
                    <a:pt x="2758864" y="384463"/>
                  </a:cubicBezTo>
                  <a:cubicBezTo>
                    <a:pt x="2755835" y="372347"/>
                    <a:pt x="2743667" y="364460"/>
                    <a:pt x="2738082" y="353290"/>
                  </a:cubicBezTo>
                  <a:cubicBezTo>
                    <a:pt x="2690389" y="257905"/>
                    <a:pt x="2779247" y="397310"/>
                    <a:pt x="2696519" y="290945"/>
                  </a:cubicBezTo>
                  <a:cubicBezTo>
                    <a:pt x="2631244" y="207020"/>
                    <a:pt x="2684128" y="248049"/>
                    <a:pt x="2623782" y="207818"/>
                  </a:cubicBezTo>
                  <a:cubicBezTo>
                    <a:pt x="2616855" y="197427"/>
                    <a:pt x="2612752" y="184447"/>
                    <a:pt x="2603000" y="176645"/>
                  </a:cubicBezTo>
                  <a:cubicBezTo>
                    <a:pt x="2594447" y="169803"/>
                    <a:pt x="2581895" y="170569"/>
                    <a:pt x="2571828" y="166254"/>
                  </a:cubicBezTo>
                  <a:cubicBezTo>
                    <a:pt x="2462801" y="119527"/>
                    <a:pt x="2609527" y="150426"/>
                    <a:pt x="2364009" y="135081"/>
                  </a:cubicBezTo>
                  <a:cubicBezTo>
                    <a:pt x="2231275" y="90835"/>
                    <a:pt x="2371600" y="134327"/>
                    <a:pt x="2021109" y="114300"/>
                  </a:cubicBezTo>
                  <a:cubicBezTo>
                    <a:pt x="2003477" y="113292"/>
                    <a:pt x="1986611" y="106595"/>
                    <a:pt x="1969155" y="103909"/>
                  </a:cubicBezTo>
                  <a:cubicBezTo>
                    <a:pt x="1941555" y="99663"/>
                    <a:pt x="1913737" y="96982"/>
                    <a:pt x="1886028" y="93518"/>
                  </a:cubicBezTo>
                  <a:cubicBezTo>
                    <a:pt x="1773339" y="55955"/>
                    <a:pt x="1860283" y="81726"/>
                    <a:pt x="1595082" y="72736"/>
                  </a:cubicBezTo>
                  <a:lnTo>
                    <a:pt x="1241791" y="62345"/>
                  </a:lnTo>
                  <a:cubicBezTo>
                    <a:pt x="1172518" y="65809"/>
                    <a:pt x="1102306" y="60852"/>
                    <a:pt x="1033973" y="72736"/>
                  </a:cubicBezTo>
                  <a:cubicBezTo>
                    <a:pt x="1019495" y="75254"/>
                    <a:pt x="1014758" y="95368"/>
                    <a:pt x="1002800" y="103909"/>
                  </a:cubicBezTo>
                  <a:cubicBezTo>
                    <a:pt x="990196" y="112912"/>
                    <a:pt x="997605" y="105641"/>
                    <a:pt x="982019" y="103909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46996" y="3751225"/>
              <a:ext cx="1647224" cy="36933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r-HR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CMS (Drupal)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85663" y="2050626"/>
              <a:ext cx="347345" cy="370456"/>
            </a:xfrm>
            <a:custGeom>
              <a:avLst/>
              <a:gdLst>
                <a:gd name="connsiteX0" fmla="*/ 35618 w 347345"/>
                <a:gd name="connsiteY0" fmla="*/ 17165 h 370456"/>
                <a:gd name="connsiteX1" fmla="*/ 4445 w 347345"/>
                <a:gd name="connsiteY1" fmla="*/ 328892 h 370456"/>
                <a:gd name="connsiteX2" fmla="*/ 66791 w 347345"/>
                <a:gd name="connsiteY2" fmla="*/ 349674 h 370456"/>
                <a:gd name="connsiteX3" fmla="*/ 108354 w 347345"/>
                <a:gd name="connsiteY3" fmla="*/ 370456 h 370456"/>
                <a:gd name="connsiteX4" fmla="*/ 305782 w 347345"/>
                <a:gd name="connsiteY4" fmla="*/ 360065 h 370456"/>
                <a:gd name="connsiteX5" fmla="*/ 336954 w 347345"/>
                <a:gd name="connsiteY5" fmla="*/ 349674 h 370456"/>
                <a:gd name="connsiteX6" fmla="*/ 347345 w 347345"/>
                <a:gd name="connsiteY6" fmla="*/ 308111 h 370456"/>
                <a:gd name="connsiteX7" fmla="*/ 336954 w 347345"/>
                <a:gd name="connsiteY7" fmla="*/ 256156 h 370456"/>
                <a:gd name="connsiteX8" fmla="*/ 326564 w 347345"/>
                <a:gd name="connsiteY8" fmla="*/ 100292 h 370456"/>
                <a:gd name="connsiteX9" fmla="*/ 295391 w 347345"/>
                <a:gd name="connsiteY9" fmla="*/ 89901 h 370456"/>
                <a:gd name="connsiteX10" fmla="*/ 222654 w 347345"/>
                <a:gd name="connsiteY10" fmla="*/ 48338 h 370456"/>
                <a:gd name="connsiteX11" fmla="*/ 35618 w 347345"/>
                <a:gd name="connsiteY11" fmla="*/ 17165 h 37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345" h="370456">
                  <a:moveTo>
                    <a:pt x="35618" y="17165"/>
                  </a:moveTo>
                  <a:cubicBezTo>
                    <a:pt x="-750" y="63924"/>
                    <a:pt x="-5302" y="224921"/>
                    <a:pt x="4445" y="328892"/>
                  </a:cubicBezTo>
                  <a:cubicBezTo>
                    <a:pt x="6490" y="350703"/>
                    <a:pt x="47198" y="339877"/>
                    <a:pt x="66791" y="349674"/>
                  </a:cubicBezTo>
                  <a:lnTo>
                    <a:pt x="108354" y="370456"/>
                  </a:lnTo>
                  <a:cubicBezTo>
                    <a:pt x="174163" y="366992"/>
                    <a:pt x="240152" y="366031"/>
                    <a:pt x="305782" y="360065"/>
                  </a:cubicBezTo>
                  <a:cubicBezTo>
                    <a:pt x="316690" y="359073"/>
                    <a:pt x="330112" y="358227"/>
                    <a:pt x="336954" y="349674"/>
                  </a:cubicBezTo>
                  <a:cubicBezTo>
                    <a:pt x="345875" y="338523"/>
                    <a:pt x="343881" y="321965"/>
                    <a:pt x="347345" y="308111"/>
                  </a:cubicBezTo>
                  <a:cubicBezTo>
                    <a:pt x="343881" y="290793"/>
                    <a:pt x="338711" y="273730"/>
                    <a:pt x="336954" y="256156"/>
                  </a:cubicBezTo>
                  <a:cubicBezTo>
                    <a:pt x="331773" y="204344"/>
                    <a:pt x="339193" y="150807"/>
                    <a:pt x="326564" y="100292"/>
                  </a:cubicBezTo>
                  <a:cubicBezTo>
                    <a:pt x="323908" y="89666"/>
                    <a:pt x="305188" y="94799"/>
                    <a:pt x="295391" y="89901"/>
                  </a:cubicBezTo>
                  <a:cubicBezTo>
                    <a:pt x="257130" y="70771"/>
                    <a:pt x="268193" y="62000"/>
                    <a:pt x="222654" y="48338"/>
                  </a:cubicBezTo>
                  <a:cubicBezTo>
                    <a:pt x="169037" y="32253"/>
                    <a:pt x="71986" y="-29594"/>
                    <a:pt x="35618" y="17165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7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Repositories...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6013" y="1126551"/>
            <a:ext cx="5714286" cy="3228571"/>
          </a:xfrm>
          <a:prstGeom prst="rect">
            <a:avLst/>
          </a:prstGeom>
        </p:spPr>
      </p:pic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sp>
        <p:nvSpPr>
          <p:cNvPr id="11" name="Freeform 10"/>
          <p:cNvSpPr/>
          <p:nvPr/>
        </p:nvSpPr>
        <p:spPr>
          <a:xfrm>
            <a:off x="7012557" y="1010982"/>
            <a:ext cx="627072" cy="514073"/>
          </a:xfrm>
          <a:custGeom>
            <a:avLst/>
            <a:gdLst>
              <a:gd name="connsiteX0" fmla="*/ 232847 w 627072"/>
              <a:gd name="connsiteY0" fmla="*/ 0 h 514073"/>
              <a:gd name="connsiteX1" fmla="*/ 180892 w 627072"/>
              <a:gd name="connsiteY1" fmla="*/ 10391 h 514073"/>
              <a:gd name="connsiteX2" fmla="*/ 118547 w 627072"/>
              <a:gd name="connsiteY2" fmla="*/ 31172 h 514073"/>
              <a:gd name="connsiteX3" fmla="*/ 25029 w 627072"/>
              <a:gd name="connsiteY3" fmla="*/ 103909 h 514073"/>
              <a:gd name="connsiteX4" fmla="*/ 14638 w 627072"/>
              <a:gd name="connsiteY4" fmla="*/ 135082 h 514073"/>
              <a:gd name="connsiteX5" fmla="*/ 14638 w 627072"/>
              <a:gd name="connsiteY5" fmla="*/ 332509 h 514073"/>
              <a:gd name="connsiteX6" fmla="*/ 97765 w 627072"/>
              <a:gd name="connsiteY6" fmla="*/ 405245 h 514073"/>
              <a:gd name="connsiteX7" fmla="*/ 191283 w 627072"/>
              <a:gd name="connsiteY7" fmla="*/ 446809 h 514073"/>
              <a:gd name="connsiteX8" fmla="*/ 222456 w 627072"/>
              <a:gd name="connsiteY8" fmla="*/ 457200 h 514073"/>
              <a:gd name="connsiteX9" fmla="*/ 315974 w 627072"/>
              <a:gd name="connsiteY9" fmla="*/ 488372 h 514073"/>
              <a:gd name="connsiteX10" fmla="*/ 586138 w 627072"/>
              <a:gd name="connsiteY10" fmla="*/ 498763 h 514073"/>
              <a:gd name="connsiteX11" fmla="*/ 596529 w 627072"/>
              <a:gd name="connsiteY11" fmla="*/ 176645 h 514073"/>
              <a:gd name="connsiteX12" fmla="*/ 554965 w 627072"/>
              <a:gd name="connsiteY12" fmla="*/ 114300 h 514073"/>
              <a:gd name="connsiteX13" fmla="*/ 534183 w 627072"/>
              <a:gd name="connsiteY13" fmla="*/ 83127 h 514073"/>
              <a:gd name="connsiteX14" fmla="*/ 409492 w 627072"/>
              <a:gd name="connsiteY14" fmla="*/ 62345 h 514073"/>
              <a:gd name="connsiteX15" fmla="*/ 336756 w 627072"/>
              <a:gd name="connsiteY15" fmla="*/ 31172 h 514073"/>
              <a:gd name="connsiteX16" fmla="*/ 232847 w 627072"/>
              <a:gd name="connsiteY16" fmla="*/ 0 h 514073"/>
              <a:gd name="connsiteX17" fmla="*/ 232847 w 627072"/>
              <a:gd name="connsiteY17" fmla="*/ 0 h 51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7072" h="514073">
                <a:moveTo>
                  <a:pt x="232847" y="0"/>
                </a:moveTo>
                <a:cubicBezTo>
                  <a:pt x="224188" y="1732"/>
                  <a:pt x="197931" y="5744"/>
                  <a:pt x="180892" y="10391"/>
                </a:cubicBezTo>
                <a:cubicBezTo>
                  <a:pt x="159758" y="16155"/>
                  <a:pt x="118547" y="31172"/>
                  <a:pt x="118547" y="31172"/>
                </a:cubicBezTo>
                <a:cubicBezTo>
                  <a:pt x="43974" y="80887"/>
                  <a:pt x="73862" y="55074"/>
                  <a:pt x="25029" y="103909"/>
                </a:cubicBezTo>
                <a:cubicBezTo>
                  <a:pt x="21565" y="114300"/>
                  <a:pt x="17647" y="124550"/>
                  <a:pt x="14638" y="135082"/>
                </a:cubicBezTo>
                <a:cubicBezTo>
                  <a:pt x="-6647" y="209578"/>
                  <a:pt x="-3030" y="226503"/>
                  <a:pt x="14638" y="332509"/>
                </a:cubicBezTo>
                <a:cubicBezTo>
                  <a:pt x="20050" y="364981"/>
                  <a:pt x="83477" y="395720"/>
                  <a:pt x="97765" y="405245"/>
                </a:cubicBezTo>
                <a:cubicBezTo>
                  <a:pt x="147165" y="438178"/>
                  <a:pt x="117090" y="422078"/>
                  <a:pt x="191283" y="446809"/>
                </a:cubicBezTo>
                <a:cubicBezTo>
                  <a:pt x="201674" y="450273"/>
                  <a:pt x="213342" y="451124"/>
                  <a:pt x="222456" y="457200"/>
                </a:cubicBezTo>
                <a:cubicBezTo>
                  <a:pt x="271159" y="489669"/>
                  <a:pt x="241310" y="475929"/>
                  <a:pt x="315974" y="488372"/>
                </a:cubicBezTo>
                <a:cubicBezTo>
                  <a:pt x="444120" y="531087"/>
                  <a:pt x="356441" y="510248"/>
                  <a:pt x="586138" y="498763"/>
                </a:cubicBezTo>
                <a:cubicBezTo>
                  <a:pt x="644467" y="382107"/>
                  <a:pt x="633502" y="420663"/>
                  <a:pt x="596529" y="176645"/>
                </a:cubicBezTo>
                <a:cubicBezTo>
                  <a:pt x="592787" y="151950"/>
                  <a:pt x="568820" y="135082"/>
                  <a:pt x="554965" y="114300"/>
                </a:cubicBezTo>
                <a:cubicBezTo>
                  <a:pt x="548038" y="103909"/>
                  <a:pt x="546429" y="85576"/>
                  <a:pt x="534183" y="83127"/>
                </a:cubicBezTo>
                <a:cubicBezTo>
                  <a:pt x="458213" y="67933"/>
                  <a:pt x="499712" y="75234"/>
                  <a:pt x="409492" y="62345"/>
                </a:cubicBezTo>
                <a:cubicBezTo>
                  <a:pt x="360038" y="29375"/>
                  <a:pt x="397754" y="49471"/>
                  <a:pt x="336756" y="31172"/>
                </a:cubicBezTo>
                <a:cubicBezTo>
                  <a:pt x="302114" y="20780"/>
                  <a:pt x="268769" y="5987"/>
                  <a:pt x="232847" y="0"/>
                </a:cubicBezTo>
                <a:lnTo>
                  <a:pt x="232847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6462" y="1268018"/>
            <a:ext cx="3096674" cy="2651631"/>
            <a:chOff x="176462" y="1268018"/>
            <a:chExt cx="3096674" cy="26516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462" y="1268018"/>
              <a:ext cx="2421580" cy="20024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7" name="Freeform 16"/>
            <p:cNvSpPr/>
            <p:nvPr/>
          </p:nvSpPr>
          <p:spPr>
            <a:xfrm>
              <a:off x="1746683" y="3213067"/>
              <a:ext cx="1526453" cy="706582"/>
            </a:xfrm>
            <a:custGeom>
              <a:avLst/>
              <a:gdLst>
                <a:gd name="connsiteX0" fmla="*/ 800100 w 1101436"/>
                <a:gd name="connsiteY0" fmla="*/ 10391 h 675409"/>
                <a:gd name="connsiteX1" fmla="*/ 436418 w 1101436"/>
                <a:gd name="connsiteY1" fmla="*/ 0 h 675409"/>
                <a:gd name="connsiteX2" fmla="*/ 197427 w 1101436"/>
                <a:gd name="connsiteY2" fmla="*/ 20782 h 675409"/>
                <a:gd name="connsiteX3" fmla="*/ 166254 w 1101436"/>
                <a:gd name="connsiteY3" fmla="*/ 41564 h 675409"/>
                <a:gd name="connsiteX4" fmla="*/ 135082 w 1101436"/>
                <a:gd name="connsiteY4" fmla="*/ 51955 h 675409"/>
                <a:gd name="connsiteX5" fmla="*/ 103909 w 1101436"/>
                <a:gd name="connsiteY5" fmla="*/ 83128 h 675409"/>
                <a:gd name="connsiteX6" fmla="*/ 41563 w 1101436"/>
                <a:gd name="connsiteY6" fmla="*/ 124691 h 675409"/>
                <a:gd name="connsiteX7" fmla="*/ 20782 w 1101436"/>
                <a:gd name="connsiteY7" fmla="*/ 155864 h 675409"/>
                <a:gd name="connsiteX8" fmla="*/ 10391 w 1101436"/>
                <a:gd name="connsiteY8" fmla="*/ 197428 h 675409"/>
                <a:gd name="connsiteX9" fmla="*/ 0 w 1101436"/>
                <a:gd name="connsiteY9" fmla="*/ 228600 h 675409"/>
                <a:gd name="connsiteX10" fmla="*/ 10391 w 1101436"/>
                <a:gd name="connsiteY10" fmla="*/ 290946 h 675409"/>
                <a:gd name="connsiteX11" fmla="*/ 62345 w 1101436"/>
                <a:gd name="connsiteY11" fmla="*/ 353291 h 675409"/>
                <a:gd name="connsiteX12" fmla="*/ 83127 w 1101436"/>
                <a:gd name="connsiteY12" fmla="*/ 384464 h 675409"/>
                <a:gd name="connsiteX13" fmla="*/ 93518 w 1101436"/>
                <a:gd name="connsiteY13" fmla="*/ 415637 h 675409"/>
                <a:gd name="connsiteX14" fmla="*/ 166254 w 1101436"/>
                <a:gd name="connsiteY14" fmla="*/ 467591 h 675409"/>
                <a:gd name="connsiteX15" fmla="*/ 197427 w 1101436"/>
                <a:gd name="connsiteY15" fmla="*/ 498764 h 675409"/>
                <a:gd name="connsiteX16" fmla="*/ 228600 w 1101436"/>
                <a:gd name="connsiteY16" fmla="*/ 519546 h 675409"/>
                <a:gd name="connsiteX17" fmla="*/ 290945 w 1101436"/>
                <a:gd name="connsiteY17" fmla="*/ 581891 h 675409"/>
                <a:gd name="connsiteX18" fmla="*/ 322118 w 1101436"/>
                <a:gd name="connsiteY18" fmla="*/ 602673 h 675409"/>
                <a:gd name="connsiteX19" fmla="*/ 384463 w 1101436"/>
                <a:gd name="connsiteY19" fmla="*/ 623455 h 675409"/>
                <a:gd name="connsiteX20" fmla="*/ 415636 w 1101436"/>
                <a:gd name="connsiteY20" fmla="*/ 644237 h 675409"/>
                <a:gd name="connsiteX21" fmla="*/ 519545 w 1101436"/>
                <a:gd name="connsiteY21" fmla="*/ 675409 h 675409"/>
                <a:gd name="connsiteX22" fmla="*/ 831273 w 1101436"/>
                <a:gd name="connsiteY22" fmla="*/ 665018 h 675409"/>
                <a:gd name="connsiteX23" fmla="*/ 976745 w 1101436"/>
                <a:gd name="connsiteY23" fmla="*/ 644237 h 675409"/>
                <a:gd name="connsiteX24" fmla="*/ 1039091 w 1101436"/>
                <a:gd name="connsiteY24" fmla="*/ 602673 h 675409"/>
                <a:gd name="connsiteX25" fmla="*/ 1080654 w 1101436"/>
                <a:gd name="connsiteY25" fmla="*/ 509155 h 675409"/>
                <a:gd name="connsiteX26" fmla="*/ 1091045 w 1101436"/>
                <a:gd name="connsiteY26" fmla="*/ 477982 h 675409"/>
                <a:gd name="connsiteX27" fmla="*/ 1101436 w 1101436"/>
                <a:gd name="connsiteY27" fmla="*/ 446809 h 675409"/>
                <a:gd name="connsiteX28" fmla="*/ 1091045 w 1101436"/>
                <a:gd name="connsiteY28" fmla="*/ 322118 h 675409"/>
                <a:gd name="connsiteX29" fmla="*/ 1059873 w 1101436"/>
                <a:gd name="connsiteY29" fmla="*/ 249382 h 675409"/>
                <a:gd name="connsiteX30" fmla="*/ 1028700 w 1101436"/>
                <a:gd name="connsiteY30" fmla="*/ 187037 h 675409"/>
                <a:gd name="connsiteX31" fmla="*/ 945573 w 1101436"/>
                <a:gd name="connsiteY31" fmla="*/ 83128 h 675409"/>
                <a:gd name="connsiteX32" fmla="*/ 883227 w 1101436"/>
                <a:gd name="connsiteY32" fmla="*/ 62346 h 675409"/>
                <a:gd name="connsiteX33" fmla="*/ 800100 w 1101436"/>
                <a:gd name="connsiteY33" fmla="*/ 10391 h 67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01436" h="675409">
                  <a:moveTo>
                    <a:pt x="800100" y="10391"/>
                  </a:moveTo>
                  <a:cubicBezTo>
                    <a:pt x="725632" y="0"/>
                    <a:pt x="557695" y="0"/>
                    <a:pt x="436418" y="0"/>
                  </a:cubicBezTo>
                  <a:cubicBezTo>
                    <a:pt x="350678" y="0"/>
                    <a:pt x="279672" y="10501"/>
                    <a:pt x="197427" y="20782"/>
                  </a:cubicBezTo>
                  <a:cubicBezTo>
                    <a:pt x="187036" y="27709"/>
                    <a:pt x="177424" y="35979"/>
                    <a:pt x="166254" y="41564"/>
                  </a:cubicBezTo>
                  <a:cubicBezTo>
                    <a:pt x="156458" y="46462"/>
                    <a:pt x="144195" y="45879"/>
                    <a:pt x="135082" y="51955"/>
                  </a:cubicBezTo>
                  <a:cubicBezTo>
                    <a:pt x="122855" y="60106"/>
                    <a:pt x="115509" y="74106"/>
                    <a:pt x="103909" y="83128"/>
                  </a:cubicBezTo>
                  <a:cubicBezTo>
                    <a:pt x="84194" y="98462"/>
                    <a:pt x="41563" y="124691"/>
                    <a:pt x="41563" y="124691"/>
                  </a:cubicBezTo>
                  <a:cubicBezTo>
                    <a:pt x="34636" y="135082"/>
                    <a:pt x="25701" y="144385"/>
                    <a:pt x="20782" y="155864"/>
                  </a:cubicBezTo>
                  <a:cubicBezTo>
                    <a:pt x="15157" y="168990"/>
                    <a:pt x="14314" y="183696"/>
                    <a:pt x="10391" y="197428"/>
                  </a:cubicBezTo>
                  <a:cubicBezTo>
                    <a:pt x="7382" y="207959"/>
                    <a:pt x="3464" y="218209"/>
                    <a:pt x="0" y="228600"/>
                  </a:cubicBezTo>
                  <a:cubicBezTo>
                    <a:pt x="3464" y="249382"/>
                    <a:pt x="3728" y="270959"/>
                    <a:pt x="10391" y="290946"/>
                  </a:cubicBezTo>
                  <a:cubicBezTo>
                    <a:pt x="18989" y="316741"/>
                    <a:pt x="46271" y="334002"/>
                    <a:pt x="62345" y="353291"/>
                  </a:cubicBezTo>
                  <a:cubicBezTo>
                    <a:pt x="70340" y="362885"/>
                    <a:pt x="77542" y="373294"/>
                    <a:pt x="83127" y="384464"/>
                  </a:cubicBezTo>
                  <a:cubicBezTo>
                    <a:pt x="88025" y="394261"/>
                    <a:pt x="86506" y="407223"/>
                    <a:pt x="93518" y="415637"/>
                  </a:cubicBezTo>
                  <a:cubicBezTo>
                    <a:pt x="110528" y="436049"/>
                    <a:pt x="145583" y="450365"/>
                    <a:pt x="166254" y="467591"/>
                  </a:cubicBezTo>
                  <a:cubicBezTo>
                    <a:pt x="177543" y="476999"/>
                    <a:pt x="186138" y="489356"/>
                    <a:pt x="197427" y="498764"/>
                  </a:cubicBezTo>
                  <a:cubicBezTo>
                    <a:pt x="207021" y="506759"/>
                    <a:pt x="219266" y="511249"/>
                    <a:pt x="228600" y="519546"/>
                  </a:cubicBezTo>
                  <a:cubicBezTo>
                    <a:pt x="250566" y="539071"/>
                    <a:pt x="266491" y="565589"/>
                    <a:pt x="290945" y="581891"/>
                  </a:cubicBezTo>
                  <a:cubicBezTo>
                    <a:pt x="301336" y="588818"/>
                    <a:pt x="310706" y="597601"/>
                    <a:pt x="322118" y="602673"/>
                  </a:cubicBezTo>
                  <a:cubicBezTo>
                    <a:pt x="342136" y="611570"/>
                    <a:pt x="366236" y="611304"/>
                    <a:pt x="384463" y="623455"/>
                  </a:cubicBezTo>
                  <a:cubicBezTo>
                    <a:pt x="394854" y="630382"/>
                    <a:pt x="404224" y="639165"/>
                    <a:pt x="415636" y="644237"/>
                  </a:cubicBezTo>
                  <a:cubicBezTo>
                    <a:pt x="448156" y="658690"/>
                    <a:pt x="485006" y="666774"/>
                    <a:pt x="519545" y="675409"/>
                  </a:cubicBezTo>
                  <a:lnTo>
                    <a:pt x="831273" y="665018"/>
                  </a:lnTo>
                  <a:cubicBezTo>
                    <a:pt x="842743" y="664458"/>
                    <a:pt x="941842" y="663628"/>
                    <a:pt x="976745" y="644237"/>
                  </a:cubicBezTo>
                  <a:cubicBezTo>
                    <a:pt x="998579" y="632107"/>
                    <a:pt x="1039091" y="602673"/>
                    <a:pt x="1039091" y="602673"/>
                  </a:cubicBezTo>
                  <a:cubicBezTo>
                    <a:pt x="1072024" y="553273"/>
                    <a:pt x="1055923" y="583348"/>
                    <a:pt x="1080654" y="509155"/>
                  </a:cubicBezTo>
                  <a:lnTo>
                    <a:pt x="1091045" y="477982"/>
                  </a:lnTo>
                  <a:lnTo>
                    <a:pt x="1101436" y="446809"/>
                  </a:lnTo>
                  <a:cubicBezTo>
                    <a:pt x="1097972" y="405245"/>
                    <a:pt x="1096218" y="363504"/>
                    <a:pt x="1091045" y="322118"/>
                  </a:cubicBezTo>
                  <a:cubicBezTo>
                    <a:pt x="1083837" y="264453"/>
                    <a:pt x="1083143" y="295924"/>
                    <a:pt x="1059873" y="249382"/>
                  </a:cubicBezTo>
                  <a:cubicBezTo>
                    <a:pt x="1016861" y="163355"/>
                    <a:pt x="1088248" y="276356"/>
                    <a:pt x="1028700" y="187037"/>
                  </a:cubicBezTo>
                  <a:cubicBezTo>
                    <a:pt x="1008853" y="127496"/>
                    <a:pt x="1016074" y="106628"/>
                    <a:pt x="945573" y="83128"/>
                  </a:cubicBezTo>
                  <a:lnTo>
                    <a:pt x="883227" y="62346"/>
                  </a:lnTo>
                  <a:cubicBezTo>
                    <a:pt x="834910" y="14029"/>
                    <a:pt x="874568" y="20782"/>
                    <a:pt x="800100" y="10391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23772" y="2372673"/>
            <a:ext cx="5738402" cy="1471963"/>
            <a:chOff x="3323772" y="2372673"/>
            <a:chExt cx="5738402" cy="1471963"/>
          </a:xfrm>
        </p:grpSpPr>
        <p:sp>
          <p:nvSpPr>
            <p:cNvPr id="14" name="Line Callout 1 13"/>
            <p:cNvSpPr/>
            <p:nvPr/>
          </p:nvSpPr>
          <p:spPr>
            <a:xfrm>
              <a:off x="6662884" y="2372673"/>
              <a:ext cx="2399290" cy="540327"/>
            </a:xfrm>
            <a:prstGeom prst="borderCallout1">
              <a:avLst>
                <a:gd name="adj1" fmla="val 49519"/>
                <a:gd name="adj2" fmla="val -104"/>
                <a:gd name="adj3" fmla="val 245192"/>
                <a:gd name="adj4" fmla="val -11455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Linking objects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323772" y="3418609"/>
              <a:ext cx="780698" cy="426027"/>
            </a:xfrm>
            <a:custGeom>
              <a:avLst/>
              <a:gdLst>
                <a:gd name="connsiteX0" fmla="*/ 583210 w 780698"/>
                <a:gd name="connsiteY0" fmla="*/ 10391 h 426027"/>
                <a:gd name="connsiteX1" fmla="*/ 531255 w 780698"/>
                <a:gd name="connsiteY1" fmla="*/ 20782 h 426027"/>
                <a:gd name="connsiteX2" fmla="*/ 468910 w 780698"/>
                <a:gd name="connsiteY2" fmla="*/ 10391 h 426027"/>
                <a:gd name="connsiteX3" fmla="*/ 354610 w 780698"/>
                <a:gd name="connsiteY3" fmla="*/ 0 h 426027"/>
                <a:gd name="connsiteX4" fmla="*/ 136401 w 780698"/>
                <a:gd name="connsiteY4" fmla="*/ 10391 h 426027"/>
                <a:gd name="connsiteX5" fmla="*/ 74055 w 780698"/>
                <a:gd name="connsiteY5" fmla="*/ 31173 h 426027"/>
                <a:gd name="connsiteX6" fmla="*/ 42883 w 780698"/>
                <a:gd name="connsiteY6" fmla="*/ 41564 h 426027"/>
                <a:gd name="connsiteX7" fmla="*/ 11710 w 780698"/>
                <a:gd name="connsiteY7" fmla="*/ 72736 h 426027"/>
                <a:gd name="connsiteX8" fmla="*/ 11710 w 780698"/>
                <a:gd name="connsiteY8" fmla="*/ 218209 h 426027"/>
                <a:gd name="connsiteX9" fmla="*/ 53273 w 780698"/>
                <a:gd name="connsiteY9" fmla="*/ 290946 h 426027"/>
                <a:gd name="connsiteX10" fmla="*/ 74055 w 780698"/>
                <a:gd name="connsiteY10" fmla="*/ 332509 h 426027"/>
                <a:gd name="connsiteX11" fmla="*/ 167573 w 780698"/>
                <a:gd name="connsiteY11" fmla="*/ 405246 h 426027"/>
                <a:gd name="connsiteX12" fmla="*/ 198746 w 780698"/>
                <a:gd name="connsiteY12" fmla="*/ 426027 h 426027"/>
                <a:gd name="connsiteX13" fmla="*/ 531255 w 780698"/>
                <a:gd name="connsiteY13" fmla="*/ 415636 h 426027"/>
                <a:gd name="connsiteX14" fmla="*/ 635164 w 780698"/>
                <a:gd name="connsiteY14" fmla="*/ 384464 h 426027"/>
                <a:gd name="connsiteX15" fmla="*/ 666337 w 780698"/>
                <a:gd name="connsiteY15" fmla="*/ 363682 h 426027"/>
                <a:gd name="connsiteX16" fmla="*/ 687119 w 780698"/>
                <a:gd name="connsiteY16" fmla="*/ 332509 h 426027"/>
                <a:gd name="connsiteX17" fmla="*/ 697510 w 780698"/>
                <a:gd name="connsiteY17" fmla="*/ 290946 h 426027"/>
                <a:gd name="connsiteX18" fmla="*/ 739073 w 780698"/>
                <a:gd name="connsiteY18" fmla="*/ 197427 h 426027"/>
                <a:gd name="connsiteX19" fmla="*/ 770246 w 780698"/>
                <a:gd name="connsiteY19" fmla="*/ 176646 h 426027"/>
                <a:gd name="connsiteX20" fmla="*/ 749464 w 780698"/>
                <a:gd name="connsiteY20" fmla="*/ 114300 h 426027"/>
                <a:gd name="connsiteX21" fmla="*/ 728683 w 780698"/>
                <a:gd name="connsiteY21" fmla="*/ 83127 h 426027"/>
                <a:gd name="connsiteX22" fmla="*/ 635164 w 780698"/>
                <a:gd name="connsiteY22" fmla="*/ 51955 h 426027"/>
                <a:gd name="connsiteX23" fmla="*/ 583210 w 780698"/>
                <a:gd name="connsiteY23" fmla="*/ 10391 h 42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698" h="426027">
                  <a:moveTo>
                    <a:pt x="583210" y="10391"/>
                  </a:moveTo>
                  <a:cubicBezTo>
                    <a:pt x="565892" y="5196"/>
                    <a:pt x="548916" y="20782"/>
                    <a:pt x="531255" y="20782"/>
                  </a:cubicBezTo>
                  <a:cubicBezTo>
                    <a:pt x="510187" y="20782"/>
                    <a:pt x="489834" y="12853"/>
                    <a:pt x="468910" y="10391"/>
                  </a:cubicBezTo>
                  <a:cubicBezTo>
                    <a:pt x="430915" y="5921"/>
                    <a:pt x="392710" y="3464"/>
                    <a:pt x="354610" y="0"/>
                  </a:cubicBezTo>
                  <a:cubicBezTo>
                    <a:pt x="281874" y="3464"/>
                    <a:pt x="208774" y="2349"/>
                    <a:pt x="136401" y="10391"/>
                  </a:cubicBezTo>
                  <a:cubicBezTo>
                    <a:pt x="114629" y="12810"/>
                    <a:pt x="94837" y="24246"/>
                    <a:pt x="74055" y="31173"/>
                  </a:cubicBezTo>
                  <a:lnTo>
                    <a:pt x="42883" y="41564"/>
                  </a:lnTo>
                  <a:cubicBezTo>
                    <a:pt x="32492" y="51955"/>
                    <a:pt x="19861" y="60509"/>
                    <a:pt x="11710" y="72736"/>
                  </a:cubicBezTo>
                  <a:cubicBezTo>
                    <a:pt x="-13301" y="110252"/>
                    <a:pt x="9136" y="197615"/>
                    <a:pt x="11710" y="218209"/>
                  </a:cubicBezTo>
                  <a:cubicBezTo>
                    <a:pt x="19297" y="278908"/>
                    <a:pt x="11120" y="262843"/>
                    <a:pt x="53273" y="290946"/>
                  </a:cubicBezTo>
                  <a:cubicBezTo>
                    <a:pt x="60200" y="304800"/>
                    <a:pt x="65052" y="319905"/>
                    <a:pt x="74055" y="332509"/>
                  </a:cubicBezTo>
                  <a:cubicBezTo>
                    <a:pt x="96252" y="363585"/>
                    <a:pt x="138275" y="385714"/>
                    <a:pt x="167573" y="405246"/>
                  </a:cubicBezTo>
                  <a:lnTo>
                    <a:pt x="198746" y="426027"/>
                  </a:lnTo>
                  <a:cubicBezTo>
                    <a:pt x="309582" y="422563"/>
                    <a:pt x="420535" y="421787"/>
                    <a:pt x="531255" y="415636"/>
                  </a:cubicBezTo>
                  <a:cubicBezTo>
                    <a:pt x="547100" y="414756"/>
                    <a:pt x="631321" y="387026"/>
                    <a:pt x="635164" y="384464"/>
                  </a:cubicBezTo>
                  <a:lnTo>
                    <a:pt x="666337" y="363682"/>
                  </a:lnTo>
                  <a:cubicBezTo>
                    <a:pt x="673264" y="353291"/>
                    <a:pt x="682200" y="343988"/>
                    <a:pt x="687119" y="332509"/>
                  </a:cubicBezTo>
                  <a:cubicBezTo>
                    <a:pt x="692745" y="319383"/>
                    <a:pt x="693406" y="304624"/>
                    <a:pt x="697510" y="290946"/>
                  </a:cubicBezTo>
                  <a:cubicBezTo>
                    <a:pt x="706328" y="261554"/>
                    <a:pt x="715213" y="221287"/>
                    <a:pt x="739073" y="197427"/>
                  </a:cubicBezTo>
                  <a:cubicBezTo>
                    <a:pt x="747904" y="188596"/>
                    <a:pt x="759855" y="183573"/>
                    <a:pt x="770246" y="176646"/>
                  </a:cubicBezTo>
                  <a:cubicBezTo>
                    <a:pt x="786665" y="127388"/>
                    <a:pt x="786529" y="158778"/>
                    <a:pt x="749464" y="114300"/>
                  </a:cubicBezTo>
                  <a:cubicBezTo>
                    <a:pt x="741469" y="104706"/>
                    <a:pt x="737514" y="91958"/>
                    <a:pt x="728683" y="83127"/>
                  </a:cubicBezTo>
                  <a:cubicBezTo>
                    <a:pt x="699463" y="53907"/>
                    <a:pt x="676959" y="58921"/>
                    <a:pt x="635164" y="51955"/>
                  </a:cubicBezTo>
                  <a:cubicBezTo>
                    <a:pt x="596644" y="39115"/>
                    <a:pt x="600528" y="15586"/>
                    <a:pt x="583210" y="10391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04471" y="3026031"/>
            <a:ext cx="4343124" cy="1160841"/>
            <a:chOff x="4704471" y="3026031"/>
            <a:chExt cx="4343124" cy="1160841"/>
          </a:xfrm>
        </p:grpSpPr>
        <p:sp>
          <p:nvSpPr>
            <p:cNvPr id="13" name="Line Callout 1 12"/>
            <p:cNvSpPr/>
            <p:nvPr/>
          </p:nvSpPr>
          <p:spPr>
            <a:xfrm>
              <a:off x="6648305" y="3026031"/>
              <a:ext cx="2399290" cy="540327"/>
            </a:xfrm>
            <a:prstGeom prst="borderCallout1">
              <a:avLst>
                <a:gd name="adj1" fmla="val 49519"/>
                <a:gd name="adj2" fmla="val -104"/>
                <a:gd name="adj3" fmla="val 170192"/>
                <a:gd name="adj4" fmla="val -604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Persistent identifier</a:t>
              </a:r>
            </a:p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(URN:NBN)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4471" y="3803073"/>
              <a:ext cx="1426165" cy="383799"/>
            </a:xfrm>
            <a:custGeom>
              <a:avLst/>
              <a:gdLst>
                <a:gd name="connsiteX0" fmla="*/ 137693 w 1426165"/>
                <a:gd name="connsiteY0" fmla="*/ 83127 h 383799"/>
                <a:gd name="connsiteX1" fmla="*/ 2611 w 1426165"/>
                <a:gd name="connsiteY1" fmla="*/ 176645 h 383799"/>
                <a:gd name="connsiteX2" fmla="*/ 13002 w 1426165"/>
                <a:gd name="connsiteY2" fmla="*/ 207818 h 383799"/>
                <a:gd name="connsiteX3" fmla="*/ 44174 w 1426165"/>
                <a:gd name="connsiteY3" fmla="*/ 228600 h 383799"/>
                <a:gd name="connsiteX4" fmla="*/ 85738 w 1426165"/>
                <a:gd name="connsiteY4" fmla="*/ 259772 h 383799"/>
                <a:gd name="connsiteX5" fmla="*/ 148084 w 1426165"/>
                <a:gd name="connsiteY5" fmla="*/ 301336 h 383799"/>
                <a:gd name="connsiteX6" fmla="*/ 179256 w 1426165"/>
                <a:gd name="connsiteY6" fmla="*/ 311727 h 383799"/>
                <a:gd name="connsiteX7" fmla="*/ 241602 w 1426165"/>
                <a:gd name="connsiteY7" fmla="*/ 353291 h 383799"/>
                <a:gd name="connsiteX8" fmla="*/ 324729 w 1426165"/>
                <a:gd name="connsiteY8" fmla="*/ 363682 h 383799"/>
                <a:gd name="connsiteX9" fmla="*/ 594893 w 1426165"/>
                <a:gd name="connsiteY9" fmla="*/ 363682 h 383799"/>
                <a:gd name="connsiteX10" fmla="*/ 626065 w 1426165"/>
                <a:gd name="connsiteY10" fmla="*/ 353291 h 383799"/>
                <a:gd name="connsiteX11" fmla="*/ 688411 w 1426165"/>
                <a:gd name="connsiteY11" fmla="*/ 342900 h 383799"/>
                <a:gd name="connsiteX12" fmla="*/ 719584 w 1426165"/>
                <a:gd name="connsiteY12" fmla="*/ 332509 h 383799"/>
                <a:gd name="connsiteX13" fmla="*/ 1187174 w 1426165"/>
                <a:gd name="connsiteY13" fmla="*/ 322118 h 383799"/>
                <a:gd name="connsiteX14" fmla="*/ 1332647 w 1426165"/>
                <a:gd name="connsiteY14" fmla="*/ 311727 h 383799"/>
                <a:gd name="connsiteX15" fmla="*/ 1363820 w 1426165"/>
                <a:gd name="connsiteY15" fmla="*/ 280554 h 383799"/>
                <a:gd name="connsiteX16" fmla="*/ 1426165 w 1426165"/>
                <a:gd name="connsiteY16" fmla="*/ 238991 h 383799"/>
                <a:gd name="connsiteX17" fmla="*/ 1405384 w 1426165"/>
                <a:gd name="connsiteY17" fmla="*/ 145472 h 383799"/>
                <a:gd name="connsiteX18" fmla="*/ 1384602 w 1426165"/>
                <a:gd name="connsiteY18" fmla="*/ 114300 h 383799"/>
                <a:gd name="connsiteX19" fmla="*/ 1322256 w 1426165"/>
                <a:gd name="connsiteY19" fmla="*/ 93518 h 383799"/>
                <a:gd name="connsiteX20" fmla="*/ 1291084 w 1426165"/>
                <a:gd name="connsiteY20" fmla="*/ 83127 h 383799"/>
                <a:gd name="connsiteX21" fmla="*/ 1207956 w 1426165"/>
                <a:gd name="connsiteY21" fmla="*/ 62345 h 383799"/>
                <a:gd name="connsiteX22" fmla="*/ 1176784 w 1426165"/>
                <a:gd name="connsiteY22" fmla="*/ 51954 h 383799"/>
                <a:gd name="connsiteX23" fmla="*/ 1010529 w 1426165"/>
                <a:gd name="connsiteY23" fmla="*/ 31172 h 383799"/>
                <a:gd name="connsiteX24" fmla="*/ 813102 w 1426165"/>
                <a:gd name="connsiteY24" fmla="*/ 20782 h 383799"/>
                <a:gd name="connsiteX25" fmla="*/ 615674 w 1426165"/>
                <a:gd name="connsiteY25" fmla="*/ 0 h 383799"/>
                <a:gd name="connsiteX26" fmla="*/ 355902 w 1426165"/>
                <a:gd name="connsiteY26" fmla="*/ 10391 h 383799"/>
                <a:gd name="connsiteX27" fmla="*/ 293556 w 1426165"/>
                <a:gd name="connsiteY27" fmla="*/ 20782 h 383799"/>
                <a:gd name="connsiteX28" fmla="*/ 262384 w 1426165"/>
                <a:gd name="connsiteY28" fmla="*/ 41563 h 383799"/>
                <a:gd name="connsiteX29" fmla="*/ 220820 w 1426165"/>
                <a:gd name="connsiteY29" fmla="*/ 62345 h 383799"/>
                <a:gd name="connsiteX30" fmla="*/ 137693 w 1426165"/>
                <a:gd name="connsiteY30" fmla="*/ 83127 h 38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26165" h="383799">
                  <a:moveTo>
                    <a:pt x="137693" y="83127"/>
                  </a:moveTo>
                  <a:cubicBezTo>
                    <a:pt x="101325" y="102177"/>
                    <a:pt x="41336" y="137920"/>
                    <a:pt x="2611" y="176645"/>
                  </a:cubicBezTo>
                  <a:cubicBezTo>
                    <a:pt x="-5134" y="184390"/>
                    <a:pt x="6160" y="199265"/>
                    <a:pt x="13002" y="207818"/>
                  </a:cubicBezTo>
                  <a:cubicBezTo>
                    <a:pt x="20803" y="217570"/>
                    <a:pt x="34012" y="221341"/>
                    <a:pt x="44174" y="228600"/>
                  </a:cubicBezTo>
                  <a:cubicBezTo>
                    <a:pt x="58266" y="238666"/>
                    <a:pt x="71550" y="249841"/>
                    <a:pt x="85738" y="259772"/>
                  </a:cubicBezTo>
                  <a:cubicBezTo>
                    <a:pt x="106200" y="274095"/>
                    <a:pt x="124389" y="293437"/>
                    <a:pt x="148084" y="301336"/>
                  </a:cubicBezTo>
                  <a:cubicBezTo>
                    <a:pt x="158475" y="304800"/>
                    <a:pt x="169682" y="306408"/>
                    <a:pt x="179256" y="311727"/>
                  </a:cubicBezTo>
                  <a:cubicBezTo>
                    <a:pt x="201090" y="323857"/>
                    <a:pt x="216818" y="350193"/>
                    <a:pt x="241602" y="353291"/>
                  </a:cubicBezTo>
                  <a:lnTo>
                    <a:pt x="324729" y="363682"/>
                  </a:lnTo>
                  <a:cubicBezTo>
                    <a:pt x="428751" y="398353"/>
                    <a:pt x="365337" y="381340"/>
                    <a:pt x="594893" y="363682"/>
                  </a:cubicBezTo>
                  <a:cubicBezTo>
                    <a:pt x="605814" y="362842"/>
                    <a:pt x="615373" y="355667"/>
                    <a:pt x="626065" y="353291"/>
                  </a:cubicBezTo>
                  <a:cubicBezTo>
                    <a:pt x="646632" y="348721"/>
                    <a:pt x="667844" y="347470"/>
                    <a:pt x="688411" y="342900"/>
                  </a:cubicBezTo>
                  <a:cubicBezTo>
                    <a:pt x="699103" y="340524"/>
                    <a:pt x="708640" y="332965"/>
                    <a:pt x="719584" y="332509"/>
                  </a:cubicBezTo>
                  <a:cubicBezTo>
                    <a:pt x="875351" y="326019"/>
                    <a:pt x="1031311" y="325582"/>
                    <a:pt x="1187174" y="322118"/>
                  </a:cubicBezTo>
                  <a:cubicBezTo>
                    <a:pt x="1235665" y="318654"/>
                    <a:pt x="1285325" y="322862"/>
                    <a:pt x="1332647" y="311727"/>
                  </a:cubicBezTo>
                  <a:cubicBezTo>
                    <a:pt x="1346951" y="308361"/>
                    <a:pt x="1352220" y="289576"/>
                    <a:pt x="1363820" y="280554"/>
                  </a:cubicBezTo>
                  <a:cubicBezTo>
                    <a:pt x="1383535" y="265220"/>
                    <a:pt x="1426165" y="238991"/>
                    <a:pt x="1426165" y="238991"/>
                  </a:cubicBezTo>
                  <a:cubicBezTo>
                    <a:pt x="1424317" y="229752"/>
                    <a:pt x="1410884" y="158306"/>
                    <a:pt x="1405384" y="145472"/>
                  </a:cubicBezTo>
                  <a:cubicBezTo>
                    <a:pt x="1400465" y="133994"/>
                    <a:pt x="1395192" y="120919"/>
                    <a:pt x="1384602" y="114300"/>
                  </a:cubicBezTo>
                  <a:cubicBezTo>
                    <a:pt x="1366026" y="102690"/>
                    <a:pt x="1343038" y="100445"/>
                    <a:pt x="1322256" y="93518"/>
                  </a:cubicBezTo>
                  <a:cubicBezTo>
                    <a:pt x="1311865" y="90054"/>
                    <a:pt x="1301710" y="85783"/>
                    <a:pt x="1291084" y="83127"/>
                  </a:cubicBezTo>
                  <a:cubicBezTo>
                    <a:pt x="1263375" y="76200"/>
                    <a:pt x="1235052" y="71377"/>
                    <a:pt x="1207956" y="62345"/>
                  </a:cubicBezTo>
                  <a:cubicBezTo>
                    <a:pt x="1197565" y="58881"/>
                    <a:pt x="1187410" y="54610"/>
                    <a:pt x="1176784" y="51954"/>
                  </a:cubicBezTo>
                  <a:cubicBezTo>
                    <a:pt x="1119768" y="37700"/>
                    <a:pt x="1072119" y="35278"/>
                    <a:pt x="1010529" y="31172"/>
                  </a:cubicBezTo>
                  <a:cubicBezTo>
                    <a:pt x="944775" y="26789"/>
                    <a:pt x="878911" y="24245"/>
                    <a:pt x="813102" y="20782"/>
                  </a:cubicBezTo>
                  <a:cubicBezTo>
                    <a:pt x="750150" y="11789"/>
                    <a:pt x="677798" y="0"/>
                    <a:pt x="615674" y="0"/>
                  </a:cubicBezTo>
                  <a:cubicBezTo>
                    <a:pt x="529014" y="0"/>
                    <a:pt x="442493" y="6927"/>
                    <a:pt x="355902" y="10391"/>
                  </a:cubicBezTo>
                  <a:cubicBezTo>
                    <a:pt x="335120" y="13855"/>
                    <a:pt x="313544" y="14120"/>
                    <a:pt x="293556" y="20782"/>
                  </a:cubicBezTo>
                  <a:cubicBezTo>
                    <a:pt x="281709" y="24731"/>
                    <a:pt x="273227" y="35367"/>
                    <a:pt x="262384" y="41563"/>
                  </a:cubicBezTo>
                  <a:cubicBezTo>
                    <a:pt x="248935" y="49248"/>
                    <a:pt x="235515" y="57447"/>
                    <a:pt x="220820" y="62345"/>
                  </a:cubicBezTo>
                  <a:cubicBezTo>
                    <a:pt x="153434" y="84807"/>
                    <a:pt x="174061" y="64077"/>
                    <a:pt x="137693" y="83127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05595" y="3712155"/>
            <a:ext cx="5650080" cy="589681"/>
            <a:chOff x="3405595" y="3712155"/>
            <a:chExt cx="5650080" cy="589681"/>
          </a:xfrm>
        </p:grpSpPr>
        <p:sp>
          <p:nvSpPr>
            <p:cNvPr id="12" name="Line Callout 1 11"/>
            <p:cNvSpPr/>
            <p:nvPr/>
          </p:nvSpPr>
          <p:spPr>
            <a:xfrm>
              <a:off x="6656385" y="3712155"/>
              <a:ext cx="2399290" cy="540327"/>
            </a:xfrm>
            <a:prstGeom prst="borderCallout1">
              <a:avLst>
                <a:gd name="adj1" fmla="val 49519"/>
                <a:gd name="adj2" fmla="val -104"/>
                <a:gd name="adj3" fmla="val 77884"/>
                <a:gd name="adj4" fmla="val -993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chemeClr val="tx1"/>
                  </a:solidFill>
                </a:rPr>
                <a:t>Sharng: social networks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405595" y="3905414"/>
              <a:ext cx="875460" cy="396422"/>
            </a:xfrm>
            <a:custGeom>
              <a:avLst/>
              <a:gdLst>
                <a:gd name="connsiteX0" fmla="*/ 511778 w 875460"/>
                <a:gd name="connsiteY0" fmla="*/ 1568 h 396422"/>
                <a:gd name="connsiteX1" fmla="*/ 428650 w 875460"/>
                <a:gd name="connsiteY1" fmla="*/ 11959 h 396422"/>
                <a:gd name="connsiteX2" fmla="*/ 345523 w 875460"/>
                <a:gd name="connsiteY2" fmla="*/ 43131 h 396422"/>
                <a:gd name="connsiteX3" fmla="*/ 148096 w 875460"/>
                <a:gd name="connsiteY3" fmla="*/ 53522 h 396422"/>
                <a:gd name="connsiteX4" fmla="*/ 85750 w 875460"/>
                <a:gd name="connsiteY4" fmla="*/ 84695 h 396422"/>
                <a:gd name="connsiteX5" fmla="*/ 23405 w 875460"/>
                <a:gd name="connsiteY5" fmla="*/ 105477 h 396422"/>
                <a:gd name="connsiteX6" fmla="*/ 13014 w 875460"/>
                <a:gd name="connsiteY6" fmla="*/ 250950 h 396422"/>
                <a:gd name="connsiteX7" fmla="*/ 54578 w 875460"/>
                <a:gd name="connsiteY7" fmla="*/ 313295 h 396422"/>
                <a:gd name="connsiteX8" fmla="*/ 96141 w 875460"/>
                <a:gd name="connsiteY8" fmla="*/ 323686 h 396422"/>
                <a:gd name="connsiteX9" fmla="*/ 189660 w 875460"/>
                <a:gd name="connsiteY9" fmla="*/ 354859 h 396422"/>
                <a:gd name="connsiteX10" fmla="*/ 220832 w 875460"/>
                <a:gd name="connsiteY10" fmla="*/ 365250 h 396422"/>
                <a:gd name="connsiteX11" fmla="*/ 262396 w 875460"/>
                <a:gd name="connsiteY11" fmla="*/ 375641 h 396422"/>
                <a:gd name="connsiteX12" fmla="*/ 355914 w 875460"/>
                <a:gd name="connsiteY12" fmla="*/ 396422 h 396422"/>
                <a:gd name="connsiteX13" fmla="*/ 490996 w 875460"/>
                <a:gd name="connsiteY13" fmla="*/ 386031 h 396422"/>
                <a:gd name="connsiteX14" fmla="*/ 698814 w 875460"/>
                <a:gd name="connsiteY14" fmla="*/ 375641 h 396422"/>
                <a:gd name="connsiteX15" fmla="*/ 740378 w 875460"/>
                <a:gd name="connsiteY15" fmla="*/ 365250 h 396422"/>
                <a:gd name="connsiteX16" fmla="*/ 792332 w 875460"/>
                <a:gd name="connsiteY16" fmla="*/ 354859 h 396422"/>
                <a:gd name="connsiteX17" fmla="*/ 823505 w 875460"/>
                <a:gd name="connsiteY17" fmla="*/ 313295 h 396422"/>
                <a:gd name="connsiteX18" fmla="*/ 833896 w 875460"/>
                <a:gd name="connsiteY18" fmla="*/ 282122 h 396422"/>
                <a:gd name="connsiteX19" fmla="*/ 875460 w 875460"/>
                <a:gd name="connsiteY19" fmla="*/ 209386 h 396422"/>
                <a:gd name="connsiteX20" fmla="*/ 833896 w 875460"/>
                <a:gd name="connsiteY20" fmla="*/ 157431 h 396422"/>
                <a:gd name="connsiteX21" fmla="*/ 771550 w 875460"/>
                <a:gd name="connsiteY21" fmla="*/ 105477 h 396422"/>
                <a:gd name="connsiteX22" fmla="*/ 719596 w 875460"/>
                <a:gd name="connsiteY22" fmla="*/ 43131 h 396422"/>
                <a:gd name="connsiteX23" fmla="*/ 511778 w 875460"/>
                <a:gd name="connsiteY23" fmla="*/ 1568 h 39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5460" h="396422">
                  <a:moveTo>
                    <a:pt x="511778" y="1568"/>
                  </a:moveTo>
                  <a:cubicBezTo>
                    <a:pt x="463287" y="-3627"/>
                    <a:pt x="455741" y="5186"/>
                    <a:pt x="428650" y="11959"/>
                  </a:cubicBezTo>
                  <a:cubicBezTo>
                    <a:pt x="399940" y="19136"/>
                    <a:pt x="374797" y="38794"/>
                    <a:pt x="345523" y="43131"/>
                  </a:cubicBezTo>
                  <a:cubicBezTo>
                    <a:pt x="280334" y="52788"/>
                    <a:pt x="213905" y="50058"/>
                    <a:pt x="148096" y="53522"/>
                  </a:cubicBezTo>
                  <a:cubicBezTo>
                    <a:pt x="34413" y="91416"/>
                    <a:pt x="206604" y="30981"/>
                    <a:pt x="85750" y="84695"/>
                  </a:cubicBezTo>
                  <a:cubicBezTo>
                    <a:pt x="65732" y="93592"/>
                    <a:pt x="44187" y="98550"/>
                    <a:pt x="23405" y="105477"/>
                  </a:cubicBezTo>
                  <a:cubicBezTo>
                    <a:pt x="3011" y="166657"/>
                    <a:pt x="-11846" y="181342"/>
                    <a:pt x="13014" y="250950"/>
                  </a:cubicBezTo>
                  <a:cubicBezTo>
                    <a:pt x="21415" y="274471"/>
                    <a:pt x="30347" y="307237"/>
                    <a:pt x="54578" y="313295"/>
                  </a:cubicBezTo>
                  <a:lnTo>
                    <a:pt x="96141" y="323686"/>
                  </a:lnTo>
                  <a:cubicBezTo>
                    <a:pt x="150377" y="359843"/>
                    <a:pt x="105662" y="336193"/>
                    <a:pt x="189660" y="354859"/>
                  </a:cubicBezTo>
                  <a:cubicBezTo>
                    <a:pt x="200352" y="357235"/>
                    <a:pt x="210301" y="362241"/>
                    <a:pt x="220832" y="365250"/>
                  </a:cubicBezTo>
                  <a:cubicBezTo>
                    <a:pt x="234564" y="369173"/>
                    <a:pt x="248455" y="372543"/>
                    <a:pt x="262396" y="375641"/>
                  </a:cubicBezTo>
                  <a:cubicBezTo>
                    <a:pt x="381121" y="402023"/>
                    <a:pt x="254547" y="371080"/>
                    <a:pt x="355914" y="396422"/>
                  </a:cubicBezTo>
                  <a:lnTo>
                    <a:pt x="490996" y="386031"/>
                  </a:lnTo>
                  <a:cubicBezTo>
                    <a:pt x="560228" y="381835"/>
                    <a:pt x="629694" y="381401"/>
                    <a:pt x="698814" y="375641"/>
                  </a:cubicBezTo>
                  <a:cubicBezTo>
                    <a:pt x="713046" y="374455"/>
                    <a:pt x="726437" y="368348"/>
                    <a:pt x="740378" y="365250"/>
                  </a:cubicBezTo>
                  <a:cubicBezTo>
                    <a:pt x="757618" y="361419"/>
                    <a:pt x="775014" y="358323"/>
                    <a:pt x="792332" y="354859"/>
                  </a:cubicBezTo>
                  <a:cubicBezTo>
                    <a:pt x="802723" y="341004"/>
                    <a:pt x="814913" y="328332"/>
                    <a:pt x="823505" y="313295"/>
                  </a:cubicBezTo>
                  <a:cubicBezTo>
                    <a:pt x="828939" y="303785"/>
                    <a:pt x="829581" y="292189"/>
                    <a:pt x="833896" y="282122"/>
                  </a:cubicBezTo>
                  <a:cubicBezTo>
                    <a:pt x="849715" y="245211"/>
                    <a:pt x="854590" y="240691"/>
                    <a:pt x="875460" y="209386"/>
                  </a:cubicBezTo>
                  <a:cubicBezTo>
                    <a:pt x="855231" y="148700"/>
                    <a:pt x="880896" y="204431"/>
                    <a:pt x="833896" y="157431"/>
                  </a:cubicBezTo>
                  <a:cubicBezTo>
                    <a:pt x="775148" y="98684"/>
                    <a:pt x="860718" y="150061"/>
                    <a:pt x="771550" y="105477"/>
                  </a:cubicBezTo>
                  <a:cubicBezTo>
                    <a:pt x="758615" y="86074"/>
                    <a:pt x="740776" y="54897"/>
                    <a:pt x="719596" y="43131"/>
                  </a:cubicBezTo>
                  <a:cubicBezTo>
                    <a:pt x="660503" y="10302"/>
                    <a:pt x="560269" y="6763"/>
                    <a:pt x="511778" y="1568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41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Interoperability</a:t>
            </a:r>
            <a:endParaRPr lang="hr-HR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6027" y="1369219"/>
            <a:ext cx="3252356" cy="3263504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  <a:buNone/>
            </a:pPr>
            <a:endParaRPr lang="hr-HR" sz="1600" dirty="0" smtClean="0"/>
          </a:p>
          <a:p>
            <a:pPr marL="172800" indent="-172800">
              <a:spcBef>
                <a:spcPts val="750"/>
              </a:spcBef>
              <a:buNone/>
            </a:pPr>
            <a:endParaRPr lang="hr-HR" sz="1600" dirty="0" smtClean="0"/>
          </a:p>
          <a:p>
            <a:pPr marL="172800" indent="-172800">
              <a:spcBef>
                <a:spcPts val="750"/>
              </a:spcBef>
              <a:buNone/>
            </a:pPr>
            <a:r>
              <a:rPr lang="en-US" sz="1600" dirty="0"/>
              <a:t>DABAR’s integration with national and global e-infrastructure</a:t>
            </a:r>
            <a:r>
              <a:rPr lang="hr-HR" sz="1600" dirty="0" smtClean="0"/>
              <a:t> </a:t>
            </a:r>
            <a:endParaRPr lang="hr-HR" sz="1600" dirty="0"/>
          </a:p>
        </p:txBody>
      </p:sp>
      <p:pic>
        <p:nvPicPr>
          <p:cNvPr id="8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040" y="22860"/>
            <a:ext cx="3991970" cy="50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9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4135</TotalTime>
  <Words>825</Words>
  <Application>Microsoft Office PowerPoint</Application>
  <PresentationFormat>On-screen Show (16:9)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Srce - 4x3</vt:lpstr>
      <vt:lpstr>Imenovanje-Nekomercijalno-Bez prerada (CC BY-NC-ND)</vt:lpstr>
      <vt:lpstr>PowerPoint Presentation</vt:lpstr>
      <vt:lpstr>SRCE – University of Zagreb, University Computing Centre</vt:lpstr>
      <vt:lpstr>Croatian research and high education system?</vt:lpstr>
      <vt:lpstr>The project DABAR</vt:lpstr>
      <vt:lpstr>DABAR – Digital Academic Archives and Repositories</vt:lpstr>
      <vt:lpstr>13 digital objects (nationaly agreed) </vt:lpstr>
      <vt:lpstr>Repositories... </vt:lpstr>
      <vt:lpstr>Repositories...</vt:lpstr>
      <vt:lpstr>Interoperability</vt:lpstr>
      <vt:lpstr>Rich metadata vs efficiency</vt:lpstr>
      <vt:lpstr>DABAR &amp; Google Scholar </vt:lpstr>
      <vt:lpstr>DABAR &amp; OpenAIRE</vt:lpstr>
      <vt:lpstr>DABAR &amp;  DART Europe  </vt:lpstr>
      <vt:lpstr>Workshops</vt:lpstr>
      <vt:lpstr>Community!</vt:lpstr>
      <vt:lpstr>Research data</vt:lpstr>
      <vt:lpstr>Open infrastructure!</vt:lpstr>
      <vt:lpstr>Conclusion?</vt:lpstr>
      <vt:lpstr>Thank you!</vt:lpstr>
    </vt:vector>
  </TitlesOfParts>
  <Company>SRCE - University of Zagreb, University Computing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DABAR – Data Friendly National Repository Infrastructure</dc:title>
  <dc:creator>Draženko Celjak</dc:creator>
  <cp:keywords>dabar, digital repositories</cp:keywords>
  <cp:lastModifiedBy>Draženko Celjak</cp:lastModifiedBy>
  <cp:revision>336</cp:revision>
  <cp:lastPrinted>2014-06-24T07:01:20Z</cp:lastPrinted>
  <dcterms:created xsi:type="dcterms:W3CDTF">2014-09-19T07:16:42Z</dcterms:created>
  <dcterms:modified xsi:type="dcterms:W3CDTF">2019-04-06T09:02:22Z</dcterms:modified>
</cp:coreProperties>
</file>