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0"/>
  </p:notesMasterIdLst>
  <p:handoutMasterIdLst>
    <p:handoutMasterId r:id="rId21"/>
  </p:handoutMasterIdLst>
  <p:sldIdLst>
    <p:sldId id="274" r:id="rId3"/>
    <p:sldId id="304" r:id="rId4"/>
    <p:sldId id="287" r:id="rId5"/>
    <p:sldId id="297" r:id="rId6"/>
    <p:sldId id="264" r:id="rId7"/>
    <p:sldId id="295" r:id="rId8"/>
    <p:sldId id="314" r:id="rId9"/>
    <p:sldId id="308" r:id="rId10"/>
    <p:sldId id="313" r:id="rId11"/>
    <p:sldId id="310" r:id="rId12"/>
    <p:sldId id="309" r:id="rId13"/>
    <p:sldId id="315" r:id="rId14"/>
    <p:sldId id="307" r:id="rId15"/>
    <p:sldId id="316" r:id="rId16"/>
    <p:sldId id="312" r:id="rId17"/>
    <p:sldId id="311" r:id="rId18"/>
    <p:sldId id="259" r:id="rId19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F5B5B"/>
    <a:srgbClr val="FF8B8B"/>
    <a:srgbClr val="CC3C00"/>
    <a:srgbClr val="D2072A"/>
    <a:srgbClr val="C00000"/>
    <a:srgbClr val="D718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54934" autoAdjust="0"/>
  </p:normalViewPr>
  <p:slideViewPr>
    <p:cSldViewPr snapToGrid="0">
      <p:cViewPr varScale="1">
        <p:scale>
          <a:sx n="63" d="100"/>
          <a:sy n="63" d="100"/>
        </p:scale>
        <p:origin x="-2958" y="-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srce\Desktop\2019-11-Digital-arts-history-2\dabar-2019110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Number of</a:t>
            </a:r>
            <a:r>
              <a:rPr lang="hr-HR" baseline="0"/>
              <a:t> digital objects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1"/>
          <c:order val="0"/>
          <c:tx>
            <c:strRef>
              <c:f>Sheet1!$C$1</c:f>
              <c:strCache>
                <c:ptCount val="1"/>
                <c:pt idx="0">
                  <c:v>Open Access</c:v>
                </c:pt>
              </c:strCache>
            </c:strRef>
          </c:tx>
          <c:spPr>
            <a:solidFill>
              <a:schemeClr val="accent2"/>
            </a:solidFill>
            <a:ln w="31750" cap="sq">
              <a:solidFill>
                <a:schemeClr val="accent2"/>
              </a:solidFill>
            </a:ln>
            <a:effectLst/>
          </c:spPr>
          <c:cat>
            <c:numRef>
              <c:f>Sheet1!$A$2:$A$51</c:f>
              <c:numCache>
                <c:formatCode>m/d/yyyy</c:formatCode>
                <c:ptCount val="50"/>
                <c:pt idx="0">
                  <c:v>42277</c:v>
                </c:pt>
                <c:pt idx="1">
                  <c:v>42308</c:v>
                </c:pt>
                <c:pt idx="2">
                  <c:v>42338</c:v>
                </c:pt>
                <c:pt idx="3">
                  <c:v>42369</c:v>
                </c:pt>
                <c:pt idx="4">
                  <c:v>42400</c:v>
                </c:pt>
                <c:pt idx="5">
                  <c:v>42429</c:v>
                </c:pt>
                <c:pt idx="6">
                  <c:v>42460</c:v>
                </c:pt>
                <c:pt idx="7">
                  <c:v>42490</c:v>
                </c:pt>
                <c:pt idx="8">
                  <c:v>42521</c:v>
                </c:pt>
                <c:pt idx="9">
                  <c:v>42551</c:v>
                </c:pt>
                <c:pt idx="10">
                  <c:v>42582</c:v>
                </c:pt>
                <c:pt idx="11">
                  <c:v>42613</c:v>
                </c:pt>
                <c:pt idx="12">
                  <c:v>42643</c:v>
                </c:pt>
                <c:pt idx="13">
                  <c:v>42674</c:v>
                </c:pt>
                <c:pt idx="14">
                  <c:v>42704</c:v>
                </c:pt>
                <c:pt idx="15">
                  <c:v>42735</c:v>
                </c:pt>
                <c:pt idx="16">
                  <c:v>42766</c:v>
                </c:pt>
                <c:pt idx="17">
                  <c:v>42794</c:v>
                </c:pt>
                <c:pt idx="18">
                  <c:v>42825</c:v>
                </c:pt>
                <c:pt idx="19">
                  <c:v>42855</c:v>
                </c:pt>
                <c:pt idx="20">
                  <c:v>42886</c:v>
                </c:pt>
                <c:pt idx="21">
                  <c:v>42916</c:v>
                </c:pt>
                <c:pt idx="22">
                  <c:v>42947</c:v>
                </c:pt>
                <c:pt idx="23">
                  <c:v>42978</c:v>
                </c:pt>
                <c:pt idx="24">
                  <c:v>43008</c:v>
                </c:pt>
                <c:pt idx="25">
                  <c:v>43039</c:v>
                </c:pt>
                <c:pt idx="26">
                  <c:v>43069</c:v>
                </c:pt>
                <c:pt idx="27">
                  <c:v>43100</c:v>
                </c:pt>
                <c:pt idx="28">
                  <c:v>43131</c:v>
                </c:pt>
                <c:pt idx="29">
                  <c:v>43159</c:v>
                </c:pt>
                <c:pt idx="30">
                  <c:v>43190</c:v>
                </c:pt>
                <c:pt idx="31">
                  <c:v>43220</c:v>
                </c:pt>
                <c:pt idx="32">
                  <c:v>43251</c:v>
                </c:pt>
                <c:pt idx="33">
                  <c:v>43281</c:v>
                </c:pt>
                <c:pt idx="34">
                  <c:v>43312</c:v>
                </c:pt>
                <c:pt idx="35">
                  <c:v>43343</c:v>
                </c:pt>
                <c:pt idx="36">
                  <c:v>43373</c:v>
                </c:pt>
                <c:pt idx="37">
                  <c:v>43404</c:v>
                </c:pt>
                <c:pt idx="38">
                  <c:v>43434</c:v>
                </c:pt>
                <c:pt idx="39">
                  <c:v>43465</c:v>
                </c:pt>
                <c:pt idx="40">
                  <c:v>43496</c:v>
                </c:pt>
                <c:pt idx="41">
                  <c:v>43524</c:v>
                </c:pt>
                <c:pt idx="42">
                  <c:v>43555</c:v>
                </c:pt>
                <c:pt idx="43">
                  <c:v>43585</c:v>
                </c:pt>
                <c:pt idx="44">
                  <c:v>43616</c:v>
                </c:pt>
                <c:pt idx="45">
                  <c:v>43646</c:v>
                </c:pt>
                <c:pt idx="46">
                  <c:v>43677</c:v>
                </c:pt>
                <c:pt idx="47">
                  <c:v>43708</c:v>
                </c:pt>
                <c:pt idx="48">
                  <c:v>43738</c:v>
                </c:pt>
                <c:pt idx="49">
                  <c:v>43769</c:v>
                </c:pt>
              </c:numCache>
            </c:num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417</c:v>
                </c:pt>
                <c:pt idx="1">
                  <c:v>873</c:v>
                </c:pt>
                <c:pt idx="2">
                  <c:v>1321</c:v>
                </c:pt>
                <c:pt idx="3">
                  <c:v>1904</c:v>
                </c:pt>
                <c:pt idx="4">
                  <c:v>2210</c:v>
                </c:pt>
                <c:pt idx="5">
                  <c:v>2858</c:v>
                </c:pt>
                <c:pt idx="6">
                  <c:v>3298</c:v>
                </c:pt>
                <c:pt idx="7">
                  <c:v>3997</c:v>
                </c:pt>
                <c:pt idx="8">
                  <c:v>4677</c:v>
                </c:pt>
                <c:pt idx="9">
                  <c:v>5581</c:v>
                </c:pt>
                <c:pt idx="10">
                  <c:v>6714</c:v>
                </c:pt>
                <c:pt idx="11">
                  <c:v>7074</c:v>
                </c:pt>
                <c:pt idx="12">
                  <c:v>8553</c:v>
                </c:pt>
                <c:pt idx="13">
                  <c:v>10137</c:v>
                </c:pt>
                <c:pt idx="14">
                  <c:v>12171</c:v>
                </c:pt>
                <c:pt idx="15">
                  <c:v>13217</c:v>
                </c:pt>
                <c:pt idx="16">
                  <c:v>11744</c:v>
                </c:pt>
                <c:pt idx="17">
                  <c:v>12549</c:v>
                </c:pt>
                <c:pt idx="18">
                  <c:v>13537</c:v>
                </c:pt>
                <c:pt idx="19">
                  <c:v>14684</c:v>
                </c:pt>
                <c:pt idx="20">
                  <c:v>15748</c:v>
                </c:pt>
                <c:pt idx="21">
                  <c:v>16557</c:v>
                </c:pt>
                <c:pt idx="22">
                  <c:v>17355</c:v>
                </c:pt>
                <c:pt idx="23">
                  <c:v>17929</c:v>
                </c:pt>
                <c:pt idx="24">
                  <c:v>19355</c:v>
                </c:pt>
                <c:pt idx="25">
                  <c:v>21485</c:v>
                </c:pt>
                <c:pt idx="26">
                  <c:v>23268</c:v>
                </c:pt>
                <c:pt idx="27">
                  <c:v>23840</c:v>
                </c:pt>
                <c:pt idx="28">
                  <c:v>24835</c:v>
                </c:pt>
                <c:pt idx="29">
                  <c:v>25580</c:v>
                </c:pt>
                <c:pt idx="30">
                  <c:v>27104</c:v>
                </c:pt>
                <c:pt idx="31">
                  <c:v>28255</c:v>
                </c:pt>
                <c:pt idx="32">
                  <c:v>28703</c:v>
                </c:pt>
                <c:pt idx="33">
                  <c:v>29133</c:v>
                </c:pt>
                <c:pt idx="34">
                  <c:v>30067</c:v>
                </c:pt>
                <c:pt idx="35">
                  <c:v>30310</c:v>
                </c:pt>
                <c:pt idx="36">
                  <c:v>31467</c:v>
                </c:pt>
                <c:pt idx="37">
                  <c:v>33270</c:v>
                </c:pt>
                <c:pt idx="38">
                  <c:v>34724</c:v>
                </c:pt>
                <c:pt idx="39">
                  <c:v>35704</c:v>
                </c:pt>
                <c:pt idx="40">
                  <c:v>36705</c:v>
                </c:pt>
                <c:pt idx="41">
                  <c:v>36737</c:v>
                </c:pt>
                <c:pt idx="42">
                  <c:v>37615</c:v>
                </c:pt>
                <c:pt idx="43">
                  <c:v>38324</c:v>
                </c:pt>
                <c:pt idx="44">
                  <c:v>39216</c:v>
                </c:pt>
                <c:pt idx="45">
                  <c:v>39388</c:v>
                </c:pt>
                <c:pt idx="46">
                  <c:v>40323</c:v>
                </c:pt>
                <c:pt idx="47">
                  <c:v>40549</c:v>
                </c:pt>
                <c:pt idx="48">
                  <c:v>42094</c:v>
                </c:pt>
                <c:pt idx="49">
                  <c:v>44635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B9-41E1-A6C2-EA9A6AFA19B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Restricted Access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31750" cap="sq">
              <a:solidFill>
                <a:schemeClr val="accent1"/>
              </a:solidFill>
            </a:ln>
            <a:effectLst/>
          </c:spPr>
          <c:cat>
            <c:numRef>
              <c:f>Sheet1!$A$2:$A$51</c:f>
              <c:numCache>
                <c:formatCode>m/d/yyyy</c:formatCode>
                <c:ptCount val="50"/>
                <c:pt idx="0">
                  <c:v>42277</c:v>
                </c:pt>
                <c:pt idx="1">
                  <c:v>42308</c:v>
                </c:pt>
                <c:pt idx="2">
                  <c:v>42338</c:v>
                </c:pt>
                <c:pt idx="3">
                  <c:v>42369</c:v>
                </c:pt>
                <c:pt idx="4">
                  <c:v>42400</c:v>
                </c:pt>
                <c:pt idx="5">
                  <c:v>42429</c:v>
                </c:pt>
                <c:pt idx="6">
                  <c:v>42460</c:v>
                </c:pt>
                <c:pt idx="7">
                  <c:v>42490</c:v>
                </c:pt>
                <c:pt idx="8">
                  <c:v>42521</c:v>
                </c:pt>
                <c:pt idx="9">
                  <c:v>42551</c:v>
                </c:pt>
                <c:pt idx="10">
                  <c:v>42582</c:v>
                </c:pt>
                <c:pt idx="11">
                  <c:v>42613</c:v>
                </c:pt>
                <c:pt idx="12">
                  <c:v>42643</c:v>
                </c:pt>
                <c:pt idx="13">
                  <c:v>42674</c:v>
                </c:pt>
                <c:pt idx="14">
                  <c:v>42704</c:v>
                </c:pt>
                <c:pt idx="15">
                  <c:v>42735</c:v>
                </c:pt>
                <c:pt idx="16">
                  <c:v>42766</c:v>
                </c:pt>
                <c:pt idx="17">
                  <c:v>42794</c:v>
                </c:pt>
                <c:pt idx="18">
                  <c:v>42825</c:v>
                </c:pt>
                <c:pt idx="19">
                  <c:v>42855</c:v>
                </c:pt>
                <c:pt idx="20">
                  <c:v>42886</c:v>
                </c:pt>
                <c:pt idx="21">
                  <c:v>42916</c:v>
                </c:pt>
                <c:pt idx="22">
                  <c:v>42947</c:v>
                </c:pt>
                <c:pt idx="23">
                  <c:v>42978</c:v>
                </c:pt>
                <c:pt idx="24">
                  <c:v>43008</c:v>
                </c:pt>
                <c:pt idx="25">
                  <c:v>43039</c:v>
                </c:pt>
                <c:pt idx="26">
                  <c:v>43069</c:v>
                </c:pt>
                <c:pt idx="27">
                  <c:v>43100</c:v>
                </c:pt>
                <c:pt idx="28">
                  <c:v>43131</c:v>
                </c:pt>
                <c:pt idx="29">
                  <c:v>43159</c:v>
                </c:pt>
                <c:pt idx="30">
                  <c:v>43190</c:v>
                </c:pt>
                <c:pt idx="31">
                  <c:v>43220</c:v>
                </c:pt>
                <c:pt idx="32">
                  <c:v>43251</c:v>
                </c:pt>
                <c:pt idx="33">
                  <c:v>43281</c:v>
                </c:pt>
                <c:pt idx="34">
                  <c:v>43312</c:v>
                </c:pt>
                <c:pt idx="35">
                  <c:v>43343</c:v>
                </c:pt>
                <c:pt idx="36">
                  <c:v>43373</c:v>
                </c:pt>
                <c:pt idx="37">
                  <c:v>43404</c:v>
                </c:pt>
                <c:pt idx="38">
                  <c:v>43434</c:v>
                </c:pt>
                <c:pt idx="39">
                  <c:v>43465</c:v>
                </c:pt>
                <c:pt idx="40">
                  <c:v>43496</c:v>
                </c:pt>
                <c:pt idx="41">
                  <c:v>43524</c:v>
                </c:pt>
                <c:pt idx="42">
                  <c:v>43555</c:v>
                </c:pt>
                <c:pt idx="43">
                  <c:v>43585</c:v>
                </c:pt>
                <c:pt idx="44">
                  <c:v>43616</c:v>
                </c:pt>
                <c:pt idx="45">
                  <c:v>43646</c:v>
                </c:pt>
                <c:pt idx="46">
                  <c:v>43677</c:v>
                </c:pt>
                <c:pt idx="47">
                  <c:v>43708</c:v>
                </c:pt>
                <c:pt idx="48">
                  <c:v>43738</c:v>
                </c:pt>
                <c:pt idx="49">
                  <c:v>43769</c:v>
                </c:pt>
              </c:numCache>
            </c:numRef>
          </c:cat>
          <c:val>
            <c:numRef>
              <c:f>Sheet1!$D$2:$D$51</c:f>
              <c:numCache>
                <c:formatCode>General</c:formatCode>
                <c:ptCount val="50"/>
                <c:pt idx="0">
                  <c:v>31</c:v>
                </c:pt>
                <c:pt idx="1">
                  <c:v>659</c:v>
                </c:pt>
                <c:pt idx="2">
                  <c:v>1191</c:v>
                </c:pt>
                <c:pt idx="3">
                  <c:v>1611</c:v>
                </c:pt>
                <c:pt idx="4">
                  <c:v>2301</c:v>
                </c:pt>
                <c:pt idx="5">
                  <c:v>3288</c:v>
                </c:pt>
                <c:pt idx="6">
                  <c:v>4156</c:v>
                </c:pt>
                <c:pt idx="7">
                  <c:v>4481</c:v>
                </c:pt>
                <c:pt idx="8">
                  <c:v>4766</c:v>
                </c:pt>
                <c:pt idx="9">
                  <c:v>5022</c:v>
                </c:pt>
                <c:pt idx="10">
                  <c:v>5533</c:v>
                </c:pt>
                <c:pt idx="11">
                  <c:v>5652</c:v>
                </c:pt>
                <c:pt idx="12">
                  <c:v>6719</c:v>
                </c:pt>
                <c:pt idx="13">
                  <c:v>8384</c:v>
                </c:pt>
                <c:pt idx="14">
                  <c:v>10147</c:v>
                </c:pt>
                <c:pt idx="15">
                  <c:v>11590</c:v>
                </c:pt>
                <c:pt idx="16">
                  <c:v>17035</c:v>
                </c:pt>
                <c:pt idx="17">
                  <c:v>17718</c:v>
                </c:pt>
                <c:pt idx="18">
                  <c:v>18441</c:v>
                </c:pt>
                <c:pt idx="19">
                  <c:v>19449</c:v>
                </c:pt>
                <c:pt idx="20">
                  <c:v>21296</c:v>
                </c:pt>
                <c:pt idx="21">
                  <c:v>22018</c:v>
                </c:pt>
                <c:pt idx="22">
                  <c:v>22824</c:v>
                </c:pt>
                <c:pt idx="23">
                  <c:v>23225</c:v>
                </c:pt>
                <c:pt idx="24">
                  <c:v>24661</c:v>
                </c:pt>
                <c:pt idx="25">
                  <c:v>26231</c:v>
                </c:pt>
                <c:pt idx="26">
                  <c:v>27678</c:v>
                </c:pt>
                <c:pt idx="27">
                  <c:v>28818</c:v>
                </c:pt>
                <c:pt idx="28">
                  <c:v>31025</c:v>
                </c:pt>
                <c:pt idx="29">
                  <c:v>34324</c:v>
                </c:pt>
                <c:pt idx="30">
                  <c:v>35105</c:v>
                </c:pt>
                <c:pt idx="31">
                  <c:v>35542</c:v>
                </c:pt>
                <c:pt idx="32">
                  <c:v>36235</c:v>
                </c:pt>
                <c:pt idx="33">
                  <c:v>36855</c:v>
                </c:pt>
                <c:pt idx="34">
                  <c:v>38002</c:v>
                </c:pt>
                <c:pt idx="35">
                  <c:v>38297</c:v>
                </c:pt>
                <c:pt idx="36">
                  <c:v>39265</c:v>
                </c:pt>
                <c:pt idx="37">
                  <c:v>41023</c:v>
                </c:pt>
                <c:pt idx="38">
                  <c:v>43307</c:v>
                </c:pt>
                <c:pt idx="39">
                  <c:v>43999</c:v>
                </c:pt>
                <c:pt idx="40">
                  <c:v>44769</c:v>
                </c:pt>
                <c:pt idx="41">
                  <c:v>46408</c:v>
                </c:pt>
                <c:pt idx="42">
                  <c:v>50076</c:v>
                </c:pt>
                <c:pt idx="43">
                  <c:v>51529</c:v>
                </c:pt>
                <c:pt idx="44">
                  <c:v>52163</c:v>
                </c:pt>
                <c:pt idx="45">
                  <c:v>52717</c:v>
                </c:pt>
                <c:pt idx="46">
                  <c:v>54596</c:v>
                </c:pt>
                <c:pt idx="47">
                  <c:v>54823</c:v>
                </c:pt>
                <c:pt idx="48">
                  <c:v>56593</c:v>
                </c:pt>
                <c:pt idx="49">
                  <c:v>58901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B9-41E1-A6C2-EA9A6AFA19B9}"/>
            </c:ext>
          </c:extLst>
        </c:ser>
        <c:overlap val="100"/>
        <c:axId val="57359360"/>
        <c:axId val="57373440"/>
      </c:barChart>
      <c:dateAx>
        <c:axId val="57359360"/>
        <c:scaling>
          <c:orientation val="minMax"/>
        </c:scaling>
        <c:axPos val="b"/>
        <c:numFmt formatCode="m/d/yyyy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57373440"/>
        <c:crosses val="autoZero"/>
        <c:lblOffset val="100"/>
        <c:baseTimeUnit val="days"/>
      </c:dateAx>
      <c:valAx>
        <c:axId val="57373440"/>
        <c:scaling>
          <c:orientation val="minMax"/>
          <c:max val="1100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57359360"/>
        <c:crossesAt val="42277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6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pPr/>
              <a:t>6.11.2019.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3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3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429" y="9029197"/>
            <a:ext cx="685385" cy="270001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874" y="8948197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6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pPr/>
              <a:t>6.11.2019.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200"/>
            <a:ext cx="5438140" cy="390861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429" y="9004812"/>
            <a:ext cx="685385" cy="270001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874" y="8923813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rn.nsk.hr/urn:nbn:hr:205:25854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urn.nsk.hr/urn:nbn:hr:205:126638" TargetMode="External"/><Relationship Id="rId4" Type="http://schemas.openxmlformats.org/officeDocument/2006/relationships/hyperlink" Target="https://urn.nsk.hr/urn:nbn:hr:205:466036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rn.nsk.hr/urn:nbn:hr:232:35973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i4os.eu/overview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039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28005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Researchers, funders, digital infrastructures, policy makers,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47590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75704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64671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https://www.rd-alliance.org/sites/default/files/attachment/RDA-Poster-ReneVanHorik-DARIAH-2019.pdf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28054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99488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69684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4253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charset="0"/>
              <a:buChar char="•"/>
            </a:pPr>
            <a:endParaRPr lang="hr-HR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4588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43% OA</a:t>
            </a:r>
          </a:p>
          <a:p>
            <a:pPr marL="0" indent="0">
              <a:buNone/>
            </a:pPr>
            <a:r>
              <a:rPr lang="hr-HR" sz="1600" dirty="0" smtClean="0"/>
              <a:t>3 main </a:t>
            </a:r>
            <a:r>
              <a:rPr lang="en-US" sz="1600" dirty="0" smtClean="0"/>
              <a:t>goals: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600" dirty="0" smtClean="0"/>
              <a:t>National infrastructure for digital repositories: scalable, interoperable, sustainable, flexible and suited for long term preservation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600" dirty="0" smtClean="0"/>
              <a:t>Community</a:t>
            </a:r>
            <a:r>
              <a:rPr lang="hr-HR" sz="1600" baseline="0" dirty="0" smtClean="0"/>
              <a:t> - </a:t>
            </a:r>
            <a:r>
              <a:rPr lang="hr-HR" sz="1600" dirty="0" smtClean="0"/>
              <a:t>information needs, application profiles, controlled vocabularies, education and user support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600" dirty="0" smtClean="0"/>
              <a:t>Promotion of OA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39541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Metadata</a:t>
            </a:r>
            <a:r>
              <a:rPr lang="en-US" baseline="0" noProof="0" dirty="0" smtClean="0"/>
              <a:t> agreed on a national level</a:t>
            </a:r>
          </a:p>
          <a:p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https://urn.nsk.hr/urn:nbn:hr:205:258541</a:t>
            </a:r>
            <a:r>
              <a:rPr lang="hr-HR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(photo)</a:t>
            </a:r>
          </a:p>
          <a:p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https://urn.nsk.hr/urn:nbn:hr:205:466036</a:t>
            </a:r>
            <a:r>
              <a:rPr lang="hr-HR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(video)</a:t>
            </a:r>
          </a:p>
          <a:p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https://urn.nsk.hr/urn:nbn:hr:205:126638</a:t>
            </a:r>
            <a:r>
              <a:rPr lang="hr-HR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(audio)</a:t>
            </a:r>
          </a:p>
          <a:p>
            <a:endParaRPr lang="hr-HR" sz="9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15922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7142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900" dirty="0" smtClean="0"/>
              <a:t>Interoperable = across disciplines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900" dirty="0" smtClean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First dataset: </a:t>
            </a:r>
            <a:r>
              <a:rPr lang="en-US" sz="900" dirty="0" smtClean="0">
                <a:hlinkClick r:id="rId3"/>
              </a:rPr>
              <a:t>https://urn.nsk.hr/urn:nbn:hr:232:359736</a:t>
            </a:r>
            <a:endParaRPr lang="hr-HR" sz="900" dirty="0" smtClean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900" dirty="0" smtClean="0"/>
              <a:t>RegCM4 - </a:t>
            </a:r>
            <a:r>
              <a:rPr lang="en-US" sz="900" dirty="0" smtClean="0"/>
              <a:t>reducing vulnerability of society from the negative impact of climate change</a:t>
            </a:r>
            <a:endParaRPr lang="hr-HR" sz="900" dirty="0" smtClean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https://data.fulir.irb.hr/islandora/object/irb%3A5</a:t>
            </a:r>
            <a:endParaRPr lang="hr-HR" sz="900" dirty="0" smtClean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https://repozitorij.unizg.hr/islandora/object/ffzg%3A475</a:t>
            </a:r>
            <a:endParaRPr lang="hr-HR" sz="900" dirty="0" smtClean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https://repozitorij.eizg.hr/islandora/object/eizg%3A263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741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900" dirty="0" smtClean="0"/>
              <a:t>Grant agreement ID: 857645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hlinkClick r:id="rId3"/>
              </a:rPr>
              <a:t>https://ni4os.eu/overview/</a:t>
            </a:r>
            <a:r>
              <a:rPr lang="hr-HR" sz="900" dirty="0" smtClean="0"/>
              <a:t> </a:t>
            </a:r>
            <a:endParaRPr lang="en-US" sz="900" dirty="0" smtClean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Mission and vision of the project are to be a core contributor to European Open Science Cloud service portfolio, commit to EOSC governance and ensure inclusiveness on the European level. </a:t>
            </a:r>
            <a:endParaRPr lang="hr-HR" sz="900" dirty="0" smtClean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It will federate the existing EOSC-relevant services in the target countries by making them compatible with, and visible in core building blocks of EOSC. </a:t>
            </a:r>
            <a:endParaRPr lang="hr-HR" sz="900" dirty="0" smtClean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900" dirty="0" smtClean="0"/>
          </a:p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72287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4848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https://www.rd-alliance.org/rda-output-adoption-webinar-series-outputs-support-reproducible-health-research-0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9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 will provide a forum for sharing practical experience</a:t>
            </a:r>
            <a:r>
              <a:rPr lang="hr-HR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developing joint projects</a:t>
            </a:r>
            <a:endParaRPr lang="hr-HR" dirty="0" smtClean="0"/>
          </a:p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8765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rce.unizg.hr/otvoreni-pristup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creativecommons.org/licenses/by-nc/4.0/deed.h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092" y="-1"/>
            <a:ext cx="9200644" cy="51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781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786" y="4302000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www.srce.unizg.hr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5950051" y="30377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b="0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1051" y="4020088"/>
            <a:ext cx="918000" cy="362758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613574" y="3058320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Imenovanje-Nekomercijalno</a:t>
            </a:r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</a:t>
            </a:r>
            <a:endParaRPr lang="hr-HR" sz="900" b="1" u="none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605" y="2982485"/>
            <a:ext cx="1384975" cy="5400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48126" y="3639784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556325" y="3639785"/>
            <a:ext cx="28905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creativecommons.org/licenses/by-nc/4.0/deed.hr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239506" y="3606430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www.srce.unizg.hr/otvoreni-pristup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http://mirrors.creativecommons.org/presskit/buttons/88x31/png/by-nc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1678" y="4058846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744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37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791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3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9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www.srce.unizg.hr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97" y="4752000"/>
            <a:ext cx="856432" cy="2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-alliance.org/get-involved/individual-membership.html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d-alliance.org/groups/rda-croatia" TargetMode="External"/><Relationship Id="rId5" Type="http://schemas.openxmlformats.org/officeDocument/2006/relationships/hyperlink" Target="https://rd-alliance.org/recommendations-and-outputs/all-recommendations-and-outputs" TargetMode="External"/><Relationship Id="rId4" Type="http://schemas.openxmlformats.org/officeDocument/2006/relationships/hyperlink" Target="https://www.rd-alliance.org/group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5281/zenodo.3355145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d-alliance.github.io/metadata-directory/standards/" TargetMode="External"/><Relationship Id="rId7" Type="http://schemas.openxmlformats.org/officeDocument/2006/relationships/hyperlink" Target="https://doi.org/10.5281/zenodo.335514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hyperlink" Target="https://doi.org/10.17026/dans-22n-gk3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grants.rd-alliance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8352/lq.1014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rda@srce.hr" TargetMode="External"/><Relationship Id="rId3" Type="http://schemas.openxmlformats.org/officeDocument/2006/relationships/hyperlink" Target="https://dabar.srce.hr/" TargetMode="External"/><Relationship Id="rId7" Type="http://schemas.openxmlformats.org/officeDocument/2006/relationships/hyperlink" Target="https://www.srce.unizg.hr/rd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ni4os-europe@srce.hr" TargetMode="External"/><Relationship Id="rId5" Type="http://schemas.openxmlformats.org/officeDocument/2006/relationships/hyperlink" Target="https://hrcak.srce.hr/" TargetMode="External"/><Relationship Id="rId4" Type="http://schemas.openxmlformats.org/officeDocument/2006/relationships/hyperlink" Target="mailto:dabar@srce.h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2213258"/>
            <a:ext cx="6762870" cy="1445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800" dirty="0" smtClean="0">
                <a:solidFill>
                  <a:schemeClr val="bg1"/>
                </a:solidFill>
              </a:rPr>
              <a:t>Research Data Infrastructure for</a:t>
            </a:r>
            <a:r>
              <a:rPr lang="hr-HR" sz="2800" dirty="0">
                <a:solidFill>
                  <a:schemeClr val="bg1"/>
                </a:solidFill>
              </a:rPr>
              <a:t> </a:t>
            </a:r>
            <a:r>
              <a:rPr lang="hr-HR" sz="2800" dirty="0" smtClean="0">
                <a:solidFill>
                  <a:schemeClr val="bg1"/>
                </a:solidFill>
              </a:rPr>
              <a:t>Digital Art History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46" y="3697065"/>
            <a:ext cx="6458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Draženko Celjak &lt;drazenko.celjak@srce.hr&gt;, </a:t>
            </a:r>
          </a:p>
          <a:p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– University of Zagreb, University Computing Centre</a:t>
            </a:r>
          </a:p>
          <a:p>
            <a:endParaRPr lang="hr-HR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019 Digital Art History Conference</a:t>
            </a:r>
            <a:endParaRPr lang="hr-HR" sz="14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Zagreb, </a:t>
            </a:r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November 2019</a:t>
            </a:r>
          </a:p>
        </p:txBody>
      </p:sp>
    </p:spTree>
    <p:extLst>
      <p:ext uri="{BB962C8B-B14F-4D97-AF65-F5344CB8AC3E}">
        <p14:creationId xmlns:p14="http://schemas.microsoft.com/office/powerpoint/2010/main" xmlns="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r-Latn-RS" sz="1600" spc="-1" dirty="0">
                <a:solidFill>
                  <a:srgbClr val="000000"/>
                </a:solidFill>
              </a:rPr>
              <a:t>Individual </a:t>
            </a:r>
            <a:r>
              <a:rPr lang="sr-Latn-RS" sz="1600" spc="-1" dirty="0" smtClean="0">
                <a:solidFill>
                  <a:srgbClr val="000000"/>
                </a:solidFill>
              </a:rPr>
              <a:t>Membership (</a:t>
            </a:r>
            <a:r>
              <a:rPr lang="sr-Latn-RS" sz="1600" b="1" spc="-1" dirty="0" smtClean="0">
                <a:solidFill>
                  <a:srgbClr val="000000"/>
                </a:solidFill>
              </a:rPr>
              <a:t>9300+ members</a:t>
            </a:r>
            <a:r>
              <a:rPr lang="sr-Latn-RS" sz="1600" spc="-1" dirty="0" smtClean="0">
                <a:solidFill>
                  <a:srgbClr val="000000"/>
                </a:solidFill>
              </a:rPr>
              <a:t>; free)</a:t>
            </a:r>
            <a:endParaRPr lang="sr-Latn-RS" sz="1600" spc="-1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sr-Latn-RS" sz="1375" spc="-1" dirty="0">
                <a:solidFill>
                  <a:srgbClr val="000000"/>
                </a:solidFill>
                <a:ea typeface="Arial"/>
                <a:hlinkClick r:id="rId3"/>
              </a:rPr>
              <a:t>https://www.rd-alliance.org/get-involved/individual-membership.html</a:t>
            </a:r>
            <a:r>
              <a:rPr lang="sr-Latn-RS" sz="1375" spc="-1" dirty="0">
                <a:solidFill>
                  <a:srgbClr val="000000"/>
                </a:solidFill>
                <a:ea typeface="Arial"/>
              </a:rPr>
              <a:t> </a:t>
            </a:r>
          </a:p>
          <a:p>
            <a:pPr>
              <a:lnSpc>
                <a:spcPct val="100000"/>
              </a:lnSpc>
            </a:pPr>
            <a:endParaRPr lang="sr-Latn-RS" sz="1600" spc="-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Latn-RS" sz="1600" spc="-1" dirty="0" smtClean="0">
                <a:solidFill>
                  <a:srgbClr val="000000"/>
                </a:solidFill>
              </a:rPr>
              <a:t>Working </a:t>
            </a:r>
            <a:r>
              <a:rPr lang="sr-Latn-RS" sz="1600" spc="-1" dirty="0">
                <a:solidFill>
                  <a:srgbClr val="000000"/>
                </a:solidFill>
              </a:rPr>
              <a:t>and Interest </a:t>
            </a:r>
            <a:r>
              <a:rPr lang="sr-Latn-RS" sz="1600" spc="-1" dirty="0" smtClean="0">
                <a:solidFill>
                  <a:srgbClr val="000000"/>
                </a:solidFill>
              </a:rPr>
              <a:t>Groups (</a:t>
            </a:r>
            <a:r>
              <a:rPr lang="sr-Latn-RS" sz="1600" b="1" spc="-1" dirty="0" smtClean="0">
                <a:solidFill>
                  <a:srgbClr val="000000"/>
                </a:solidFill>
              </a:rPr>
              <a:t>88 WG &amp; IGs</a:t>
            </a:r>
            <a:r>
              <a:rPr lang="sr-Latn-RS" sz="1600" spc="-1" dirty="0" smtClean="0">
                <a:solidFill>
                  <a:srgbClr val="000000"/>
                </a:solidFill>
              </a:rPr>
              <a:t>)</a:t>
            </a:r>
            <a:endParaRPr lang="sr-Latn-RS" sz="1600" spc="-1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sr-Latn-RS" sz="1375" spc="-1" dirty="0">
                <a:solidFill>
                  <a:srgbClr val="000000"/>
                </a:solidFill>
                <a:hlinkClick r:id="rId4"/>
              </a:rPr>
              <a:t>https://www.rd-alliance.org/groups</a:t>
            </a:r>
            <a:endParaRPr lang="sr-Latn-RS" sz="1375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sr-Latn-RS" sz="1600" spc="-1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Latn-RS" sz="1600" spc="-1" dirty="0">
                <a:solidFill>
                  <a:srgbClr val="000000"/>
                </a:solidFill>
              </a:rPr>
              <a:t>RDA Recommendations and </a:t>
            </a:r>
            <a:r>
              <a:rPr lang="sr-Latn-RS" sz="1600" spc="-1" dirty="0" smtClean="0">
                <a:solidFill>
                  <a:srgbClr val="000000"/>
                </a:solidFill>
              </a:rPr>
              <a:t>Outputs</a:t>
            </a:r>
            <a:endParaRPr lang="sr-Latn-RS" sz="1600" spc="-1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sr-Latn-RS" sz="1375" spc="-1" dirty="0">
                <a:solidFill>
                  <a:srgbClr val="000000"/>
                </a:solidFill>
                <a:hlinkClick r:id="rId5"/>
              </a:rPr>
              <a:t>https://rd-alliance.org/recommendations-and-outputs/all-recommendations-and-outputs</a:t>
            </a:r>
            <a:r>
              <a:rPr lang="sr-Latn-RS" sz="1375" spc="-1" dirty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sr-Latn-RS" sz="1600" spc="-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Latn-RS" sz="1600" b="1" spc="-1" dirty="0" smtClean="0">
                <a:solidFill>
                  <a:srgbClr val="000000"/>
                </a:solidFill>
              </a:rPr>
              <a:t>RDA in Croatia </a:t>
            </a:r>
            <a:r>
              <a:rPr lang="sr-Latn-RS" sz="1600" b="1" spc="-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sr-Latn-RS" sz="1600" b="1" spc="-1" dirty="0">
              <a:solidFill>
                <a:srgbClr val="000000"/>
              </a:solidFill>
            </a:endParaRPr>
          </a:p>
          <a:p>
            <a:pPr lvl="1"/>
            <a:r>
              <a:rPr lang="en-US" sz="1375" dirty="0">
                <a:hlinkClick r:id="rId6"/>
              </a:rPr>
              <a:t>https://</a:t>
            </a:r>
            <a:r>
              <a:rPr lang="en-US" sz="1375" dirty="0" smtClean="0">
                <a:hlinkClick r:id="rId6"/>
              </a:rPr>
              <a:t>www.rd-alliance.org/groups/rda-croatia</a:t>
            </a:r>
            <a:r>
              <a:rPr lang="hr-HR" sz="1375" dirty="0" smtClean="0"/>
              <a:t> </a:t>
            </a:r>
            <a:endParaRPr lang="en-US" sz="1375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RDA membership &amp; groups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2771" y="10683"/>
            <a:ext cx="1121229" cy="11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71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The </a:t>
            </a:r>
            <a:r>
              <a:rPr lang="en-US" sz="1600" dirty="0"/>
              <a:t>objective of RDA Europe 4.0 is to become the </a:t>
            </a:r>
            <a:r>
              <a:rPr lang="en-US" sz="1600" dirty="0" err="1"/>
              <a:t>centrepiece</a:t>
            </a:r>
            <a:r>
              <a:rPr lang="en-US" sz="1600" dirty="0"/>
              <a:t> for an EU Open Science Strategy through a consolidated European network of National </a:t>
            </a:r>
            <a:r>
              <a:rPr lang="en-US" sz="1600" dirty="0" smtClean="0"/>
              <a:t>Nodes</a:t>
            </a:r>
            <a:r>
              <a:rPr lang="hr-HR" sz="1600" dirty="0" smtClean="0"/>
              <a:t>..</a:t>
            </a:r>
            <a:r>
              <a:rPr lang="en-US" sz="1600" dirty="0" smtClean="0"/>
              <a:t>.</a:t>
            </a:r>
            <a:endParaRPr lang="hr-HR" sz="1600" dirty="0"/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dirty="0" smtClean="0"/>
              <a:t>Activities:</a:t>
            </a:r>
            <a:endParaRPr lang="hr-HR" sz="1600" dirty="0"/>
          </a:p>
          <a:p>
            <a:r>
              <a:rPr lang="hr-HR" sz="1600" dirty="0" smtClean="0"/>
              <a:t>Communication with funding bodies: Croatian Science Foundation (HRZZ) &amp; Ministry of Science and Education (MZO)</a:t>
            </a:r>
          </a:p>
          <a:p>
            <a:pPr lvl="1"/>
            <a:r>
              <a:rPr lang="hr-HR" sz="1375" dirty="0" smtClean="0"/>
              <a:t>Incentives for data sharing, Data Management Plans (DMPs)</a:t>
            </a:r>
            <a:endParaRPr lang="hr-HR" sz="1375" dirty="0"/>
          </a:p>
          <a:p>
            <a:r>
              <a:rPr lang="hr-HR" sz="1600" dirty="0" smtClean="0"/>
              <a:t>Building capacitiy (skills) of HE &amp; Research libraries to manage research data and support researchers at their institutions; starting with 4 major university libraries</a:t>
            </a:r>
            <a:endParaRPr lang="hr-HR" dirty="0" smtClean="0"/>
          </a:p>
          <a:p>
            <a:r>
              <a:rPr lang="hr-HR" sz="1600" dirty="0" smtClean="0"/>
              <a:t>4 events / trainings between February 2020 and April 2020 </a:t>
            </a:r>
            <a:endParaRPr lang="hr-HR" sz="1600" dirty="0"/>
          </a:p>
          <a:p>
            <a:r>
              <a:rPr lang="hr-HR" sz="1600" dirty="0" smtClean="0"/>
              <a:t>Promoting CoreTrustSeal (</a:t>
            </a:r>
            <a:r>
              <a:rPr lang="en-US" sz="1600" dirty="0" smtClean="0"/>
              <a:t>Trustworthy </a:t>
            </a:r>
            <a:r>
              <a:rPr lang="en-US" sz="1600" dirty="0"/>
              <a:t>Data Repositories</a:t>
            </a:r>
            <a:r>
              <a:rPr lang="hr-HR" sz="1600" dirty="0" smtClean="0"/>
              <a:t>)</a:t>
            </a:r>
            <a:endParaRPr lang="en-US" sz="1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Croatian National RDA Node: SRCE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2771" y="10683"/>
            <a:ext cx="1121229" cy="11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45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028" y="1369219"/>
            <a:ext cx="5857515" cy="3263504"/>
          </a:xfrm>
        </p:spPr>
        <p:txBody>
          <a:bodyPr>
            <a:normAutofit/>
          </a:bodyPr>
          <a:lstStyle/>
          <a:p>
            <a:endParaRPr lang="hr-HR" sz="1600" dirty="0" smtClean="0"/>
          </a:p>
          <a:p>
            <a:r>
              <a:rPr lang="en-US" sz="1600" dirty="0" smtClean="0"/>
              <a:t>Digital </a:t>
            </a:r>
            <a:r>
              <a:rPr lang="en-US" sz="1600" dirty="0"/>
              <a:t>Practices in History and Ethnography </a:t>
            </a:r>
            <a:r>
              <a:rPr lang="en-US" sz="1600" dirty="0" smtClean="0"/>
              <a:t>IG</a:t>
            </a:r>
            <a:endParaRPr lang="hr-HR" sz="1600" dirty="0" smtClean="0"/>
          </a:p>
          <a:p>
            <a:pPr lvl="1"/>
            <a:r>
              <a:rPr lang="en-US" dirty="0"/>
              <a:t>works to advance data standards, practices and infrastructure for historical and ethnographic </a:t>
            </a:r>
            <a:r>
              <a:rPr lang="en-US" dirty="0" smtClean="0"/>
              <a:t>research</a:t>
            </a:r>
            <a:endParaRPr lang="hr-HR" dirty="0" smtClean="0"/>
          </a:p>
          <a:p>
            <a:r>
              <a:rPr lang="en-US" sz="1600" dirty="0"/>
              <a:t>Empirical Humanities Metadata </a:t>
            </a:r>
            <a:r>
              <a:rPr lang="en-US" sz="1600" dirty="0" smtClean="0"/>
              <a:t>W</a:t>
            </a:r>
            <a:r>
              <a:rPr lang="hr-HR" sz="1600" dirty="0" smtClean="0"/>
              <a:t>G</a:t>
            </a:r>
          </a:p>
          <a:p>
            <a:r>
              <a:rPr lang="en-US" sz="1600" dirty="0"/>
              <a:t>Linguistics Data IG </a:t>
            </a:r>
            <a:endParaRPr lang="hr-HR" sz="1600" dirty="0" smtClean="0"/>
          </a:p>
          <a:p>
            <a:pPr lvl="1"/>
            <a:r>
              <a:rPr lang="en-US" sz="1375" dirty="0" smtClean="0"/>
              <a:t>aims </a:t>
            </a:r>
            <a:r>
              <a:rPr lang="en-US" sz="1375" dirty="0"/>
              <a:t>to publish a set of recommendations for citing research data </a:t>
            </a:r>
            <a:r>
              <a:rPr lang="en-US" sz="1375" dirty="0" smtClean="0"/>
              <a:t>in</a:t>
            </a:r>
            <a:r>
              <a:rPr lang="hr-HR" sz="1375" dirty="0" smtClean="0"/>
              <a:t> </a:t>
            </a:r>
            <a:r>
              <a:rPr lang="en-US" sz="1375" dirty="0" smtClean="0"/>
              <a:t>linguistics</a:t>
            </a:r>
            <a:endParaRPr lang="hr-HR" sz="1375" dirty="0" smtClean="0"/>
          </a:p>
          <a:p>
            <a:r>
              <a:rPr lang="hr-HR" sz="1600" dirty="0" smtClean="0"/>
              <a:t>Initiated: </a:t>
            </a:r>
            <a:r>
              <a:rPr lang="en-US" sz="1600" dirty="0" smtClean="0"/>
              <a:t>Social </a:t>
            </a:r>
            <a:r>
              <a:rPr lang="en-US" sz="1600" dirty="0"/>
              <a:t>Sciences &amp; Humanities Research Data (</a:t>
            </a:r>
            <a:r>
              <a:rPr lang="en-US" sz="1600" dirty="0" smtClean="0"/>
              <a:t>SSHRD</a:t>
            </a:r>
            <a:r>
              <a:rPr lang="hr-HR" sz="1600" dirty="0" smtClean="0"/>
              <a:t>) IG</a:t>
            </a:r>
          </a:p>
          <a:p>
            <a:pPr marL="0" indent="0">
              <a:buNone/>
            </a:pPr>
            <a:endParaRPr lang="hr-HR" sz="1600" dirty="0" smtClean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RDA for the Humanities - groups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2771" y="10683"/>
            <a:ext cx="1121229" cy="11290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9" y="1384986"/>
            <a:ext cx="2008254" cy="2840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065" y="4225160"/>
            <a:ext cx="323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hlinkClick r:id="rId5"/>
              </a:rPr>
              <a:t>https://doi.org/10.5281/zenodo.3355145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1304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028" y="1369219"/>
            <a:ext cx="5693323" cy="3263504"/>
          </a:xfrm>
        </p:spPr>
        <p:txBody>
          <a:bodyPr>
            <a:normAutofit/>
          </a:bodyPr>
          <a:lstStyle/>
          <a:p>
            <a:endParaRPr lang="hr-HR" sz="1600" dirty="0"/>
          </a:p>
          <a:p>
            <a:r>
              <a:rPr lang="en-US" sz="1600" dirty="0" smtClean="0"/>
              <a:t>Metadata </a:t>
            </a:r>
            <a:r>
              <a:rPr lang="en-US" sz="1600" dirty="0"/>
              <a:t>Standards Directory Working Group </a:t>
            </a:r>
            <a:r>
              <a:rPr lang="en-US" sz="1600" dirty="0" smtClean="0"/>
              <a:t>Recommendations</a:t>
            </a:r>
            <a:endParaRPr lang="hr-HR" sz="1600" dirty="0" smtClean="0"/>
          </a:p>
          <a:p>
            <a:pPr lvl="1"/>
            <a:r>
              <a:rPr lang="en-US" sz="1375" dirty="0"/>
              <a:t>contains an overview of metadata standards for a wide range of disciplines, also for arts and humanities</a:t>
            </a:r>
            <a:endParaRPr lang="hr-HR" sz="1375" dirty="0"/>
          </a:p>
          <a:p>
            <a:pPr lvl="1"/>
            <a:r>
              <a:rPr lang="hr-HR" sz="1375" dirty="0">
                <a:hlinkClick r:id="rId3"/>
              </a:rPr>
              <a:t>http://rd-alliance.github.io/metadata-directory/standards</a:t>
            </a:r>
            <a:r>
              <a:rPr lang="hr-HR" sz="1375" dirty="0" smtClean="0">
                <a:hlinkClick r:id="rId3"/>
              </a:rPr>
              <a:t>/</a:t>
            </a:r>
            <a:r>
              <a:rPr lang="hr-HR" sz="1375" dirty="0" smtClean="0"/>
              <a:t> </a:t>
            </a:r>
          </a:p>
          <a:p>
            <a:endParaRPr lang="hr-HR" sz="1600" dirty="0" smtClean="0"/>
          </a:p>
          <a:p>
            <a:r>
              <a:rPr lang="en-US" sz="1600" dirty="0"/>
              <a:t>Repository Audit and Certification </a:t>
            </a:r>
            <a:r>
              <a:rPr lang="en-US" sz="1600" dirty="0" smtClean="0"/>
              <a:t>Catalogues</a:t>
            </a:r>
            <a:endParaRPr lang="hr-HR" sz="1600" dirty="0" smtClean="0"/>
          </a:p>
          <a:p>
            <a:pPr lvl="1"/>
            <a:r>
              <a:rPr lang="en-US" sz="1375" dirty="0" err="1"/>
              <a:t>CoreTrustSeal</a:t>
            </a:r>
            <a:r>
              <a:rPr lang="en-US" sz="1375" dirty="0"/>
              <a:t> (CTS): Core Trustworthy Data Repositories Requirements</a:t>
            </a:r>
          </a:p>
          <a:p>
            <a:pPr lvl="1"/>
            <a:r>
              <a:rPr lang="en-US" sz="1375" dirty="0" smtClean="0">
                <a:hlinkClick r:id="rId4"/>
              </a:rPr>
              <a:t>https</a:t>
            </a:r>
            <a:r>
              <a:rPr lang="en-US" sz="1375" dirty="0">
                <a:hlinkClick r:id="rId4"/>
              </a:rPr>
              <a:t>://</a:t>
            </a:r>
            <a:r>
              <a:rPr lang="en-US" sz="1375" dirty="0" smtClean="0">
                <a:hlinkClick r:id="rId4"/>
              </a:rPr>
              <a:t>doi.org/10.17026/dans-22n-gk35</a:t>
            </a:r>
            <a:r>
              <a:rPr lang="hr-HR" sz="1375" dirty="0" smtClean="0"/>
              <a:t> </a:t>
            </a:r>
            <a:endParaRPr lang="en-US" sz="1375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RDA for the Humanities - outputs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2771" y="10683"/>
            <a:ext cx="1121229" cy="11290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9" y="1384986"/>
            <a:ext cx="2008254" cy="2840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065" y="4225160"/>
            <a:ext cx="323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hlinkClick r:id="rId7"/>
              </a:rPr>
              <a:t>https://doi.org/10.5281/zenodo.3355145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5097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2296725" cy="3263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sr-Latn-RS" sz="1600" spc="-1" dirty="0">
              <a:solidFill>
                <a:srgbClr val="000000"/>
              </a:solidFill>
            </a:endParaRPr>
          </a:p>
          <a:p>
            <a:endParaRPr lang="en-US" sz="1600" dirty="0"/>
          </a:p>
          <a:p>
            <a:pPr marL="0" indent="0">
              <a:buNone/>
            </a:pPr>
            <a:r>
              <a:rPr lang="en-US" dirty="0"/>
              <a:t>Poster “What can the RDA do for you?” Presented at the DARIAH Annual Event, May 2019, Warsaw.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2771" y="10683"/>
            <a:ext cx="1121229" cy="11290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5376" y="24712"/>
            <a:ext cx="3649536" cy="511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5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RDA Europe Cascading Grants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2771" y="10683"/>
            <a:ext cx="1121229" cy="1129016"/>
          </a:xfrm>
          <a:prstGeom prst="rect">
            <a:avLst/>
          </a:prstGeom>
        </p:spPr>
      </p:pic>
      <p:sp>
        <p:nvSpPr>
          <p:cNvPr id="6" name="TextShape 2"/>
          <p:cNvSpPr txBox="1"/>
          <p:nvPr/>
        </p:nvSpPr>
        <p:spPr>
          <a:xfrm>
            <a:off x="628651" y="4260046"/>
            <a:ext cx="4295041" cy="3935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r-Latn-RS" sz="1400" spc="-1" dirty="0" smtClean="0">
                <a:solidFill>
                  <a:srgbClr val="000000"/>
                </a:solidFill>
                <a:hlinkClick r:id="rId4"/>
              </a:rPr>
              <a:t>https</a:t>
            </a:r>
            <a:r>
              <a:rPr lang="sr-Latn-RS" sz="1400" spc="-1" dirty="0">
                <a:solidFill>
                  <a:srgbClr val="000000"/>
                </a:solidFill>
                <a:hlinkClick r:id="rId4"/>
              </a:rPr>
              <a:t>://</a:t>
            </a:r>
            <a:r>
              <a:rPr lang="sr-Latn-RS" sz="1400" spc="-1" dirty="0" smtClean="0">
                <a:solidFill>
                  <a:srgbClr val="000000"/>
                </a:solidFill>
                <a:hlinkClick r:id="rId4"/>
              </a:rPr>
              <a:t>grants.rd-alliance.org</a:t>
            </a:r>
            <a:r>
              <a:rPr lang="sr-Latn-RS" sz="1400" spc="-1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ct val="100000"/>
              </a:lnSpc>
            </a:pPr>
            <a:endParaRPr lang="sr-Latn-R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" y="1002477"/>
            <a:ext cx="4295041" cy="32742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34707" y="1369219"/>
            <a:ext cx="3380643" cy="3263504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1600" dirty="0" smtClean="0"/>
          </a:p>
          <a:p>
            <a:pPr>
              <a:buNone/>
            </a:pPr>
            <a:r>
              <a:rPr lang="hr-HR" sz="1600" dirty="0" smtClean="0"/>
              <a:t>Expected calls:</a:t>
            </a:r>
          </a:p>
          <a:p>
            <a:r>
              <a:rPr lang="hr-HR" sz="1600" dirty="0"/>
              <a:t>f</a:t>
            </a:r>
            <a:r>
              <a:rPr lang="hr-HR" sz="1600" dirty="0" smtClean="0"/>
              <a:t>inancial </a:t>
            </a:r>
            <a:r>
              <a:rPr lang="hr-HR" sz="1600" dirty="0"/>
              <a:t>support to European Eary Career Researchers </a:t>
            </a:r>
            <a:r>
              <a:rPr lang="hr-HR" sz="1600" dirty="0" smtClean="0"/>
              <a:t>working with data to attend plenaries</a:t>
            </a:r>
          </a:p>
          <a:p>
            <a:r>
              <a:rPr lang="hr-HR" sz="1600" dirty="0"/>
              <a:t>f</a:t>
            </a:r>
            <a:r>
              <a:rPr lang="hr-HR" sz="1600" dirty="0" smtClean="0"/>
              <a:t>inancial support to European Experts, mid-career or senior data professional / scientist to attedns plenaries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23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8021864" cy="3263504"/>
          </a:xfrm>
        </p:spPr>
        <p:txBody>
          <a:bodyPr>
            <a:normAutofit lnSpcReduction="10000"/>
          </a:bodyPr>
          <a:lstStyle/>
          <a:p>
            <a:r>
              <a:rPr lang="hr-HR" sz="1600" dirty="0" smtClean="0"/>
              <a:t>validation &amp; reproducibility = good science</a:t>
            </a:r>
          </a:p>
          <a:p>
            <a:endParaRPr lang="hr-HR" sz="1600" dirty="0" smtClean="0"/>
          </a:p>
          <a:p>
            <a:r>
              <a:rPr lang="hr-HR" sz="1600" dirty="0" smtClean="0"/>
              <a:t>data re-use </a:t>
            </a:r>
          </a:p>
          <a:p>
            <a:endParaRPr lang="hr-HR" sz="1600" dirty="0" smtClean="0"/>
          </a:p>
          <a:p>
            <a:r>
              <a:rPr lang="hr-HR" sz="1600" dirty="0" smtClean="0"/>
              <a:t>increased visibility &gt; impact &gt; collaboration</a:t>
            </a:r>
          </a:p>
          <a:p>
            <a:pPr lvl="1"/>
            <a:r>
              <a:rPr lang="hr-HR" sz="1600" i="1" dirty="0" smtClean="0"/>
              <a:t>„</a:t>
            </a:r>
            <a:r>
              <a:rPr lang="en-US" sz="1600" i="1" dirty="0" smtClean="0"/>
              <a:t>the </a:t>
            </a:r>
            <a:r>
              <a:rPr lang="en-US" sz="1600" i="1" dirty="0"/>
              <a:t>data link papers in total received about 25% more citations per paper on average while this number is more like 40% more citations since 2009</a:t>
            </a:r>
            <a:r>
              <a:rPr lang="en-US" sz="1600" i="1" dirty="0" smtClean="0"/>
              <a:t>.</a:t>
            </a:r>
            <a:r>
              <a:rPr lang="hr-HR" sz="1600" i="1" dirty="0" smtClean="0"/>
              <a:t>”,</a:t>
            </a:r>
            <a:r>
              <a:rPr lang="hr-HR" sz="1600" dirty="0" smtClean="0"/>
              <a:t> </a:t>
            </a:r>
            <a:r>
              <a:rPr lang="hr-HR" sz="1380" dirty="0" smtClean="0">
                <a:hlinkClick r:id="rId3"/>
              </a:rPr>
              <a:t>https</a:t>
            </a:r>
            <a:r>
              <a:rPr lang="hr-HR" sz="1380" dirty="0">
                <a:hlinkClick r:id="rId3"/>
              </a:rPr>
              <a:t>://</a:t>
            </a:r>
            <a:r>
              <a:rPr lang="hr-HR" sz="1380" dirty="0" smtClean="0">
                <a:hlinkClick r:id="rId3"/>
              </a:rPr>
              <a:t>doi.org/10.18352/lq.10149</a:t>
            </a:r>
            <a:endParaRPr lang="hr-HR" sz="1380" dirty="0"/>
          </a:p>
          <a:p>
            <a:endParaRPr lang="hr-HR" sz="1600" dirty="0" smtClean="0"/>
          </a:p>
          <a:p>
            <a:r>
              <a:rPr lang="hr-HR" sz="1600" dirty="0" smtClean="0"/>
              <a:t>educational resurce</a:t>
            </a:r>
          </a:p>
          <a:p>
            <a:endParaRPr lang="hr-HR" sz="1600" dirty="0" smtClean="0"/>
          </a:p>
          <a:p>
            <a:r>
              <a:rPr lang="hr-HR" sz="1600" dirty="0" smtClean="0"/>
              <a:t>requirement of funders (transparency), journals (reproducibility)</a:t>
            </a:r>
          </a:p>
          <a:p>
            <a:pPr lvl="1"/>
            <a:r>
              <a:rPr lang="hr-HR" sz="1375" dirty="0" smtClean="0"/>
              <a:t>EC </a:t>
            </a:r>
            <a:r>
              <a:rPr lang="hr-HR" sz="1375" dirty="0"/>
              <a:t>H2020 </a:t>
            </a:r>
            <a:r>
              <a:rPr lang="hr-HR" sz="1375" dirty="0" smtClean="0"/>
              <a:t>since </a:t>
            </a:r>
            <a:r>
              <a:rPr lang="hr-HR" sz="1375" dirty="0"/>
              <a:t>2017.: </a:t>
            </a:r>
            <a:r>
              <a:rPr lang="hr-HR" sz="1375" dirty="0" smtClean="0"/>
              <a:t>Data Management Plan &amp; </a:t>
            </a:r>
            <a:r>
              <a:rPr lang="hr-HR" sz="1375" dirty="0"/>
              <a:t>„as open as possible” </a:t>
            </a:r>
            <a:r>
              <a:rPr lang="hr-HR" sz="1375" dirty="0" smtClean="0"/>
              <a:t>Research Data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Conclusion? Why share research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88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5"/>
            <a:ext cx="6858000" cy="76373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Thank you!</a:t>
            </a:r>
            <a:endParaRPr lang="hr-H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462316"/>
            <a:ext cx="6858000" cy="1367972"/>
          </a:xfrm>
        </p:spPr>
        <p:txBody>
          <a:bodyPr>
            <a:normAutofit/>
          </a:bodyPr>
          <a:lstStyle/>
          <a:p>
            <a:r>
              <a:rPr lang="hr-HR" sz="2000" dirty="0" smtClean="0">
                <a:hlinkClick r:id="rId3"/>
              </a:rPr>
              <a:t>https://dabar.srce.hr</a:t>
            </a:r>
            <a:r>
              <a:rPr lang="hr-HR" sz="2000" dirty="0" smtClean="0"/>
              <a:t> &lt;</a:t>
            </a:r>
            <a:r>
              <a:rPr lang="hr-HR" sz="2000" dirty="0" smtClean="0">
                <a:hlinkClick r:id="rId4"/>
              </a:rPr>
              <a:t>dabar@srce.hr</a:t>
            </a:r>
            <a:r>
              <a:rPr lang="hr-HR" sz="2000" dirty="0" smtClean="0"/>
              <a:t>&gt;</a:t>
            </a:r>
          </a:p>
          <a:p>
            <a:r>
              <a:rPr lang="hr-HR" sz="2000" dirty="0">
                <a:hlinkClick r:id="rId5"/>
              </a:rPr>
              <a:t>https://</a:t>
            </a:r>
            <a:r>
              <a:rPr lang="hr-HR" sz="2000" dirty="0" smtClean="0">
                <a:hlinkClick r:id="rId5"/>
              </a:rPr>
              <a:t>ni4os.eu</a:t>
            </a:r>
            <a:r>
              <a:rPr lang="hr-HR" sz="2000" dirty="0"/>
              <a:t> &lt;</a:t>
            </a:r>
            <a:r>
              <a:rPr lang="hr-HR" sz="2000" dirty="0">
                <a:hlinkClick r:id="rId6"/>
              </a:rPr>
              <a:t>ni4os-europe@srce.hr</a:t>
            </a:r>
            <a:r>
              <a:rPr lang="hr-HR" sz="2000" dirty="0"/>
              <a:t>&gt;</a:t>
            </a:r>
            <a:endParaRPr lang="hr-HR" sz="2000" dirty="0" smtClean="0"/>
          </a:p>
          <a:p>
            <a:r>
              <a:rPr lang="hr-HR" sz="2000" dirty="0"/>
              <a:t> </a:t>
            </a:r>
            <a:r>
              <a:rPr lang="hr-HR" sz="2000" dirty="0">
                <a:hlinkClick r:id="rId7"/>
              </a:rPr>
              <a:t>https://</a:t>
            </a:r>
            <a:r>
              <a:rPr lang="hr-HR" sz="2000" dirty="0" smtClean="0">
                <a:hlinkClick r:id="rId7"/>
              </a:rPr>
              <a:t>www.srce.unizg.hr/rda</a:t>
            </a:r>
            <a:r>
              <a:rPr lang="hr-HR" sz="2000" dirty="0" smtClean="0"/>
              <a:t> &lt;</a:t>
            </a:r>
            <a:r>
              <a:rPr lang="hr-HR" sz="2000" dirty="0" smtClean="0">
                <a:hlinkClick r:id="rId8"/>
              </a:rPr>
              <a:t>rda@srce.hr</a:t>
            </a:r>
            <a:r>
              <a:rPr lang="hr-HR" sz="2000" dirty="0" smtClean="0"/>
              <a:t>&gt;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628650" y="3391389"/>
            <a:ext cx="8007349" cy="1241333"/>
          </a:xfrm>
          <a:prstGeom prst="rect">
            <a:avLst/>
          </a:prstGeom>
        </p:spPr>
        <p:txBody>
          <a:bodyPr vert="horz" lIns="91440" tIns="45720" rIns="91440" bIns="45720" numCol="3" spcCol="25200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dirty="0">
                <a:latin typeface="Arial" charset="0"/>
                <a:cs typeface="Arial" charset="0"/>
              </a:rPr>
              <a:t>n</a:t>
            </a:r>
            <a:r>
              <a:rPr lang="hr-HR" sz="1600" dirty="0" smtClean="0">
                <a:latin typeface="Arial" charset="0"/>
                <a:cs typeface="Arial" charset="0"/>
              </a:rPr>
              <a:t>ational platform for repositories and archives with the support for research data sharing</a:t>
            </a:r>
          </a:p>
          <a:p>
            <a:r>
              <a:rPr lang="hr-HR" sz="1600" dirty="0" smtClean="0">
                <a:latin typeface="Arial" charset="0"/>
                <a:cs typeface="Arial" charset="0"/>
              </a:rPr>
              <a:t>H2020 project – support for </a:t>
            </a:r>
            <a:r>
              <a:rPr lang="hr-HR" sz="1600" dirty="0" err="1" smtClean="0">
                <a:latin typeface="Arial" charset="0"/>
                <a:cs typeface="Arial" charset="0"/>
              </a:rPr>
              <a:t>the</a:t>
            </a:r>
            <a:r>
              <a:rPr lang="hr-HR" sz="1600" dirty="0" smtClean="0">
                <a:latin typeface="Arial" charset="0"/>
                <a:cs typeface="Arial" charset="0"/>
              </a:rPr>
              <a:t> on-</a:t>
            </a:r>
            <a:r>
              <a:rPr lang="hr-HR" sz="1600" dirty="0" err="1" smtClean="0">
                <a:latin typeface="Arial" charset="0"/>
                <a:cs typeface="Arial" charset="0"/>
              </a:rPr>
              <a:t>boarding</a:t>
            </a:r>
            <a:r>
              <a:rPr lang="hr-HR" sz="1600" dirty="0" smtClean="0">
                <a:latin typeface="Arial" charset="0"/>
                <a:cs typeface="Arial" charset="0"/>
              </a:rPr>
              <a:t> </a:t>
            </a:r>
            <a:r>
              <a:rPr lang="hr-HR" sz="1600" dirty="0" err="1" smtClean="0">
                <a:latin typeface="Arial" charset="0"/>
                <a:cs typeface="Arial" charset="0"/>
              </a:rPr>
              <a:t>of</a:t>
            </a:r>
            <a:r>
              <a:rPr lang="hr-HR" sz="1600" dirty="0" smtClean="0">
                <a:latin typeface="Arial" charset="0"/>
                <a:cs typeface="Arial" charset="0"/>
              </a:rPr>
              <a:t> services and repositories in EOSC</a:t>
            </a:r>
          </a:p>
          <a:p>
            <a:r>
              <a:rPr lang="hr-HR" sz="1600" dirty="0" smtClean="0">
                <a:latin typeface="Arial" charset="0"/>
                <a:cs typeface="Arial" charset="0"/>
              </a:rPr>
              <a:t>global organization that promotes and supports data sharing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2457" y="1591851"/>
            <a:ext cx="1445149" cy="14551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Initiatives in the (</a:t>
            </a:r>
            <a:r>
              <a:rPr lang="hr-HR" dirty="0"/>
              <a:t>r</a:t>
            </a:r>
            <a:r>
              <a:rPr lang="hr-HR" dirty="0" smtClean="0"/>
              <a:t>esearch) </a:t>
            </a:r>
            <a:r>
              <a:rPr lang="hr-HR" dirty="0"/>
              <a:t>d</a:t>
            </a:r>
            <a:r>
              <a:rPr lang="hr-HR" dirty="0" smtClean="0"/>
              <a:t>ata layer of e-infrastructure</a:t>
            </a:r>
            <a:endParaRPr lang="hr-HR" dirty="0"/>
          </a:p>
        </p:txBody>
      </p:sp>
      <p:pic>
        <p:nvPicPr>
          <p:cNvPr id="5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374" y="1773381"/>
            <a:ext cx="1956982" cy="1088744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1658" y="1564143"/>
            <a:ext cx="1887496" cy="1425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1600" dirty="0" smtClean="0"/>
              <a:t>August 2015 </a:t>
            </a:r>
            <a:r>
              <a:rPr lang="en-US" sz="1600" dirty="0" smtClean="0"/>
              <a:t>- production</a:t>
            </a:r>
          </a:p>
          <a:p>
            <a:pPr marL="0" indent="0">
              <a:buNone/>
            </a:pPr>
            <a:endParaRPr lang="en-US" sz="1600" dirty="0" smtClean="0"/>
          </a:p>
          <a:p>
            <a:pPr>
              <a:buNone/>
            </a:pPr>
            <a:r>
              <a:rPr lang="hr-HR" sz="1600" dirty="0" smtClean="0"/>
              <a:t>November</a:t>
            </a:r>
            <a:r>
              <a:rPr lang="en-US" sz="1600" dirty="0" smtClean="0"/>
              <a:t> 2019:</a:t>
            </a:r>
          </a:p>
          <a:p>
            <a:r>
              <a:rPr lang="en-US" sz="1600" dirty="0" smtClean="0"/>
              <a:t>1</a:t>
            </a:r>
            <a:r>
              <a:rPr lang="hr-HR" sz="1600" dirty="0" smtClean="0"/>
              <a:t>34</a:t>
            </a:r>
            <a:r>
              <a:rPr lang="en-US" sz="1600" dirty="0" smtClean="0"/>
              <a:t> digital repositories</a:t>
            </a:r>
          </a:p>
          <a:p>
            <a:pPr lvl="1"/>
            <a:r>
              <a:rPr lang="en-US" sz="1600" dirty="0" smtClean="0"/>
              <a:t>10 universities</a:t>
            </a:r>
          </a:p>
          <a:p>
            <a:pPr lvl="1"/>
            <a:r>
              <a:rPr lang="en-US" sz="1600" dirty="0" smtClean="0"/>
              <a:t>2 national repositories</a:t>
            </a:r>
          </a:p>
          <a:p>
            <a:pPr lvl="1"/>
            <a:endParaRPr lang="en-US" sz="1600" dirty="0" smtClean="0"/>
          </a:p>
          <a:p>
            <a:r>
              <a:rPr lang="hr-HR" sz="1600" dirty="0" smtClean="0"/>
              <a:t>103</a:t>
            </a:r>
            <a:r>
              <a:rPr lang="en-US" sz="1600" dirty="0" smtClean="0"/>
              <a:t>.</a:t>
            </a:r>
            <a:r>
              <a:rPr lang="hr-HR" sz="1600" dirty="0" smtClean="0"/>
              <a:t>5</a:t>
            </a:r>
            <a:r>
              <a:rPr lang="en-US" sz="1600" dirty="0" smtClean="0"/>
              <a:t>00+ digital </a:t>
            </a:r>
            <a:r>
              <a:rPr lang="hr-HR" sz="1600" dirty="0" smtClean="0"/>
              <a:t>objects </a:t>
            </a:r>
          </a:p>
          <a:p>
            <a:r>
              <a:rPr lang="hr-HR" sz="1600" dirty="0" smtClean="0"/>
              <a:t>44.60</a:t>
            </a:r>
            <a:r>
              <a:rPr lang="en-US" sz="1600" dirty="0" smtClean="0"/>
              <a:t>0</a:t>
            </a:r>
            <a:r>
              <a:rPr lang="hr-HR" sz="1600" dirty="0" smtClean="0"/>
              <a:t>+ OA</a:t>
            </a:r>
            <a:endParaRPr lang="en-US" sz="1600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DABAR – Digital Academic Archives and Repositories</a:t>
            </a:r>
            <a:endParaRPr lang="en-US" dirty="0"/>
          </a:p>
        </p:txBody>
      </p:sp>
      <p:pic>
        <p:nvPicPr>
          <p:cNvPr id="9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954099"/>
              </p:ext>
            </p:extLst>
          </p:nvPr>
        </p:nvGraphicFramePr>
        <p:xfrm>
          <a:off x="3486151" y="1099443"/>
          <a:ext cx="5472792" cy="320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764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2787" y="2275948"/>
            <a:ext cx="3251998" cy="2764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60957"/>
            <a:ext cx="7886700" cy="994172"/>
          </a:xfrm>
        </p:spPr>
        <p:txBody>
          <a:bodyPr/>
          <a:lstStyle/>
          <a:p>
            <a:r>
              <a:rPr lang="hr-HR" dirty="0" smtClean="0"/>
              <a:t>14 digital </a:t>
            </a:r>
            <a:r>
              <a:rPr lang="hr-HR" dirty="0"/>
              <a:t>objects</a:t>
            </a:r>
            <a:br>
              <a:rPr lang="hr-HR" dirty="0"/>
            </a:br>
            <a:r>
              <a:rPr lang="hr-HR" dirty="0" smtClean="0"/>
              <a:t>(nationaly agreed)</a:t>
            </a:r>
            <a:br>
              <a:rPr lang="hr-H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59" y="937735"/>
            <a:ext cx="7886700" cy="3762681"/>
          </a:xfrm>
        </p:spPr>
        <p:txBody>
          <a:bodyPr>
            <a:normAutofit fontScale="85000" lnSpcReduction="20000"/>
          </a:bodyPr>
          <a:lstStyle/>
          <a:p>
            <a:r>
              <a:rPr lang="hr-HR" sz="1500" dirty="0" smtClean="0"/>
              <a:t>Journal articles</a:t>
            </a:r>
          </a:p>
          <a:p>
            <a:r>
              <a:rPr lang="hr-HR" sz="1500" dirty="0" smtClean="0"/>
              <a:t>Papers published in proceedings</a:t>
            </a:r>
          </a:p>
          <a:p>
            <a:r>
              <a:rPr lang="hr-HR" sz="1500" dirty="0" smtClean="0"/>
              <a:t>Books</a:t>
            </a:r>
          </a:p>
          <a:p>
            <a:r>
              <a:rPr lang="hr-HR" sz="1500" dirty="0" smtClean="0"/>
              <a:t>Book chapters</a:t>
            </a:r>
          </a:p>
          <a:p>
            <a:r>
              <a:rPr lang="hr-HR" sz="1500" dirty="0" smtClean="0"/>
              <a:t>Conference abstracts and presentations</a:t>
            </a:r>
          </a:p>
          <a:p>
            <a:endParaRPr lang="hr-HR" sz="1500" dirty="0"/>
          </a:p>
          <a:p>
            <a:r>
              <a:rPr lang="hr-HR" sz="1500" dirty="0" smtClean="0"/>
              <a:t>Theses</a:t>
            </a:r>
          </a:p>
          <a:p>
            <a:r>
              <a:rPr lang="hr-HR" sz="1500" dirty="0" smtClean="0"/>
              <a:t>Artistic theses</a:t>
            </a:r>
          </a:p>
          <a:p>
            <a:r>
              <a:rPr lang="hr-HR" sz="1500" dirty="0" smtClean="0"/>
              <a:t>Disertations</a:t>
            </a:r>
          </a:p>
          <a:p>
            <a:r>
              <a:rPr lang="hr-HR" sz="1500" dirty="0" smtClean="0"/>
              <a:t>Appendices</a:t>
            </a:r>
          </a:p>
          <a:p>
            <a:endParaRPr lang="hr-HR" sz="1500" dirty="0"/>
          </a:p>
          <a:p>
            <a:r>
              <a:rPr lang="hr-HR" sz="1500" dirty="0" smtClean="0"/>
              <a:t>Photographs</a:t>
            </a:r>
          </a:p>
          <a:p>
            <a:r>
              <a:rPr lang="hr-HR" sz="1500" dirty="0" smtClean="0"/>
              <a:t>Audio objects</a:t>
            </a:r>
          </a:p>
          <a:p>
            <a:r>
              <a:rPr lang="hr-HR" sz="1500" dirty="0" smtClean="0"/>
              <a:t>Audiovisual objects</a:t>
            </a:r>
          </a:p>
          <a:p>
            <a:endParaRPr lang="hr-HR" sz="1500" dirty="0" smtClean="0"/>
          </a:p>
          <a:p>
            <a:r>
              <a:rPr lang="hr-HR" sz="1500" b="1" dirty="0" smtClean="0"/>
              <a:t>Research data (datasets)</a:t>
            </a:r>
          </a:p>
          <a:p>
            <a:r>
              <a:rPr lang="hr-HR" sz="1500" b="1" dirty="0" smtClean="0"/>
              <a:t>Educational resurces</a:t>
            </a:r>
          </a:p>
          <a:p>
            <a:endParaRPr lang="en-US" dirty="0"/>
          </a:p>
        </p:txBody>
      </p:sp>
      <p:pic>
        <p:nvPicPr>
          <p:cNvPr id="4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70" y="149155"/>
            <a:ext cx="3809524" cy="24095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0856" y="870952"/>
            <a:ext cx="3243144" cy="28215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909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Interoperability</a:t>
            </a:r>
            <a:endParaRPr lang="hr-H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26027" y="1369219"/>
            <a:ext cx="3252356" cy="3263504"/>
          </a:xfrm>
        </p:spPr>
        <p:txBody>
          <a:bodyPr>
            <a:normAutofit/>
          </a:bodyPr>
          <a:lstStyle/>
          <a:p>
            <a:pPr marL="172800" indent="-172800">
              <a:spcBef>
                <a:spcPts val="750"/>
              </a:spcBef>
              <a:buNone/>
            </a:pPr>
            <a:endParaRPr lang="hr-HR" sz="1600" dirty="0" smtClean="0"/>
          </a:p>
          <a:p>
            <a:pPr marL="172800" indent="-172800">
              <a:spcBef>
                <a:spcPts val="750"/>
              </a:spcBef>
              <a:buNone/>
            </a:pPr>
            <a:endParaRPr lang="hr-HR" sz="1600" dirty="0" smtClean="0"/>
          </a:p>
          <a:p>
            <a:pPr marL="172800" indent="-172800">
              <a:spcBef>
                <a:spcPts val="750"/>
              </a:spcBef>
              <a:buNone/>
            </a:pPr>
            <a:r>
              <a:rPr lang="en-US" sz="1600" dirty="0"/>
              <a:t>DABAR’s integration with national and global e-infrastructure</a:t>
            </a:r>
            <a:r>
              <a:rPr lang="hr-HR" sz="1600" dirty="0" smtClean="0"/>
              <a:t> </a:t>
            </a:r>
            <a:endParaRPr lang="hr-HR" sz="1600" dirty="0"/>
          </a:p>
        </p:txBody>
      </p:sp>
      <p:pic>
        <p:nvPicPr>
          <p:cNvPr id="8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9040" y="22860"/>
            <a:ext cx="3991970" cy="508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47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05902">
            <a:off x="5721382" y="1168397"/>
            <a:ext cx="3096602" cy="2953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Research data in Dabar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172449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Infrastructure for FAIR data</a:t>
            </a:r>
          </a:p>
          <a:p>
            <a:r>
              <a:rPr lang="en-US" sz="1600" dirty="0"/>
              <a:t>Findable (PID, rich metadata, search </a:t>
            </a:r>
            <a:r>
              <a:rPr lang="en-US" sz="1600" dirty="0" err="1"/>
              <a:t>funct</a:t>
            </a:r>
            <a:r>
              <a:rPr lang="en-US" sz="1600" dirty="0"/>
              <a:t>., services)</a:t>
            </a:r>
          </a:p>
          <a:p>
            <a:r>
              <a:rPr lang="en-US" sz="1600" dirty="0"/>
              <a:t>Accessible (HTTP)</a:t>
            </a:r>
          </a:p>
          <a:p>
            <a:r>
              <a:rPr lang="en-US" sz="1600" dirty="0"/>
              <a:t>Interoperable (open formats, MODS/DC/</a:t>
            </a:r>
            <a:r>
              <a:rPr lang="en-US" sz="1600" dirty="0" err="1"/>
              <a:t>DataCite</a:t>
            </a:r>
            <a:r>
              <a:rPr lang="en-US" sz="1600" dirty="0"/>
              <a:t>, links)</a:t>
            </a:r>
          </a:p>
          <a:p>
            <a:r>
              <a:rPr lang="en-US" sz="1600" dirty="0"/>
              <a:t>Re-usable (License,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standards</a:t>
            </a:r>
            <a:r>
              <a:rPr lang="en-US" sz="1600" dirty="0"/>
              <a:t>?)</a:t>
            </a:r>
          </a:p>
          <a:p>
            <a:endParaRPr lang="hr-HR" sz="1600" dirty="0" smtClean="0"/>
          </a:p>
          <a:p>
            <a:pPr marL="0" indent="0">
              <a:buNone/>
            </a:pPr>
            <a:r>
              <a:rPr lang="en-US" sz="1600" dirty="0" smtClean="0"/>
              <a:t>Research data (datasets)</a:t>
            </a:r>
          </a:p>
          <a:p>
            <a:r>
              <a:rPr lang="en-US" sz="1600" dirty="0"/>
              <a:t>Croatian Meteorological and Hydrological </a:t>
            </a:r>
            <a:r>
              <a:rPr lang="en-US" sz="1600" dirty="0" smtClean="0"/>
              <a:t>Service</a:t>
            </a:r>
            <a:endParaRPr lang="hr-HR" sz="1600" dirty="0" smtClean="0"/>
          </a:p>
          <a:p>
            <a:pPr lvl="1"/>
            <a:r>
              <a:rPr lang="en-US" sz="1175" dirty="0" smtClean="0"/>
              <a:t>RegCM4 Climate Change Adaptation Simulations</a:t>
            </a:r>
            <a:endParaRPr lang="hr-HR" sz="1175" dirty="0" smtClean="0"/>
          </a:p>
          <a:p>
            <a:r>
              <a:rPr lang="hr-HR" sz="1600" dirty="0"/>
              <a:t>Ruđer Bošković Institute</a:t>
            </a:r>
            <a:endParaRPr lang="hr-HR" sz="1600" dirty="0" smtClean="0"/>
          </a:p>
          <a:p>
            <a:r>
              <a:rPr lang="hr-HR" sz="1600" dirty="0"/>
              <a:t>The Institute of </a:t>
            </a:r>
            <a:r>
              <a:rPr lang="hr-HR" sz="1600" dirty="0" smtClean="0"/>
              <a:t>Economics Zagreb</a:t>
            </a:r>
          </a:p>
          <a:p>
            <a:r>
              <a:rPr lang="en-US" sz="1600" dirty="0" smtClean="0"/>
              <a:t>Faculty </a:t>
            </a:r>
            <a:r>
              <a:rPr lang="en-US" sz="1600" dirty="0"/>
              <a:t>of </a:t>
            </a:r>
            <a:r>
              <a:rPr lang="hr-HR" sz="1600" dirty="0" smtClean="0"/>
              <a:t>H</a:t>
            </a:r>
            <a:r>
              <a:rPr lang="en-US" sz="1600" dirty="0" err="1" smtClean="0"/>
              <a:t>umanities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hr-HR" sz="1600" dirty="0" smtClean="0"/>
              <a:t>S</a:t>
            </a:r>
            <a:r>
              <a:rPr lang="en-US" sz="1600" dirty="0" err="1" smtClean="0"/>
              <a:t>ocial</a:t>
            </a:r>
            <a:r>
              <a:rPr lang="en-US" sz="1600" dirty="0" smtClean="0"/>
              <a:t> </a:t>
            </a:r>
            <a:r>
              <a:rPr lang="hr-HR" sz="1600" dirty="0" smtClean="0"/>
              <a:t>S</a:t>
            </a:r>
            <a:r>
              <a:rPr lang="en-US" sz="1600" dirty="0" err="1" smtClean="0"/>
              <a:t>ciences</a:t>
            </a:r>
            <a:endParaRPr lang="en-US" sz="1600" dirty="0" smtClean="0"/>
          </a:p>
        </p:txBody>
      </p:sp>
      <p:pic>
        <p:nvPicPr>
          <p:cNvPr id="4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6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600" dirty="0" smtClean="0"/>
              <a:t>Horizon H2020: 1 </a:t>
            </a:r>
            <a:r>
              <a:rPr lang="hr-HR" sz="1600" dirty="0"/>
              <a:t>September 2019 – 31 August </a:t>
            </a:r>
            <a:r>
              <a:rPr lang="hr-HR" sz="1600" dirty="0" smtClean="0"/>
              <a:t>2022</a:t>
            </a:r>
          </a:p>
          <a:p>
            <a:endParaRPr lang="hr-HR" sz="1600" dirty="0" smtClean="0"/>
          </a:p>
          <a:p>
            <a:r>
              <a:rPr lang="hr-HR" sz="1600" dirty="0" smtClean="0"/>
              <a:t>22 </a:t>
            </a:r>
            <a:r>
              <a:rPr lang="hr-HR" sz="1600" dirty="0"/>
              <a:t>partners from 15 different </a:t>
            </a:r>
            <a:r>
              <a:rPr lang="hr-HR" sz="1600" dirty="0" smtClean="0"/>
              <a:t>counties</a:t>
            </a:r>
          </a:p>
          <a:p>
            <a:pPr lvl="1"/>
            <a:r>
              <a:rPr lang="hr-HR" sz="1375" dirty="0" smtClean="0"/>
              <a:t>SRCE &amp; RBI</a:t>
            </a:r>
          </a:p>
          <a:p>
            <a:pPr lvl="1"/>
            <a:endParaRPr lang="hr-HR" sz="1600" dirty="0" smtClean="0"/>
          </a:p>
          <a:p>
            <a:r>
              <a:rPr lang="en-US" sz="1600" dirty="0"/>
              <a:t>The objective of the project is to </a:t>
            </a:r>
            <a:endParaRPr lang="hr-HR" sz="1600" dirty="0"/>
          </a:p>
          <a:p>
            <a:pPr lvl="1"/>
            <a:r>
              <a:rPr lang="en-US" sz="1375" dirty="0"/>
              <a:t>support the development and inclusion of the national Open Science Cloud initiatives in 15 </a:t>
            </a:r>
            <a:r>
              <a:rPr lang="hr-HR" sz="1375" dirty="0" smtClean="0"/>
              <a:t>m</a:t>
            </a:r>
            <a:r>
              <a:rPr lang="en-US" sz="1375" dirty="0" smtClean="0"/>
              <a:t>ember </a:t>
            </a:r>
            <a:r>
              <a:rPr lang="hr-HR" sz="1375" dirty="0" smtClean="0"/>
              <a:t>states</a:t>
            </a:r>
            <a:r>
              <a:rPr lang="en-US" sz="1375" dirty="0" smtClean="0"/>
              <a:t> </a:t>
            </a:r>
            <a:r>
              <a:rPr lang="en-US" sz="1375" dirty="0"/>
              <a:t>and </a:t>
            </a:r>
            <a:r>
              <a:rPr lang="en-US" sz="1375" dirty="0" smtClean="0"/>
              <a:t>associated </a:t>
            </a:r>
            <a:r>
              <a:rPr lang="hr-HR" sz="1375" dirty="0" smtClean="0"/>
              <a:t>countries</a:t>
            </a:r>
            <a:r>
              <a:rPr lang="en-US" sz="1375" dirty="0" smtClean="0"/>
              <a:t> </a:t>
            </a:r>
            <a:r>
              <a:rPr lang="en-US" sz="1375" dirty="0"/>
              <a:t>in the EOSC governance</a:t>
            </a:r>
            <a:endParaRPr lang="hr-HR" sz="1375" dirty="0"/>
          </a:p>
          <a:p>
            <a:pPr lvl="1"/>
            <a:r>
              <a:rPr lang="en-US" sz="1375" dirty="0"/>
              <a:t>spread the EOSC and </a:t>
            </a:r>
            <a:r>
              <a:rPr lang="en-US" sz="1375" b="1" dirty="0"/>
              <a:t>FAIR principles</a:t>
            </a:r>
            <a:r>
              <a:rPr lang="en-US" sz="1375" dirty="0"/>
              <a:t> in the community and train it</a:t>
            </a:r>
            <a:endParaRPr lang="hr-HR" sz="1375" dirty="0"/>
          </a:p>
          <a:p>
            <a:pPr lvl="1"/>
            <a:r>
              <a:rPr lang="en-US" sz="1375" b="1" dirty="0"/>
              <a:t>provide technical and policy support in on-boarding of the existing and future service providers into EOSC, including generic services (compute, data storage, data management), thematic services, repositories and data sets</a:t>
            </a:r>
            <a:r>
              <a:rPr lang="en-US" sz="1375" dirty="0"/>
              <a:t>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National Initiatives for Open Science in Europe </a:t>
            </a:r>
            <a:br>
              <a:rPr lang="hr-HR" dirty="0" smtClean="0"/>
            </a:br>
            <a:r>
              <a:rPr lang="hr-HR" dirty="0" smtClean="0"/>
              <a:t>(NI4OS-Europe)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4543" y="-3391"/>
            <a:ext cx="1099457" cy="83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4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sz="1600" dirty="0" smtClean="0"/>
          </a:p>
          <a:p>
            <a:pPr>
              <a:buNone/>
            </a:pPr>
            <a:endParaRPr lang="hr-HR" sz="1600" dirty="0"/>
          </a:p>
          <a:p>
            <a:pPr marL="285750" indent="-285750" fontAlgn="base"/>
            <a:r>
              <a:rPr lang="en-US" sz="1600" u="sng" dirty="0" smtClean="0"/>
              <a:t>The </a:t>
            </a:r>
            <a:r>
              <a:rPr lang="en-US" sz="1600" u="sng" dirty="0"/>
              <a:t>RDA Vision</a:t>
            </a:r>
            <a:r>
              <a:rPr lang="en-US" sz="1600" dirty="0"/>
              <a:t>: Researchers and innovators openly share data across technologies, disciplines, and countries to address the grand challenges of society.</a:t>
            </a:r>
            <a:endParaRPr lang="hr-HR" sz="1600" dirty="0"/>
          </a:p>
          <a:p>
            <a:pPr marL="285750" indent="-285750" fontAlgn="base"/>
            <a:endParaRPr lang="en-US" sz="1600" dirty="0"/>
          </a:p>
          <a:p>
            <a:pPr marL="285750" indent="-285750" fontAlgn="base"/>
            <a:r>
              <a:rPr lang="en-US" sz="1600" u="sng" dirty="0"/>
              <a:t>The RDA Mission</a:t>
            </a:r>
            <a:r>
              <a:rPr lang="en-US" sz="1600" dirty="0"/>
              <a:t>: RDA builds the social and technical bridges that enable open sharing and re-use of data</a:t>
            </a:r>
            <a:r>
              <a:rPr lang="en-US" sz="1600" dirty="0" smtClean="0"/>
              <a:t>.</a:t>
            </a:r>
            <a:endParaRPr lang="hr-HR" sz="1600" dirty="0" smtClean="0"/>
          </a:p>
          <a:p>
            <a:pPr marL="285750" indent="-285750" fontAlgn="base"/>
            <a:endParaRPr lang="hr-HR" sz="1600" dirty="0" smtClean="0"/>
          </a:p>
          <a:p>
            <a:pPr marL="285750" indent="-285750" fontAlgn="base"/>
            <a:r>
              <a:rPr lang="en-US" sz="1600" dirty="0" smtClean="0"/>
              <a:t>RDA was launched in 2013 by the European Commission, the United States Government's National Science Foundation and National Institute of Standards and Technology, and the Australian Government’s Department of Innovation</a:t>
            </a:r>
            <a:endParaRPr lang="hr-HR" sz="1600" dirty="0" smtClean="0"/>
          </a:p>
          <a:p>
            <a:pPr marL="285750" indent="-285750" fontAlgn="base"/>
            <a:endParaRPr lang="en-US" sz="1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bject 2"/>
          <p:cNvSpPr>
            <a:spLocks noChangeAspect="1"/>
          </p:cNvSpPr>
          <p:nvPr/>
        </p:nvSpPr>
        <p:spPr>
          <a:xfrm>
            <a:off x="3027406" y="112921"/>
            <a:ext cx="3094132" cy="1861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8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Research Data Alliance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2771" y="10683"/>
            <a:ext cx="1121229" cy="1129016"/>
          </a:xfrm>
          <a:prstGeom prst="rect">
            <a:avLst/>
          </a:prstGeom>
        </p:spPr>
      </p:pic>
      <p:sp>
        <p:nvSpPr>
          <p:cNvPr id="6" name="object 3"/>
          <p:cNvSpPr>
            <a:spLocks noChangeAspect="1"/>
          </p:cNvSpPr>
          <p:nvPr/>
        </p:nvSpPr>
        <p:spPr>
          <a:xfrm>
            <a:off x="2033505" y="2076903"/>
            <a:ext cx="5076991" cy="23526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2000" b="1" dirty="0" smtClean="0"/>
              <a:t>Interest groups &amp; Working groups</a:t>
            </a:r>
          </a:p>
        </p:txBody>
      </p:sp>
    </p:spTree>
    <p:extLst>
      <p:ext uri="{BB962C8B-B14F-4D97-AF65-F5344CB8AC3E}">
        <p14:creationId xmlns:p14="http://schemas.microsoft.com/office/powerpoint/2010/main" xmlns="" val="7907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5545</TotalTime>
  <Words>1061</Words>
  <Application>Microsoft Office PowerPoint</Application>
  <PresentationFormat>On-screen Show (16:9)</PresentationFormat>
  <Paragraphs>184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Srce - 4x3</vt:lpstr>
      <vt:lpstr>Imenovanje-Nekomercijalno-Bez prerada (CC BY-NC-ND)</vt:lpstr>
      <vt:lpstr>Slide 1</vt:lpstr>
      <vt:lpstr>Initiatives in the (research) data layer of e-infrastructure</vt:lpstr>
      <vt:lpstr>DABAR – Digital Academic Archives and Repositories</vt:lpstr>
      <vt:lpstr>14 digital objects (nationaly agreed) </vt:lpstr>
      <vt:lpstr>Interoperability</vt:lpstr>
      <vt:lpstr>Research data in Dabar</vt:lpstr>
      <vt:lpstr>National Initiatives for Open Science in Europe  (NI4OS-Europe)</vt:lpstr>
      <vt:lpstr>Slide 8</vt:lpstr>
      <vt:lpstr>Research Data Alliance</vt:lpstr>
      <vt:lpstr>RDA membership &amp; groups</vt:lpstr>
      <vt:lpstr>Croatian National RDA Node: SRCE</vt:lpstr>
      <vt:lpstr>RDA for the Humanities - groups</vt:lpstr>
      <vt:lpstr>RDA for the Humanities - outputs</vt:lpstr>
      <vt:lpstr>Slide 14</vt:lpstr>
      <vt:lpstr>RDA Europe Cascading Grants</vt:lpstr>
      <vt:lpstr>Conclusion? Why share research data?</vt:lpstr>
      <vt:lpstr>Thank you!</vt:lpstr>
    </vt:vector>
  </TitlesOfParts>
  <Company>SRCE - University of Zagreb, University Computing Centre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Research Data Infrastructure for Digital Art History</dc:title>
  <dc:creator>Draženko Celjak</dc:creator>
  <cp:keywords>dabar, repository, ni4os, eosc, rda, rda in croatia, rda node</cp:keywords>
  <cp:lastModifiedBy>Draženko Celjak</cp:lastModifiedBy>
  <cp:revision>486</cp:revision>
  <cp:lastPrinted>2014-06-24T07:01:20Z</cp:lastPrinted>
  <dcterms:created xsi:type="dcterms:W3CDTF">2014-09-19T07:16:42Z</dcterms:created>
  <dcterms:modified xsi:type="dcterms:W3CDTF">2019-11-06T10:06:21Z</dcterms:modified>
</cp:coreProperties>
</file>