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13"/>
  </p:notesMasterIdLst>
  <p:handoutMasterIdLst>
    <p:handoutMasterId r:id="rId14"/>
  </p:handoutMasterIdLst>
  <p:sldIdLst>
    <p:sldId id="320" r:id="rId3"/>
    <p:sldId id="308" r:id="rId4"/>
    <p:sldId id="313" r:id="rId5"/>
    <p:sldId id="310" r:id="rId6"/>
    <p:sldId id="322" r:id="rId7"/>
    <p:sldId id="323" r:id="rId8"/>
    <p:sldId id="319" r:id="rId9"/>
    <p:sldId id="314" r:id="rId10"/>
    <p:sldId id="312" r:id="rId11"/>
    <p:sldId id="321" r:id="rId12"/>
  </p:sldIdLst>
  <p:sldSz cx="9144000" cy="5143500" type="screen16x9"/>
  <p:notesSz cx="6797675" cy="9926638"/>
  <p:defaultTextStyle>
    <a:defPPr>
      <a:defRPr lang="sr-Latn-R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5B5B"/>
    <a:srgbClr val="FF8B8B"/>
    <a:srgbClr val="CC3C00"/>
    <a:srgbClr val="D2072A"/>
    <a:srgbClr val="C00000"/>
    <a:srgbClr val="D718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0" autoAdjust="0"/>
    <p:restoredTop sz="54934" autoAdjust="0"/>
  </p:normalViewPr>
  <p:slideViewPr>
    <p:cSldViewPr snapToGrid="0">
      <p:cViewPr varScale="1">
        <p:scale>
          <a:sx n="84" d="100"/>
          <a:sy n="84" d="100"/>
        </p:scale>
        <p:origin x="2448" y="7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31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8.png"/><Relationship Id="rId1" Type="http://schemas.openxmlformats.org/officeDocument/2006/relationships/theme" Target="../theme/theme4.xml"/><Relationship Id="rId4" Type="http://schemas.openxmlformats.org/officeDocument/2006/relationships/image" Target="../media/image6.gi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946400" cy="496888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4"/>
            <a:ext cx="2946400" cy="496888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0F9853DB-230B-4F3D-B9BF-250411BF9C4B}" type="datetimeFigureOut">
              <a:rPr lang="hr-HR" smtClean="0"/>
              <a:pPr/>
              <a:t>25.05.2020.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5"/>
            <a:ext cx="2946400" cy="49688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9755"/>
            <a:ext cx="2946400" cy="49688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94BA04F5-5F63-4D08-AD88-EB891A182B2F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31" y="9029198"/>
            <a:ext cx="685385" cy="270001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5" y="8948197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1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8.png"/><Relationship Id="rId1" Type="http://schemas.openxmlformats.org/officeDocument/2006/relationships/theme" Target="../theme/theme3.xml"/><Relationship Id="rId4" Type="http://schemas.openxmlformats.org/officeDocument/2006/relationships/image" Target="../media/image6.gi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5659" cy="498055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8" y="2"/>
            <a:ext cx="2945659" cy="498055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EDDF9046-B63C-4A32-BE1A-8D8BC0B360B6}" type="datetimeFigureOut">
              <a:rPr lang="hr-HR" smtClean="0"/>
              <a:pPr/>
              <a:t>25.05.2020.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202"/>
            <a:ext cx="5438140" cy="3908615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428584"/>
            <a:ext cx="2945659" cy="498055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8" y="9428584"/>
            <a:ext cx="2945659" cy="498055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57095B1D-EC5B-426D-9BEA-45F6C2B62C27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31" y="9004812"/>
            <a:ext cx="685385" cy="270001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5" y="8923813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0363" y="850900"/>
            <a:ext cx="4073525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57358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3987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8486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IG will provide a forum for sharing practical experience</a:t>
            </a:r>
            <a:r>
              <a:rPr lang="hr-HR" sz="9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9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developing joint projects</a:t>
            </a:r>
            <a:endParaRPr lang="hr-HR" dirty="0" smtClean="0"/>
          </a:p>
          <a:p>
            <a:endParaRPr lang="hr-H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7655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IG/WG </a:t>
            </a:r>
            <a:r>
              <a:rPr lang="hr-HR" dirty="0" err="1" smtClean="0"/>
              <a:t>examples</a:t>
            </a:r>
            <a:r>
              <a:rPr lang="hr-HR" dirty="0" smtClean="0"/>
              <a:t>:</a:t>
            </a:r>
          </a:p>
          <a:p>
            <a:r>
              <a:rPr lang="hr-HR" dirty="0" smtClean="0"/>
              <a:t>Data Citation WG, RDA/WDS Certification of Digital </a:t>
            </a:r>
            <a:r>
              <a:rPr lang="hr-HR" dirty="0" err="1" smtClean="0"/>
              <a:t>Repositories</a:t>
            </a:r>
            <a:r>
              <a:rPr lang="hr-HR" dirty="0" smtClean="0"/>
              <a:t> IG,</a:t>
            </a:r>
            <a:r>
              <a:rPr lang="hr-HR" baseline="0" dirty="0" smtClean="0"/>
              <a:t> </a:t>
            </a:r>
          </a:p>
          <a:p>
            <a:r>
              <a:rPr lang="hr-HR" dirty="0" err="1" smtClean="0"/>
              <a:t>Chemistry</a:t>
            </a:r>
            <a:r>
              <a:rPr lang="hr-HR" dirty="0" smtClean="0"/>
              <a:t> Research Data IG, Agrisemantic WG, </a:t>
            </a:r>
            <a:r>
              <a:rPr lang="en-US" dirty="0" smtClean="0"/>
              <a:t>Empirical Humanities Metadata Working Group</a:t>
            </a:r>
            <a:r>
              <a:rPr lang="hr-HR" dirty="0" smtClean="0"/>
              <a:t>,</a:t>
            </a:r>
            <a:r>
              <a:rPr lang="hr-HR" baseline="0" dirty="0" smtClean="0"/>
              <a:t> </a:t>
            </a:r>
          </a:p>
          <a:p>
            <a:r>
              <a:rPr lang="hr-HR" dirty="0" err="1" smtClean="0"/>
              <a:t>Drone</a:t>
            </a:r>
            <a:r>
              <a:rPr lang="hr-HR" dirty="0" smtClean="0"/>
              <a:t> Data IG (</a:t>
            </a:r>
            <a:r>
              <a:rPr lang="en-US" dirty="0" smtClean="0"/>
              <a:t>Small Unmanned Aircraft Systems’ Data IG</a:t>
            </a:r>
            <a:r>
              <a:rPr lang="hr-HR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8005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IG/WG </a:t>
            </a:r>
            <a:r>
              <a:rPr lang="hr-HR" dirty="0" err="1" smtClean="0"/>
              <a:t>examples</a:t>
            </a:r>
            <a:r>
              <a:rPr lang="hr-HR" dirty="0" smtClean="0"/>
              <a:t>:</a:t>
            </a:r>
          </a:p>
          <a:p>
            <a:r>
              <a:rPr lang="hr-HR" dirty="0" smtClean="0"/>
              <a:t>Data Citation WG, RDA/WDS Certification of Digital </a:t>
            </a:r>
            <a:r>
              <a:rPr lang="hr-HR" dirty="0" err="1" smtClean="0"/>
              <a:t>Repositories</a:t>
            </a:r>
            <a:r>
              <a:rPr lang="hr-HR" dirty="0" smtClean="0"/>
              <a:t> IG,</a:t>
            </a:r>
            <a:r>
              <a:rPr lang="hr-HR" baseline="0" dirty="0" smtClean="0"/>
              <a:t> </a:t>
            </a:r>
          </a:p>
          <a:p>
            <a:r>
              <a:rPr lang="hr-HR" dirty="0" err="1" smtClean="0"/>
              <a:t>Chemistry</a:t>
            </a:r>
            <a:r>
              <a:rPr lang="hr-HR" dirty="0" smtClean="0"/>
              <a:t> Research Data IG, Agrisemantic WG, </a:t>
            </a:r>
            <a:r>
              <a:rPr lang="en-US" dirty="0" smtClean="0"/>
              <a:t>Empirical Humanities Metadata Working Group</a:t>
            </a:r>
            <a:r>
              <a:rPr lang="hr-HR" dirty="0" smtClean="0"/>
              <a:t>,</a:t>
            </a:r>
            <a:r>
              <a:rPr lang="hr-HR" baseline="0" dirty="0" smtClean="0"/>
              <a:t> </a:t>
            </a:r>
          </a:p>
          <a:p>
            <a:r>
              <a:rPr lang="hr-HR" dirty="0" err="1" smtClean="0"/>
              <a:t>Drone</a:t>
            </a:r>
            <a:r>
              <a:rPr lang="hr-HR" dirty="0" smtClean="0"/>
              <a:t> Data IG (</a:t>
            </a:r>
            <a:r>
              <a:rPr lang="en-US" dirty="0" smtClean="0"/>
              <a:t>Small Unmanned Aircraft Systems’ Data IG</a:t>
            </a:r>
            <a:r>
              <a:rPr lang="hr-HR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8498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Researchers, funders, digital infrastructures, policy makers, industry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9220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Researchers, funders, digital infrastructures, policy makers, industry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6090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sz="9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7590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pPr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9488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rce.unizg.hr/otvoreni-pristup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creativecommons.org/licenses/by-nc/4.0/deed.hr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srce.unizg.hr/" TargetMode="External"/><Relationship Id="rId5" Type="http://schemas.openxmlformats.org/officeDocument/2006/relationships/image" Target="../media/image6.gif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71158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8027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273846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3217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92" y="-1"/>
            <a:ext cx="9200644" cy="515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18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786" y="4302000"/>
            <a:ext cx="9158997" cy="66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1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dnj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143000" y="372914"/>
            <a:ext cx="6858000" cy="1376581"/>
          </a:xfrm>
        </p:spPr>
        <p:txBody>
          <a:bodyPr anchor="b">
            <a:normAutofit/>
          </a:bodyPr>
          <a:lstStyle>
            <a:lvl1pPr algn="ctr">
              <a:defRPr sz="2025" baseline="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143000" y="1959747"/>
            <a:ext cx="6858000" cy="759391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 smtClean="0"/>
              <a:t>Click to edit Master subtitle style</a:t>
            </a:r>
            <a:endParaRPr lang="hr-HR" dirty="0" smtClean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smtClean="0"/>
              <a:t>www.srce.unizg.hr</a:t>
            </a:r>
            <a:endParaRPr lang="hr-HR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4752000"/>
            <a:ext cx="962609" cy="324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00" y="4302000"/>
            <a:ext cx="9200294" cy="668568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5950051" y="3037737"/>
            <a:ext cx="2700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hr-HR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Srce politikom otvorenog pristupa široj javnosti osigurava dostupnost i korištenje svih rezultata rada Srca, a prvenstveno obrazovnih i stručnih informacija i sadržaja nastalih djelovanjem i radom Srca.</a:t>
            </a:r>
            <a:endParaRPr lang="hr-HR" sz="900" b="0" kern="1200" dirty="0" smtClean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051" y="4020088"/>
            <a:ext cx="918000" cy="362758"/>
          </a:xfrm>
          <a:prstGeom prst="rect">
            <a:avLst/>
          </a:prstGeom>
        </p:spPr>
      </p:pic>
      <p:sp>
        <p:nvSpPr>
          <p:cNvPr id="25" name="TextBox 24"/>
          <p:cNvSpPr txBox="1"/>
          <p:nvPr userDrawn="1"/>
        </p:nvSpPr>
        <p:spPr>
          <a:xfrm>
            <a:off x="2613574" y="3058320"/>
            <a:ext cx="276225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BR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Ovo djelo je dano na korištenje pod licencom Creative Commons </a:t>
            </a:r>
            <a:r>
              <a:rPr lang="pt-BR" sz="900" b="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Imenovanje-Nekomercijalno</a:t>
            </a:r>
            <a:r>
              <a:rPr lang="pt-BR" sz="900" b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4.0 međunarodna.</a:t>
            </a:r>
            <a:endParaRPr lang="hr-HR" sz="900" b="1" u="none" kern="1200" dirty="0" smtClean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05" y="2982485"/>
            <a:ext cx="1384975" cy="540000"/>
          </a:xfrm>
          <a:prstGeom prst="rect">
            <a:avLst/>
          </a:prstGeom>
        </p:spPr>
      </p:pic>
      <p:sp>
        <p:nvSpPr>
          <p:cNvPr id="27" name="TextBox 26"/>
          <p:cNvSpPr txBox="1"/>
          <p:nvPr userDrawn="1"/>
        </p:nvSpPr>
        <p:spPr>
          <a:xfrm>
            <a:off x="1048126" y="3639784"/>
            <a:ext cx="12041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b="1" u="none" kern="1200" dirty="0" smtClean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www.srce.unizg.hr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2556325" y="3639785"/>
            <a:ext cx="289053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900" b="1" u="none" kern="1200" dirty="0" smtClean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7"/>
              </a:rPr>
              <a:t>creativecommons.org/licenses/by-nc/4.0/deed.hr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6239506" y="3606430"/>
            <a:ext cx="212109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900" b="1" u="none" kern="1200" dirty="0" smtClean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8"/>
              </a:rPr>
              <a:t>www.srce.unizg.hr/otvoreni-pristup</a:t>
            </a:r>
            <a:endParaRPr lang="hr-HR" sz="90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" name="Picture 2" descr="http://mirrors.creativecommons.org/presskit/buttons/88x31/png/by-nc.png">
            <a:hlinkClick r:id="rId7"/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678" y="4058846"/>
            <a:ext cx="926042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442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76533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9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101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7534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462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1878807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9139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8032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7636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1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7831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4"/>
            <a:ext cx="4629151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r>
              <a:rPr lang="en-US" smtClean="0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75A55-2F1E-4FC3-883D-C1990A1E68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2216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73331" y="4765340"/>
            <a:ext cx="932215" cy="27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269" y="4765340"/>
            <a:ext cx="5778731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smtClean="0"/>
              <a:t>www.srce.unizg.hr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2" y="4766434"/>
            <a:ext cx="628649" cy="270000"/>
          </a:xfrm>
          <a:prstGeom prst="rect">
            <a:avLst/>
          </a:prstGeom>
        </p:spPr>
        <p:txBody>
          <a:bodyPr vert="horz" lIns="91440" tIns="45720" rIns="18000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875A55-2F1E-4FC3-883D-C1990A1E687D}" type="slidenum">
              <a:rPr lang="hr-HR" smtClean="0"/>
              <a:pPr/>
              <a:t>‹#›</a:t>
            </a:fld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00" y="4302000"/>
            <a:ext cx="9200294" cy="6685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97" y="4752000"/>
            <a:ext cx="856432" cy="28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1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000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25983" y="4765500"/>
            <a:ext cx="810000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9777" y="4765340"/>
            <a:ext cx="5926839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5352" y="4765340"/>
            <a:ext cx="810000" cy="27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875A55-2F1E-4FC3-883D-C1990A1E687D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29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87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 baseline="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C3C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rda@srce.hr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hyperlink" Target="https://www.srce.unizg.hr/rd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d-alliance.org/get-involved/individual-membership.html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d-alliance.org/groups/rda-croatia" TargetMode="External"/><Relationship Id="rId5" Type="http://schemas.openxmlformats.org/officeDocument/2006/relationships/hyperlink" Target="https://rd-alliance.org/recommendations-and-outputs/all-recommendations-and-outputs" TargetMode="External"/><Relationship Id="rId4" Type="http://schemas.openxmlformats.org/officeDocument/2006/relationships/hyperlink" Target="https://www.rd-alliance.org/group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d-alliance.org/get-involved/individual-membership.html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d-alliance.org/groups/rda-croatia" TargetMode="External"/><Relationship Id="rId5" Type="http://schemas.openxmlformats.org/officeDocument/2006/relationships/hyperlink" Target="https://rd-alliance.org/recommendations-and-outputs/all-recommendations-and-outputs" TargetMode="External"/><Relationship Id="rId4" Type="http://schemas.openxmlformats.org/officeDocument/2006/relationships/hyperlink" Target="https://www.rd-alliance.org/group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rce.unizg.hr/rd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dei.srce.hr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www.rd-alliance.org/group/rda-croatia/post/otvoreni-pozivi-za-sufinanciranje-sudjelovanja-na-15th-rda-plenary-meet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215446" y="2213258"/>
            <a:ext cx="6762870" cy="14455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 baseline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r-HR" sz="2800" dirty="0" smtClean="0">
                <a:solidFill>
                  <a:schemeClr val="bg1"/>
                </a:solidFill>
              </a:rPr>
              <a:t>Research Data Alliance (RDA)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15446" y="3697065"/>
            <a:ext cx="64584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Draženko Celjak, Sveučilište u Zagrebu, Sveučilišni računski centar (Srce)</a:t>
            </a:r>
          </a:p>
          <a:p>
            <a:r>
              <a:rPr lang="hr-H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Koordinator nacionalnog RDA čvora</a:t>
            </a:r>
          </a:p>
          <a:p>
            <a:endParaRPr lang="hr-HR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Istraživački podaci – što s njima?</a:t>
            </a:r>
          </a:p>
          <a:p>
            <a:r>
              <a:rPr lang="hr-H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Rijeka, 27. veljače 2020.</a:t>
            </a:r>
          </a:p>
          <a:p>
            <a:r>
              <a:rPr lang="hr-HR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Webinar</a:t>
            </a:r>
            <a:r>
              <a:rPr lang="hr-H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25. svibnja </a:t>
            </a:r>
            <a:r>
              <a:rPr lang="hr-H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hr-H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60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72915"/>
            <a:ext cx="6858000" cy="541485"/>
          </a:xfrm>
        </p:spPr>
        <p:txBody>
          <a:bodyPr>
            <a:normAutofit/>
          </a:bodyPr>
          <a:lstStyle/>
          <a:p>
            <a:endParaRPr lang="hr-HR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89237" y="1163106"/>
            <a:ext cx="4839217" cy="1367972"/>
          </a:xfrm>
        </p:spPr>
        <p:txBody>
          <a:bodyPr>
            <a:normAutofit/>
          </a:bodyPr>
          <a:lstStyle/>
          <a:p>
            <a:pPr algn="l"/>
            <a:endParaRPr lang="hr-HR" sz="1800" dirty="0" smtClean="0">
              <a:hlinkClick r:id="rId3"/>
            </a:endParaRPr>
          </a:p>
          <a:p>
            <a:pPr algn="l"/>
            <a:r>
              <a:rPr lang="hr-HR" sz="1800" dirty="0" smtClean="0">
                <a:hlinkClick r:id="rId3"/>
              </a:rPr>
              <a:t>https://www.rd-alliance.org/groups/rda-croatia</a:t>
            </a:r>
          </a:p>
          <a:p>
            <a:pPr algn="l"/>
            <a:r>
              <a:rPr lang="hr-HR" sz="1800" dirty="0" smtClean="0">
                <a:hlinkClick r:id="rId3"/>
              </a:rPr>
              <a:t>rda@srce.hr</a:t>
            </a:r>
            <a:endParaRPr lang="hr-HR" sz="1800" dirty="0" smtClean="0">
              <a:hlinkClick r:id="rId4"/>
            </a:endParaRPr>
          </a:p>
          <a:p>
            <a:pPr algn="l"/>
            <a:r>
              <a:rPr lang="hr-HR" sz="1800" dirty="0" smtClean="0">
                <a:hlinkClick r:id="rId4"/>
              </a:rPr>
              <a:t>https</a:t>
            </a:r>
            <a:r>
              <a:rPr lang="hr-HR" sz="1800" dirty="0">
                <a:hlinkClick r:id="rId4"/>
              </a:rPr>
              <a:t>://</a:t>
            </a:r>
            <a:r>
              <a:rPr lang="hr-HR" sz="1800" dirty="0" smtClean="0">
                <a:hlinkClick r:id="rId4"/>
              </a:rPr>
              <a:t>www.srce.unizg.hr/rda</a:t>
            </a:r>
            <a:endParaRPr lang="hr-HR" sz="1800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77" y="518837"/>
            <a:ext cx="2108808" cy="212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09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hr-HR" sz="1600" dirty="0" smtClean="0"/>
          </a:p>
          <a:p>
            <a:pPr>
              <a:buNone/>
            </a:pPr>
            <a:endParaRPr lang="hr-HR" sz="1600" dirty="0"/>
          </a:p>
          <a:p>
            <a:pPr marL="285750" indent="-285750" fontAlgn="base"/>
            <a:endParaRPr lang="hr-HR" sz="1600" u="sng" dirty="0" smtClean="0"/>
          </a:p>
          <a:p>
            <a:pPr marL="285750" indent="-285750" fontAlgn="base"/>
            <a:r>
              <a:rPr lang="en-US" sz="1600" dirty="0" smtClean="0"/>
              <a:t>RDA was launched in 2013 by the European Commission, the United States Government's National Science Foundation and National Institute of Standards and Technology, and the Australian Government’s Department of Innovation</a:t>
            </a:r>
            <a:endParaRPr lang="hr-HR" sz="1600" dirty="0" smtClean="0"/>
          </a:p>
          <a:p>
            <a:pPr marL="285750" indent="-285750" fontAlgn="base">
              <a:buNone/>
            </a:pPr>
            <a:endParaRPr lang="hr-HR" sz="1600" u="sng" dirty="0" smtClean="0"/>
          </a:p>
          <a:p>
            <a:pPr marL="285750" indent="-285750" fontAlgn="base"/>
            <a:r>
              <a:rPr lang="en-US" sz="1600" u="sng" dirty="0" smtClean="0"/>
              <a:t>The </a:t>
            </a:r>
            <a:r>
              <a:rPr lang="en-US" sz="1600" u="sng" dirty="0"/>
              <a:t>RDA Vision</a:t>
            </a:r>
            <a:r>
              <a:rPr lang="en-US" sz="1600" dirty="0"/>
              <a:t>: Researchers and innovators openly share data across technologies, disciplines, and countries to address the grand challenges of society.</a:t>
            </a:r>
            <a:endParaRPr lang="hr-HR" sz="1600" dirty="0"/>
          </a:p>
          <a:p>
            <a:pPr marL="285750" indent="-285750" fontAlgn="base"/>
            <a:endParaRPr lang="en-US" sz="1600" dirty="0"/>
          </a:p>
          <a:p>
            <a:pPr marL="285750" indent="-285750" fontAlgn="base"/>
            <a:r>
              <a:rPr lang="en-US" sz="1600" u="sng" dirty="0"/>
              <a:t>The RDA Mission</a:t>
            </a:r>
            <a:r>
              <a:rPr lang="en-US" sz="1600" dirty="0"/>
              <a:t>: RDA builds the social and technical bridges that enable open sharing and re-use of data</a:t>
            </a:r>
            <a:r>
              <a:rPr lang="en-US" sz="1600" dirty="0" smtClean="0"/>
              <a:t>.</a:t>
            </a:r>
            <a:endParaRPr lang="hr-HR" sz="1600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object 2"/>
          <p:cNvSpPr>
            <a:spLocks noChangeAspect="1"/>
          </p:cNvSpPr>
          <p:nvPr/>
        </p:nvSpPr>
        <p:spPr>
          <a:xfrm>
            <a:off x="3027406" y="112921"/>
            <a:ext cx="3094132" cy="18612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8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Research Data Alliance</a:t>
            </a:r>
            <a:endParaRPr lang="en-US"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771" y="10683"/>
            <a:ext cx="1121229" cy="1129016"/>
          </a:xfrm>
          <a:prstGeom prst="rect">
            <a:avLst/>
          </a:prstGeom>
        </p:spPr>
      </p:pic>
      <p:sp>
        <p:nvSpPr>
          <p:cNvPr id="6" name="object 3"/>
          <p:cNvSpPr>
            <a:spLocks noChangeAspect="1"/>
          </p:cNvSpPr>
          <p:nvPr/>
        </p:nvSpPr>
        <p:spPr>
          <a:xfrm>
            <a:off x="2033505" y="2076903"/>
            <a:ext cx="5076991" cy="23526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8651" y="1369219"/>
            <a:ext cx="7886700" cy="32635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r-HR" sz="2000" b="1" dirty="0" smtClean="0"/>
              <a:t>Interest groups &amp; Working groups</a:t>
            </a:r>
          </a:p>
        </p:txBody>
      </p:sp>
    </p:spTree>
    <p:extLst>
      <p:ext uri="{BB962C8B-B14F-4D97-AF65-F5344CB8AC3E}">
        <p14:creationId xmlns:p14="http://schemas.microsoft.com/office/powerpoint/2010/main" val="79079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sr-Latn-RS" sz="1600" spc="-1" dirty="0">
                <a:solidFill>
                  <a:srgbClr val="000000"/>
                </a:solidFill>
              </a:rPr>
              <a:t>Individual </a:t>
            </a:r>
            <a:r>
              <a:rPr lang="sr-Latn-RS" sz="1600" spc="-1" dirty="0" smtClean="0">
                <a:solidFill>
                  <a:srgbClr val="000000"/>
                </a:solidFill>
              </a:rPr>
              <a:t>Membership (</a:t>
            </a:r>
            <a:r>
              <a:rPr lang="sr-Latn-RS" sz="1600" b="1" spc="-1" dirty="0" smtClean="0">
                <a:solidFill>
                  <a:srgbClr val="000000"/>
                </a:solidFill>
              </a:rPr>
              <a:t>9940+ members from 144 countries</a:t>
            </a:r>
            <a:r>
              <a:rPr lang="sr-Latn-RS" sz="1600" spc="-1" dirty="0" smtClean="0">
                <a:solidFill>
                  <a:srgbClr val="000000"/>
                </a:solidFill>
              </a:rPr>
              <a:t>; free)</a:t>
            </a:r>
            <a:endParaRPr lang="sr-Latn-RS" sz="1600" spc="-1" dirty="0">
              <a:solidFill>
                <a:srgbClr val="000000"/>
              </a:solidFill>
            </a:endParaRPr>
          </a:p>
          <a:p>
            <a:pPr lvl="1">
              <a:lnSpc>
                <a:spcPct val="100000"/>
              </a:lnSpc>
            </a:pPr>
            <a:r>
              <a:rPr lang="sr-Latn-RS" sz="1375" spc="-1" dirty="0">
                <a:solidFill>
                  <a:srgbClr val="000000"/>
                </a:solidFill>
                <a:ea typeface="Arial"/>
                <a:hlinkClick r:id="rId3"/>
              </a:rPr>
              <a:t>https://www.rd-alliance.org/get-involved/individual-membership.html</a:t>
            </a:r>
            <a:r>
              <a:rPr lang="sr-Latn-RS" sz="1375" spc="-1" dirty="0">
                <a:solidFill>
                  <a:srgbClr val="000000"/>
                </a:solidFill>
                <a:ea typeface="Arial"/>
              </a:rPr>
              <a:t> </a:t>
            </a:r>
          </a:p>
          <a:p>
            <a:pPr>
              <a:lnSpc>
                <a:spcPct val="100000"/>
              </a:lnSpc>
            </a:pPr>
            <a:endParaRPr lang="sr-Latn-RS" sz="1600" spc="-1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sr-Latn-RS" sz="1600" spc="-1" dirty="0" smtClean="0">
                <a:solidFill>
                  <a:srgbClr val="000000"/>
                </a:solidFill>
              </a:rPr>
              <a:t>Working </a:t>
            </a:r>
            <a:r>
              <a:rPr lang="sr-Latn-RS" sz="1600" spc="-1" dirty="0">
                <a:solidFill>
                  <a:srgbClr val="000000"/>
                </a:solidFill>
              </a:rPr>
              <a:t>and Interest </a:t>
            </a:r>
            <a:r>
              <a:rPr lang="sr-Latn-RS" sz="1600" spc="-1" dirty="0" smtClean="0">
                <a:solidFill>
                  <a:srgbClr val="000000"/>
                </a:solidFill>
              </a:rPr>
              <a:t>Groups (</a:t>
            </a:r>
            <a:r>
              <a:rPr lang="sr-Latn-RS" sz="1600" b="1" spc="-1" dirty="0" smtClean="0">
                <a:solidFill>
                  <a:srgbClr val="000000"/>
                </a:solidFill>
              </a:rPr>
              <a:t>90 WG &amp; IGs</a:t>
            </a:r>
            <a:r>
              <a:rPr lang="sr-Latn-RS" sz="1600" spc="-1" dirty="0" smtClean="0">
                <a:solidFill>
                  <a:srgbClr val="000000"/>
                </a:solidFill>
              </a:rPr>
              <a:t>)</a:t>
            </a:r>
            <a:endParaRPr lang="sr-Latn-RS" sz="1600" spc="-1" dirty="0">
              <a:solidFill>
                <a:srgbClr val="000000"/>
              </a:solidFill>
            </a:endParaRPr>
          </a:p>
          <a:p>
            <a:pPr lvl="1">
              <a:lnSpc>
                <a:spcPct val="100000"/>
              </a:lnSpc>
            </a:pPr>
            <a:r>
              <a:rPr lang="sr-Latn-RS" sz="1375" spc="-1" dirty="0">
                <a:solidFill>
                  <a:srgbClr val="000000"/>
                </a:solidFill>
                <a:hlinkClick r:id="rId4"/>
              </a:rPr>
              <a:t>https://www.rd-alliance.org/groups</a:t>
            </a:r>
            <a:endParaRPr lang="sr-Latn-RS" sz="1375" spc="-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sr-Latn-RS" sz="1600" spc="-1" dirty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sr-Latn-RS" sz="1600" spc="-1" dirty="0">
                <a:solidFill>
                  <a:srgbClr val="000000"/>
                </a:solidFill>
              </a:rPr>
              <a:t>RDA Recommendations and </a:t>
            </a:r>
            <a:r>
              <a:rPr lang="sr-Latn-RS" sz="1600" spc="-1" dirty="0" smtClean="0">
                <a:solidFill>
                  <a:srgbClr val="000000"/>
                </a:solidFill>
              </a:rPr>
              <a:t>Outputs (</a:t>
            </a:r>
            <a:r>
              <a:rPr lang="sr-Latn-RS" sz="1600" b="1" spc="-1" dirty="0" smtClean="0">
                <a:solidFill>
                  <a:srgbClr val="000000"/>
                </a:solidFill>
              </a:rPr>
              <a:t>32</a:t>
            </a:r>
            <a:r>
              <a:rPr lang="sr-Latn-RS" sz="1600" spc="-1" dirty="0" smtClean="0">
                <a:solidFill>
                  <a:srgbClr val="000000"/>
                </a:solidFill>
              </a:rPr>
              <a:t>)</a:t>
            </a:r>
            <a:endParaRPr lang="sr-Latn-RS" sz="1600" spc="-1" dirty="0">
              <a:solidFill>
                <a:srgbClr val="000000"/>
              </a:solidFill>
            </a:endParaRPr>
          </a:p>
          <a:p>
            <a:pPr lvl="1">
              <a:lnSpc>
                <a:spcPct val="100000"/>
              </a:lnSpc>
            </a:pPr>
            <a:r>
              <a:rPr lang="sr-Latn-RS" sz="1375" spc="-1" dirty="0">
                <a:solidFill>
                  <a:srgbClr val="000000"/>
                </a:solidFill>
                <a:hlinkClick r:id="rId5"/>
              </a:rPr>
              <a:t>https://rd-alliance.org/recommendations-and-outputs/all-recommendations-and-outputs</a:t>
            </a:r>
            <a:r>
              <a:rPr lang="sr-Latn-RS" sz="1375" spc="-1" dirty="0">
                <a:solidFill>
                  <a:srgbClr val="000000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sr-Latn-RS" sz="1600" spc="-1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sr-Latn-RS" sz="1600" b="1" spc="-1" dirty="0" smtClean="0">
                <a:solidFill>
                  <a:srgbClr val="000000"/>
                </a:solidFill>
              </a:rPr>
              <a:t>RDA in Croatia</a:t>
            </a:r>
            <a:endParaRPr lang="sr-Latn-RS" sz="1600" b="1" spc="-1" dirty="0">
              <a:solidFill>
                <a:srgbClr val="000000"/>
              </a:solidFill>
            </a:endParaRPr>
          </a:p>
          <a:p>
            <a:pPr lvl="1"/>
            <a:r>
              <a:rPr lang="en-US" sz="1375" dirty="0">
                <a:hlinkClick r:id="rId6"/>
              </a:rPr>
              <a:t>https://</a:t>
            </a:r>
            <a:r>
              <a:rPr lang="en-US" sz="1375" dirty="0" smtClean="0">
                <a:hlinkClick r:id="rId6"/>
              </a:rPr>
              <a:t>www.rd-alliance.org/groups/rda-croatia</a:t>
            </a:r>
            <a:r>
              <a:rPr lang="hr-HR" sz="1375" dirty="0" smtClean="0"/>
              <a:t> </a:t>
            </a:r>
            <a:endParaRPr lang="en-US" sz="1375" dirty="0"/>
          </a:p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RDA membership &amp; </a:t>
            </a:r>
            <a:r>
              <a:rPr lang="hr-HR" dirty="0" err="1" smtClean="0"/>
              <a:t>groups</a:t>
            </a:r>
            <a:r>
              <a:rPr lang="hr-HR" dirty="0" smtClean="0"/>
              <a:t> (27. 2. 2020.)</a:t>
            </a:r>
            <a:endParaRPr lang="en-US"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771" y="10683"/>
            <a:ext cx="1121229" cy="112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7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sr-Latn-RS" sz="1600" spc="-1" dirty="0" err="1" smtClean="0">
                <a:solidFill>
                  <a:srgbClr val="000000"/>
                </a:solidFill>
              </a:rPr>
              <a:t>Individual</a:t>
            </a:r>
            <a:r>
              <a:rPr lang="sr-Latn-RS" sz="1600" spc="-1" dirty="0" smtClean="0">
                <a:solidFill>
                  <a:srgbClr val="000000"/>
                </a:solidFill>
              </a:rPr>
              <a:t> </a:t>
            </a:r>
            <a:r>
              <a:rPr lang="sr-Latn-RS" sz="1600" spc="-1" dirty="0" err="1" smtClean="0">
                <a:solidFill>
                  <a:srgbClr val="000000"/>
                </a:solidFill>
              </a:rPr>
              <a:t>Membership</a:t>
            </a:r>
            <a:r>
              <a:rPr lang="sr-Latn-RS" sz="1600" spc="-1" dirty="0" smtClean="0">
                <a:solidFill>
                  <a:srgbClr val="000000"/>
                </a:solidFill>
              </a:rPr>
              <a:t> (</a:t>
            </a:r>
            <a:r>
              <a:rPr lang="sr-Latn-RS" sz="1600" b="1" spc="-1" dirty="0" smtClean="0">
                <a:solidFill>
                  <a:srgbClr val="000000"/>
                </a:solidFill>
              </a:rPr>
              <a:t>10670+ members from 145 countries</a:t>
            </a:r>
            <a:r>
              <a:rPr lang="sr-Latn-RS" sz="1600" spc="-1" dirty="0" smtClean="0">
                <a:solidFill>
                  <a:srgbClr val="000000"/>
                </a:solidFill>
              </a:rPr>
              <a:t>; free)</a:t>
            </a:r>
            <a:endParaRPr lang="sr-Latn-RS" sz="1600" spc="-1" dirty="0">
              <a:solidFill>
                <a:srgbClr val="000000"/>
              </a:solidFill>
            </a:endParaRPr>
          </a:p>
          <a:p>
            <a:pPr lvl="1">
              <a:lnSpc>
                <a:spcPct val="100000"/>
              </a:lnSpc>
            </a:pPr>
            <a:r>
              <a:rPr lang="sr-Latn-RS" sz="1375" spc="-1" dirty="0">
                <a:solidFill>
                  <a:srgbClr val="000000"/>
                </a:solidFill>
                <a:ea typeface="Arial"/>
                <a:hlinkClick r:id="rId3"/>
              </a:rPr>
              <a:t>https://www.rd-alliance.org/get-involved/individual-membership.html</a:t>
            </a:r>
            <a:r>
              <a:rPr lang="sr-Latn-RS" sz="1375" spc="-1" dirty="0">
                <a:solidFill>
                  <a:srgbClr val="000000"/>
                </a:solidFill>
                <a:ea typeface="Arial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sr-Latn-RS" sz="1600" spc="-1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sr-Latn-RS" sz="1600" spc="-1" dirty="0" smtClean="0">
                <a:solidFill>
                  <a:srgbClr val="000000"/>
                </a:solidFill>
              </a:rPr>
              <a:t>Working </a:t>
            </a:r>
            <a:r>
              <a:rPr lang="sr-Latn-RS" sz="1600" spc="-1" dirty="0">
                <a:solidFill>
                  <a:srgbClr val="000000"/>
                </a:solidFill>
              </a:rPr>
              <a:t>and Interest </a:t>
            </a:r>
            <a:r>
              <a:rPr lang="sr-Latn-RS" sz="1600" spc="-1" dirty="0" err="1" smtClean="0">
                <a:solidFill>
                  <a:srgbClr val="000000"/>
                </a:solidFill>
              </a:rPr>
              <a:t>Groups</a:t>
            </a:r>
            <a:r>
              <a:rPr lang="sr-Latn-RS" sz="1600" spc="-1" dirty="0" smtClean="0">
                <a:solidFill>
                  <a:srgbClr val="000000"/>
                </a:solidFill>
              </a:rPr>
              <a:t> (</a:t>
            </a:r>
            <a:r>
              <a:rPr lang="sr-Latn-RS" sz="1600" b="1" spc="-1" dirty="0" smtClean="0">
                <a:solidFill>
                  <a:srgbClr val="000000"/>
                </a:solidFill>
              </a:rPr>
              <a:t>103 WG &amp; IGs</a:t>
            </a:r>
            <a:r>
              <a:rPr lang="sr-Latn-RS" sz="1600" spc="-1" dirty="0" smtClean="0">
                <a:solidFill>
                  <a:srgbClr val="000000"/>
                </a:solidFill>
              </a:rPr>
              <a:t>)</a:t>
            </a:r>
            <a:endParaRPr lang="sr-Latn-RS" sz="1600" spc="-1" dirty="0">
              <a:solidFill>
                <a:srgbClr val="000000"/>
              </a:solidFill>
            </a:endParaRPr>
          </a:p>
          <a:p>
            <a:pPr lvl="1">
              <a:lnSpc>
                <a:spcPct val="100000"/>
              </a:lnSpc>
            </a:pPr>
            <a:r>
              <a:rPr lang="sr-Latn-RS" sz="1375" spc="-1" dirty="0">
                <a:solidFill>
                  <a:srgbClr val="000000"/>
                </a:solidFill>
                <a:hlinkClick r:id="rId4"/>
              </a:rPr>
              <a:t>https://www.rd-alliance.org/groups</a:t>
            </a:r>
            <a:endParaRPr lang="sr-Latn-RS" sz="1375" spc="-1" dirty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sr-Latn-RS" sz="1600" spc="-1" dirty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sr-Latn-RS" sz="1600" spc="-1" dirty="0">
                <a:solidFill>
                  <a:srgbClr val="000000"/>
                </a:solidFill>
              </a:rPr>
              <a:t>RDA Recommendations and </a:t>
            </a:r>
            <a:r>
              <a:rPr lang="sr-Latn-RS" sz="1600" spc="-1" dirty="0" err="1" smtClean="0">
                <a:solidFill>
                  <a:srgbClr val="000000"/>
                </a:solidFill>
              </a:rPr>
              <a:t>Outputs</a:t>
            </a:r>
            <a:r>
              <a:rPr lang="sr-Latn-RS" sz="1600" spc="-1" dirty="0" smtClean="0">
                <a:solidFill>
                  <a:srgbClr val="000000"/>
                </a:solidFill>
              </a:rPr>
              <a:t> (</a:t>
            </a:r>
            <a:r>
              <a:rPr lang="sr-Latn-RS" sz="1600" b="1" spc="-1" dirty="0" smtClean="0">
                <a:solidFill>
                  <a:srgbClr val="000000"/>
                </a:solidFill>
              </a:rPr>
              <a:t>45</a:t>
            </a:r>
            <a:r>
              <a:rPr lang="sr-Latn-RS" sz="1600" spc="-1" dirty="0" smtClean="0">
                <a:solidFill>
                  <a:srgbClr val="000000"/>
                </a:solidFill>
              </a:rPr>
              <a:t>)</a:t>
            </a:r>
            <a:endParaRPr lang="sr-Latn-RS" sz="1600" spc="-1" dirty="0">
              <a:solidFill>
                <a:srgbClr val="000000"/>
              </a:solidFill>
            </a:endParaRPr>
          </a:p>
          <a:p>
            <a:pPr lvl="1">
              <a:lnSpc>
                <a:spcPct val="100000"/>
              </a:lnSpc>
            </a:pPr>
            <a:r>
              <a:rPr lang="sr-Latn-RS" sz="1375" spc="-1" dirty="0">
                <a:solidFill>
                  <a:srgbClr val="000000"/>
                </a:solidFill>
                <a:hlinkClick r:id="rId5"/>
              </a:rPr>
              <a:t>https://rd-alliance.org/recommendations-and-outputs/all-recommendations-and-outputs</a:t>
            </a:r>
            <a:r>
              <a:rPr lang="sr-Latn-RS" sz="1375" spc="-1" dirty="0">
                <a:solidFill>
                  <a:srgbClr val="000000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sr-Latn-RS" sz="1600" spc="-1" dirty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sr-Latn-RS" sz="1600" b="1" spc="-1" dirty="0">
                <a:solidFill>
                  <a:srgbClr val="000000"/>
                </a:solidFill>
              </a:rPr>
              <a:t>RDA in </a:t>
            </a:r>
            <a:r>
              <a:rPr lang="sr-Latn-RS" sz="1600" b="1" spc="-1" dirty="0" err="1">
                <a:solidFill>
                  <a:srgbClr val="000000"/>
                </a:solidFill>
              </a:rPr>
              <a:t>Croatia</a:t>
            </a:r>
            <a:endParaRPr lang="sr-Latn-RS" sz="1600" b="1" spc="-1" dirty="0">
              <a:solidFill>
                <a:srgbClr val="000000"/>
              </a:solidFill>
            </a:endParaRPr>
          </a:p>
          <a:p>
            <a:pPr lvl="1"/>
            <a:r>
              <a:rPr lang="en-US" sz="1375" dirty="0">
                <a:hlinkClick r:id="rId6"/>
              </a:rPr>
              <a:t>https://www.rd-alliance.org/groups/rda-croatia</a:t>
            </a:r>
            <a:r>
              <a:rPr lang="hr-HR" sz="1375" dirty="0"/>
              <a:t> </a:t>
            </a:r>
            <a:endParaRPr lang="en-US" sz="1375" dirty="0"/>
          </a:p>
          <a:p>
            <a:pPr marL="0" indent="0">
              <a:lnSpc>
                <a:spcPct val="100000"/>
              </a:lnSpc>
              <a:buNone/>
            </a:pPr>
            <a:endParaRPr lang="sr-Latn-RS" sz="1600" spc="-1" dirty="0" smtClean="0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RDA membership &amp; </a:t>
            </a:r>
            <a:r>
              <a:rPr lang="hr-HR" dirty="0" err="1" smtClean="0"/>
              <a:t>groups</a:t>
            </a:r>
            <a:r>
              <a:rPr lang="hr-HR" dirty="0"/>
              <a:t> (</a:t>
            </a:r>
            <a:r>
              <a:rPr lang="hr-HR" dirty="0" smtClean="0"/>
              <a:t>25. 5. </a:t>
            </a:r>
            <a:r>
              <a:rPr lang="hr-HR" dirty="0"/>
              <a:t>2020.)</a:t>
            </a:r>
            <a:endParaRPr lang="en-US"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771" y="10683"/>
            <a:ext cx="1121229" cy="112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50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369218"/>
            <a:ext cx="7886700" cy="3326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The objective of RDA Europe 4.0 is to become the </a:t>
            </a:r>
            <a:r>
              <a:rPr lang="en-US" sz="1600" dirty="0" err="1"/>
              <a:t>centrepiece</a:t>
            </a:r>
            <a:r>
              <a:rPr lang="en-US" sz="1600" dirty="0"/>
              <a:t> for an EU Open Science Strategy through a consolidated European network of National Nodes</a:t>
            </a:r>
            <a:r>
              <a:rPr lang="hr-HR" sz="1600" dirty="0"/>
              <a:t>..</a:t>
            </a:r>
            <a:r>
              <a:rPr lang="en-US" sz="1600" dirty="0"/>
              <a:t>.</a:t>
            </a:r>
            <a:endParaRPr lang="hr-HR" sz="1600" dirty="0"/>
          </a:p>
          <a:p>
            <a:pPr marL="0" indent="0">
              <a:buNone/>
            </a:pPr>
            <a:endParaRPr lang="hr-HR" sz="1600" dirty="0"/>
          </a:p>
          <a:p>
            <a:pPr marL="0" indent="0">
              <a:buNone/>
            </a:pPr>
            <a:r>
              <a:rPr lang="hr-HR" sz="1600" dirty="0"/>
              <a:t>Activities:</a:t>
            </a:r>
          </a:p>
          <a:p>
            <a:r>
              <a:rPr lang="hr-HR" sz="1600" dirty="0"/>
              <a:t>Communication with funding </a:t>
            </a:r>
            <a:r>
              <a:rPr lang="hr-HR" sz="1600" dirty="0" smtClean="0"/>
              <a:t>bodies</a:t>
            </a:r>
            <a:r>
              <a:rPr lang="hr-HR" sz="1600" dirty="0"/>
              <a:t>: Croatian Science Foundation (HRZZ) &amp; Ministry of Science and Education (MZO)</a:t>
            </a:r>
          </a:p>
          <a:p>
            <a:pPr lvl="1"/>
            <a:r>
              <a:rPr lang="en-US" sz="1400" dirty="0" smtClean="0"/>
              <a:t>position and plan on DMPs as obligatory part of project proposal</a:t>
            </a:r>
            <a:r>
              <a:rPr lang="hr-HR" sz="1400" dirty="0" smtClean="0"/>
              <a:t>, </a:t>
            </a:r>
            <a:r>
              <a:rPr lang="hr-HR" sz="1375" dirty="0"/>
              <a:t>incentives for data </a:t>
            </a:r>
            <a:r>
              <a:rPr lang="hr-HR" sz="1375" dirty="0" smtClean="0"/>
              <a:t>sharing</a:t>
            </a:r>
            <a:endParaRPr lang="hr-HR" sz="1375" dirty="0"/>
          </a:p>
          <a:p>
            <a:r>
              <a:rPr lang="hr-HR" sz="1600" dirty="0"/>
              <a:t>Building capacitiy (skills) of HE &amp; Research libraries to manage research data and support researchers at their institutions; starting with 4 major university libraries</a:t>
            </a:r>
            <a:endParaRPr lang="hr-HR" dirty="0"/>
          </a:p>
          <a:p>
            <a:r>
              <a:rPr lang="hr-HR" sz="1600" dirty="0"/>
              <a:t>4 events / trainings between February 2020 and April 2020 </a:t>
            </a:r>
          </a:p>
          <a:p>
            <a:r>
              <a:rPr lang="hr-HR" sz="1600" dirty="0"/>
              <a:t>Promoting </a:t>
            </a:r>
            <a:r>
              <a:rPr lang="hr-HR" sz="1600" dirty="0" smtClean="0"/>
              <a:t>RDA outputs: 23 Things: Libraries for Research Data, CoreTrustSeal...</a:t>
            </a:r>
            <a:endParaRPr lang="en-US" sz="16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Croatian National RDA Node: SRCE</a:t>
            </a:r>
            <a:endParaRPr lang="en-US"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771" y="10683"/>
            <a:ext cx="1121229" cy="112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2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369218"/>
            <a:ext cx="7886700" cy="3326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600" dirty="0" smtClean="0"/>
              <a:t>„</a:t>
            </a:r>
            <a:r>
              <a:rPr lang="en-GB" sz="1600" dirty="0" smtClean="0"/>
              <a:t>The objective of RDA Europe 4.0 is to become the centrepiece for an EU Open Science Strategy through a consolidated European network of National Nodes...</a:t>
            </a:r>
            <a:r>
              <a:rPr lang="hr-HR" sz="1600" dirty="0" smtClean="0"/>
              <a:t>”</a:t>
            </a:r>
            <a:endParaRPr lang="en-GB" sz="1600" dirty="0" smtClean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r>
              <a:rPr lang="hr-HR" sz="1600" dirty="0" smtClean="0"/>
              <a:t>Aktivnosti</a:t>
            </a:r>
            <a:r>
              <a:rPr lang="en-GB" sz="1600" dirty="0" smtClean="0"/>
              <a:t>:</a:t>
            </a:r>
          </a:p>
          <a:p>
            <a:r>
              <a:rPr lang="hr-HR" sz="1600" dirty="0"/>
              <a:t>k</a:t>
            </a:r>
            <a:r>
              <a:rPr lang="hr-HR" sz="1600" dirty="0" smtClean="0"/>
              <a:t>omunikacija s financijerom (HRZZ) i donositeljem politika (MZO):</a:t>
            </a:r>
            <a:endParaRPr lang="en-GB" sz="1600" dirty="0" smtClean="0"/>
          </a:p>
          <a:p>
            <a:pPr lvl="1"/>
            <a:r>
              <a:rPr lang="hr-HR" sz="1400" dirty="0"/>
              <a:t>n</a:t>
            </a:r>
            <a:r>
              <a:rPr lang="hr-HR" sz="1400" dirty="0" smtClean="0"/>
              <a:t>ačin uvođenja DMP-a u projektne prijedloge</a:t>
            </a:r>
          </a:p>
          <a:p>
            <a:r>
              <a:rPr lang="hr-HR" sz="1600" dirty="0" smtClean="0"/>
              <a:t>izgradnja vještina istraživačkih i visokoškolskih knjižnica potrebnih za upravljanje podacima i podršku istraživačima na ustanovama - 4 najveće sveučilišne knjižnice: </a:t>
            </a:r>
            <a:r>
              <a:rPr lang="hr-HR" sz="1600" dirty="0" smtClean="0"/>
              <a:t>NSK, SVKRI</a:t>
            </a:r>
            <a:r>
              <a:rPr lang="hr-HR" sz="1600" dirty="0" smtClean="0"/>
              <a:t>, SVKST</a:t>
            </a:r>
            <a:r>
              <a:rPr lang="hr-HR" sz="1600" smtClean="0"/>
              <a:t>, </a:t>
            </a:r>
            <a:r>
              <a:rPr lang="hr-HR" sz="1600" smtClean="0"/>
              <a:t>GISKO</a:t>
            </a:r>
            <a:endParaRPr lang="hr-HR" sz="1600" dirty="0" smtClean="0"/>
          </a:p>
          <a:p>
            <a:r>
              <a:rPr lang="hr-HR" sz="1600" dirty="0" smtClean="0"/>
              <a:t>promocija</a:t>
            </a:r>
            <a:r>
              <a:rPr lang="en-GB" sz="1600" dirty="0" smtClean="0"/>
              <a:t> RDA </a:t>
            </a:r>
            <a:r>
              <a:rPr lang="hr-HR" sz="1600" dirty="0" smtClean="0"/>
              <a:t>rezultata</a:t>
            </a:r>
            <a:r>
              <a:rPr lang="en-GB" sz="1600" dirty="0" smtClean="0"/>
              <a:t>: 23 Things: Libraries for Research Data, </a:t>
            </a:r>
            <a:r>
              <a:rPr lang="en-GB" sz="1600" dirty="0" err="1" smtClean="0"/>
              <a:t>FAIRsharing</a:t>
            </a:r>
            <a:r>
              <a:rPr lang="en-GB" sz="1600" dirty="0" smtClean="0"/>
              <a:t>, Engaging Researchers with Data Management: The Cookbook, </a:t>
            </a:r>
            <a:r>
              <a:rPr lang="en-GB" sz="1600" dirty="0" err="1" smtClean="0"/>
              <a:t>CoreTrustSeal</a:t>
            </a:r>
            <a:r>
              <a:rPr lang="en-GB" sz="1600" dirty="0" smtClean="0"/>
              <a:t>...</a:t>
            </a:r>
            <a:endParaRPr lang="en-GB" sz="16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Croatian National RDA Node: </a:t>
            </a:r>
            <a:r>
              <a:rPr lang="hr-HR" dirty="0" smtClean="0"/>
              <a:t>SRCE (1/2)</a:t>
            </a:r>
            <a:endParaRPr lang="en-US"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771" y="10683"/>
            <a:ext cx="1121229" cy="112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24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8082863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600" dirty="0" smtClean="0"/>
              <a:t>Događanja i </a:t>
            </a:r>
            <a:r>
              <a:rPr lang="hr-HR" sz="1600" dirty="0" err="1" smtClean="0"/>
              <a:t>webinari</a:t>
            </a:r>
            <a:r>
              <a:rPr lang="hr-HR" sz="1600" dirty="0" smtClean="0"/>
              <a:t> </a:t>
            </a:r>
            <a:r>
              <a:rPr lang="hr-HR" sz="1600" smtClean="0"/>
              <a:t>u razdoblju </a:t>
            </a:r>
            <a:r>
              <a:rPr lang="hr-HR" sz="1600" dirty="0" smtClean="0"/>
              <a:t>veljača – lipanj 2020. </a:t>
            </a:r>
            <a:r>
              <a:rPr lang="hr-HR" sz="1600" dirty="0"/>
              <a:t>(</a:t>
            </a:r>
            <a:r>
              <a:rPr lang="hr-HR" sz="1600" dirty="0">
                <a:hlinkClick r:id="rId3"/>
              </a:rPr>
              <a:t>https://www.srce.unizg.hr/rda</a:t>
            </a:r>
            <a:r>
              <a:rPr lang="hr-HR" sz="1600" dirty="0"/>
              <a:t>)</a:t>
            </a:r>
            <a:r>
              <a:rPr lang="hr-HR" sz="1600" dirty="0" smtClean="0"/>
              <a:t>:</a:t>
            </a:r>
          </a:p>
          <a:p>
            <a:pPr marL="0" indent="0">
              <a:buNone/>
            </a:pPr>
            <a:endParaRPr lang="en-US" sz="1600" b="1" dirty="0" smtClean="0"/>
          </a:p>
          <a:p>
            <a:r>
              <a:rPr lang="en-US" sz="1600" dirty="0" smtClean="0"/>
              <a:t>Rijeka: 27. </a:t>
            </a:r>
            <a:r>
              <a:rPr lang="en-US" sz="1600" dirty="0" err="1" smtClean="0"/>
              <a:t>veljače</a:t>
            </a:r>
            <a:r>
              <a:rPr lang="en-US" sz="1600" dirty="0" smtClean="0"/>
              <a:t> 2020.</a:t>
            </a:r>
            <a:endParaRPr lang="hr-HR" sz="1600" dirty="0" smtClean="0"/>
          </a:p>
          <a:p>
            <a:r>
              <a:rPr lang="en-US" sz="1600" strike="sngStrike" dirty="0" smtClean="0"/>
              <a:t>Split: 13. </a:t>
            </a:r>
            <a:r>
              <a:rPr lang="en-US" sz="1600" strike="sngStrike" dirty="0" err="1" smtClean="0"/>
              <a:t>ožujka</a:t>
            </a:r>
            <a:r>
              <a:rPr lang="en-US" sz="1600" strike="sngStrike" dirty="0" smtClean="0"/>
              <a:t> 2020. </a:t>
            </a:r>
            <a:endParaRPr lang="hr-HR" sz="1600" strike="sngStrike" dirty="0" smtClean="0"/>
          </a:p>
          <a:p>
            <a:r>
              <a:rPr lang="en-US" sz="1600" strike="sngStrike" dirty="0" smtClean="0"/>
              <a:t>Osijek: </a:t>
            </a:r>
            <a:r>
              <a:rPr lang="hr-HR" sz="1600" strike="sngStrike" dirty="0" smtClean="0"/>
              <a:t>1</a:t>
            </a:r>
            <a:r>
              <a:rPr lang="en-US" sz="1600" strike="sngStrike" dirty="0" smtClean="0"/>
              <a:t>. </a:t>
            </a:r>
            <a:r>
              <a:rPr lang="hr-HR" sz="1600" strike="sngStrike" dirty="0" smtClean="0"/>
              <a:t>travnja</a:t>
            </a:r>
            <a:r>
              <a:rPr lang="en-US" sz="1600" strike="sngStrike" dirty="0" smtClean="0"/>
              <a:t> 2020.</a:t>
            </a:r>
            <a:endParaRPr lang="hr-HR" sz="1600" strike="sngStrike" dirty="0" smtClean="0"/>
          </a:p>
          <a:p>
            <a:r>
              <a:rPr lang="en-US" sz="1600" strike="sngStrike" dirty="0" smtClean="0"/>
              <a:t>Zagreb: </a:t>
            </a:r>
            <a:r>
              <a:rPr lang="en-US" sz="1600" strike="sngStrike" dirty="0" err="1" smtClean="0"/>
              <a:t>Srce</a:t>
            </a:r>
            <a:r>
              <a:rPr lang="en-US" sz="1600" strike="sngStrike" dirty="0" smtClean="0"/>
              <a:t> Dani e-</a:t>
            </a:r>
            <a:r>
              <a:rPr lang="en-US" sz="1600" strike="sngStrike" dirty="0" err="1" smtClean="0"/>
              <a:t>infrastrukture</a:t>
            </a:r>
            <a:r>
              <a:rPr lang="en-US" sz="1600" strike="sngStrike" dirty="0" smtClean="0"/>
              <a:t> 7. </a:t>
            </a:r>
            <a:r>
              <a:rPr lang="en-US" sz="1600" strike="sngStrike" dirty="0" err="1" smtClean="0"/>
              <a:t>i</a:t>
            </a:r>
            <a:r>
              <a:rPr lang="en-US" sz="1600" strike="sngStrike" dirty="0" smtClean="0"/>
              <a:t> 8. </a:t>
            </a:r>
            <a:r>
              <a:rPr lang="en-US" sz="1600" strike="sngStrike" dirty="0" err="1" smtClean="0"/>
              <a:t>travnja</a:t>
            </a:r>
            <a:r>
              <a:rPr lang="en-US" sz="1600" strike="sngStrike" dirty="0" smtClean="0"/>
              <a:t> 2020.</a:t>
            </a:r>
            <a:r>
              <a:rPr lang="hr-HR" sz="1600" strike="sngStrike" dirty="0"/>
              <a:t> </a:t>
            </a:r>
            <a:r>
              <a:rPr lang="hr-HR" sz="1600" strike="sngStrike" dirty="0" smtClean="0">
                <a:hlinkClick r:id="rId4"/>
              </a:rPr>
              <a:t>https://dei.srce.hr</a:t>
            </a:r>
            <a:r>
              <a:rPr lang="hr-HR" sz="1600" strike="sngStrike" dirty="0" smtClean="0"/>
              <a:t> </a:t>
            </a:r>
          </a:p>
          <a:p>
            <a:r>
              <a:rPr lang="hr-HR" sz="1600" dirty="0" err="1" smtClean="0"/>
              <a:t>Webinar</a:t>
            </a:r>
            <a:r>
              <a:rPr lang="hr-HR" sz="1600" dirty="0" smtClean="0"/>
              <a:t> 25. svibnja 2020.</a:t>
            </a:r>
          </a:p>
          <a:p>
            <a:r>
              <a:rPr lang="hr-HR" sz="1600" dirty="0" err="1" smtClean="0"/>
              <a:t>Webinar</a:t>
            </a:r>
            <a:r>
              <a:rPr lang="hr-HR" sz="1600" dirty="0" smtClean="0"/>
              <a:t> 1. lipnja 2020.</a:t>
            </a:r>
            <a:endParaRPr lang="en-US" sz="1600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Croatian National RDA </a:t>
            </a:r>
            <a:r>
              <a:rPr lang="hr-HR" dirty="0" err="1"/>
              <a:t>Node</a:t>
            </a:r>
            <a:r>
              <a:rPr lang="hr-HR" dirty="0"/>
              <a:t>: SRCE </a:t>
            </a:r>
            <a:r>
              <a:rPr lang="hr-HR" dirty="0" smtClean="0"/>
              <a:t>(2/2</a:t>
            </a:r>
            <a:r>
              <a:rPr lang="hr-HR" dirty="0"/>
              <a:t>)</a:t>
            </a:r>
            <a:endParaRPr lang="en-US"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771" y="10683"/>
            <a:ext cx="1121229" cy="112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50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RDA Europe Cascading Grants</a:t>
            </a:r>
            <a:endParaRPr lang="en-US"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771" y="10683"/>
            <a:ext cx="1121229" cy="1129016"/>
          </a:xfrm>
          <a:prstGeom prst="rect">
            <a:avLst/>
          </a:prstGeom>
        </p:spPr>
      </p:pic>
      <p:sp>
        <p:nvSpPr>
          <p:cNvPr id="6" name="TextShape 2"/>
          <p:cNvSpPr txBox="1"/>
          <p:nvPr/>
        </p:nvSpPr>
        <p:spPr>
          <a:xfrm>
            <a:off x="185351" y="4102442"/>
            <a:ext cx="8748583" cy="568412"/>
          </a:xfrm>
          <a:prstGeom prst="rect">
            <a:avLst/>
          </a:prstGeom>
          <a:noFill/>
          <a:ln>
            <a:noFill/>
          </a:ln>
        </p:spPr>
        <p:txBody>
          <a:bodyPr tIns="91440" bIns="9144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hr-HR" sz="1400" spc="-1" dirty="0" smtClean="0">
                <a:solidFill>
                  <a:srgbClr val="000000"/>
                </a:solidFill>
                <a:hlinkClick r:id="rId4"/>
              </a:rPr>
              <a:t>https://www.rd-alliance.org/group/rda-croatia/post/otvoreni-pozivi-za-sufinanciranje-sudjelovanja-na-15th-rda-plenary-meeting</a:t>
            </a:r>
            <a:r>
              <a:rPr lang="hr-HR" sz="1400" spc="-1" dirty="0" smtClean="0">
                <a:solidFill>
                  <a:srgbClr val="000000"/>
                </a:solidFill>
              </a:rPr>
              <a:t> </a:t>
            </a:r>
            <a:endParaRPr lang="sr-Latn-RS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134707" y="1369219"/>
            <a:ext cx="3380643" cy="25828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1600" dirty="0" smtClean="0"/>
              <a:t>Sufinanciranje sudjelovanja na 15th RDA </a:t>
            </a:r>
            <a:r>
              <a:rPr lang="hr-HR" sz="1600" dirty="0" err="1" smtClean="0"/>
              <a:t>Plenary</a:t>
            </a:r>
            <a:r>
              <a:rPr lang="hr-HR" sz="1600" dirty="0" smtClean="0"/>
              <a:t> Meeting u </a:t>
            </a:r>
            <a:r>
              <a:rPr lang="hr-HR" sz="1600" dirty="0" err="1" smtClean="0"/>
              <a:t>Melbourneu</a:t>
            </a:r>
            <a:r>
              <a:rPr lang="hr-HR" sz="1600" dirty="0" smtClean="0"/>
              <a:t> (ožujak 2020.):</a:t>
            </a:r>
          </a:p>
          <a:p>
            <a:pPr>
              <a:buFont typeface="Arial" charset="0"/>
              <a:buChar char="•"/>
            </a:pPr>
            <a:r>
              <a:rPr lang="hr-HR" sz="1600" dirty="0" smtClean="0"/>
              <a:t>7 mladih istraživača</a:t>
            </a:r>
          </a:p>
          <a:p>
            <a:pPr>
              <a:buFont typeface="Arial" charset="0"/>
              <a:buChar char="•"/>
            </a:pPr>
            <a:r>
              <a:rPr lang="hr-HR" sz="1600" dirty="0" smtClean="0"/>
              <a:t>5 iskusnih istraživača i stručnjaka</a:t>
            </a:r>
          </a:p>
          <a:p>
            <a:pPr>
              <a:buFont typeface="Arial" charset="0"/>
              <a:buChar char="•"/>
            </a:pPr>
            <a:endParaRPr lang="hr-HR" sz="1600" dirty="0" smtClean="0"/>
          </a:p>
          <a:p>
            <a:pPr>
              <a:buFont typeface="Arial" charset="0"/>
              <a:buChar char="•"/>
            </a:pPr>
            <a:endParaRPr lang="hr-HR" sz="1600" dirty="0"/>
          </a:p>
          <a:p>
            <a:pPr marL="0" indent="0" algn="ctr">
              <a:buNone/>
            </a:pPr>
            <a:r>
              <a:rPr lang="sr-Latn-RS" sz="1600" b="1" spc="-1" dirty="0" smtClean="0">
                <a:solidFill>
                  <a:srgbClr val="000000"/>
                </a:solidFill>
              </a:rPr>
              <a:t>1 iz Hrvatske!</a:t>
            </a:r>
          </a:p>
          <a:p>
            <a:pPr marL="0" indent="0" algn="ctr">
              <a:buNone/>
            </a:pPr>
            <a:endParaRPr lang="sr-Latn-RS" sz="1600" b="1" spc="-1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sr-Latn-RS" sz="1600" b="1" spc="-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673" y="1369219"/>
            <a:ext cx="4566724" cy="258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231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rce - 4x3">
  <a:themeElements>
    <a:clrScheme name="Srce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C00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4x3_20140902.potx" id="{271BFEB2-BF80-474C-8328-443E9CEEB75F}" vid="{068A2726-5DBF-4082-8E36-290FF330AE25}"/>
    </a:ext>
  </a:extLst>
</a:theme>
</file>

<file path=ppt/theme/theme2.xml><?xml version="1.0" encoding="utf-8"?>
<a:theme xmlns:a="http://schemas.openxmlformats.org/drawingml/2006/main" name="Imenovanje-Nekomercijalno-Bez prerada (CC BY-NC-ND)">
  <a:themeElements>
    <a:clrScheme name="Custom 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4x3_20140902.potx" id="{271BFEB2-BF80-474C-8328-443E9CEEB75F}" vid="{6E20AC36-7966-428F-BD92-A88F72C326C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srce-predlozak-4x3-OA-CC-BY-NC-20140919</Template>
  <TotalTime>6593</TotalTime>
  <Words>708</Words>
  <Application>Microsoft Office PowerPoint</Application>
  <PresentationFormat>Prikaz na zaslonu (16:9)</PresentationFormat>
  <Paragraphs>101</Paragraphs>
  <Slides>10</Slides>
  <Notes>10</Notes>
  <HiddenSlides>2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10</vt:i4>
      </vt:variant>
    </vt:vector>
  </HeadingPairs>
  <TitlesOfParts>
    <vt:vector size="14" baseType="lpstr">
      <vt:lpstr>Arial</vt:lpstr>
      <vt:lpstr>Calibri</vt:lpstr>
      <vt:lpstr>Srce - 4x3</vt:lpstr>
      <vt:lpstr>Imenovanje-Nekomercijalno-Bez prerada (CC BY-NC-ND)</vt:lpstr>
      <vt:lpstr>PowerPoint prezentacija</vt:lpstr>
      <vt:lpstr>PowerPoint prezentacija</vt:lpstr>
      <vt:lpstr>Research Data Alliance</vt:lpstr>
      <vt:lpstr>RDA membership &amp; groups (27. 2. 2020.)</vt:lpstr>
      <vt:lpstr>RDA membership &amp; groups (25. 5. 2020.)</vt:lpstr>
      <vt:lpstr>Croatian National RDA Node: SRCE</vt:lpstr>
      <vt:lpstr>Croatian National RDA Node: SRCE (1/2)</vt:lpstr>
      <vt:lpstr>Croatian National RDA Node: SRCE (2/2)</vt:lpstr>
      <vt:lpstr>RDA Europe Cascading Grants</vt:lpstr>
      <vt:lpstr>PowerPoint prezentacija</vt:lpstr>
    </vt:vector>
  </TitlesOfParts>
  <Company>SRCE - University of Zagreb, University Computing Centre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RDA</dc:title>
  <dc:creator>Draženko Celjak</dc:creator>
  <cp:keywords>rda, rda event</cp:keywords>
  <cp:lastModifiedBy>Draženko</cp:lastModifiedBy>
  <cp:revision>550</cp:revision>
  <cp:lastPrinted>2014-06-24T07:01:20Z</cp:lastPrinted>
  <dcterms:created xsi:type="dcterms:W3CDTF">2014-09-19T07:16:42Z</dcterms:created>
  <dcterms:modified xsi:type="dcterms:W3CDTF">2020-05-25T03:19:03Z</dcterms:modified>
</cp:coreProperties>
</file>