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15"/>
  </p:notesMasterIdLst>
  <p:handoutMasterIdLst>
    <p:handoutMasterId r:id="rId16"/>
  </p:handoutMasterIdLst>
  <p:sldIdLst>
    <p:sldId id="274" r:id="rId3"/>
    <p:sldId id="315" r:id="rId4"/>
    <p:sldId id="324" r:id="rId5"/>
    <p:sldId id="317" r:id="rId6"/>
    <p:sldId id="319" r:id="rId7"/>
    <p:sldId id="316" r:id="rId8"/>
    <p:sldId id="329" r:id="rId9"/>
    <p:sldId id="323" r:id="rId10"/>
    <p:sldId id="332" r:id="rId11"/>
    <p:sldId id="318" r:id="rId12"/>
    <p:sldId id="328" r:id="rId13"/>
    <p:sldId id="331" r:id="rId14"/>
  </p:sldIdLst>
  <p:sldSz cx="9144000" cy="5143500" type="screen16x9"/>
  <p:notesSz cx="9874250" cy="6797675"/>
  <p:defaultTextStyle>
    <a:defPPr>
      <a:defRPr lang="sr-Latn-R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5B5B"/>
    <a:srgbClr val="FF8B8B"/>
    <a:srgbClr val="CC3C00"/>
    <a:srgbClr val="D2072A"/>
    <a:srgbClr val="C00000"/>
    <a:srgbClr val="D71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61694" autoAdjust="0"/>
  </p:normalViewPr>
  <p:slideViewPr>
    <p:cSldViewPr snapToGrid="0">
      <p:cViewPr varScale="1">
        <p:scale>
          <a:sx n="94" d="100"/>
          <a:sy n="94" d="100"/>
        </p:scale>
        <p:origin x="2148" y="7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31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4.xml"/><Relationship Id="rId4" Type="http://schemas.openxmlformats.org/officeDocument/2006/relationships/image" Target="../media/image6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79918" cy="34026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029" y="2"/>
            <a:ext cx="4279918" cy="34026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pPr/>
              <a:t>25.05.2020.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7413"/>
            <a:ext cx="4279918" cy="34026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029" y="6457413"/>
            <a:ext cx="4279918" cy="34026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339" y="6183116"/>
            <a:ext cx="995585" cy="184894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14" y="6127647"/>
            <a:ext cx="1609443" cy="29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3.xml"/><Relationship Id="rId4" Type="http://schemas.openxmlformats.org/officeDocument/2006/relationships/image" Target="../media/image6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278842" cy="34106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3129" y="1"/>
            <a:ext cx="4278842" cy="34106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pPr/>
              <a:t>25.05.2020.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0900"/>
            <a:ext cx="4073525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6" y="3271386"/>
            <a:ext cx="7899400" cy="2676585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612"/>
            <a:ext cx="4278842" cy="341064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3129" y="6456612"/>
            <a:ext cx="4278842" cy="341064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339" y="6166417"/>
            <a:ext cx="995585" cy="184894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14" y="6110949"/>
            <a:ext cx="1609443" cy="29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etrustseal.org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etrustseal.org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0900"/>
            <a:ext cx="4073525" cy="2292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9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6727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CTS =</a:t>
            </a:r>
            <a:r>
              <a:rPr lang="hr-HR" baseline="0" dirty="0" smtClean="0"/>
              <a:t> m</a:t>
            </a:r>
            <a:r>
              <a:rPr lang="hr-HR" dirty="0" smtClean="0"/>
              <a:t>eđunarodna, nevladina, neprofitna organizacija (neovisna</a:t>
            </a:r>
            <a:r>
              <a:rPr lang="hr-HR" baseline="0" dirty="0" smtClean="0"/>
              <a:t> organizacija!</a:t>
            </a:r>
            <a:r>
              <a:rPr lang="hr-HR" dirty="0" smtClean="0"/>
              <a:t>)</a:t>
            </a:r>
          </a:p>
          <a:p>
            <a:endParaRPr lang="hr-HR" dirty="0" smtClean="0"/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Kriteriji odražavaju katakteristike pouzdanih repozitorija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 smtClean="0"/>
          </a:p>
          <a:p>
            <a:r>
              <a:rPr lang="en-US" sz="9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 Language Resources and Technology Infrastructure</a:t>
            </a:r>
            <a:r>
              <a:rPr lang="hr-HR" sz="9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9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(CLARIN) </a:t>
            </a:r>
            <a:endParaRPr lang="hr-HR" sz="9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9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Consortium of European Social Science Data Archives</a:t>
            </a:r>
            <a:r>
              <a:rPr lang="hr-HR" sz="9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(CESSDA)</a:t>
            </a:r>
            <a:endParaRPr lang="hr-HR" dirty="0" smtClean="0"/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CLARIN i</a:t>
            </a:r>
            <a:r>
              <a:rPr lang="hr-HR" baseline="0" dirty="0" smtClean="0"/>
              <a:t> CESSDA o</a:t>
            </a:r>
            <a:r>
              <a:rPr lang="hr-HR" dirty="0" smtClean="0"/>
              <a:t>čekuju od centara odnosno pružatelja servisa da prođu postupak CTS certificiranja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9884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The exsistance of 2 basic certification</a:t>
            </a:r>
            <a:r>
              <a:rPr lang="hr-HR" baseline="0" dirty="0" smtClean="0"/>
              <a:t> frameworks, DSA and WDS, was </a:t>
            </a:r>
            <a:r>
              <a:rPr lang="hr-HR" baseline="0" dirty="0" err="1" smtClean="0"/>
              <a:t>confusing</a:t>
            </a:r>
            <a:r>
              <a:rPr lang="hr-HR" baseline="0" dirty="0" smtClean="0"/>
              <a:t>.</a:t>
            </a:r>
          </a:p>
          <a:p>
            <a:r>
              <a:rPr lang="hr-HR" baseline="0" dirty="0" smtClean="0"/>
              <a:t>Djelom su se preklapali, a dijelom razlikovali; neki repozitoriji su prolazili certificiranje u oba sustava. </a:t>
            </a:r>
          </a:p>
          <a:p>
            <a:endParaRPr lang="hr-HR" baseline="0" dirty="0" smtClean="0"/>
          </a:p>
          <a:p>
            <a:r>
              <a:rPr lang="hr-HR" baseline="0" dirty="0" smtClean="0"/>
              <a:t>CTS je usmjeren na održivost i način upravljanja i nema veze s otvorenošću.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aseline="0" dirty="0" smtClean="0"/>
              <a:t>CTS se odnosi na repozitorij, a FAIR data na podatke odnosno skupove podataka.</a:t>
            </a:r>
          </a:p>
          <a:p>
            <a:endParaRPr lang="hr-HR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6031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noProof="0" dirty="0" smtClean="0"/>
              <a:t>Krajem 2019. objavljeni kriteriji za razdoblje od 2020. do 2022. i oni vrijede od 1.1.2020.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noProof="0" dirty="0" smtClean="0"/>
              <a:t>Za prolazak na postupku certificiranja repozitorij mora imati razine usklađenosti s kriterijima 4 ili eventualno za neke kriterije 3 te detaljno obrazloženje ako je razina usklađenosti za neki kriterij 0.</a:t>
            </a:r>
          </a:p>
          <a:p>
            <a:r>
              <a:rPr lang="hr-HR" noProof="0" dirty="0" smtClean="0"/>
              <a:t>Izjava na engleskom jeziku,</a:t>
            </a:r>
            <a:r>
              <a:rPr lang="hr-HR" baseline="0" noProof="0" dirty="0" smtClean="0"/>
              <a:t> a d</a:t>
            </a:r>
            <a:r>
              <a:rPr lang="hr-HR" noProof="0" dirty="0" smtClean="0"/>
              <a:t>okumentacija mora imati minimalno sažetak preveden na engleski jezik.</a:t>
            </a:r>
          </a:p>
          <a:p>
            <a:r>
              <a:rPr lang="hr-HR" noProof="0" dirty="0" smtClean="0"/>
              <a:t>Evaluacija u prosjeku</a:t>
            </a:r>
            <a:r>
              <a:rPr lang="hr-HR" baseline="0" noProof="0" dirty="0" smtClean="0"/>
              <a:t> traje 2 mjeseca i ima nekoliko iteracija u kojima </a:t>
            </a:r>
            <a:r>
              <a:rPr lang="hr-HR" baseline="0" noProof="0" dirty="0" err="1" smtClean="0"/>
              <a:t>evaluatori</a:t>
            </a:r>
            <a:r>
              <a:rPr lang="hr-HR" baseline="0" noProof="0" dirty="0" smtClean="0"/>
              <a:t> vraćaju prijavu na doradu.</a:t>
            </a:r>
          </a:p>
          <a:p>
            <a:r>
              <a:rPr lang="hr-HR" baseline="0" noProof="0" dirty="0" smtClean="0"/>
              <a:t>„</a:t>
            </a:r>
            <a:r>
              <a:rPr lang="en-US" baseline="0" noProof="0" dirty="0" smtClean="0"/>
              <a:t>The administrative fee is a contribution towards the cost of operation, maintenance, and development of the </a:t>
            </a:r>
            <a:r>
              <a:rPr lang="en-US" baseline="0" noProof="0" dirty="0" err="1" smtClean="0"/>
              <a:t>CoreTrustSeal</a:t>
            </a:r>
            <a:r>
              <a:rPr lang="en-US" baseline="0" noProof="0" dirty="0" smtClean="0"/>
              <a:t> certification service. It is also used develop training material for reviewers and ultimately provide a robust and sustainable certification service.</a:t>
            </a:r>
            <a:r>
              <a:rPr lang="hr-HR" baseline="0" noProof="0" dirty="0" smtClean="0"/>
              <a:t>”</a:t>
            </a:r>
            <a:endParaRPr lang="hr-H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6854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FAIR?</a:t>
            </a:r>
          </a:p>
          <a:p>
            <a:r>
              <a:rPr lang="hr-HR" dirty="0" smtClean="0"/>
              <a:t>13. Otkrivanje i identifikacija podataka = omogućava</a:t>
            </a:r>
            <a:r>
              <a:rPr lang="hr-HR" baseline="0" dirty="0" smtClean="0"/>
              <a:t> li repozitorij otkrivanje podataka (tražilica, </a:t>
            </a:r>
            <a:r>
              <a:rPr lang="hr-HR" baseline="0" dirty="0" err="1" smtClean="0"/>
              <a:t>harvestiranje</a:t>
            </a:r>
            <a:r>
              <a:rPr lang="hr-HR" baseline="0" dirty="0" smtClean="0"/>
              <a:t> </a:t>
            </a:r>
            <a:r>
              <a:rPr lang="hr-HR" baseline="0" dirty="0" err="1" smtClean="0"/>
              <a:t>metapodatka</a:t>
            </a:r>
            <a:r>
              <a:rPr lang="hr-HR" baseline="0" dirty="0" smtClean="0"/>
              <a:t>, uključivanje u registre) i citiranje pomoću trajnog </a:t>
            </a:r>
            <a:r>
              <a:rPr lang="hr-HR" baseline="0" dirty="0" err="1" smtClean="0"/>
              <a:t>indentifikatora</a:t>
            </a:r>
            <a:r>
              <a:rPr lang="hr-HR" baseline="0" dirty="0" smtClean="0"/>
              <a:t>?</a:t>
            </a:r>
          </a:p>
          <a:p>
            <a:r>
              <a:rPr lang="hr-HR" baseline="0" dirty="0" smtClean="0"/>
              <a:t>14. Ponovno korištenje podataka = osigurava li repozitorij odgovarajuće </a:t>
            </a:r>
            <a:r>
              <a:rPr lang="hr-HR" baseline="0" dirty="0" err="1" smtClean="0"/>
              <a:t>metapodatke</a:t>
            </a:r>
            <a:r>
              <a:rPr lang="hr-HR" baseline="0" dirty="0" smtClean="0"/>
              <a:t> i formate kako bi podaci bili razumljivi ciljanoj korisničkoj zajednici?</a:t>
            </a:r>
          </a:p>
          <a:p>
            <a:r>
              <a:rPr lang="hr-HR" baseline="0" dirty="0" smtClean="0"/>
              <a:t>Tehnologija:</a:t>
            </a:r>
          </a:p>
          <a:p>
            <a:r>
              <a:rPr lang="hr-HR" baseline="0" dirty="0" smtClean="0"/>
              <a:t>15. Tehnička infrastruktura = ima li repozitorij plan razvoja infrastrukture, koristi li se dobro podržan OS i ostale softverske komponente, postoji li plan oporavka sustava u slučaju ispada…?</a:t>
            </a:r>
          </a:p>
          <a:p>
            <a:r>
              <a:rPr lang="hr-HR" baseline="0" dirty="0" smtClean="0"/>
              <a:t>16. Sigurnost = postoji li odgovarajuća zaštita podataka, servisa i korisnika; postoje li jasno definirane uloge vezano uz sigurnost, jasno definirane razine sigurnosti te </a:t>
            </a:r>
            <a:r>
              <a:rPr lang="hr-HR" baseline="0" dirty="0" err="1" smtClean="0"/>
              <a:t>autentikacijski</a:t>
            </a:r>
            <a:r>
              <a:rPr lang="hr-HR" baseline="0" dirty="0" smtClean="0"/>
              <a:t> i autorizacijski mehanizmi?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6846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6871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Certifikacije koje su prethodile CTS-u (WDS, DSA) se neće moći recertificirati pa se očekuje da će</a:t>
            </a:r>
            <a:r>
              <a:rPr lang="pl-PL" baseline="0" dirty="0" smtClean="0"/>
              <a:t> ti repozitoriji preći na CTS</a:t>
            </a:r>
            <a:r>
              <a:rPr lang="en-US" dirty="0" smtClean="0"/>
              <a:t>.</a:t>
            </a:r>
            <a:endParaRPr lang="hr-HR" dirty="0" smtClean="0"/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Popis</a:t>
            </a:r>
            <a:r>
              <a:rPr lang="en-US" dirty="0" smtClean="0"/>
              <a:t> </a:t>
            </a:r>
            <a:r>
              <a:rPr lang="en-US" dirty="0" err="1" smtClean="0"/>
              <a:t>certificiranih</a:t>
            </a:r>
            <a:r>
              <a:rPr lang="en-US" dirty="0" smtClean="0"/>
              <a:t> </a:t>
            </a:r>
            <a:r>
              <a:rPr lang="en-US" dirty="0" err="1" smtClean="0"/>
              <a:t>repozitorija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hr-HR" dirty="0" smtClean="0"/>
              <a:t> </a:t>
            </a:r>
            <a:r>
              <a:rPr lang="pl-PL" dirty="0" smtClean="0"/>
              <a:t>i kriteriji te obrazac prijave, dostupni su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adresi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https://www.coretrustseal.org</a:t>
            </a:r>
            <a:r>
              <a:rPr lang="en-US" dirty="0" smtClean="0"/>
              <a:t>.</a:t>
            </a:r>
            <a:endParaRPr lang="hr-H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4354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Certifikacije koje su prethodile CTS-u (WDS, DSA) se neće moći recertificirati pa se očekuje da će</a:t>
            </a:r>
            <a:r>
              <a:rPr lang="pl-PL" baseline="0" dirty="0" smtClean="0"/>
              <a:t> ti repozitoriji preći na CTS</a:t>
            </a:r>
            <a:r>
              <a:rPr lang="en-US" dirty="0" smtClean="0"/>
              <a:t>.</a:t>
            </a:r>
            <a:r>
              <a:rPr lang="hr-HR" dirty="0" smtClean="0"/>
              <a:t>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Trenutno 158 certificiranih repozitorija (88 + 22 + 48).</a:t>
            </a:r>
            <a:endParaRPr lang="en-US" dirty="0" smtClean="0"/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Popis</a:t>
            </a:r>
            <a:r>
              <a:rPr lang="en-US" dirty="0" smtClean="0"/>
              <a:t> </a:t>
            </a:r>
            <a:r>
              <a:rPr lang="en-US" dirty="0" err="1" smtClean="0"/>
              <a:t>certificiranih</a:t>
            </a:r>
            <a:r>
              <a:rPr lang="en-US" dirty="0" smtClean="0"/>
              <a:t> </a:t>
            </a:r>
            <a:r>
              <a:rPr lang="en-US" dirty="0" err="1" smtClean="0"/>
              <a:t>repozitorija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hr-HR" dirty="0" smtClean="0"/>
              <a:t> </a:t>
            </a:r>
            <a:r>
              <a:rPr lang="pl-PL" dirty="0" smtClean="0"/>
              <a:t>i kriteriji te obrazac prijave, dostupni su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adresi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https://www.coretrustseal.org</a:t>
            </a:r>
            <a:r>
              <a:rPr lang="en-US" dirty="0" smtClean="0"/>
              <a:t>.</a:t>
            </a:r>
            <a:endParaRPr lang="hr-H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4752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612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rce.unizg.hr/otvoreni-pristup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creativecommons.org/licenses/by-nc/4.0/deed.hr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srce.unizg.hr/" TargetMode="External"/><Relationship Id="rId5" Type="http://schemas.openxmlformats.org/officeDocument/2006/relationships/image" Target="../media/image6.gif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3375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1158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027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6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6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21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92" y="-1"/>
            <a:ext cx="9200644" cy="515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18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786" y="4302000"/>
            <a:ext cx="9158997" cy="66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1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dnj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143000" y="372914"/>
            <a:ext cx="6858000" cy="1376581"/>
          </a:xfrm>
        </p:spPr>
        <p:txBody>
          <a:bodyPr anchor="b">
            <a:normAutofit/>
          </a:bodyPr>
          <a:lstStyle>
            <a:lvl1pPr algn="ctr">
              <a:defRPr sz="2025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143000" y="1959747"/>
            <a:ext cx="6858000" cy="759391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 smtClean="0"/>
              <a:t>Click to edit Master subtitle style</a:t>
            </a:r>
            <a:endParaRPr lang="hr-HR" dirty="0" smtClean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smtClean="0"/>
              <a:t>www.srce.unizg.hr</a:t>
            </a:r>
            <a:endParaRPr lang="hr-HR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4752000"/>
            <a:ext cx="962609" cy="324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400" y="4302000"/>
            <a:ext cx="9200294" cy="668568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5950051" y="3037737"/>
            <a:ext cx="27000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r-HR" sz="9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Srce politikom otvorenog pristupa široj javnosti osigurava dostupnost i korištenje svih rezultata rada Srca, a prvenstveno obrazovnih i stručnih informacija i sadržaja nastalih djelovanjem i radom Srca.</a:t>
            </a:r>
            <a:endParaRPr lang="hr-HR" sz="900" b="0" kern="1200" dirty="0" smtClean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051" y="4020088"/>
            <a:ext cx="918000" cy="36275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2613574" y="3058320"/>
            <a:ext cx="276225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9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Ovo djelo je dano na korištenje pod licencom Creative Commons </a:t>
            </a:r>
            <a:r>
              <a:rPr lang="pt-BR" sz="900" b="0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Imenovanje-Nekomercijalno</a:t>
            </a:r>
            <a:r>
              <a:rPr lang="pt-BR" sz="9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4.0 međunarodna.</a:t>
            </a:r>
            <a:endParaRPr lang="hr-HR" sz="900" b="1" u="none" kern="1200" dirty="0" smtClean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05" y="2982485"/>
            <a:ext cx="1384975" cy="540000"/>
          </a:xfrm>
          <a:prstGeom prst="rect">
            <a:avLst/>
          </a:prstGeom>
        </p:spPr>
      </p:pic>
      <p:sp>
        <p:nvSpPr>
          <p:cNvPr id="27" name="TextBox 26"/>
          <p:cNvSpPr txBox="1"/>
          <p:nvPr userDrawn="1"/>
        </p:nvSpPr>
        <p:spPr>
          <a:xfrm>
            <a:off x="1048126" y="3639784"/>
            <a:ext cx="12041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900" b="1" u="none" kern="1200" dirty="0" smtClean="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6"/>
              </a:rPr>
              <a:t>www.srce.unizg.hr</a:t>
            </a:r>
            <a:endParaRPr lang="hr-HR" sz="900" b="1" u="none" kern="1200" dirty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2556325" y="3639785"/>
            <a:ext cx="28905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900" b="1" u="none" kern="1200" dirty="0" smtClean="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7"/>
              </a:rPr>
              <a:t>creativecommons.org/licenses/by-nc/4.0/deed.hr</a:t>
            </a:r>
            <a:endParaRPr lang="hr-HR" sz="900" b="1" u="none" kern="1200" dirty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6239506" y="3606430"/>
            <a:ext cx="212109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900" b="1" u="none" kern="1200" dirty="0" smtClean="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8"/>
              </a:rPr>
              <a:t>www.srce.unizg.hr/otvoreni-pristup</a:t>
            </a:r>
            <a:endParaRPr lang="hr-HR" sz="900" b="1" u="none" kern="1200" dirty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0" name="Picture 2" descr="http://mirrors.creativecommons.org/presskit/buttons/88x31/png/by-nc.png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678" y="4058846"/>
            <a:ext cx="926042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442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6533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9"/>
            <a:ext cx="7886700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101"/>
            <a:ext cx="7886700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6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7534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462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260872"/>
            <a:ext cx="3887391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1878807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9139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032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636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4"/>
            <a:ext cx="4629151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83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4"/>
            <a:ext cx="4629151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221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73331" y="4765340"/>
            <a:ext cx="932215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smtClean="0"/>
              <a:t>www.srce.unizg.hr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2" y="4766434"/>
            <a:ext cx="628649" cy="270000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400" y="4302000"/>
            <a:ext cx="9200294" cy="6685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97" y="4752000"/>
            <a:ext cx="856432" cy="28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1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25983" y="4765500"/>
            <a:ext cx="8100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9777" y="4765340"/>
            <a:ext cx="5926839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352" y="4765340"/>
            <a:ext cx="810000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9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87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 baseline="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C3C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rda@srce.h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da@srce.h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png"/><Relationship Id="rId5" Type="http://schemas.openxmlformats.org/officeDocument/2006/relationships/hyperlink" Target="https://www.coretrustseal.org/" TargetMode="External"/><Relationship Id="rId4" Type="http://schemas.openxmlformats.org/officeDocument/2006/relationships/hyperlink" Target="https://www.srce.unizg.hr/rd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hyperlink" Target="https://www.coretrustseal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etrustseal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215446" y="2213258"/>
            <a:ext cx="6762870" cy="14455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14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25" b="1" kern="1200" baseline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2800" dirty="0" smtClean="0">
                <a:solidFill>
                  <a:schemeClr val="bg1"/>
                </a:solidFill>
              </a:rPr>
              <a:t>Certificiranje repozitorija: </a:t>
            </a:r>
            <a:r>
              <a:rPr lang="hr-HR" sz="2800" dirty="0" err="1" smtClean="0">
                <a:solidFill>
                  <a:schemeClr val="bg1"/>
                </a:solidFill>
              </a:rPr>
              <a:t>CoreTrustSeal</a:t>
            </a:r>
            <a:endParaRPr lang="hr-HR" sz="28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446" y="3697065"/>
            <a:ext cx="64584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Draženko Celjak, Sveučilište u Zagrebu, Sveučilišni računski centar (Srce)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Koordinator nacionalnog RDA čvora</a:t>
            </a:r>
          </a:p>
          <a:p>
            <a:endParaRPr lang="hr-HR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Istraživački podaci – što s njima?</a:t>
            </a:r>
          </a:p>
          <a:p>
            <a:r>
              <a:rPr lang="hr-H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Rijeka, 27. veljače 2020.</a:t>
            </a:r>
          </a:p>
          <a:p>
            <a:r>
              <a:rPr lang="hr-HR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</a:t>
            </a:r>
            <a:r>
              <a:rPr lang="hr-H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25. svibnja </a:t>
            </a:r>
            <a:r>
              <a:rPr lang="hr-H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hr-H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2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Srce / Dabar</a:t>
            </a:r>
            <a:endParaRPr lang="hr-HR" dirty="0"/>
          </a:p>
          <a:p>
            <a:pPr lvl="1"/>
            <a:r>
              <a:rPr lang="hr-HR" dirty="0"/>
              <a:t>ustanove trebaju zatražiti i proći kroz postupak certificiranja</a:t>
            </a:r>
          </a:p>
          <a:p>
            <a:pPr lvl="1"/>
            <a:r>
              <a:rPr lang="hr-HR" dirty="0" smtClean="0"/>
              <a:t>Srce će nastojati osigurati odgovore i dokaze za pojedine (tehničke) kriterije</a:t>
            </a:r>
          </a:p>
          <a:p>
            <a:pPr lvl="1"/>
            <a:r>
              <a:rPr lang="hr-HR" dirty="0"/>
              <a:t>k</a:t>
            </a:r>
            <a:r>
              <a:rPr lang="hr-HR" dirty="0" smtClean="0"/>
              <a:t>omunikacija s CTS-om o certificiranju Dabar platforme/servisa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samoprocjena</a:t>
            </a:r>
            <a:endParaRPr lang="hr-HR" dirty="0"/>
          </a:p>
          <a:p>
            <a:endParaRPr lang="hr-HR" dirty="0" smtClean="0"/>
          </a:p>
          <a:p>
            <a:r>
              <a:rPr lang="hr-HR" dirty="0"/>
              <a:t>t</a:t>
            </a:r>
            <a:r>
              <a:rPr lang="hr-HR" dirty="0" smtClean="0"/>
              <a:t>ijekom lipnja 2020. </a:t>
            </a:r>
            <a:r>
              <a:rPr lang="hr-HR" dirty="0" err="1" smtClean="0"/>
              <a:t>webinar</a:t>
            </a:r>
            <a:r>
              <a:rPr lang="hr-HR" dirty="0" smtClean="0"/>
              <a:t> za repozitorije koji planiraju certificiranje (1-2 osobe): </a:t>
            </a:r>
            <a:r>
              <a:rPr lang="hr-HR" dirty="0">
                <a:hlinkClick r:id="rId2"/>
              </a:rPr>
              <a:t>rda@srce.hr</a:t>
            </a:r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endParaRPr lang="en-US" dirty="0"/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771" y="0"/>
            <a:ext cx="1121229" cy="11290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93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72915"/>
            <a:ext cx="6858000" cy="541485"/>
          </a:xfrm>
        </p:spPr>
        <p:txBody>
          <a:bodyPr>
            <a:normAutofit/>
          </a:bodyPr>
          <a:lstStyle/>
          <a:p>
            <a:endParaRPr lang="hr-HR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9237" y="1163106"/>
            <a:ext cx="4839217" cy="1367972"/>
          </a:xfrm>
        </p:spPr>
        <p:txBody>
          <a:bodyPr>
            <a:normAutofit/>
          </a:bodyPr>
          <a:lstStyle/>
          <a:p>
            <a:pPr algn="l"/>
            <a:r>
              <a:rPr lang="hr-HR" sz="1800" dirty="0" smtClean="0">
                <a:hlinkClick r:id="rId3"/>
              </a:rPr>
              <a:t>rda@srce.hr</a:t>
            </a:r>
            <a:endParaRPr lang="hr-HR" sz="1800" dirty="0" smtClean="0">
              <a:hlinkClick r:id="rId4"/>
            </a:endParaRPr>
          </a:p>
          <a:p>
            <a:pPr algn="l"/>
            <a:r>
              <a:rPr lang="hr-HR" sz="1800" dirty="0" smtClean="0">
                <a:hlinkClick r:id="rId4"/>
              </a:rPr>
              <a:t>https</a:t>
            </a:r>
            <a:r>
              <a:rPr lang="hr-HR" sz="1800" dirty="0">
                <a:hlinkClick r:id="rId4"/>
              </a:rPr>
              <a:t>://</a:t>
            </a:r>
            <a:r>
              <a:rPr lang="hr-HR" sz="1800" dirty="0" smtClean="0">
                <a:hlinkClick r:id="rId4"/>
              </a:rPr>
              <a:t>www.srce.unizg.hr/rda</a:t>
            </a:r>
            <a:endParaRPr lang="hr-HR" sz="1800" dirty="0" smtClean="0"/>
          </a:p>
          <a:p>
            <a:pPr algn="l"/>
            <a:r>
              <a:rPr lang="hr-HR" sz="1800" dirty="0">
                <a:hlinkClick r:id="rId5"/>
              </a:rPr>
              <a:t>https://</a:t>
            </a:r>
            <a:r>
              <a:rPr lang="hr-HR" sz="1800" dirty="0" smtClean="0">
                <a:hlinkClick r:id="rId5"/>
              </a:rPr>
              <a:t>www.coretrustseal.org</a:t>
            </a:r>
            <a:r>
              <a:rPr lang="hr-HR" sz="1800" dirty="0" smtClean="0"/>
              <a:t> </a:t>
            </a:r>
            <a:endParaRPr lang="hr-HR" sz="1800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77" y="518837"/>
            <a:ext cx="2108808" cy="21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The</a:t>
            </a:r>
            <a:r>
              <a:rPr lang="hr-HR" dirty="0"/>
              <a:t> TRUST </a:t>
            </a:r>
            <a:r>
              <a:rPr lang="hr-HR" dirty="0" err="1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268020"/>
            <a:ext cx="7886700" cy="3475430"/>
          </a:xfrm>
        </p:spPr>
        <p:txBody>
          <a:bodyPr>
            <a:normAutofit/>
          </a:bodyPr>
          <a:lstStyle/>
          <a:p>
            <a:r>
              <a:rPr lang="en-US" b="1" dirty="0" smtClean="0"/>
              <a:t>Transparency</a:t>
            </a:r>
            <a:endParaRPr lang="hr-HR" dirty="0"/>
          </a:p>
          <a:p>
            <a:pPr lvl="1"/>
            <a:r>
              <a:rPr lang="en-US" dirty="0" smtClean="0"/>
              <a:t>repository </a:t>
            </a:r>
            <a:r>
              <a:rPr lang="en-US" dirty="0"/>
              <a:t>services and data holdings that are verifiable by publicly accessible evidence</a:t>
            </a:r>
          </a:p>
          <a:p>
            <a:endParaRPr lang="hr-HR" b="1" dirty="0" smtClean="0"/>
          </a:p>
          <a:p>
            <a:r>
              <a:rPr lang="en-US" b="1" dirty="0" smtClean="0"/>
              <a:t>Responsibility</a:t>
            </a:r>
            <a:endParaRPr lang="hr-HR" b="1" dirty="0" smtClean="0"/>
          </a:p>
          <a:p>
            <a:pPr lvl="1"/>
            <a:r>
              <a:rPr lang="en-US" dirty="0" smtClean="0"/>
              <a:t>ensuring </a:t>
            </a:r>
            <a:r>
              <a:rPr lang="en-US" dirty="0"/>
              <a:t>the authenticity and integrity of data holdings and for the reliability and persistence of its service</a:t>
            </a:r>
          </a:p>
          <a:p>
            <a:endParaRPr lang="hr-HR" b="1" dirty="0" smtClean="0"/>
          </a:p>
          <a:p>
            <a:r>
              <a:rPr lang="en-US" b="1" dirty="0" smtClean="0"/>
              <a:t>User Focus</a:t>
            </a:r>
            <a:endParaRPr lang="hr-HR" b="1" dirty="0" smtClean="0"/>
          </a:p>
          <a:p>
            <a:pPr lvl="1"/>
            <a:r>
              <a:rPr lang="en-US" dirty="0" smtClean="0"/>
              <a:t>data </a:t>
            </a:r>
            <a:r>
              <a:rPr lang="en-US" dirty="0"/>
              <a:t>management norms and expectations of target user communities are met</a:t>
            </a:r>
          </a:p>
          <a:p>
            <a:endParaRPr lang="hr-HR" b="1" dirty="0" smtClean="0"/>
          </a:p>
          <a:p>
            <a:r>
              <a:rPr lang="en-US" b="1" dirty="0" smtClean="0"/>
              <a:t>Sustainability</a:t>
            </a:r>
            <a:endParaRPr lang="hr-HR" b="1" dirty="0" smtClean="0"/>
          </a:p>
          <a:p>
            <a:pPr lvl="1"/>
            <a:r>
              <a:rPr lang="en-US" dirty="0" smtClean="0"/>
              <a:t>sustain </a:t>
            </a:r>
            <a:r>
              <a:rPr lang="en-US" dirty="0"/>
              <a:t>services and preserve data holdings for the long-term</a:t>
            </a:r>
          </a:p>
          <a:p>
            <a:endParaRPr lang="hr-HR" b="1" dirty="0" smtClean="0"/>
          </a:p>
          <a:p>
            <a:r>
              <a:rPr lang="en-US" b="1" dirty="0" smtClean="0"/>
              <a:t>Technology</a:t>
            </a:r>
            <a:endParaRPr lang="hr-HR" b="1" dirty="0" smtClean="0"/>
          </a:p>
          <a:p>
            <a:pPr lvl="1"/>
            <a:r>
              <a:rPr lang="en-US" dirty="0" smtClean="0"/>
              <a:t>provide </a:t>
            </a:r>
            <a:r>
              <a:rPr lang="en-US" dirty="0"/>
              <a:t>infrastructure and capabilities to support secure, persistent, and reliable services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20" cy="73152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771" y="0"/>
            <a:ext cx="1121229" cy="112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82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CoreTrustSeal (CTS)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promiče održivost i pouzdanost podatkovne infrastrukture</a:t>
            </a:r>
          </a:p>
          <a:p>
            <a:r>
              <a:rPr lang="hr-HR" dirty="0"/>
              <a:t>z</a:t>
            </a:r>
            <a:r>
              <a:rPr lang="hr-HR" dirty="0" smtClean="0"/>
              <a:t>ainteresiranim (podatkovnim) repozitorijima nudi mogućnost certificiranja</a:t>
            </a:r>
          </a:p>
          <a:p>
            <a:r>
              <a:rPr lang="hr-HR" b="1" dirty="0"/>
              <a:t>o</a:t>
            </a:r>
            <a:r>
              <a:rPr lang="hr-HR" b="1" dirty="0" smtClean="0"/>
              <a:t>snovno</a:t>
            </a:r>
            <a:r>
              <a:rPr lang="hr-HR" dirty="0" smtClean="0"/>
              <a:t> (npr. </a:t>
            </a:r>
            <a:r>
              <a:rPr lang="hr-HR" dirty="0" err="1" smtClean="0"/>
              <a:t>CoreTrustSeal</a:t>
            </a:r>
            <a:r>
              <a:rPr lang="hr-HR" dirty="0" smtClean="0"/>
              <a:t>), </a:t>
            </a:r>
            <a:r>
              <a:rPr lang="hr-HR" b="1" dirty="0" smtClean="0"/>
              <a:t>prošireno</a:t>
            </a:r>
            <a:r>
              <a:rPr lang="hr-HR" dirty="0" smtClean="0"/>
              <a:t> (npr. nestor-</a:t>
            </a:r>
            <a:r>
              <a:rPr lang="hr-HR" dirty="0" err="1" smtClean="0"/>
              <a:t>Seal</a:t>
            </a:r>
            <a:r>
              <a:rPr lang="hr-HR" dirty="0" smtClean="0"/>
              <a:t>), </a:t>
            </a:r>
            <a:r>
              <a:rPr lang="hr-HR" b="1" dirty="0" smtClean="0"/>
              <a:t>formalno</a:t>
            </a:r>
            <a:r>
              <a:rPr lang="hr-HR" dirty="0" smtClean="0"/>
              <a:t> (npr. ISO 16363)</a:t>
            </a:r>
          </a:p>
          <a:p>
            <a:endParaRPr lang="hr-HR" dirty="0" smtClean="0"/>
          </a:p>
          <a:p>
            <a:endParaRPr lang="hr-HR" dirty="0" smtClean="0"/>
          </a:p>
          <a:p>
            <a:pPr marL="0" indent="0">
              <a:buNone/>
            </a:pPr>
            <a:r>
              <a:rPr lang="hr-HR" sz="1600" dirty="0" smtClean="0"/>
              <a:t>Zašto?</a:t>
            </a:r>
          </a:p>
          <a:p>
            <a:r>
              <a:rPr lang="hr-HR" dirty="0" smtClean="0"/>
              <a:t>repozitorij dokazuje svoju održivost i pouzdanost</a:t>
            </a:r>
          </a:p>
          <a:p>
            <a:r>
              <a:rPr lang="hr-HR" dirty="0"/>
              <a:t>atraktivniji istraživačima i financijerima</a:t>
            </a:r>
          </a:p>
          <a:p>
            <a:r>
              <a:rPr lang="hr-HR" b="1" dirty="0" smtClean="0"/>
              <a:t>jasnije jake i slabe strane repozitorija &gt; unaprjeđenje repozitorija</a:t>
            </a:r>
          </a:p>
          <a:p>
            <a:r>
              <a:rPr lang="hr-HR" dirty="0"/>
              <a:t>z</a:t>
            </a:r>
            <a:r>
              <a:rPr lang="hr-HR" dirty="0" smtClean="0"/>
              <a:t>ahtjev europskih istraživačkih infrastruktura: CLARIN, CESSDA</a:t>
            </a:r>
            <a:endParaRPr lang="hr-HR" dirty="0"/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771" y="0"/>
            <a:ext cx="1121229" cy="11290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7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CTS </a:t>
            </a:r>
            <a:r>
              <a:rPr lang="hr-HR" dirty="0"/>
              <a:t>- </a:t>
            </a:r>
            <a:r>
              <a:rPr lang="hr-HR" dirty="0" smtClean="0"/>
              <a:t>koje </a:t>
            </a:r>
            <a:r>
              <a:rPr lang="hr-HR" dirty="0"/>
              <a:t>vrste repozitorija mogu zatražiti </a:t>
            </a:r>
            <a:r>
              <a:rPr lang="hr-HR" dirty="0" smtClean="0"/>
              <a:t>certificiranje?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Domain </a:t>
            </a:r>
            <a:r>
              <a:rPr lang="hr-HR" dirty="0"/>
              <a:t>or subject-based repository</a:t>
            </a:r>
          </a:p>
          <a:p>
            <a:r>
              <a:rPr lang="hr-HR" dirty="0" smtClean="0"/>
              <a:t>Institutional </a:t>
            </a:r>
            <a:r>
              <a:rPr lang="hr-HR" dirty="0"/>
              <a:t>repository</a:t>
            </a:r>
          </a:p>
          <a:p>
            <a:r>
              <a:rPr lang="hr-HR" dirty="0" smtClean="0"/>
              <a:t>National </a:t>
            </a:r>
            <a:r>
              <a:rPr lang="hr-HR" dirty="0"/>
              <a:t>repository system, including governmental</a:t>
            </a:r>
          </a:p>
          <a:p>
            <a:r>
              <a:rPr lang="hr-HR" dirty="0" smtClean="0"/>
              <a:t>Publication </a:t>
            </a:r>
            <a:r>
              <a:rPr lang="hr-HR" dirty="0"/>
              <a:t>repository</a:t>
            </a:r>
          </a:p>
          <a:p>
            <a:r>
              <a:rPr lang="hr-HR" dirty="0" smtClean="0"/>
              <a:t>Library</a:t>
            </a:r>
            <a:endParaRPr lang="hr-HR" dirty="0"/>
          </a:p>
          <a:p>
            <a:r>
              <a:rPr lang="hr-HR" dirty="0" smtClean="0"/>
              <a:t>Museum</a:t>
            </a:r>
            <a:endParaRPr lang="hr-HR" dirty="0"/>
          </a:p>
          <a:p>
            <a:r>
              <a:rPr lang="hr-HR" dirty="0" smtClean="0"/>
              <a:t>Archive</a:t>
            </a:r>
            <a:endParaRPr lang="hr-HR" dirty="0"/>
          </a:p>
          <a:p>
            <a:r>
              <a:rPr lang="hr-HR" dirty="0" smtClean="0"/>
              <a:t>Research </a:t>
            </a:r>
            <a:r>
              <a:rPr lang="hr-HR" dirty="0"/>
              <a:t>project repository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U budućnosti možemo očekivati i mogućnost certificiranja alata, servisa i platformi?</a:t>
            </a:r>
          </a:p>
          <a:p>
            <a:endParaRPr lang="hr-H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20" cy="73152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771" y="0"/>
            <a:ext cx="1121229" cy="112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5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icture 9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319" y="1903395"/>
            <a:ext cx="1229898" cy="11639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Kontekst?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71619">
            <a:off x="5616827" y="2406844"/>
            <a:ext cx="1005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800" dirty="0" smtClean="0"/>
              <a:t>FAIR</a:t>
            </a:r>
            <a:r>
              <a:rPr lang="hr-HR" sz="1600" dirty="0" smtClean="0"/>
              <a:t> data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 rot="21373841">
            <a:off x="1469345" y="3570103"/>
            <a:ext cx="5859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800" dirty="0" smtClean="0"/>
              <a:t>Research Data Alliance (RDA)</a:t>
            </a:r>
          </a:p>
          <a:p>
            <a:pPr algn="ctr"/>
            <a:r>
              <a:rPr lang="hr-HR" sz="1800" dirty="0"/>
              <a:t>RDA/WDS Certification of Digital Repositories IG</a:t>
            </a:r>
            <a:endParaRPr lang="hr-HR" sz="1800" dirty="0" smtClean="0"/>
          </a:p>
          <a:p>
            <a:pPr algn="ctr"/>
            <a:r>
              <a:rPr lang="en-US" sz="1800" dirty="0"/>
              <a:t>Repository Audit and Certification DSA–WDS Partnership WG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5692" y="1395965"/>
            <a:ext cx="170795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Data Seal of </a:t>
            </a:r>
          </a:p>
          <a:p>
            <a:pPr algn="ctr"/>
            <a:r>
              <a:rPr lang="en-GB" sz="1800" dirty="0" smtClean="0"/>
              <a:t>Approval (DSA)</a:t>
            </a:r>
            <a:endParaRPr lang="en-GB" sz="1800" dirty="0"/>
          </a:p>
        </p:txBody>
      </p:sp>
      <p:sp>
        <p:nvSpPr>
          <p:cNvPr id="9" name="TextBox 8"/>
          <p:cNvSpPr txBox="1"/>
          <p:nvPr/>
        </p:nvSpPr>
        <p:spPr>
          <a:xfrm rot="21282578">
            <a:off x="171215" y="2806281"/>
            <a:ext cx="2302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World Data System of the International Science Council (WDS)</a:t>
            </a:r>
          </a:p>
        </p:txBody>
      </p:sp>
      <p:cxnSp>
        <p:nvCxnSpPr>
          <p:cNvPr id="11" name="Straight Arrow Connector 10"/>
          <p:cNvCxnSpPr>
            <a:stCxn id="93" idx="3"/>
            <a:endCxn id="6" idx="1"/>
          </p:cNvCxnSpPr>
          <p:nvPr/>
        </p:nvCxnSpPr>
        <p:spPr>
          <a:xfrm>
            <a:off x="4667217" y="2485375"/>
            <a:ext cx="951178" cy="66473"/>
          </a:xfrm>
          <a:prstGeom prst="straightConnector1">
            <a:avLst/>
          </a:prstGeom>
          <a:ln w="28575" cap="flat"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3" idx="2"/>
            <a:endCxn id="7" idx="0"/>
          </p:cNvCxnSpPr>
          <p:nvPr/>
        </p:nvCxnSpPr>
        <p:spPr>
          <a:xfrm>
            <a:off x="4052268" y="3067355"/>
            <a:ext cx="316363" cy="503747"/>
          </a:xfrm>
          <a:prstGeom prst="straightConnector1">
            <a:avLst/>
          </a:prstGeom>
          <a:ln w="28575" cap="flat"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3"/>
            <a:endCxn id="93" idx="1"/>
          </p:cNvCxnSpPr>
          <p:nvPr/>
        </p:nvCxnSpPr>
        <p:spPr>
          <a:xfrm>
            <a:off x="2383650" y="1719131"/>
            <a:ext cx="1053669" cy="766244"/>
          </a:xfrm>
          <a:prstGeom prst="straightConnector1">
            <a:avLst/>
          </a:prstGeom>
          <a:ln w="28575" cap="flat"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  <a:endCxn id="93" idx="1"/>
          </p:cNvCxnSpPr>
          <p:nvPr/>
        </p:nvCxnSpPr>
        <p:spPr>
          <a:xfrm flipV="1">
            <a:off x="2468939" y="2485375"/>
            <a:ext cx="968380" cy="676416"/>
          </a:xfrm>
          <a:prstGeom prst="straightConnector1">
            <a:avLst/>
          </a:prstGeom>
          <a:ln w="28575" cap="flat"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rot="20935971">
            <a:off x="4992105" y="1190778"/>
            <a:ext cx="1880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800" dirty="0" smtClean="0"/>
              <a:t>Open Research Data</a:t>
            </a:r>
            <a:endParaRPr lang="en-US" sz="1800" dirty="0"/>
          </a:p>
        </p:txBody>
      </p:sp>
      <p:cxnSp>
        <p:nvCxnSpPr>
          <p:cNvPr id="55" name="Straight Arrow Connector 54"/>
          <p:cNvCxnSpPr>
            <a:stCxn id="93" idx="0"/>
            <a:endCxn id="45" idx="1"/>
          </p:cNvCxnSpPr>
          <p:nvPr/>
        </p:nvCxnSpPr>
        <p:spPr>
          <a:xfrm flipV="1">
            <a:off x="4052268" y="1694442"/>
            <a:ext cx="957324" cy="208953"/>
          </a:xfrm>
          <a:prstGeom prst="straightConnector1">
            <a:avLst/>
          </a:prstGeom>
          <a:ln w="28575" cap="flat"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20" cy="731520"/>
          </a:xfrm>
          <a:prstGeom prst="rect">
            <a:avLst/>
          </a:prstGeom>
        </p:spPr>
      </p:pic>
      <p:pic>
        <p:nvPicPr>
          <p:cNvPr id="17" name="Content Placeholder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771" y="0"/>
            <a:ext cx="1121229" cy="112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71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CoreTrustSeal - postupak </a:t>
            </a:r>
            <a:r>
              <a:rPr lang="hr-HR" dirty="0" smtClean="0"/>
              <a:t>certificiranja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16 kriterija </a:t>
            </a:r>
            <a:r>
              <a:rPr lang="en-GB" i="1" dirty="0" err="1" smtClean="0"/>
              <a:t>CoreTrustSeal</a:t>
            </a:r>
            <a:r>
              <a:rPr lang="en-GB" i="1" dirty="0" smtClean="0"/>
              <a:t> Trustworthy Data Repository Requirements</a:t>
            </a:r>
          </a:p>
          <a:p>
            <a:endParaRPr lang="hr-HR" i="1" dirty="0" smtClean="0"/>
          </a:p>
          <a:p>
            <a:r>
              <a:rPr lang="hr-HR" b="1" dirty="0"/>
              <a:t>i</a:t>
            </a:r>
            <a:r>
              <a:rPr lang="hr-HR" b="1" dirty="0" smtClean="0"/>
              <a:t>zjava za svaki kriterij</a:t>
            </a:r>
            <a:r>
              <a:rPr lang="hr-HR" dirty="0" smtClean="0"/>
              <a:t> + </a:t>
            </a:r>
            <a:r>
              <a:rPr lang="hr-HR" b="1" dirty="0" smtClean="0"/>
              <a:t>dokazi ispunjavanja</a:t>
            </a:r>
            <a:r>
              <a:rPr lang="hr-HR" dirty="0" smtClean="0"/>
              <a:t> (link na </a:t>
            </a:r>
            <a:r>
              <a:rPr lang="hr-HR" i="1" dirty="0" smtClean="0"/>
              <a:t>on-line</a:t>
            </a:r>
            <a:r>
              <a:rPr lang="hr-HR" dirty="0" smtClean="0"/>
              <a:t> dokumentaciju) + </a:t>
            </a:r>
            <a:r>
              <a:rPr lang="hr-HR" b="1" dirty="0" smtClean="0"/>
              <a:t>samoprocjena</a:t>
            </a:r>
          </a:p>
          <a:p>
            <a:pPr marL="0" indent="0">
              <a:buNone/>
            </a:pPr>
            <a:r>
              <a:rPr lang="hr-HR" dirty="0" smtClean="0"/>
              <a:t> </a:t>
            </a:r>
          </a:p>
          <a:p>
            <a:r>
              <a:rPr lang="hr-HR" dirty="0" smtClean="0"/>
              <a:t>samoprocjena razine usklađenosti (0 - 4)</a:t>
            </a:r>
          </a:p>
          <a:p>
            <a:pPr lvl="1"/>
            <a:r>
              <a:rPr lang="hr-HR" dirty="0" smtClean="0"/>
              <a:t>0 - Nije primjenjivo </a:t>
            </a:r>
          </a:p>
          <a:p>
            <a:pPr lvl="1"/>
            <a:r>
              <a:rPr lang="hr-HR" dirty="0" smtClean="0"/>
              <a:t>1 - Repozitorij to nije još razmatrao</a:t>
            </a:r>
          </a:p>
          <a:p>
            <a:pPr lvl="1"/>
            <a:r>
              <a:rPr lang="hr-HR" dirty="0" smtClean="0"/>
              <a:t>2 - Repozitorij ima teorijski koncept</a:t>
            </a:r>
          </a:p>
          <a:p>
            <a:pPr lvl="1"/>
            <a:r>
              <a:rPr lang="hr-HR" dirty="0" smtClean="0"/>
              <a:t>3 - Repozitorij je u fazi implementacije</a:t>
            </a:r>
          </a:p>
          <a:p>
            <a:pPr lvl="1"/>
            <a:r>
              <a:rPr lang="hr-HR" dirty="0" smtClean="0"/>
              <a:t>4 - Kriterij je u potpunosti implementiran u repozitoriju</a:t>
            </a:r>
          </a:p>
          <a:p>
            <a:endParaRPr lang="hr-HR" dirty="0" smtClean="0"/>
          </a:p>
          <a:p>
            <a:r>
              <a:rPr lang="hr-HR" dirty="0" smtClean="0"/>
              <a:t>certificiranje: </a:t>
            </a:r>
            <a:r>
              <a:rPr lang="pl-PL" smtClean="0"/>
              <a:t>1.000,00 eura</a:t>
            </a:r>
          </a:p>
          <a:p>
            <a:endParaRPr lang="hr-HR" dirty="0" smtClean="0"/>
          </a:p>
          <a:p>
            <a:r>
              <a:rPr lang="hr-HR" dirty="0" smtClean="0"/>
              <a:t>3 godine</a:t>
            </a:r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771" y="0"/>
            <a:ext cx="1121229" cy="11290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72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CoreTrustSeal </a:t>
            </a:r>
            <a:r>
              <a:rPr lang="hr-HR" dirty="0" smtClean="0"/>
              <a:t>zahtjevi / kriteriji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i="1" dirty="0"/>
              <a:t>Core </a:t>
            </a:r>
            <a:r>
              <a:rPr lang="en-US" i="1" dirty="0"/>
              <a:t>Trustworthy Data Repositories</a:t>
            </a:r>
            <a:r>
              <a:rPr lang="hr-HR" i="1" dirty="0"/>
              <a:t> </a:t>
            </a:r>
            <a:r>
              <a:rPr lang="en-US" i="1" dirty="0" smtClean="0"/>
              <a:t>Requirements</a:t>
            </a:r>
            <a:r>
              <a:rPr lang="hr-HR" dirty="0" smtClean="0"/>
              <a:t> grupirani u 3 grupe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b="1" dirty="0" smtClean="0"/>
              <a:t>organizacijska infrastruktura (6)</a:t>
            </a:r>
          </a:p>
          <a:p>
            <a:pPr lvl="1"/>
            <a:r>
              <a:rPr lang="hr-HR" dirty="0" smtClean="0"/>
              <a:t>misija/djelokrug, licence, kontinuitet pristupa, povjerljivost i etika, organizacijska infrastruktura, stručna podrška</a:t>
            </a:r>
          </a:p>
          <a:p>
            <a:pPr lvl="1"/>
            <a:endParaRPr lang="hr-HR" dirty="0" smtClean="0"/>
          </a:p>
          <a:p>
            <a:r>
              <a:rPr lang="hr-HR" b="1" dirty="0" smtClean="0"/>
              <a:t>upravljanje digitalnim objektima (8)</a:t>
            </a:r>
          </a:p>
          <a:p>
            <a:pPr lvl="1"/>
            <a:r>
              <a:rPr lang="hr-HR" dirty="0" smtClean="0"/>
              <a:t>integritet i autentičnost podataka, kriteriji prihvata, dokumentiranost postupaka pohrane, plan dugoročnog očuvanja, kvaliteta podataka, radni procesi, </a:t>
            </a:r>
            <a:r>
              <a:rPr lang="hr-HR" u="sng" dirty="0" smtClean="0"/>
              <a:t>otkrivanje i identifikacija podataka, ponovno korištenje podataka</a:t>
            </a:r>
          </a:p>
          <a:p>
            <a:pPr lvl="1"/>
            <a:endParaRPr lang="hr-HR" dirty="0" smtClean="0"/>
          </a:p>
          <a:p>
            <a:r>
              <a:rPr lang="hr-HR" b="1" dirty="0" smtClean="0"/>
              <a:t>tehnologija (2)</a:t>
            </a:r>
          </a:p>
          <a:p>
            <a:pPr lvl="1"/>
            <a:r>
              <a:rPr lang="hr-HR" dirty="0" smtClean="0"/>
              <a:t> tehnička infrastruktura, sigurnost</a:t>
            </a:r>
            <a:endParaRPr lang="hr-HR" dirty="0"/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771" y="0"/>
            <a:ext cx="1121229" cy="11290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47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kriterija: 3. Kontinuitet pristupa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R3. Repozitorij ima plan kontinuiteta kojim osigurava pristup i dugoročno očuvanje pohranjenih sadržaja (ne odnosi se na tehničku infrastrukturu)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Koju je odgovornost repozitorij preuzeo za sadržaj? Npr. </a:t>
            </a:r>
            <a:r>
              <a:rPr lang="hr-HR" dirty="0"/>
              <a:t>k</a:t>
            </a:r>
            <a:r>
              <a:rPr lang="hr-HR" dirty="0" smtClean="0"/>
              <a:t>ako dugo će čuvati i činiti dostupne sadržaje? </a:t>
            </a:r>
          </a:p>
          <a:p>
            <a:r>
              <a:rPr lang="hr-HR" dirty="0"/>
              <a:t>Što se sa sadržajem događa u slučaju gašenja repozitorija? Postoji li plan kome se sadržaj prenosi?</a:t>
            </a:r>
          </a:p>
          <a:p>
            <a:r>
              <a:rPr lang="hr-HR" dirty="0" smtClean="0"/>
              <a:t>Ima li repozitorij plan kako će funkcionirati u kriznim situacijama npr. </a:t>
            </a:r>
            <a:r>
              <a:rPr lang="hr-HR" dirty="0"/>
              <a:t>u</a:t>
            </a:r>
            <a:r>
              <a:rPr lang="hr-HR" dirty="0" smtClean="0"/>
              <a:t> slučaju </a:t>
            </a:r>
            <a:r>
              <a:rPr lang="hr-HR" dirty="0"/>
              <a:t>e</a:t>
            </a:r>
            <a:r>
              <a:rPr lang="hr-HR" dirty="0" smtClean="0"/>
              <a:t>lementarne nepogode?</a:t>
            </a:r>
          </a:p>
          <a:p>
            <a:r>
              <a:rPr lang="hr-HR" dirty="0" smtClean="0"/>
              <a:t>Ima li repozitorija srednjoročne (3-5 godina) i dugoročne planove (&gt; 5 godina)?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771" y="0"/>
            <a:ext cx="1121229" cy="11290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CoreTrustSeal – globano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23" y="1155701"/>
            <a:ext cx="7986956" cy="278909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4114800"/>
            <a:ext cx="7886700" cy="5179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dirty="0" smtClean="0"/>
              <a:t>25.11.2019. </a:t>
            </a:r>
            <a:r>
              <a:rPr lang="en-US" dirty="0">
                <a:hlinkClick r:id="rId4"/>
              </a:rPr>
              <a:t>https://www.coretrustseal.org</a:t>
            </a:r>
            <a:endParaRPr lang="en-US" dirty="0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771" y="0"/>
            <a:ext cx="1121229" cy="11290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9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CoreTrustSeal – globalno 158 certificiranih repozitorija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4316880"/>
            <a:ext cx="7691120" cy="3149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dirty="0" smtClean="0"/>
              <a:t>25.05.2020.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www.coretrustseal.org</a:t>
            </a:r>
            <a:endParaRPr lang="hr-HR" dirty="0" smtClean="0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771" y="0"/>
            <a:ext cx="1121229" cy="11290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20" cy="731520"/>
          </a:xfrm>
          <a:prstGeom prst="rect">
            <a:avLst/>
          </a:prstGeom>
        </p:spPr>
      </p:pic>
      <p:grpSp>
        <p:nvGrpSpPr>
          <p:cNvPr id="8" name="Grupa 7"/>
          <p:cNvGrpSpPr/>
          <p:nvPr/>
        </p:nvGrpSpPr>
        <p:grpSpPr>
          <a:xfrm>
            <a:off x="1735774" y="1027416"/>
            <a:ext cx="5672454" cy="3259544"/>
            <a:chOff x="1735774" y="1027416"/>
            <a:chExt cx="5672454" cy="3259544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35774" y="1027416"/>
              <a:ext cx="5672454" cy="3259544"/>
            </a:xfrm>
            <a:prstGeom prst="rect">
              <a:avLst/>
            </a:prstGeom>
          </p:spPr>
        </p:pic>
        <p:sp>
          <p:nvSpPr>
            <p:cNvPr id="5" name="Zaobljeni pravokutnik 4"/>
            <p:cNvSpPr/>
            <p:nvPr/>
          </p:nvSpPr>
          <p:spPr>
            <a:xfrm>
              <a:off x="1838960" y="3291840"/>
              <a:ext cx="1341120" cy="13208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Zaobljeni pravokutnik 9"/>
            <p:cNvSpPr/>
            <p:nvPr/>
          </p:nvSpPr>
          <p:spPr>
            <a:xfrm>
              <a:off x="1838960" y="3799840"/>
              <a:ext cx="1341120" cy="13208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46801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ce - 4x3">
  <a:themeElements>
    <a:clrScheme name="Srce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068A2726-5DBF-4082-8E36-290FF330AE25}"/>
    </a:ext>
  </a:extLst>
</a:theme>
</file>

<file path=ppt/theme/theme2.xml><?xml version="1.0" encoding="utf-8"?>
<a:theme xmlns:a="http://schemas.openxmlformats.org/drawingml/2006/main" name="Imenovanje-Nekomercijalno-Bez prerada (CC BY-NC-ND)">
  <a:themeElements>
    <a:clrScheme name="Custom 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6E20AC36-7966-428F-BD92-A88F72C326C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srce-predlozak-4x3-OA-CC-BY-NC-20140919</Template>
  <TotalTime>8008</TotalTime>
  <Words>1059</Words>
  <Application>Microsoft Office PowerPoint</Application>
  <PresentationFormat>Prikaz na zaslonu (16:9)</PresentationFormat>
  <Paragraphs>144</Paragraphs>
  <Slides>12</Slides>
  <Notes>10</Notes>
  <HiddenSlides>2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Calibri</vt:lpstr>
      <vt:lpstr>Srce - 4x3</vt:lpstr>
      <vt:lpstr>Imenovanje-Nekomercijalno-Bez prerada (CC BY-NC-ND)</vt:lpstr>
      <vt:lpstr>PowerPoint prezentacija</vt:lpstr>
      <vt:lpstr>CoreTrustSeal (CTS)</vt:lpstr>
      <vt:lpstr>CTS - koje vrste repozitorija mogu zatražiti certificiranje?</vt:lpstr>
      <vt:lpstr>Kontekst?</vt:lpstr>
      <vt:lpstr>CoreTrustSeal - postupak certificiranja</vt:lpstr>
      <vt:lpstr>CoreTrustSeal zahtjevi / kriteriji</vt:lpstr>
      <vt:lpstr>Primjer kriterija: 3. Kontinuitet pristupa</vt:lpstr>
      <vt:lpstr>CoreTrustSeal – globano</vt:lpstr>
      <vt:lpstr>CoreTrustSeal – globalno 158 certificiranih repozitorija</vt:lpstr>
      <vt:lpstr>Zaključak</vt:lpstr>
      <vt:lpstr>PowerPoint prezentacija</vt:lpstr>
      <vt:lpstr>The TRUST Principles</vt:lpstr>
    </vt:vector>
  </TitlesOfParts>
  <Company>SRCE - University of Zagreb, University Computing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CoreTrustSeal</dc:title>
  <dc:creator>Draženko Celjak</dc:creator>
  <cp:keywords>dabar, cts, coretrustseal, rda</cp:keywords>
  <cp:lastModifiedBy>Draženko</cp:lastModifiedBy>
  <cp:revision>634</cp:revision>
  <cp:lastPrinted>2014-06-24T07:01:20Z</cp:lastPrinted>
  <dcterms:created xsi:type="dcterms:W3CDTF">2014-09-19T07:16:42Z</dcterms:created>
  <dcterms:modified xsi:type="dcterms:W3CDTF">2020-05-25T01:49:45Z</dcterms:modified>
</cp:coreProperties>
</file>