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7" r:id="rId13"/>
  </p:sldIdLst>
  <p:sldSz cx="6858000" cy="5143500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91" d="100"/>
          <a:sy n="91" d="100"/>
        </p:scale>
        <p:origin x="1236" y="56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AB6DC-04F7-4397-9937-2911CE68A98D}" type="doc">
      <dgm:prSet loTypeId="urn:microsoft.com/office/officeart/2005/8/layout/radial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856AD55-26E9-4628-A35B-F6490967A14C}">
      <dgm:prSet phldrT="[Text]" custT="1"/>
      <dgm:spPr/>
      <dgm:t>
        <a:bodyPr/>
        <a:lstStyle/>
        <a:p>
          <a:r>
            <a:rPr lang="hr-HR" sz="1400" b="1" dirty="0"/>
            <a:t>M</a:t>
          </a:r>
          <a:r>
            <a:rPr lang="en-GB" sz="1400" b="1" dirty="0"/>
            <a:t>OTIVACIJA</a:t>
          </a:r>
          <a:endParaRPr lang="en-US" sz="1400" b="1" dirty="0"/>
        </a:p>
      </dgm:t>
    </dgm:pt>
    <dgm:pt modelId="{93FB14CC-0A04-4F4C-BB9C-97338343D643}" type="parTrans" cxnId="{5508FEA7-5305-4896-89B8-CCC754FD98DB}">
      <dgm:prSet/>
      <dgm:spPr/>
      <dgm:t>
        <a:bodyPr/>
        <a:lstStyle/>
        <a:p>
          <a:endParaRPr lang="en-US" sz="2000" b="1"/>
        </a:p>
      </dgm:t>
    </dgm:pt>
    <dgm:pt modelId="{0ABF3531-964F-4FBA-BC2B-5C323D6449D0}" type="sibTrans" cxnId="{5508FEA7-5305-4896-89B8-CCC754FD98DB}">
      <dgm:prSet/>
      <dgm:spPr/>
      <dgm:t>
        <a:bodyPr/>
        <a:lstStyle/>
        <a:p>
          <a:endParaRPr lang="en-US" sz="2000" b="1"/>
        </a:p>
      </dgm:t>
    </dgm:pt>
    <dgm:pt modelId="{8BFB8A0B-16D6-47F1-9A99-A1FE7AE7E960}">
      <dgm:prSet phldrT="[Text]" custT="1"/>
      <dgm:spPr/>
      <dgm:t>
        <a:bodyPr/>
        <a:lstStyle/>
        <a:p>
          <a:r>
            <a:rPr lang="hr-HR" sz="1200" b="1" dirty="0"/>
            <a:t>r</a:t>
          </a:r>
          <a:r>
            <a:rPr lang="en-GB" sz="1200" b="1" dirty="0" err="1"/>
            <a:t>adionice</a:t>
          </a:r>
          <a:endParaRPr lang="en-US" sz="1200" b="1" dirty="0"/>
        </a:p>
      </dgm:t>
    </dgm:pt>
    <dgm:pt modelId="{BAB48324-C007-4C74-BE97-2248D679AE87}" type="parTrans" cxnId="{79FD3B0D-6369-44C3-AE30-EF1B3B24B04C}">
      <dgm:prSet custT="1"/>
      <dgm:spPr/>
      <dgm:t>
        <a:bodyPr/>
        <a:lstStyle/>
        <a:p>
          <a:endParaRPr lang="en-US" sz="1400" b="1"/>
        </a:p>
      </dgm:t>
    </dgm:pt>
    <dgm:pt modelId="{F6BD0F80-F787-48B6-B9D2-168239BF57D9}" type="sibTrans" cxnId="{79FD3B0D-6369-44C3-AE30-EF1B3B24B04C}">
      <dgm:prSet/>
      <dgm:spPr/>
      <dgm:t>
        <a:bodyPr/>
        <a:lstStyle/>
        <a:p>
          <a:endParaRPr lang="en-US" sz="2000" b="1"/>
        </a:p>
      </dgm:t>
    </dgm:pt>
    <dgm:pt modelId="{1BA1EDE5-E0E1-4860-958D-3E3027276FE7}">
      <dgm:prSet phldrT="[Text]" custT="1"/>
      <dgm:spPr/>
      <dgm:t>
        <a:bodyPr/>
        <a:lstStyle/>
        <a:p>
          <a:r>
            <a:rPr lang="hr-HR" sz="1200" b="1" dirty="0"/>
            <a:t>društvene mreže</a:t>
          </a:r>
          <a:endParaRPr lang="en-US" sz="1200" b="1" dirty="0"/>
        </a:p>
      </dgm:t>
    </dgm:pt>
    <dgm:pt modelId="{670B162B-979D-48BD-BE85-FDC7A635F7AF}" type="parTrans" cxnId="{C649D767-0B4E-4E9A-BEE1-49FCBB8B0829}">
      <dgm:prSet custT="1"/>
      <dgm:spPr/>
      <dgm:t>
        <a:bodyPr/>
        <a:lstStyle/>
        <a:p>
          <a:endParaRPr lang="en-US" sz="1400" b="1"/>
        </a:p>
      </dgm:t>
    </dgm:pt>
    <dgm:pt modelId="{7FEA134A-FCFB-42DB-89AD-415426313370}" type="sibTrans" cxnId="{C649D767-0B4E-4E9A-BEE1-49FCBB8B0829}">
      <dgm:prSet/>
      <dgm:spPr/>
      <dgm:t>
        <a:bodyPr/>
        <a:lstStyle/>
        <a:p>
          <a:endParaRPr lang="en-US" sz="2000" b="1"/>
        </a:p>
      </dgm:t>
    </dgm:pt>
    <dgm:pt modelId="{013F74C0-A1F2-4C73-B105-0B01AD0670D1}">
      <dgm:prSet phldrT="[Text]" custT="1"/>
      <dgm:spPr/>
      <dgm:t>
        <a:bodyPr/>
        <a:lstStyle/>
        <a:p>
          <a:r>
            <a:rPr lang="hr-HR" sz="1200" b="1" dirty="0"/>
            <a:t>w</a:t>
          </a:r>
          <a:r>
            <a:rPr lang="en-GB" sz="1200" b="1" dirty="0" err="1"/>
            <a:t>ebinari</a:t>
          </a:r>
          <a:endParaRPr lang="en-US" sz="1200" b="1" dirty="0"/>
        </a:p>
      </dgm:t>
    </dgm:pt>
    <dgm:pt modelId="{52A97A90-B5FA-4A39-9EC2-FA0A8C6D3A3E}" type="parTrans" cxnId="{D518E707-09FB-4DC1-A947-F2D4A6C3F1C3}">
      <dgm:prSet custT="1"/>
      <dgm:spPr/>
      <dgm:t>
        <a:bodyPr/>
        <a:lstStyle/>
        <a:p>
          <a:endParaRPr lang="en-US" sz="1400" b="1"/>
        </a:p>
      </dgm:t>
    </dgm:pt>
    <dgm:pt modelId="{FFEEBCF7-287E-479E-8182-36DE94CD020A}" type="sibTrans" cxnId="{D518E707-09FB-4DC1-A947-F2D4A6C3F1C3}">
      <dgm:prSet/>
      <dgm:spPr/>
      <dgm:t>
        <a:bodyPr/>
        <a:lstStyle/>
        <a:p>
          <a:endParaRPr lang="en-US" sz="2000" b="1"/>
        </a:p>
      </dgm:t>
    </dgm:pt>
    <dgm:pt modelId="{8C819D6A-9861-471B-A776-AD1F64F5FD4D}">
      <dgm:prSet phldrT="[Text]" custT="1"/>
      <dgm:spPr/>
      <dgm:t>
        <a:bodyPr/>
        <a:lstStyle/>
        <a:p>
          <a:r>
            <a:rPr lang="hr-HR" sz="1200" b="1" dirty="0"/>
            <a:t>f</a:t>
          </a:r>
          <a:r>
            <a:rPr lang="en-GB" sz="1200" b="1" dirty="0" err="1"/>
            <a:t>acilitatori</a:t>
          </a:r>
          <a:endParaRPr lang="en-US" sz="1200" b="1" dirty="0"/>
        </a:p>
      </dgm:t>
    </dgm:pt>
    <dgm:pt modelId="{18564855-14BF-424D-89AF-E67E0A33C4C7}" type="parTrans" cxnId="{454DBC9C-9BD4-49D0-80B6-BBD330376096}">
      <dgm:prSet custT="1"/>
      <dgm:spPr/>
      <dgm:t>
        <a:bodyPr/>
        <a:lstStyle/>
        <a:p>
          <a:endParaRPr lang="en-US" sz="1400" b="1"/>
        </a:p>
      </dgm:t>
    </dgm:pt>
    <dgm:pt modelId="{6AEB5EF0-ED5C-48F3-BD69-ADBD067565D7}" type="sibTrans" cxnId="{454DBC9C-9BD4-49D0-80B6-BBD330376096}">
      <dgm:prSet/>
      <dgm:spPr/>
      <dgm:t>
        <a:bodyPr/>
        <a:lstStyle/>
        <a:p>
          <a:endParaRPr lang="en-US" sz="2000" b="1"/>
        </a:p>
      </dgm:t>
    </dgm:pt>
    <dgm:pt modelId="{2317B1A3-89E1-4D71-9D4E-5B36C4360906}" type="pres">
      <dgm:prSet presAssocID="{6ABAB6DC-04F7-4397-9937-2911CE68A98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833751-8B94-409C-9578-D7828275ED4F}" type="pres">
      <dgm:prSet presAssocID="{0856AD55-26E9-4628-A35B-F6490967A14C}" presName="centerShape" presStyleLbl="node0" presStyleIdx="0" presStyleCnt="1" custScaleX="130306" custScaleY="123448"/>
      <dgm:spPr/>
      <dgm:t>
        <a:bodyPr/>
        <a:lstStyle/>
        <a:p>
          <a:endParaRPr lang="en-US"/>
        </a:p>
      </dgm:t>
    </dgm:pt>
    <dgm:pt modelId="{06E4B1B0-C6F2-436D-AB92-3A8E6FE88D71}" type="pres">
      <dgm:prSet presAssocID="{BAB48324-C007-4C74-BE97-2248D679AE87}" presName="parTrans" presStyleLbl="sibTrans2D1" presStyleIdx="0" presStyleCnt="4"/>
      <dgm:spPr/>
      <dgm:t>
        <a:bodyPr/>
        <a:lstStyle/>
        <a:p>
          <a:endParaRPr lang="en-US"/>
        </a:p>
      </dgm:t>
    </dgm:pt>
    <dgm:pt modelId="{084F26F0-6E70-48C7-B27B-C1F82DAD3C30}" type="pres">
      <dgm:prSet presAssocID="{BAB48324-C007-4C74-BE97-2248D679AE8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A09EED6-8349-43E8-BC3C-FE479E09A2AD}" type="pres">
      <dgm:prSet presAssocID="{8BFB8A0B-16D6-47F1-9A99-A1FE7AE7E96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D4828-112F-4EDB-B511-51478E5619C6}" type="pres">
      <dgm:prSet presAssocID="{670B162B-979D-48BD-BE85-FDC7A635F7AF}" presName="parTrans" presStyleLbl="sibTrans2D1" presStyleIdx="1" presStyleCnt="4"/>
      <dgm:spPr/>
      <dgm:t>
        <a:bodyPr/>
        <a:lstStyle/>
        <a:p>
          <a:endParaRPr lang="en-US"/>
        </a:p>
      </dgm:t>
    </dgm:pt>
    <dgm:pt modelId="{1E815955-AD6B-4A36-B287-9CD709753BCC}" type="pres">
      <dgm:prSet presAssocID="{670B162B-979D-48BD-BE85-FDC7A635F7A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ABEBBA5-48FA-4560-B4F2-239D4BF620A7}" type="pres">
      <dgm:prSet presAssocID="{1BA1EDE5-E0E1-4860-958D-3E3027276FE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DB6F3-F16B-44F8-8A4F-56A75A6D2958}" type="pres">
      <dgm:prSet presAssocID="{52A97A90-B5FA-4A39-9EC2-FA0A8C6D3A3E}" presName="parTrans" presStyleLbl="sibTrans2D1" presStyleIdx="2" presStyleCnt="4"/>
      <dgm:spPr/>
      <dgm:t>
        <a:bodyPr/>
        <a:lstStyle/>
        <a:p>
          <a:endParaRPr lang="en-US"/>
        </a:p>
      </dgm:t>
    </dgm:pt>
    <dgm:pt modelId="{7BD0B662-92D8-4046-9A88-236D67086F6C}" type="pres">
      <dgm:prSet presAssocID="{52A97A90-B5FA-4A39-9EC2-FA0A8C6D3A3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368B63E-C92C-4226-8D8B-CD3DABDBCDDD}" type="pres">
      <dgm:prSet presAssocID="{013F74C0-A1F2-4C73-B105-0B01AD0670D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FEAC4-5A84-421E-975B-BA44B57845D6}" type="pres">
      <dgm:prSet presAssocID="{18564855-14BF-424D-89AF-E67E0A33C4C7}" presName="parTrans" presStyleLbl="sibTrans2D1" presStyleIdx="3" presStyleCnt="4"/>
      <dgm:spPr/>
      <dgm:t>
        <a:bodyPr/>
        <a:lstStyle/>
        <a:p>
          <a:endParaRPr lang="en-US"/>
        </a:p>
      </dgm:t>
    </dgm:pt>
    <dgm:pt modelId="{A2AB3656-76B0-46CD-8F43-45BFD6F2DD93}" type="pres">
      <dgm:prSet presAssocID="{18564855-14BF-424D-89AF-E67E0A33C4C7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523EC6B-3E96-4841-8A57-70B6CB08D92F}" type="pres">
      <dgm:prSet presAssocID="{8C819D6A-9861-471B-A776-AD1F64F5FD4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08FEA7-5305-4896-89B8-CCC754FD98DB}" srcId="{6ABAB6DC-04F7-4397-9937-2911CE68A98D}" destId="{0856AD55-26E9-4628-A35B-F6490967A14C}" srcOrd="0" destOrd="0" parTransId="{93FB14CC-0A04-4F4C-BB9C-97338343D643}" sibTransId="{0ABF3531-964F-4FBA-BC2B-5C323D6449D0}"/>
    <dgm:cxn modelId="{D518E707-09FB-4DC1-A947-F2D4A6C3F1C3}" srcId="{0856AD55-26E9-4628-A35B-F6490967A14C}" destId="{013F74C0-A1F2-4C73-B105-0B01AD0670D1}" srcOrd="2" destOrd="0" parTransId="{52A97A90-B5FA-4A39-9EC2-FA0A8C6D3A3E}" sibTransId="{FFEEBCF7-287E-479E-8182-36DE94CD020A}"/>
    <dgm:cxn modelId="{B8035C8D-1DF2-4972-B2AA-0E5FBC737DCB}" type="presOf" srcId="{8C819D6A-9861-471B-A776-AD1F64F5FD4D}" destId="{6523EC6B-3E96-4841-8A57-70B6CB08D92F}" srcOrd="0" destOrd="0" presId="urn:microsoft.com/office/officeart/2005/8/layout/radial5"/>
    <dgm:cxn modelId="{0B78251E-E4FB-49C8-B3B8-E2FD10793259}" type="presOf" srcId="{670B162B-979D-48BD-BE85-FDC7A635F7AF}" destId="{1E815955-AD6B-4A36-B287-9CD709753BCC}" srcOrd="1" destOrd="0" presId="urn:microsoft.com/office/officeart/2005/8/layout/radial5"/>
    <dgm:cxn modelId="{5B9726CF-A075-4629-9E67-E60E26274852}" type="presOf" srcId="{013F74C0-A1F2-4C73-B105-0B01AD0670D1}" destId="{A368B63E-C92C-4226-8D8B-CD3DABDBCDDD}" srcOrd="0" destOrd="0" presId="urn:microsoft.com/office/officeart/2005/8/layout/radial5"/>
    <dgm:cxn modelId="{16911FB6-F0CA-422D-9AFB-F4A6DDE4F425}" type="presOf" srcId="{1BA1EDE5-E0E1-4860-958D-3E3027276FE7}" destId="{6ABEBBA5-48FA-4560-B4F2-239D4BF620A7}" srcOrd="0" destOrd="0" presId="urn:microsoft.com/office/officeart/2005/8/layout/radial5"/>
    <dgm:cxn modelId="{454DBC9C-9BD4-49D0-80B6-BBD330376096}" srcId="{0856AD55-26E9-4628-A35B-F6490967A14C}" destId="{8C819D6A-9861-471B-A776-AD1F64F5FD4D}" srcOrd="3" destOrd="0" parTransId="{18564855-14BF-424D-89AF-E67E0A33C4C7}" sibTransId="{6AEB5EF0-ED5C-48F3-BD69-ADBD067565D7}"/>
    <dgm:cxn modelId="{A9BF0DEE-F2FC-4111-87F6-47860AC69877}" type="presOf" srcId="{670B162B-979D-48BD-BE85-FDC7A635F7AF}" destId="{4E5D4828-112F-4EDB-B511-51478E5619C6}" srcOrd="0" destOrd="0" presId="urn:microsoft.com/office/officeart/2005/8/layout/radial5"/>
    <dgm:cxn modelId="{CAC48E38-CEE3-402F-8ECA-21618205780A}" type="presOf" srcId="{0856AD55-26E9-4628-A35B-F6490967A14C}" destId="{5A833751-8B94-409C-9578-D7828275ED4F}" srcOrd="0" destOrd="0" presId="urn:microsoft.com/office/officeart/2005/8/layout/radial5"/>
    <dgm:cxn modelId="{C649D767-0B4E-4E9A-BEE1-49FCBB8B0829}" srcId="{0856AD55-26E9-4628-A35B-F6490967A14C}" destId="{1BA1EDE5-E0E1-4860-958D-3E3027276FE7}" srcOrd="1" destOrd="0" parTransId="{670B162B-979D-48BD-BE85-FDC7A635F7AF}" sibTransId="{7FEA134A-FCFB-42DB-89AD-415426313370}"/>
    <dgm:cxn modelId="{9B7101CE-B428-4C96-AD82-96025C6DC569}" type="presOf" srcId="{18564855-14BF-424D-89AF-E67E0A33C4C7}" destId="{01EFEAC4-5A84-421E-975B-BA44B57845D6}" srcOrd="0" destOrd="0" presId="urn:microsoft.com/office/officeart/2005/8/layout/radial5"/>
    <dgm:cxn modelId="{3D162595-C064-4C23-B13E-10D6050CE879}" type="presOf" srcId="{BAB48324-C007-4C74-BE97-2248D679AE87}" destId="{084F26F0-6E70-48C7-B27B-C1F82DAD3C30}" srcOrd="1" destOrd="0" presId="urn:microsoft.com/office/officeart/2005/8/layout/radial5"/>
    <dgm:cxn modelId="{60BCCA0A-9509-4655-984C-5E1B73649B5A}" type="presOf" srcId="{8BFB8A0B-16D6-47F1-9A99-A1FE7AE7E960}" destId="{DA09EED6-8349-43E8-BC3C-FE479E09A2AD}" srcOrd="0" destOrd="0" presId="urn:microsoft.com/office/officeart/2005/8/layout/radial5"/>
    <dgm:cxn modelId="{79FD3B0D-6369-44C3-AE30-EF1B3B24B04C}" srcId="{0856AD55-26E9-4628-A35B-F6490967A14C}" destId="{8BFB8A0B-16D6-47F1-9A99-A1FE7AE7E960}" srcOrd="0" destOrd="0" parTransId="{BAB48324-C007-4C74-BE97-2248D679AE87}" sibTransId="{F6BD0F80-F787-48B6-B9D2-168239BF57D9}"/>
    <dgm:cxn modelId="{240553CC-6780-4634-B12B-40FD5B0A6472}" type="presOf" srcId="{52A97A90-B5FA-4A39-9EC2-FA0A8C6D3A3E}" destId="{7BD0B662-92D8-4046-9A88-236D67086F6C}" srcOrd="1" destOrd="0" presId="urn:microsoft.com/office/officeart/2005/8/layout/radial5"/>
    <dgm:cxn modelId="{F9C8B019-2D69-4459-8B67-2937A1B0F957}" type="presOf" srcId="{BAB48324-C007-4C74-BE97-2248D679AE87}" destId="{06E4B1B0-C6F2-436D-AB92-3A8E6FE88D71}" srcOrd="0" destOrd="0" presId="urn:microsoft.com/office/officeart/2005/8/layout/radial5"/>
    <dgm:cxn modelId="{FC3C1C95-0B11-455B-BA27-5B337839C872}" type="presOf" srcId="{18564855-14BF-424D-89AF-E67E0A33C4C7}" destId="{A2AB3656-76B0-46CD-8F43-45BFD6F2DD93}" srcOrd="1" destOrd="0" presId="urn:microsoft.com/office/officeart/2005/8/layout/radial5"/>
    <dgm:cxn modelId="{FB935323-4C4B-452A-8FCA-92EFAD5BDB66}" type="presOf" srcId="{6ABAB6DC-04F7-4397-9937-2911CE68A98D}" destId="{2317B1A3-89E1-4D71-9D4E-5B36C4360906}" srcOrd="0" destOrd="0" presId="urn:microsoft.com/office/officeart/2005/8/layout/radial5"/>
    <dgm:cxn modelId="{4F824A01-85BE-4E31-9C62-A9D87FAFBD86}" type="presOf" srcId="{52A97A90-B5FA-4A39-9EC2-FA0A8C6D3A3E}" destId="{8BFDB6F3-F16B-44F8-8A4F-56A75A6D2958}" srcOrd="0" destOrd="0" presId="urn:microsoft.com/office/officeart/2005/8/layout/radial5"/>
    <dgm:cxn modelId="{A46D8DC1-22CC-4F4A-A899-3D669EF45C2A}" type="presParOf" srcId="{2317B1A3-89E1-4D71-9D4E-5B36C4360906}" destId="{5A833751-8B94-409C-9578-D7828275ED4F}" srcOrd="0" destOrd="0" presId="urn:microsoft.com/office/officeart/2005/8/layout/radial5"/>
    <dgm:cxn modelId="{11C0D727-56F1-47FD-9D31-BC118D132C8E}" type="presParOf" srcId="{2317B1A3-89E1-4D71-9D4E-5B36C4360906}" destId="{06E4B1B0-C6F2-436D-AB92-3A8E6FE88D71}" srcOrd="1" destOrd="0" presId="urn:microsoft.com/office/officeart/2005/8/layout/radial5"/>
    <dgm:cxn modelId="{1C17EB59-FA72-4B99-A3B1-ED7F9D127B1F}" type="presParOf" srcId="{06E4B1B0-C6F2-436D-AB92-3A8E6FE88D71}" destId="{084F26F0-6E70-48C7-B27B-C1F82DAD3C30}" srcOrd="0" destOrd="0" presId="urn:microsoft.com/office/officeart/2005/8/layout/radial5"/>
    <dgm:cxn modelId="{59DC72F1-2B28-4863-8569-F494672B5380}" type="presParOf" srcId="{2317B1A3-89E1-4D71-9D4E-5B36C4360906}" destId="{DA09EED6-8349-43E8-BC3C-FE479E09A2AD}" srcOrd="2" destOrd="0" presId="urn:microsoft.com/office/officeart/2005/8/layout/radial5"/>
    <dgm:cxn modelId="{E3CAA639-ACA4-4AB3-9F9F-B97219DFE3F7}" type="presParOf" srcId="{2317B1A3-89E1-4D71-9D4E-5B36C4360906}" destId="{4E5D4828-112F-4EDB-B511-51478E5619C6}" srcOrd="3" destOrd="0" presId="urn:microsoft.com/office/officeart/2005/8/layout/radial5"/>
    <dgm:cxn modelId="{2B32081B-2831-4E0A-8DAA-574613C428B9}" type="presParOf" srcId="{4E5D4828-112F-4EDB-B511-51478E5619C6}" destId="{1E815955-AD6B-4A36-B287-9CD709753BCC}" srcOrd="0" destOrd="0" presId="urn:microsoft.com/office/officeart/2005/8/layout/radial5"/>
    <dgm:cxn modelId="{CD1728B6-272E-4B64-94B9-CBF47FA64D2B}" type="presParOf" srcId="{2317B1A3-89E1-4D71-9D4E-5B36C4360906}" destId="{6ABEBBA5-48FA-4560-B4F2-239D4BF620A7}" srcOrd="4" destOrd="0" presId="urn:microsoft.com/office/officeart/2005/8/layout/radial5"/>
    <dgm:cxn modelId="{D60133DB-B1B9-4C8D-B9F4-9ACA332B3F37}" type="presParOf" srcId="{2317B1A3-89E1-4D71-9D4E-5B36C4360906}" destId="{8BFDB6F3-F16B-44F8-8A4F-56A75A6D2958}" srcOrd="5" destOrd="0" presId="urn:microsoft.com/office/officeart/2005/8/layout/radial5"/>
    <dgm:cxn modelId="{7C55F39D-AE59-4457-8E1C-3092EB90F4BD}" type="presParOf" srcId="{8BFDB6F3-F16B-44F8-8A4F-56A75A6D2958}" destId="{7BD0B662-92D8-4046-9A88-236D67086F6C}" srcOrd="0" destOrd="0" presId="urn:microsoft.com/office/officeart/2005/8/layout/radial5"/>
    <dgm:cxn modelId="{6FCFBE43-C9C1-4195-9773-14DAA15BE436}" type="presParOf" srcId="{2317B1A3-89E1-4D71-9D4E-5B36C4360906}" destId="{A368B63E-C92C-4226-8D8B-CD3DABDBCDDD}" srcOrd="6" destOrd="0" presId="urn:microsoft.com/office/officeart/2005/8/layout/radial5"/>
    <dgm:cxn modelId="{74EC43CB-5EDE-4B42-8D99-0D4C82075373}" type="presParOf" srcId="{2317B1A3-89E1-4D71-9D4E-5B36C4360906}" destId="{01EFEAC4-5A84-421E-975B-BA44B57845D6}" srcOrd="7" destOrd="0" presId="urn:microsoft.com/office/officeart/2005/8/layout/radial5"/>
    <dgm:cxn modelId="{F3442643-89F6-4919-9C5C-BA2DD6EA7FB4}" type="presParOf" srcId="{01EFEAC4-5A84-421E-975B-BA44B57845D6}" destId="{A2AB3656-76B0-46CD-8F43-45BFD6F2DD93}" srcOrd="0" destOrd="0" presId="urn:microsoft.com/office/officeart/2005/8/layout/radial5"/>
    <dgm:cxn modelId="{40C4125F-B7CB-4BA8-B8A6-61551E10FB9F}" type="presParOf" srcId="{2317B1A3-89E1-4D71-9D4E-5B36C4360906}" destId="{6523EC6B-3E96-4841-8A57-70B6CB08D92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33751-8B94-409C-9578-D7828275ED4F}">
      <dsp:nvSpPr>
        <dsp:cNvPr id="0" name=""/>
        <dsp:cNvSpPr/>
      </dsp:nvSpPr>
      <dsp:spPr>
        <a:xfrm>
          <a:off x="2160000" y="1349999"/>
          <a:ext cx="1367999" cy="12960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/>
            <a:t>M</a:t>
          </a:r>
          <a:r>
            <a:rPr lang="en-GB" sz="1400" b="1" kern="1200" dirty="0"/>
            <a:t>OTIVACIJA</a:t>
          </a:r>
          <a:endParaRPr lang="en-US" sz="1400" b="1" kern="1200" dirty="0"/>
        </a:p>
      </dsp:txBody>
      <dsp:txXfrm>
        <a:off x="2360339" y="1539794"/>
        <a:ext cx="967321" cy="916411"/>
      </dsp:txXfrm>
    </dsp:sp>
    <dsp:sp modelId="{06E4B1B0-C6F2-436D-AB92-3A8E6FE88D71}">
      <dsp:nvSpPr>
        <dsp:cNvPr id="0" name=""/>
        <dsp:cNvSpPr/>
      </dsp:nvSpPr>
      <dsp:spPr>
        <a:xfrm rot="16200000">
          <a:off x="2765064" y="1027060"/>
          <a:ext cx="157870" cy="356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/>
        </a:p>
      </dsp:txBody>
      <dsp:txXfrm>
        <a:off x="2788745" y="1122130"/>
        <a:ext cx="110509" cy="214166"/>
      </dsp:txXfrm>
    </dsp:sp>
    <dsp:sp modelId="{DA09EED6-8349-43E8-BC3C-FE479E09A2AD}">
      <dsp:nvSpPr>
        <dsp:cNvPr id="0" name=""/>
        <dsp:cNvSpPr/>
      </dsp:nvSpPr>
      <dsp:spPr>
        <a:xfrm>
          <a:off x="2319082" y="2294"/>
          <a:ext cx="1049835" cy="10498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/>
            <a:t>r</a:t>
          </a:r>
          <a:r>
            <a:rPr lang="en-GB" sz="1200" b="1" kern="1200" dirty="0" err="1"/>
            <a:t>adionice</a:t>
          </a:r>
          <a:endParaRPr lang="en-US" sz="1200" b="1" kern="1200" dirty="0"/>
        </a:p>
      </dsp:txBody>
      <dsp:txXfrm>
        <a:off x="2472827" y="156039"/>
        <a:ext cx="742345" cy="742345"/>
      </dsp:txXfrm>
    </dsp:sp>
    <dsp:sp modelId="{4E5D4828-112F-4EDB-B511-51478E5619C6}">
      <dsp:nvSpPr>
        <dsp:cNvPr id="0" name=""/>
        <dsp:cNvSpPr/>
      </dsp:nvSpPr>
      <dsp:spPr>
        <a:xfrm>
          <a:off x="3585611" y="1819527"/>
          <a:ext cx="138791" cy="356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/>
        </a:p>
      </dsp:txBody>
      <dsp:txXfrm>
        <a:off x="3585611" y="1890916"/>
        <a:ext cx="97154" cy="214166"/>
      </dsp:txXfrm>
    </dsp:sp>
    <dsp:sp modelId="{6ABEBBA5-48FA-4560-B4F2-239D4BF620A7}">
      <dsp:nvSpPr>
        <dsp:cNvPr id="0" name=""/>
        <dsp:cNvSpPr/>
      </dsp:nvSpPr>
      <dsp:spPr>
        <a:xfrm>
          <a:off x="3789869" y="1473082"/>
          <a:ext cx="1049835" cy="1049835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/>
            <a:t>društvene mreže</a:t>
          </a:r>
          <a:endParaRPr lang="en-US" sz="1200" b="1" kern="1200" dirty="0"/>
        </a:p>
      </dsp:txBody>
      <dsp:txXfrm>
        <a:off x="3943614" y="1626827"/>
        <a:ext cx="742345" cy="742345"/>
      </dsp:txXfrm>
    </dsp:sp>
    <dsp:sp modelId="{8BFDB6F3-F16B-44F8-8A4F-56A75A6D2958}">
      <dsp:nvSpPr>
        <dsp:cNvPr id="0" name=""/>
        <dsp:cNvSpPr/>
      </dsp:nvSpPr>
      <dsp:spPr>
        <a:xfrm rot="5400000">
          <a:off x="2765064" y="2611995"/>
          <a:ext cx="157870" cy="356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/>
        </a:p>
      </dsp:txBody>
      <dsp:txXfrm>
        <a:off x="2788745" y="2659704"/>
        <a:ext cx="110509" cy="214166"/>
      </dsp:txXfrm>
    </dsp:sp>
    <dsp:sp modelId="{A368B63E-C92C-4226-8D8B-CD3DABDBCDDD}">
      <dsp:nvSpPr>
        <dsp:cNvPr id="0" name=""/>
        <dsp:cNvSpPr/>
      </dsp:nvSpPr>
      <dsp:spPr>
        <a:xfrm>
          <a:off x="2319082" y="2943869"/>
          <a:ext cx="1049835" cy="1049835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/>
            <a:t>w</a:t>
          </a:r>
          <a:r>
            <a:rPr lang="en-GB" sz="1200" b="1" kern="1200" dirty="0" err="1"/>
            <a:t>ebinari</a:t>
          </a:r>
          <a:endParaRPr lang="en-US" sz="1200" b="1" kern="1200" dirty="0"/>
        </a:p>
      </dsp:txBody>
      <dsp:txXfrm>
        <a:off x="2472827" y="3097614"/>
        <a:ext cx="742345" cy="742345"/>
      </dsp:txXfrm>
    </dsp:sp>
    <dsp:sp modelId="{01EFEAC4-5A84-421E-975B-BA44B57845D6}">
      <dsp:nvSpPr>
        <dsp:cNvPr id="0" name=""/>
        <dsp:cNvSpPr/>
      </dsp:nvSpPr>
      <dsp:spPr>
        <a:xfrm rot="10800000">
          <a:off x="1963597" y="1819527"/>
          <a:ext cx="138791" cy="356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/>
        </a:p>
      </dsp:txBody>
      <dsp:txXfrm rot="10800000">
        <a:off x="2005234" y="1890916"/>
        <a:ext cx="97154" cy="214166"/>
      </dsp:txXfrm>
    </dsp:sp>
    <dsp:sp modelId="{6523EC6B-3E96-4841-8A57-70B6CB08D92F}">
      <dsp:nvSpPr>
        <dsp:cNvPr id="0" name=""/>
        <dsp:cNvSpPr/>
      </dsp:nvSpPr>
      <dsp:spPr>
        <a:xfrm>
          <a:off x="848294" y="1473082"/>
          <a:ext cx="1049835" cy="1049835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/>
            <a:t>f</a:t>
          </a:r>
          <a:r>
            <a:rPr lang="en-GB" sz="1200" b="1" kern="1200" dirty="0" err="1"/>
            <a:t>acilitatori</a:t>
          </a:r>
          <a:endParaRPr lang="en-US" sz="1200" b="1" kern="1200" dirty="0"/>
        </a:p>
      </dsp:txBody>
      <dsp:txXfrm>
        <a:off x="1002039" y="1626827"/>
        <a:ext cx="742345" cy="742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6.png"/><Relationship Id="rId1" Type="http://schemas.openxmlformats.org/officeDocument/2006/relationships/theme" Target="../theme/theme4.xml"/><Relationship Id="rId4" Type="http://schemas.openxmlformats.org/officeDocument/2006/relationships/image" Target="../media/image7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22.05.2020.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6.png"/><Relationship Id="rId1" Type="http://schemas.openxmlformats.org/officeDocument/2006/relationships/theme" Target="../theme/theme3.xml"/><Relationship Id="rId4" Type="http://schemas.openxmlformats.org/officeDocument/2006/relationships/image" Target="../media/image7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22.05.2020.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www.srce.unizg.hr/otvoreni-pristup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www.srce.unizg.hr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creativecommons.org/licenses/by-nc/4.0/deed.hr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273845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273845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542"/>
          <a:stretch/>
        </p:blipFill>
        <p:spPr>
          <a:xfrm>
            <a:off x="0" y="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D20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1"/>
          <a:stretch/>
        </p:blipFill>
        <p:spPr>
          <a:xfrm>
            <a:off x="0" y="4384800"/>
            <a:ext cx="68560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488320" y="2952999"/>
            <a:ext cx="2025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675" dirty="0" smtClean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985961" y="2973582"/>
            <a:ext cx="220094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 djelo je dano na korištenje pod licencom Creative </a:t>
            </a:r>
            <a:r>
              <a:rPr lang="hr-HR" sz="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hr-HR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Imenovanje-Nekomercijalno-Bez prerada</a:t>
            </a:r>
            <a:r>
              <a:rPr lang="hr-HR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4.0 međunarodna. </a:t>
            </a:r>
            <a:endParaRPr lang="hr-HR" sz="800" b="1" dirty="0" smtClean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11877" y="3555046"/>
            <a:ext cx="949299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75" b="1" dirty="0" smtClean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www.srce.unizg.hr</a:t>
            </a:r>
            <a:endParaRPr lang="hr-HR" sz="675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250" y="372913"/>
            <a:ext cx="51435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57250" y="1959746"/>
            <a:ext cx="51435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sp>
        <p:nvSpPr>
          <p:cNvPr id="2" name="Rectangle 1"/>
          <p:cNvSpPr/>
          <p:nvPr userDrawn="1"/>
        </p:nvSpPr>
        <p:spPr>
          <a:xfrm>
            <a:off x="1867043" y="3555047"/>
            <a:ext cx="2319866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675" b="1" dirty="0" smtClean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creativecommons.org/licenses/by-nc-nd/4.0/deed.hr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682329" y="3521692"/>
            <a:ext cx="1636987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675" b="1" dirty="0" smtClean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www.srce.unizg.hr/otvoreni-pristup</a:t>
            </a:r>
            <a:endParaRPr lang="hr-HR" sz="675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27" y="3996799"/>
            <a:ext cx="685385" cy="270000"/>
          </a:xfrm>
          <a:prstGeom prst="rect">
            <a:avLst/>
          </a:prstGeom>
        </p:spPr>
      </p:pic>
      <p:pic>
        <p:nvPicPr>
          <p:cNvPr id="17" name="Picture 16">
            <a:hlinkClick r:id="rId2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3" y="2929389"/>
            <a:ext cx="1384975" cy="540000"/>
          </a:xfrm>
          <a:prstGeom prst="rect">
            <a:avLst/>
          </a:prstGeom>
        </p:spPr>
      </p:pic>
      <p:pic>
        <p:nvPicPr>
          <p:cNvPr id="12" name="Picture 2" descr="http://mirrors.creativecommons.org/presskit/buttons/88x31/png/by-nc.png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55" y="3996799"/>
            <a:ext cx="771702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www.srce.unizg.hr</a:t>
            </a:r>
            <a:endParaRPr lang="hr-HR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47" y="4383544"/>
            <a:ext cx="7008547" cy="5092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8" y="4778628"/>
            <a:ext cx="723223" cy="2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pic>
        <p:nvPicPr>
          <p:cNvPr id="7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71" y="0"/>
            <a:ext cx="1121229" cy="11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8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101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7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7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1878807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3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3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www.srce.unizg.hr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47" y="4383544"/>
            <a:ext cx="7008547" cy="509298"/>
          </a:xfrm>
          <a:prstGeom prst="rect">
            <a:avLst/>
          </a:prstGeom>
        </p:spPr>
      </p:pic>
      <p:pic>
        <p:nvPicPr>
          <p:cNvPr id="269" name="Picture 26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8" y="4778628"/>
            <a:ext cx="723223" cy="2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19487" y="4765500"/>
            <a:ext cx="6075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332" y="4765340"/>
            <a:ext cx="444512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79014" y="4765340"/>
            <a:ext cx="6075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bookpublishers.com/section/72/1/open-reports-series" TargetMode="External"/><Relationship Id="rId2" Type="http://schemas.openxmlformats.org/officeDocument/2006/relationships/hyperlink" Target="https://www.openbookpublishers.com/product/108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15446" y="2827829"/>
            <a:ext cx="4586524" cy="1065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err="1">
                <a:solidFill>
                  <a:schemeClr val="bg1"/>
                </a:solidFill>
              </a:rPr>
              <a:t>Informiranje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uključivanje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istraživača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446" y="3826615"/>
            <a:ext cx="4533672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Kristina Posavec, </a:t>
            </a:r>
            <a:r>
              <a:rPr lang="hr-H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Sveučilište u Zagrebu, Sveučilišni računski centar (Srce</a:t>
            </a:r>
            <a:r>
              <a:rPr lang="hr-H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hr-H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Istraživački podaci – što s njima?, </a:t>
            </a:r>
            <a:r>
              <a:rPr lang="hr-H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Zagreb, 25. </a:t>
            </a:r>
            <a:r>
              <a:rPr lang="hr-HR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svibanj </a:t>
            </a:r>
            <a:r>
              <a:rPr lang="hr-H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2020.</a:t>
            </a:r>
            <a:endParaRPr lang="hr-H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891965"/>
            <a:ext cx="5915025" cy="3263504"/>
          </a:xfrm>
        </p:spPr>
        <p:txBody>
          <a:bodyPr>
            <a:normAutofit lnSpcReduction="10000"/>
          </a:bodyPr>
          <a:lstStyle/>
          <a:p>
            <a:r>
              <a:rPr lang="hr-HR" sz="1600" dirty="0"/>
              <a:t>Knjiga: </a:t>
            </a:r>
            <a:r>
              <a:rPr lang="en-GB" sz="1600" b="1" i="1" dirty="0"/>
              <a:t>Engaging Researchers</a:t>
            </a:r>
            <a:br>
              <a:rPr lang="en-GB" sz="1600" b="1" i="1" dirty="0"/>
            </a:br>
            <a:r>
              <a:rPr lang="hr-HR" sz="1600" b="1" i="1" dirty="0"/>
              <a:t>w</a:t>
            </a:r>
            <a:r>
              <a:rPr lang="en-GB" sz="1600" b="1" i="1" dirty="0" err="1"/>
              <a:t>ith</a:t>
            </a:r>
            <a:r>
              <a:rPr lang="en-GB" sz="1600" b="1" i="1" dirty="0"/>
              <a:t> Data Management</a:t>
            </a:r>
            <a:r>
              <a:rPr lang="hr-HR" sz="1600" b="1" i="1" dirty="0"/>
              <a:t>: </a:t>
            </a:r>
            <a:r>
              <a:rPr lang="en-GB" sz="1600" b="1" i="1" dirty="0"/>
              <a:t>The Cookbook </a:t>
            </a:r>
            <a:r>
              <a:rPr lang="hr-HR" sz="1600" dirty="0"/>
              <a:t>dostupna je na sljedećoj poveznici:</a:t>
            </a:r>
          </a:p>
          <a:p>
            <a:pPr marL="0" indent="0">
              <a:buNone/>
            </a:pPr>
            <a:endParaRPr lang="hr-HR" sz="1600" dirty="0">
              <a:hlinkClick r:id="rId2"/>
            </a:endParaRPr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https://www.openbookpublishers.com/product/1080</a:t>
            </a:r>
            <a:endParaRPr lang="hr-HR" sz="1600" dirty="0"/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hr-HR" sz="1600" i="1" dirty="0"/>
              <a:t>Referenca:</a:t>
            </a:r>
          </a:p>
          <a:p>
            <a:pPr marL="0" indent="0">
              <a:buNone/>
            </a:pPr>
            <a:r>
              <a:rPr lang="en-US" sz="1600" i="1" dirty="0"/>
              <a:t>Engaging Researchers with Data Management: The Cookbook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Connie Clare, Maria Cruz, Elli </a:t>
            </a:r>
            <a:r>
              <a:rPr lang="en-US" sz="1600" dirty="0" err="1"/>
              <a:t>Papadopoulou</a:t>
            </a:r>
            <a:r>
              <a:rPr lang="en-US" sz="1600" dirty="0"/>
              <a:t>, James Savage, Marta </a:t>
            </a:r>
            <a:r>
              <a:rPr lang="en-US" sz="1600" dirty="0" err="1"/>
              <a:t>Teperek</a:t>
            </a:r>
            <a:r>
              <a:rPr lang="en-US" sz="1600" dirty="0"/>
              <a:t>, Yan Wang, </a:t>
            </a:r>
            <a:r>
              <a:rPr lang="en-US" sz="1600" dirty="0" err="1"/>
              <a:t>Iza</a:t>
            </a:r>
            <a:r>
              <a:rPr lang="en-US" sz="1600" dirty="0"/>
              <a:t> </a:t>
            </a:r>
            <a:r>
              <a:rPr lang="en-US" sz="1600" dirty="0" err="1"/>
              <a:t>Witkowska</a:t>
            </a:r>
            <a:r>
              <a:rPr lang="en-US" sz="1600" dirty="0"/>
              <a:t>, and Joanne </a:t>
            </a:r>
            <a:r>
              <a:rPr lang="en-US" sz="1600" dirty="0" err="1"/>
              <a:t>Yeomans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Open Reports Series</a:t>
            </a:r>
            <a:r>
              <a:rPr lang="en-US" sz="1600" dirty="0"/>
              <a:t>, vol. 8 | ISSN: 2399-6668 (Print); 2399-6676 (Online)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59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Hvala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pažnji</a:t>
            </a:r>
            <a:r>
              <a:rPr lang="en-GB" dirty="0"/>
              <a:t>!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sz="1400" dirty="0">
                <a:hlinkClick r:id=""/>
              </a:rPr>
              <a:t>https://www.rd-alliance.org/groups/rda-croatia</a:t>
            </a:r>
          </a:p>
          <a:p>
            <a:r>
              <a:rPr lang="hr-HR" sz="1400" dirty="0">
                <a:hlinkClick r:id=""/>
              </a:rPr>
              <a:t>rda@srce.hr</a:t>
            </a:r>
          </a:p>
          <a:p>
            <a:r>
              <a:rPr lang="hr-HR" sz="1400" dirty="0">
                <a:hlinkClick r:id=""/>
              </a:rPr>
              <a:t>https://www.srce.unizg.hr/rda</a:t>
            </a:r>
            <a:endParaRPr lang="hr-HR" sz="1400" dirty="0"/>
          </a:p>
          <a:p>
            <a:pPr>
              <a:spcBef>
                <a:spcPts val="750"/>
              </a:spcBef>
            </a:pPr>
            <a:endParaRPr lang="hr-HR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3"/>
            <a:ext cx="1772959" cy="1785272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07" y="144061"/>
            <a:ext cx="1340486" cy="173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Engaging Researchers</a:t>
            </a:r>
            <a:br>
              <a:rPr lang="en-GB" dirty="0"/>
            </a:br>
            <a:r>
              <a:rPr lang="en-GB" dirty="0"/>
              <a:t>with Data Management: The Cookbook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2800" indent="-172800">
              <a:spcBef>
                <a:spcPts val="750"/>
              </a:spcBef>
            </a:pPr>
            <a:r>
              <a:rPr lang="hr-HR" sz="1600" dirty="0"/>
              <a:t>24 primjera dobre prakse</a:t>
            </a:r>
          </a:p>
          <a:p>
            <a:pPr marL="172800" indent="-172800">
              <a:spcBef>
                <a:spcPts val="750"/>
              </a:spcBef>
            </a:pPr>
            <a:r>
              <a:rPr lang="hr-HR" sz="1600" dirty="0"/>
              <a:t>Promicanje RDA načela </a:t>
            </a:r>
          </a:p>
          <a:p>
            <a:pPr marL="172800" indent="-172800">
              <a:spcBef>
                <a:spcPts val="750"/>
              </a:spcBef>
            </a:pPr>
            <a:r>
              <a:rPr lang="hr-HR" sz="1600" dirty="0"/>
              <a:t>Poticanje upravljanjem istraživačkim podacima</a:t>
            </a:r>
          </a:p>
          <a:p>
            <a:pPr marL="172800" indent="-172800">
              <a:spcBef>
                <a:spcPts val="750"/>
              </a:spcBef>
            </a:pPr>
            <a:r>
              <a:rPr lang="hr-HR" sz="1600" dirty="0"/>
              <a:t>Educiranje zajednice o provedbi upravljanja podacima</a:t>
            </a:r>
          </a:p>
          <a:p>
            <a:pPr marL="172800" indent="-172800">
              <a:spcBef>
                <a:spcPts val="750"/>
              </a:spcBef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7034" y="2854883"/>
            <a:ext cx="1982009" cy="1432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129" y="3000971"/>
            <a:ext cx="2732494" cy="12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3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Smjernice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/>
              <a:t>Diseminacija</a:t>
            </a:r>
            <a:r>
              <a:rPr lang="en-US" sz="1600" dirty="0"/>
              <a:t> </a:t>
            </a:r>
            <a:r>
              <a:rPr lang="en-US" sz="1600" dirty="0" err="1"/>
              <a:t>putem</a:t>
            </a:r>
            <a:r>
              <a:rPr lang="en-US" sz="1600" dirty="0"/>
              <a:t> </a:t>
            </a:r>
            <a:r>
              <a:rPr lang="en-US" sz="1600" dirty="0" err="1"/>
              <a:t>društvenih</a:t>
            </a:r>
            <a:r>
              <a:rPr lang="en-US" sz="1600" dirty="0"/>
              <a:t> </a:t>
            </a:r>
            <a:r>
              <a:rPr lang="en-US" sz="1600" dirty="0" err="1"/>
              <a:t>mreža</a:t>
            </a:r>
            <a:endParaRPr lang="en-US" sz="1600" dirty="0"/>
          </a:p>
          <a:p>
            <a:r>
              <a:rPr lang="en-US" sz="1600" dirty="0" err="1"/>
              <a:t>Povezivanje</a:t>
            </a:r>
            <a:r>
              <a:rPr lang="en-US" sz="1600" dirty="0"/>
              <a:t> </a:t>
            </a:r>
            <a:r>
              <a:rPr lang="en-US" sz="1600" dirty="0" err="1"/>
              <a:t>istraživača</a:t>
            </a:r>
            <a:r>
              <a:rPr lang="en-US" sz="1600" dirty="0"/>
              <a:t> </a:t>
            </a:r>
            <a:r>
              <a:rPr lang="en-US" sz="1600" dirty="0" err="1"/>
              <a:t>iz</a:t>
            </a:r>
            <a:r>
              <a:rPr lang="en-US" sz="1600" dirty="0"/>
              <a:t> </a:t>
            </a:r>
            <a:r>
              <a:rPr lang="en-US" sz="1600" dirty="0" err="1"/>
              <a:t>različitih</a:t>
            </a:r>
            <a:r>
              <a:rPr lang="en-US" sz="1600" dirty="0"/>
              <a:t> </a:t>
            </a:r>
            <a:r>
              <a:rPr lang="en-US" sz="1600" dirty="0" err="1"/>
              <a:t>institucija</a:t>
            </a:r>
            <a:endParaRPr lang="en-US" sz="1600" dirty="0"/>
          </a:p>
          <a:p>
            <a:r>
              <a:rPr lang="en-US" sz="1600" dirty="0" err="1"/>
              <a:t>Međusobna</a:t>
            </a:r>
            <a:r>
              <a:rPr lang="en-US" sz="1600" dirty="0"/>
              <a:t> </a:t>
            </a:r>
            <a:r>
              <a:rPr lang="en-US" sz="1600" dirty="0" err="1"/>
              <a:t>suradnja</a:t>
            </a:r>
            <a:r>
              <a:rPr lang="en-US" sz="1600" dirty="0"/>
              <a:t> </a:t>
            </a:r>
            <a:r>
              <a:rPr lang="en-US" sz="1600" dirty="0" err="1"/>
              <a:t>sveučilišta</a:t>
            </a:r>
            <a:endParaRPr lang="en-US" sz="1600" dirty="0"/>
          </a:p>
          <a:p>
            <a:r>
              <a:rPr lang="en-US" sz="1600" dirty="0" err="1"/>
              <a:t>Radionice</a:t>
            </a:r>
            <a:r>
              <a:rPr lang="en-US" sz="1600" dirty="0"/>
              <a:t>, </a:t>
            </a:r>
            <a:r>
              <a:rPr lang="en-US" sz="1600" dirty="0" err="1"/>
              <a:t>tečajevi</a:t>
            </a:r>
            <a:r>
              <a:rPr lang="en-US" sz="1600" dirty="0"/>
              <a:t>, webinari</a:t>
            </a:r>
          </a:p>
          <a:p>
            <a:r>
              <a:rPr lang="en-US" sz="1600" dirty="0"/>
              <a:t>Data Management plan (DMP)</a:t>
            </a:r>
          </a:p>
          <a:p>
            <a:r>
              <a:rPr lang="en-US" sz="1600" dirty="0" err="1"/>
              <a:t>Stvaranje</a:t>
            </a:r>
            <a:r>
              <a:rPr lang="en-US" sz="1600" dirty="0"/>
              <a:t> </a:t>
            </a:r>
            <a:r>
              <a:rPr lang="en-US" sz="1600" dirty="0" err="1"/>
              <a:t>zajednice</a:t>
            </a:r>
            <a:r>
              <a:rPr lang="en-US" sz="1600" dirty="0"/>
              <a:t> </a:t>
            </a:r>
            <a:r>
              <a:rPr lang="en-US" sz="1600" dirty="0" err="1"/>
              <a:t>praktičara</a:t>
            </a:r>
            <a:endParaRPr lang="en-US" sz="1600" dirty="0"/>
          </a:p>
          <a:p>
            <a:r>
              <a:rPr lang="en-US" sz="1600" dirty="0" err="1"/>
              <a:t>Diseminacija</a:t>
            </a:r>
            <a:r>
              <a:rPr lang="en-US" sz="1600" dirty="0"/>
              <a:t> </a:t>
            </a:r>
            <a:r>
              <a:rPr lang="en-US" sz="1600" dirty="0" err="1"/>
              <a:t>primjera</a:t>
            </a:r>
            <a:r>
              <a:rPr lang="en-US" sz="1600" dirty="0"/>
              <a:t> </a:t>
            </a:r>
            <a:r>
              <a:rPr lang="en-US" sz="1600" dirty="0" err="1"/>
              <a:t>dobre</a:t>
            </a:r>
            <a:r>
              <a:rPr lang="en-US" sz="1600" dirty="0"/>
              <a:t> </a:t>
            </a:r>
            <a:r>
              <a:rPr lang="en-US" sz="1600" dirty="0" err="1"/>
              <a:t>prakse</a:t>
            </a:r>
            <a:endParaRPr lang="en-US" sz="1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65" y="1369219"/>
            <a:ext cx="2195548" cy="219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0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Isticanje</a:t>
            </a:r>
            <a:r>
              <a:rPr lang="en-US" dirty="0"/>
              <a:t> </a:t>
            </a:r>
            <a:r>
              <a:rPr lang="en-US" dirty="0" err="1"/>
              <a:t>važnost</a:t>
            </a:r>
            <a:r>
              <a:rPr lang="en-US" dirty="0"/>
              <a:t> </a:t>
            </a:r>
            <a:r>
              <a:rPr lang="en-US" dirty="0" err="1"/>
              <a:t>izrade</a:t>
            </a:r>
            <a:r>
              <a:rPr lang="en-US" dirty="0"/>
              <a:t> DMP-a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/>
              <a:t>Organizacija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 </a:t>
            </a:r>
            <a:r>
              <a:rPr lang="en-US" sz="1600" dirty="0" err="1"/>
              <a:t>tijekom</a:t>
            </a:r>
            <a:r>
              <a:rPr lang="en-US" sz="1600" dirty="0"/>
              <a:t> </a:t>
            </a:r>
            <a:r>
              <a:rPr lang="en-US" sz="1600" dirty="0" err="1"/>
              <a:t>istraživanja</a:t>
            </a:r>
            <a:endParaRPr lang="en-US" sz="1600" dirty="0"/>
          </a:p>
          <a:p>
            <a:r>
              <a:rPr lang="en-US" sz="1600" dirty="0" err="1"/>
              <a:t>Prijenos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dijeljenje</a:t>
            </a:r>
            <a:r>
              <a:rPr lang="en-US" sz="1600" dirty="0"/>
              <a:t> </a:t>
            </a:r>
            <a:r>
              <a:rPr lang="en-US" sz="1600" dirty="0" err="1"/>
              <a:t>znanja</a:t>
            </a:r>
            <a:endParaRPr lang="en-US" sz="1600" dirty="0"/>
          </a:p>
          <a:p>
            <a:r>
              <a:rPr lang="en-US" sz="1600" dirty="0" err="1"/>
              <a:t>Mogućnost</a:t>
            </a:r>
            <a:r>
              <a:rPr lang="en-US" sz="1600" dirty="0"/>
              <a:t> </a:t>
            </a:r>
            <a:r>
              <a:rPr lang="en-US" sz="1600" dirty="0" err="1"/>
              <a:t>ponovnog</a:t>
            </a:r>
            <a:r>
              <a:rPr lang="en-US" sz="1600" dirty="0"/>
              <a:t> </a:t>
            </a:r>
            <a:r>
              <a:rPr lang="en-US" sz="1600" dirty="0" err="1"/>
              <a:t>korištenja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endParaRPr lang="en-US" sz="1600" dirty="0"/>
          </a:p>
          <a:p>
            <a:r>
              <a:rPr lang="en-US" sz="1600" dirty="0" err="1"/>
              <a:t>Povećanje</a:t>
            </a:r>
            <a:r>
              <a:rPr lang="en-US" sz="1600" dirty="0"/>
              <a:t> </a:t>
            </a:r>
            <a:r>
              <a:rPr lang="en-US" sz="1600" dirty="0" err="1"/>
              <a:t>vidljivosti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istraživanja</a:t>
            </a:r>
            <a:endParaRPr lang="en-US" sz="1600" dirty="0"/>
          </a:p>
          <a:p>
            <a:r>
              <a:rPr lang="en-US" sz="1600" dirty="0" err="1"/>
              <a:t>Povećana</a:t>
            </a:r>
            <a:r>
              <a:rPr lang="en-US" sz="1600" dirty="0"/>
              <a:t> </a:t>
            </a:r>
            <a:r>
              <a:rPr lang="en-US" sz="1600" dirty="0" err="1"/>
              <a:t>citiranost</a:t>
            </a:r>
            <a:r>
              <a:rPr lang="en-US" sz="1600" dirty="0"/>
              <a:t> </a:t>
            </a:r>
            <a:r>
              <a:rPr lang="en-US" sz="1600" dirty="0" err="1"/>
              <a:t>radova</a:t>
            </a:r>
            <a:r>
              <a:rPr lang="en-US" sz="1600" dirty="0"/>
              <a:t> (</a:t>
            </a:r>
            <a:r>
              <a:rPr lang="en-US" sz="1600" dirty="0" err="1"/>
              <a:t>povezanost</a:t>
            </a:r>
            <a:r>
              <a:rPr lang="en-US" sz="1600" dirty="0"/>
              <a:t> </a:t>
            </a:r>
            <a:r>
              <a:rPr lang="en-US" sz="1600" dirty="0" err="1"/>
              <a:t>istraživačkih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publikacija</a:t>
            </a:r>
            <a:r>
              <a:rPr lang="en-US" sz="1600" dirty="0"/>
              <a:t>)</a:t>
            </a:r>
          </a:p>
          <a:p>
            <a:r>
              <a:rPr lang="en-US" sz="1600" dirty="0" err="1"/>
              <a:t>Dugoročno</a:t>
            </a:r>
            <a:r>
              <a:rPr lang="en-US" sz="1600" dirty="0"/>
              <a:t> </a:t>
            </a:r>
            <a:r>
              <a:rPr lang="en-US" sz="1600" dirty="0" err="1"/>
              <a:t>očuvanje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Unaprjeđenje</a:t>
            </a:r>
            <a:r>
              <a:rPr lang="en-US" sz="1600" dirty="0"/>
              <a:t> </a:t>
            </a:r>
            <a:r>
              <a:rPr lang="en-US" sz="1600" dirty="0" err="1"/>
              <a:t>drugih</a:t>
            </a:r>
            <a:r>
              <a:rPr lang="en-US" sz="1600" dirty="0"/>
              <a:t> </a:t>
            </a:r>
            <a:r>
              <a:rPr lang="en-US" sz="1600" dirty="0" err="1"/>
              <a:t>istraživanja</a:t>
            </a:r>
            <a:r>
              <a:rPr lang="en-US" sz="16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Primjeri</a:t>
            </a:r>
            <a:r>
              <a:rPr lang="en-US" dirty="0"/>
              <a:t> </a:t>
            </a:r>
            <a:r>
              <a:rPr lang="en-US" dirty="0" err="1"/>
              <a:t>dobre</a:t>
            </a:r>
            <a:r>
              <a:rPr lang="en-US" dirty="0"/>
              <a:t> </a:t>
            </a:r>
            <a:r>
              <a:rPr lang="en-US" dirty="0" err="1"/>
              <a:t>prakse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1800" dirty="0"/>
              <a:t>Sveučilište </a:t>
            </a:r>
            <a:r>
              <a:rPr lang="hr-HR" sz="1800" dirty="0" err="1"/>
              <a:t>Leiden</a:t>
            </a:r>
            <a:r>
              <a:rPr lang="hr-HR" sz="1800" dirty="0"/>
              <a:t>, Nizozemska</a:t>
            </a:r>
          </a:p>
          <a:p>
            <a:pPr lvl="1"/>
            <a:r>
              <a:rPr lang="hr-HR" sz="1600" dirty="0"/>
              <a:t>Uključivanje istraživača u izradu RDM strategije i pravilnika  </a:t>
            </a:r>
          </a:p>
          <a:p>
            <a:r>
              <a:rPr lang="hr-HR" sz="1800" dirty="0"/>
              <a:t>Sveučilište </a:t>
            </a:r>
            <a:r>
              <a:rPr lang="hr-HR" sz="1800" dirty="0" err="1"/>
              <a:t>Cambridge</a:t>
            </a:r>
            <a:r>
              <a:rPr lang="hr-HR" sz="1800" dirty="0"/>
              <a:t>, Engleska</a:t>
            </a:r>
          </a:p>
          <a:p>
            <a:pPr lvl="1"/>
            <a:r>
              <a:rPr lang="hr-HR" sz="1600" dirty="0"/>
              <a:t>Rad na vlastitim istraživačkim podacima (B.Y.O.D.)</a:t>
            </a:r>
          </a:p>
          <a:p>
            <a:r>
              <a:rPr lang="hr-HR" sz="1800" dirty="0"/>
              <a:t>Sveučilište </a:t>
            </a:r>
            <a:r>
              <a:rPr lang="hr-HR" sz="1800" dirty="0" err="1"/>
              <a:t>UiT</a:t>
            </a:r>
            <a:r>
              <a:rPr lang="hr-HR" sz="1800" dirty="0"/>
              <a:t> </a:t>
            </a:r>
            <a:r>
              <a:rPr lang="hr-HR" sz="1800" dirty="0" err="1"/>
              <a:t>The</a:t>
            </a:r>
            <a:r>
              <a:rPr lang="hr-HR" sz="1800" dirty="0"/>
              <a:t> </a:t>
            </a:r>
            <a:r>
              <a:rPr lang="hr-HR" sz="1800" dirty="0" err="1"/>
              <a:t>Arctic</a:t>
            </a:r>
            <a:r>
              <a:rPr lang="hr-HR" sz="1800" dirty="0"/>
              <a:t> , Norveška</a:t>
            </a:r>
          </a:p>
          <a:p>
            <a:pPr lvl="1"/>
            <a:r>
              <a:rPr lang="hr-HR" sz="1600" dirty="0"/>
              <a:t>Izborni kolegij o otvorenoj znanosti i akademskom integritetu </a:t>
            </a:r>
          </a:p>
          <a:p>
            <a:pPr lvl="1"/>
            <a:r>
              <a:rPr lang="hr-HR" sz="1600" dirty="0"/>
              <a:t>Tečajevi o RDM-u, dijeljenju podataka i izradi DMP-a (F2F, online)</a:t>
            </a:r>
          </a:p>
          <a:p>
            <a:r>
              <a:rPr lang="hr-HR" sz="1800" dirty="0"/>
              <a:t>Sveučilište </a:t>
            </a:r>
            <a:r>
              <a:rPr lang="hr-HR" sz="1800" dirty="0" err="1"/>
              <a:t>Delft</a:t>
            </a:r>
            <a:r>
              <a:rPr lang="hr-HR" sz="1800" dirty="0"/>
              <a:t>, Nizozemska</a:t>
            </a:r>
          </a:p>
          <a:p>
            <a:pPr lvl="1"/>
            <a:r>
              <a:rPr lang="hr-HR" sz="1600" dirty="0"/>
              <a:t>Data </a:t>
            </a:r>
            <a:r>
              <a:rPr lang="hr-HR" sz="1600" dirty="0" err="1"/>
              <a:t>Steward</a:t>
            </a:r>
            <a:r>
              <a:rPr lang="hr-HR" sz="1600" dirty="0"/>
              <a:t> (8) – spona između istraživača i servisa podrške u istraživanju </a:t>
            </a:r>
          </a:p>
          <a:p>
            <a:pPr lvl="1"/>
            <a:r>
              <a:rPr lang="hr-HR" sz="1600" dirty="0"/>
              <a:t>Specijalisti za Research Data Management (RDM)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6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Primjeri</a:t>
            </a:r>
            <a:r>
              <a:rPr lang="en-US" dirty="0"/>
              <a:t> </a:t>
            </a:r>
            <a:r>
              <a:rPr lang="en-US" dirty="0" err="1"/>
              <a:t>dobre</a:t>
            </a:r>
            <a:r>
              <a:rPr lang="en-US" dirty="0"/>
              <a:t> </a:t>
            </a:r>
            <a:r>
              <a:rPr lang="en-US" dirty="0" err="1"/>
              <a:t>prakse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1900" dirty="0"/>
              <a:t>Sveučilište </a:t>
            </a:r>
            <a:r>
              <a:rPr lang="hr-HR" sz="1900" dirty="0" err="1"/>
              <a:t>Minnesota</a:t>
            </a:r>
            <a:r>
              <a:rPr lang="hr-HR" sz="1900" dirty="0"/>
              <a:t>, USA</a:t>
            </a:r>
          </a:p>
          <a:p>
            <a:pPr lvl="1"/>
            <a:r>
              <a:rPr lang="hr-HR" sz="1700" dirty="0"/>
              <a:t>uključenje RDM-a u obavezne predmete (npr. istraživačke metode)</a:t>
            </a:r>
          </a:p>
          <a:p>
            <a:pPr lvl="1"/>
            <a:r>
              <a:rPr lang="hr-HR" sz="1700" dirty="0"/>
              <a:t>trajanje RDM izlaganja: 60 do 90 minuta</a:t>
            </a:r>
          </a:p>
          <a:p>
            <a:pPr lvl="1"/>
            <a:r>
              <a:rPr lang="hr-HR" sz="1700" dirty="0"/>
              <a:t>upoznavanje s osnovnim RDM načelima: nazivlje, organizacija, dijeljenje podataka, arhiviranje, sigurnost</a:t>
            </a:r>
          </a:p>
          <a:p>
            <a:r>
              <a:rPr lang="hr-HR" sz="1900" dirty="0"/>
              <a:t>Sveučilište u </a:t>
            </a:r>
            <a:r>
              <a:rPr lang="hr-HR" sz="1900" dirty="0" err="1"/>
              <a:t>Edinburghu</a:t>
            </a:r>
            <a:r>
              <a:rPr lang="hr-HR" sz="1900" dirty="0"/>
              <a:t>, Škotska</a:t>
            </a:r>
          </a:p>
          <a:p>
            <a:pPr lvl="1"/>
            <a:r>
              <a:rPr lang="hr-HR" sz="1700" dirty="0"/>
              <a:t>Godišnja konferencija o radu s podacima (</a:t>
            </a:r>
            <a:r>
              <a:rPr lang="hr-HR" sz="1700" i="1" dirty="0" err="1"/>
              <a:t>Dealing</a:t>
            </a:r>
            <a:r>
              <a:rPr lang="hr-HR" sz="1700" i="1" dirty="0"/>
              <a:t> </a:t>
            </a:r>
            <a:r>
              <a:rPr lang="hr-HR" sz="1700" i="1" dirty="0" err="1"/>
              <a:t>with</a:t>
            </a:r>
            <a:r>
              <a:rPr lang="hr-HR" sz="1700" i="1" dirty="0"/>
              <a:t> Data</a:t>
            </a:r>
            <a:r>
              <a:rPr lang="hr-HR" sz="1700" dirty="0"/>
              <a:t>)</a:t>
            </a:r>
          </a:p>
          <a:p>
            <a:pPr lvl="1"/>
            <a:r>
              <a:rPr lang="hr-HR" sz="1700" dirty="0"/>
              <a:t>Istraživači dijele iskustva i predstavljaju vlastita istraživanja</a:t>
            </a:r>
          </a:p>
          <a:p>
            <a:r>
              <a:rPr lang="hr-HR" sz="1900" dirty="0"/>
              <a:t>Sveučilište </a:t>
            </a:r>
            <a:r>
              <a:rPr lang="hr-HR" sz="1900" dirty="0" err="1"/>
              <a:t>Lancaster</a:t>
            </a:r>
            <a:r>
              <a:rPr lang="hr-HR" sz="1900" dirty="0"/>
              <a:t>, Engleska</a:t>
            </a:r>
          </a:p>
          <a:p>
            <a:pPr lvl="1"/>
            <a:r>
              <a:rPr lang="hr-HR" sz="1700" dirty="0"/>
              <a:t>Data </a:t>
            </a:r>
            <a:r>
              <a:rPr lang="hr-HR" sz="1700" dirty="0" err="1"/>
              <a:t>Conversations</a:t>
            </a:r>
            <a:r>
              <a:rPr lang="hr-HR" sz="1700" dirty="0"/>
              <a:t> - neformalno okupljanje</a:t>
            </a:r>
          </a:p>
          <a:p>
            <a:pPr lvl="1"/>
            <a:r>
              <a:rPr lang="hr-HR" sz="1700" dirty="0"/>
              <a:t>Prezentacije traju do 10 minuta ostalo je ostavljeno za raspravu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4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Steward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/>
              <a:t>Zadaci</a:t>
            </a:r>
            <a:r>
              <a:rPr lang="en-US" sz="1800" dirty="0"/>
              <a:t>:</a:t>
            </a:r>
          </a:p>
          <a:p>
            <a:pPr lvl="1"/>
            <a:r>
              <a:rPr lang="en-US" sz="1600" dirty="0" err="1"/>
              <a:t>Pružiti</a:t>
            </a:r>
            <a:r>
              <a:rPr lang="en-US" sz="1600" dirty="0"/>
              <a:t> </a:t>
            </a:r>
            <a:r>
              <a:rPr lang="en-US" sz="1600" dirty="0" err="1"/>
              <a:t>podršku</a:t>
            </a:r>
            <a:r>
              <a:rPr lang="en-US" sz="1600" dirty="0"/>
              <a:t> </a:t>
            </a:r>
            <a:r>
              <a:rPr lang="en-US" sz="1600" dirty="0" err="1"/>
              <a:t>istraživačima</a:t>
            </a:r>
            <a:endParaRPr lang="en-US" sz="1600" dirty="0"/>
          </a:p>
          <a:p>
            <a:pPr lvl="1"/>
            <a:r>
              <a:rPr lang="en-US" sz="1600" dirty="0" err="1"/>
              <a:t>Savjetovati</a:t>
            </a:r>
            <a:r>
              <a:rPr lang="en-US" sz="1600" dirty="0"/>
              <a:t> </a:t>
            </a:r>
            <a:r>
              <a:rPr lang="en-US" sz="1600" dirty="0" err="1"/>
              <a:t>istraživače</a:t>
            </a:r>
            <a:endParaRPr lang="en-US" sz="1600" dirty="0"/>
          </a:p>
          <a:p>
            <a:pPr lvl="1"/>
            <a:r>
              <a:rPr lang="en-US" sz="1600" dirty="0" err="1"/>
              <a:t>Promovirati</a:t>
            </a:r>
            <a:r>
              <a:rPr lang="en-US" sz="1600" dirty="0"/>
              <a:t> </a:t>
            </a:r>
            <a:r>
              <a:rPr lang="en-US" sz="1600" dirty="0" err="1"/>
              <a:t>načela</a:t>
            </a:r>
            <a:r>
              <a:rPr lang="en-US" sz="1600" dirty="0"/>
              <a:t> RDM-a</a:t>
            </a:r>
          </a:p>
          <a:p>
            <a:r>
              <a:rPr lang="en-US" sz="1800" dirty="0" err="1"/>
              <a:t>Karakteristike</a:t>
            </a:r>
            <a:r>
              <a:rPr lang="en-US" sz="1800" dirty="0"/>
              <a:t>:</a:t>
            </a:r>
          </a:p>
          <a:p>
            <a:pPr lvl="1"/>
            <a:r>
              <a:rPr lang="en-US" sz="1600" dirty="0" err="1"/>
              <a:t>Komunikacijske</a:t>
            </a:r>
            <a:r>
              <a:rPr lang="en-US" sz="1600" dirty="0"/>
              <a:t> </a:t>
            </a:r>
            <a:r>
              <a:rPr lang="en-US" sz="1600" dirty="0" err="1"/>
              <a:t>vještine</a:t>
            </a:r>
            <a:endParaRPr lang="en-US" sz="1600" dirty="0"/>
          </a:p>
          <a:p>
            <a:pPr lvl="1"/>
            <a:r>
              <a:rPr lang="en-US" sz="1600" dirty="0" err="1"/>
              <a:t>Iskustvo</a:t>
            </a:r>
            <a:r>
              <a:rPr lang="en-US" sz="1600" dirty="0"/>
              <a:t> u </a:t>
            </a:r>
            <a:r>
              <a:rPr lang="en-US" sz="1600" dirty="0" err="1"/>
              <a:t>istraživanju</a:t>
            </a:r>
            <a:endParaRPr lang="en-US" sz="1600" dirty="0"/>
          </a:p>
          <a:p>
            <a:pPr lvl="1"/>
            <a:r>
              <a:rPr lang="en-US" sz="1600" dirty="0" err="1"/>
              <a:t>Interpersonalne</a:t>
            </a:r>
            <a:r>
              <a:rPr lang="en-US" sz="1600" dirty="0"/>
              <a:t> </a:t>
            </a:r>
            <a:r>
              <a:rPr lang="en-US" sz="1600" dirty="0" err="1"/>
              <a:t>vještine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3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Prijedlozi sadržaja radionica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/>
              <a:t>Rad na vlastitim podacima</a:t>
            </a:r>
          </a:p>
          <a:p>
            <a:r>
              <a:rPr lang="hr-HR" sz="1800" dirty="0"/>
              <a:t>Informiranje o:</a:t>
            </a:r>
          </a:p>
          <a:p>
            <a:pPr lvl="1"/>
            <a:r>
              <a:rPr lang="hr-HR" sz="1600" dirty="0"/>
              <a:t>Pravilnom nazivlju/imenovanju datoteka</a:t>
            </a:r>
          </a:p>
          <a:p>
            <a:pPr lvl="1"/>
            <a:r>
              <a:rPr lang="hr-HR" sz="1600" dirty="0"/>
              <a:t>Pisanje README datoteke ili </a:t>
            </a:r>
            <a:r>
              <a:rPr lang="hr-HR" sz="1600" dirty="0" err="1"/>
              <a:t>metapodatkovnog</a:t>
            </a:r>
            <a:r>
              <a:rPr lang="hr-HR" sz="1600" dirty="0"/>
              <a:t> opisa</a:t>
            </a:r>
          </a:p>
          <a:p>
            <a:pPr lvl="1"/>
            <a:r>
              <a:rPr lang="hr-HR" sz="1600" dirty="0"/>
              <a:t>Strukturiranje podmapa i datoteka</a:t>
            </a:r>
          </a:p>
          <a:p>
            <a:pPr lvl="1"/>
            <a:r>
              <a:rPr lang="hr-HR" sz="1600" dirty="0"/>
              <a:t>Upoznavanje sa stavkama </a:t>
            </a:r>
            <a:r>
              <a:rPr lang="hr-HR" sz="1600" dirty="0" err="1"/>
              <a:t>metapodatkovnog</a:t>
            </a:r>
            <a:r>
              <a:rPr lang="hr-HR" sz="1600" dirty="0"/>
              <a:t> opisa</a:t>
            </a:r>
          </a:p>
          <a:p>
            <a:endParaRPr lang="hr-H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87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Pitanje motivacije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90953037"/>
              </p:ext>
            </p:extLst>
          </p:nvPr>
        </p:nvGraphicFramePr>
        <p:xfrm>
          <a:off x="1157440" y="435837"/>
          <a:ext cx="5688000" cy="39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26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833751-8B94-409C-9578-D7828275E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graphicEl>
                                              <a:dgm id="{5A833751-8B94-409C-9578-D7828275E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E4B1B0-C6F2-436D-AB92-3A8E6FE88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>
                                            <p:graphicEl>
                                              <a:dgm id="{06E4B1B0-C6F2-436D-AB92-3A8E6FE88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09EED6-8349-43E8-BC3C-FE479E09A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>
                                            <p:graphicEl>
                                              <a:dgm id="{DA09EED6-8349-43E8-BC3C-FE479E09A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5D4828-112F-4EDB-B511-51478E561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>
                                            <p:graphicEl>
                                              <a:dgm id="{4E5D4828-112F-4EDB-B511-51478E5619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BEBBA5-48FA-4560-B4F2-239D4BF62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>
                                            <p:graphicEl>
                                              <a:dgm id="{6ABEBBA5-48FA-4560-B4F2-239D4BF620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FDB6F3-F16B-44F8-8A4F-56A75A6D2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>
                                            <p:graphicEl>
                                              <a:dgm id="{8BFDB6F3-F16B-44F8-8A4F-56A75A6D2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68B63E-C92C-4226-8D8B-CD3DABDBC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">
                                            <p:graphicEl>
                                              <a:dgm id="{A368B63E-C92C-4226-8D8B-CD3DABDBC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EFEAC4-5A84-421E-975B-BA44B5784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>
                                            <p:graphicEl>
                                              <a:dgm id="{01EFEAC4-5A84-421E-975B-BA44B57845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23EC6B-3E96-4841-8A57-70B6CB08D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">
                                            <p:graphicEl>
                                              <a:dgm id="{6523EC6B-3E96-4841-8A57-70B6CB08D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239</TotalTime>
  <Words>437</Words>
  <Application>Microsoft Office PowerPoint</Application>
  <PresentationFormat>Custom</PresentationFormat>
  <Paragraphs>81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Srce - 4x3</vt:lpstr>
      <vt:lpstr>Imenovanje-Nekomercijalno-Bez prerada (CC BY-NC-ND)</vt:lpstr>
      <vt:lpstr>PowerPoint Presentation</vt:lpstr>
      <vt:lpstr>Engaging Researchers with Data Management: The Cookbook </vt:lpstr>
      <vt:lpstr>Smjernice</vt:lpstr>
      <vt:lpstr>Isticanje važnost izrade DMP-a</vt:lpstr>
      <vt:lpstr>Primjeri dobre prakse</vt:lpstr>
      <vt:lpstr>Primjeri dobre prakse</vt:lpstr>
      <vt:lpstr>Data Steward</vt:lpstr>
      <vt:lpstr>Prijedlozi sadržaja radionica</vt:lpstr>
      <vt:lpstr>Pitanje motivacije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Administrator</cp:lastModifiedBy>
  <cp:revision>28</cp:revision>
  <cp:lastPrinted>2014-06-24T07:01:20Z</cp:lastPrinted>
  <dcterms:created xsi:type="dcterms:W3CDTF">2014-09-19T07:16:42Z</dcterms:created>
  <dcterms:modified xsi:type="dcterms:W3CDTF">2020-05-22T07:52:29Z</dcterms:modified>
</cp:coreProperties>
</file>