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14"/>
  </p:notesMasterIdLst>
  <p:handoutMasterIdLst>
    <p:handoutMasterId r:id="rId15"/>
  </p:handoutMasterIdLst>
  <p:sldIdLst>
    <p:sldId id="332" r:id="rId3"/>
    <p:sldId id="378" r:id="rId4"/>
    <p:sldId id="385" r:id="rId5"/>
    <p:sldId id="373" r:id="rId6"/>
    <p:sldId id="379" r:id="rId7"/>
    <p:sldId id="390" r:id="rId8"/>
    <p:sldId id="380" r:id="rId9"/>
    <p:sldId id="387" r:id="rId10"/>
    <p:sldId id="383" r:id="rId11"/>
    <p:sldId id="388" r:id="rId12"/>
    <p:sldId id="389" r:id="rId13"/>
  </p:sldIdLst>
  <p:sldSz cx="9144000" cy="5143500" type="screen16x9"/>
  <p:notesSz cx="6797675" cy="9926638"/>
  <p:defaultTextStyle>
    <a:defPPr>
      <a:defRPr lang="sr-Latn-R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FF8B8B"/>
    <a:srgbClr val="EE1B23"/>
    <a:srgbClr val="DF5B5B"/>
    <a:srgbClr val="CC3C00"/>
    <a:srgbClr val="D2072A"/>
    <a:srgbClr val="D718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4" autoAdjust="0"/>
    <p:restoredTop sz="66512" autoAdjust="0"/>
  </p:normalViewPr>
  <p:slideViewPr>
    <p:cSldViewPr snapToGrid="0">
      <p:cViewPr varScale="1">
        <p:scale>
          <a:sx n="57" d="100"/>
          <a:sy n="57" d="100"/>
        </p:scale>
        <p:origin x="768" y="6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31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8.png"/><Relationship Id="rId1" Type="http://schemas.openxmlformats.org/officeDocument/2006/relationships/theme" Target="../theme/theme4.xml"/><Relationship Id="rId4" Type="http://schemas.openxmlformats.org/officeDocument/2006/relationships/image" Target="../media/image6.gi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88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6888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0F9853DB-230B-4F3D-B9BF-250411BF9C4B}" type="datetimeFigureOut">
              <a:rPr lang="hr-HR" smtClean="0"/>
              <a:pPr/>
              <a:t>9.3.2020.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3"/>
            <a:ext cx="2946400" cy="49688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9753"/>
            <a:ext cx="2946400" cy="49688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94BA04F5-5F63-4D08-AD88-EB891A182B2F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9" y="9029197"/>
            <a:ext cx="685385" cy="270001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4" y="8948197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1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8.png"/><Relationship Id="rId1" Type="http://schemas.openxmlformats.org/officeDocument/2006/relationships/theme" Target="../theme/theme3.xml"/><Relationship Id="rId4" Type="http://schemas.openxmlformats.org/officeDocument/2006/relationships/image" Target="../media/image6.gi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055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8055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EDDF9046-B63C-4A32-BE1A-8D8BC0B360B6}" type="datetimeFigureOut">
              <a:rPr lang="hr-HR" smtClean="0"/>
              <a:pPr/>
              <a:t>9.3.2020.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200"/>
            <a:ext cx="5438140" cy="3908615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8055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428584"/>
            <a:ext cx="2945659" cy="498055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57095B1D-EC5B-426D-9BEA-45F6C2B62C27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9" y="9004812"/>
            <a:ext cx="685385" cy="270001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4" y="8923813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1243013"/>
            <a:ext cx="5946775" cy="3346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8408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2513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Pozivamo </a:t>
            </a:r>
            <a:r>
              <a:rPr lang="hr-HR" dirty="0"/>
              <a:t>vas da nam se </a:t>
            </a:r>
            <a:r>
              <a:rPr lang="hr-HR" dirty="0" smtClean="0"/>
              <a:t>pridružite </a:t>
            </a:r>
            <a:r>
              <a:rPr lang="hr-HR" dirty="0"/>
              <a:t>na </a:t>
            </a:r>
            <a:r>
              <a:rPr lang="hr-HR" dirty="0" smtClean="0"/>
              <a:t>ovogodišnjoj </a:t>
            </a:r>
            <a:r>
              <a:rPr lang="hr-HR" dirty="0"/>
              <a:t>konferenciji Srce DEI 2020 na kojoj ćete moći čuti puno više </a:t>
            </a:r>
            <a:r>
              <a:rPr lang="hr-HR"/>
              <a:t>o </a:t>
            </a:r>
            <a:r>
              <a:rPr lang="hr-HR" smtClean="0"/>
              <a:t>aktivnostima </a:t>
            </a:r>
            <a:r>
              <a:rPr lang="hr-HR" dirty="0"/>
              <a:t>Srca u omogućavanju otvorene </a:t>
            </a:r>
            <a:r>
              <a:rPr lang="hr-HR"/>
              <a:t>znanosti</a:t>
            </a:r>
            <a:r>
              <a:rPr lang="hr-HR" smtClean="0"/>
              <a:t>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5328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Vjerojatno ste svi u nekoj fazi svog </a:t>
            </a:r>
            <a:r>
              <a:rPr lang="hr-HR" dirty="0" smtClean="0"/>
              <a:t>dosadašnjeg </a:t>
            </a:r>
            <a:r>
              <a:rPr lang="hr-HR" dirty="0"/>
              <a:t>akademskog ž</a:t>
            </a:r>
            <a:r>
              <a:rPr lang="hr-HR" dirty="0" smtClean="0"/>
              <a:t>ivota </a:t>
            </a:r>
            <a:r>
              <a:rPr lang="hr-HR" dirty="0"/>
              <a:t>upoznali Srce kroz neku od usluga (X-</a:t>
            </a:r>
            <a:r>
              <a:rPr lang="hr-HR" dirty="0" err="1"/>
              <a:t>ice</a:t>
            </a:r>
            <a:r>
              <a:rPr lang="hr-HR" dirty="0"/>
              <a:t>, </a:t>
            </a:r>
            <a:r>
              <a:rPr lang="hr-HR" dirty="0" err="1"/>
              <a:t>studomat</a:t>
            </a:r>
            <a:r>
              <a:rPr lang="hr-HR" dirty="0"/>
              <a:t>, </a:t>
            </a:r>
            <a:r>
              <a:rPr lang="hr-HR" dirty="0" err="1" smtClean="0"/>
              <a:t>eduroam</a:t>
            </a:r>
            <a:r>
              <a:rPr lang="hr-HR" dirty="0" smtClean="0"/>
              <a:t>…).</a:t>
            </a:r>
            <a:endParaRPr lang="hr-HR" dirty="0"/>
          </a:p>
          <a:p>
            <a:r>
              <a:rPr lang="hr-HR" dirty="0"/>
              <a:t>Srce je središnja infrastrukturna ustanova sustava znanosti i visokog obrazovanja u RH. </a:t>
            </a:r>
            <a:r>
              <a:rPr lang="en-US" dirty="0" err="1"/>
              <a:t>Ve</a:t>
            </a:r>
            <a:r>
              <a:rPr lang="hr-HR" dirty="0"/>
              <a:t>ć</a:t>
            </a:r>
            <a:r>
              <a:rPr lang="hr-HR" baseline="0" dirty="0"/>
              <a:t> gotovo 50 godina </a:t>
            </a:r>
            <a:r>
              <a:rPr lang="hr-HR" dirty="0"/>
              <a:t>Projektiramo, gradimo i održavamo komponente nacionalne e-infrastrukture, pružamo digitalne usluge, njih 50tak;  osposobljavamo korisnike te svoje znanje dijelimo sa zajednicom. </a:t>
            </a:r>
            <a:endParaRPr lang="hr-HR" dirty="0" smtClean="0"/>
          </a:p>
          <a:p>
            <a:r>
              <a:rPr lang="hr-HR" dirty="0" smtClean="0"/>
              <a:t>Trenutačno </a:t>
            </a:r>
            <a:r>
              <a:rPr lang="hr-HR" dirty="0"/>
              <a:t>nas</a:t>
            </a:r>
            <a:r>
              <a:rPr lang="hr-HR" baseline="0" dirty="0"/>
              <a:t> je 140 ali se neprestano</a:t>
            </a:r>
            <a:r>
              <a:rPr lang="en-US" baseline="0" dirty="0"/>
              <a:t> </a:t>
            </a:r>
            <a:r>
              <a:rPr lang="hr-HR" baseline="0" dirty="0"/>
              <a:t>širimo sukladno širenju usluga.</a:t>
            </a:r>
            <a:endParaRPr lang="hr-HR" dirty="0"/>
          </a:p>
          <a:p>
            <a:r>
              <a:rPr lang="hr-HR" dirty="0"/>
              <a:t>Imamo dva podatkovna centra u kojima je smještena IKT oprema, primarna lokacija je u </a:t>
            </a:r>
            <a:r>
              <a:rPr lang="hr-HR" dirty="0" err="1"/>
              <a:t>Marohnićevoj</a:t>
            </a:r>
            <a:r>
              <a:rPr lang="hr-HR" dirty="0"/>
              <a:t> a sekundarna (DR) na </a:t>
            </a:r>
            <a:r>
              <a:rPr lang="hr-HR" dirty="0" err="1"/>
              <a:t>kampusu</a:t>
            </a:r>
            <a:r>
              <a:rPr lang="hr-HR" dirty="0"/>
              <a:t> Borongaj, </a:t>
            </a:r>
            <a:r>
              <a:rPr lang="hr-HR" dirty="0" smtClean="0"/>
              <a:t>osiguravajući </a:t>
            </a:r>
            <a:r>
              <a:rPr lang="hr-HR" dirty="0"/>
              <a:t>visoku pouzdanost i dostupnost svojih usluga i vaših podataka.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2364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Živimo u doba ‘</a:t>
            </a:r>
            <a:r>
              <a:rPr lang="hr-HR" dirty="0" err="1"/>
              <a:t>big</a:t>
            </a:r>
            <a:r>
              <a:rPr lang="hr-HR" dirty="0"/>
              <a:t> data’. Modernu znanost karakteriziraju: pristup do sve veće količine podataka, povećana složenost istraživačkih projekata, povećana </a:t>
            </a:r>
            <a:r>
              <a:rPr lang="hr-HR" dirty="0" err="1" smtClean="0"/>
              <a:t>multi-disciplinarnost</a:t>
            </a:r>
            <a:r>
              <a:rPr lang="hr-HR" dirty="0" smtClean="0"/>
              <a:t> te </a:t>
            </a:r>
            <a:r>
              <a:rPr lang="hr-HR" dirty="0"/>
              <a:t>sve veća očekivanja okoline od znanosti.</a:t>
            </a:r>
          </a:p>
          <a:p>
            <a:r>
              <a:rPr lang="hr-HR" dirty="0"/>
              <a:t>Standardni ciklus podatkovnog-znanstvenika prikazan je na slici…planiranje-&gt;prikupljanje</a:t>
            </a:r>
          </a:p>
          <a:p>
            <a:r>
              <a:rPr lang="hr-HR" dirty="0"/>
              <a:t>Svoju prezentaciju ćemo stoga prilagoditi životnom ciklusu istraživačkih </a:t>
            </a:r>
            <a:r>
              <a:rPr lang="hr-HR" dirty="0" smtClean="0"/>
              <a:t>podataka</a:t>
            </a:r>
            <a:r>
              <a:rPr lang="hr-HR" baseline="0" dirty="0" smtClean="0"/>
              <a:t> t</a:t>
            </a:r>
            <a:r>
              <a:rPr lang="hr-HR" dirty="0" smtClean="0"/>
              <a:t>e vam u slijedećih par slajdova ukratko prezentirati kako vam Srce može pomoći u vašem znanstvenom životu…</a:t>
            </a:r>
          </a:p>
          <a:p>
            <a:r>
              <a:rPr lang="hr-HR" dirty="0" smtClean="0"/>
              <a:t>Konkretno</a:t>
            </a:r>
            <a:r>
              <a:rPr lang="hr-HR" dirty="0"/>
              <a:t>, kroz prikaz usluga naprednog </a:t>
            </a:r>
            <a:r>
              <a:rPr lang="hr-HR" dirty="0" smtClean="0"/>
              <a:t>računanja </a:t>
            </a:r>
            <a:r>
              <a:rPr lang="hr-HR" dirty="0"/>
              <a:t>i usluga upravljanja podacima vašeg istraživačkog rada.</a:t>
            </a:r>
          </a:p>
          <a:p>
            <a:r>
              <a:rPr lang="hr-HR" dirty="0" smtClean="0"/>
              <a:t>Usluge </a:t>
            </a:r>
            <a:r>
              <a:rPr lang="hr-HR" dirty="0"/>
              <a:t>su za vas besplatne </a:t>
            </a:r>
            <a:r>
              <a:rPr lang="hr-HR" dirty="0">
                <a:sym typeface="Wingdings" pitchFamily="2" charset="2"/>
              </a:rPr>
              <a:t>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2364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Glavna usluga Srca</a:t>
            </a:r>
            <a:r>
              <a:rPr lang="hr-HR" baseline="0" dirty="0"/>
              <a:t> za napredno računanje je naše superračunalo </a:t>
            </a:r>
            <a:r>
              <a:rPr lang="hr-HR" baseline="0" dirty="0" err="1"/>
              <a:t>Isabella</a:t>
            </a:r>
            <a:r>
              <a:rPr lang="hr-HR" baseline="0" dirty="0"/>
              <a:t> koje već gotovo 20 godina opslužuje istraživače, bez brige oprema nije tako stara... </a:t>
            </a:r>
            <a:r>
              <a:rPr lang="hr-HR" baseline="0" dirty="0" err="1"/>
              <a:t>Isabella</a:t>
            </a:r>
            <a:r>
              <a:rPr lang="hr-HR" baseline="0" dirty="0"/>
              <a:t> je korištena u izradi 200-njak znanstvenih radova, </a:t>
            </a:r>
            <a:r>
              <a:rPr lang="hr-HR" baseline="0" dirty="0" err="1"/>
              <a:t>Isabellu</a:t>
            </a:r>
            <a:r>
              <a:rPr lang="hr-HR" baseline="0" dirty="0"/>
              <a:t> koriste 104 istraživačka projekta. </a:t>
            </a:r>
          </a:p>
          <a:p>
            <a:r>
              <a:rPr lang="hr-HR" baseline="0" dirty="0"/>
              <a:t>Trenutačno pruža oko 140 </a:t>
            </a:r>
            <a:r>
              <a:rPr lang="hr-HR" baseline="0" dirty="0" err="1"/>
              <a:t>TFLOPs</a:t>
            </a:r>
            <a:r>
              <a:rPr lang="hr-HR" baseline="0" dirty="0"/>
              <a:t>-a ostvarenih CPU-ovima i GPU-ovima (što je daleko od top500, ali je među većim resursima u regiji?)</a:t>
            </a:r>
          </a:p>
          <a:p>
            <a:r>
              <a:rPr lang="hr-HR" baseline="0" dirty="0"/>
              <a:t>Računalni </a:t>
            </a:r>
            <a:r>
              <a:rPr lang="hr-HR" baseline="0" dirty="0" err="1"/>
              <a:t>klasteri</a:t>
            </a:r>
            <a:r>
              <a:rPr lang="hr-HR" baseline="0" dirty="0"/>
              <a:t> su složena okolina pa je najbitniji aspekt </a:t>
            </a:r>
            <a:r>
              <a:rPr lang="hr-HR" baseline="0" dirty="0" err="1"/>
              <a:t>Isabelle</a:t>
            </a:r>
            <a:r>
              <a:rPr lang="hr-HR" baseline="0" dirty="0"/>
              <a:t> korisnička podrška – HPC tim Srca se svakodnevno brine o radu resursa te je pripremio (</a:t>
            </a:r>
            <a:r>
              <a:rPr lang="hr-HR" baseline="0" dirty="0" err="1"/>
              <a:t>tunirao</a:t>
            </a:r>
            <a:r>
              <a:rPr lang="hr-HR" baseline="0" dirty="0"/>
              <a:t> i instalirao) 50-tak programskih paketa iz različitih </a:t>
            </a:r>
            <a:r>
              <a:rPr lang="hr-HR" baseline="0" dirty="0" smtClean="0"/>
              <a:t>znanstvenih </a:t>
            </a:r>
            <a:r>
              <a:rPr lang="hr-HR" baseline="0" dirty="0"/>
              <a:t>područja te posebno okolinu za GPU-ove koja je pogodna za AI. Izgledno je da kada dođete na </a:t>
            </a:r>
            <a:r>
              <a:rPr lang="hr-HR" baseline="0" dirty="0" err="1"/>
              <a:t>Isabellu</a:t>
            </a:r>
            <a:r>
              <a:rPr lang="hr-HR" baseline="0" dirty="0"/>
              <a:t> – vaša aplikacija će već biti gore.</a:t>
            </a:r>
          </a:p>
          <a:p>
            <a:endParaRPr lang="hr-HR" baseline="0" dirty="0"/>
          </a:p>
          <a:p>
            <a:endParaRPr lang="hr-HR" baseline="0" dirty="0"/>
          </a:p>
          <a:p>
            <a:endParaRPr lang="hr-HR" baseline="0" dirty="0"/>
          </a:p>
          <a:p>
            <a:endParaRPr lang="hr-HR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7948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HPC okolina je</a:t>
            </a:r>
            <a:r>
              <a:rPr lang="hr-HR" baseline="0" dirty="0"/>
              <a:t> dosta rigidna (</a:t>
            </a:r>
            <a:r>
              <a:rPr lang="hr-HR" baseline="0" dirty="0" err="1"/>
              <a:t>batch</a:t>
            </a:r>
            <a:r>
              <a:rPr lang="hr-HR" baseline="0" dirty="0"/>
              <a:t> način rada, OS Linux) te namijenjena isključivo za računanje i dostupna isključivo kroz HPC sustave. </a:t>
            </a:r>
          </a:p>
          <a:p>
            <a:r>
              <a:rPr lang="hr-HR" baseline="0" dirty="0"/>
              <a:t>Nova usluga HTC </a:t>
            </a:r>
            <a:r>
              <a:rPr lang="hr-HR" baseline="0" dirty="0" err="1"/>
              <a:t>Cloud</a:t>
            </a:r>
            <a:r>
              <a:rPr lang="hr-HR" baseline="0" dirty="0"/>
              <a:t>, puštena u produkciju prije 3 mjeseca, pruža fleksibilniju okolinu temeljenu na računarstvu u oblaku sličnu Amazon AWS, MS Azure ili Google </a:t>
            </a:r>
            <a:r>
              <a:rPr lang="hr-HR" baseline="0" dirty="0" err="1"/>
              <a:t>compute</a:t>
            </a:r>
            <a:r>
              <a:rPr lang="hr-HR" baseline="0" dirty="0"/>
              <a:t> </a:t>
            </a:r>
            <a:r>
              <a:rPr lang="hr-HR" baseline="0" dirty="0" err="1"/>
              <a:t>cloud</a:t>
            </a:r>
            <a:r>
              <a:rPr lang="hr-HR" baseline="0" dirty="0"/>
              <a:t>. Korisnici mogu pokretati vlastite virtualne poslužitelje s proizvoljnim operacijskim sustavom i programskim sustavima koji su dostupni putem Interneta. Trenutačno raspoloživo…</a:t>
            </a:r>
          </a:p>
          <a:p>
            <a:r>
              <a:rPr lang="hr-HR" baseline="0" dirty="0"/>
              <a:t>Primjeri aplikacija su platforme za obradu i analizu velikih podataka, okolina za razvoj </a:t>
            </a:r>
            <a:r>
              <a:rPr lang="hr-HR" baseline="0" dirty="0" err="1"/>
              <a:t>Jupyter</a:t>
            </a:r>
            <a:r>
              <a:rPr lang="hr-HR" baseline="0" dirty="0"/>
              <a:t>, </a:t>
            </a:r>
            <a:r>
              <a:rPr lang="hr-HR" baseline="0" dirty="0" err="1"/>
              <a:t>Rstudio</a:t>
            </a:r>
            <a:r>
              <a:rPr lang="hr-HR" baseline="0" dirty="0"/>
              <a:t> te proizvoljni elastični sustavi.</a:t>
            </a:r>
          </a:p>
          <a:p>
            <a:endParaRPr lang="hr-HR" baseline="0" dirty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2556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A </a:t>
            </a:r>
            <a:r>
              <a:rPr lang="hr-HR" dirty="0" smtClean="0"/>
              <a:t>budućnost </a:t>
            </a:r>
            <a:r>
              <a:rPr lang="hr-HR" dirty="0"/>
              <a:t>je ..nadamo se ne tako daleka..</a:t>
            </a:r>
          </a:p>
          <a:p>
            <a:r>
              <a:rPr lang="hr-HR" dirty="0"/>
              <a:t>Gradimo e-infrastrukturu koja će odgovoriti budućim (podatkovnim) potrebama hrvatske znanosti i visokog </a:t>
            </a:r>
            <a:r>
              <a:rPr lang="hr-HR" dirty="0" smtClean="0"/>
              <a:t>obrazovanja</a:t>
            </a:r>
            <a:r>
              <a:rPr lang="hr-HR" dirty="0"/>
              <a:t>.</a:t>
            </a:r>
          </a:p>
          <a:p>
            <a:r>
              <a:rPr lang="hr-HR" dirty="0"/>
              <a:t>Sve komponente pa tako i napredne računalne (HPC i HTC) dići</a:t>
            </a:r>
            <a:r>
              <a:rPr lang="hr-HR" baseline="0" dirty="0"/>
              <a:t> red </a:t>
            </a:r>
            <a:r>
              <a:rPr lang="hr-HR" baseline="0" dirty="0" smtClean="0"/>
              <a:t>veličine... Na </a:t>
            </a:r>
            <a:r>
              <a:rPr lang="hr-HR" baseline="0" dirty="0"/>
              <a:t>Borongaju izgraditi data centar od 1MW!!</a:t>
            </a:r>
          </a:p>
          <a:p>
            <a:r>
              <a:rPr lang="hr-HR" baseline="0" dirty="0"/>
              <a:t>* Napomena: </a:t>
            </a:r>
            <a:r>
              <a:rPr lang="hr-HR" baseline="0" dirty="0" smtClean="0"/>
              <a:t>kašnjenje </a:t>
            </a:r>
            <a:r>
              <a:rPr lang="hr-HR" baseline="0" dirty="0"/>
              <a:t>zbog ponavljanja nabave radova na uređenju podatkovnih centara, sjedišta HR-ZOO, Novi planirani datum je Q3/2022 produkcija</a:t>
            </a:r>
          </a:p>
          <a:p>
            <a:r>
              <a:rPr lang="hr-HR" baseline="0" dirty="0"/>
              <a:t>napomenuti znanstveni SW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431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Dobre prakse u upravljanju istraživačkim</a:t>
            </a:r>
            <a:r>
              <a:rPr lang="hr-HR" baseline="0" dirty="0"/>
              <a:t> podacima, </a:t>
            </a:r>
            <a:r>
              <a:rPr lang="hr-HR" dirty="0"/>
              <a:t>DMP</a:t>
            </a:r>
          </a:p>
          <a:p>
            <a:r>
              <a:rPr lang="en-US" sz="9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 Store, Google Play, Windows Store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7</a:t>
            </a:fld>
            <a:endParaRPr lang="hr-H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7495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RDA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6706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rce.unizg.hr/otvoreni-pristup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creativecommons.org/licenses/by-nc/4.0/deed.hr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srce.unizg.hr/" TargetMode="External"/><Relationship Id="rId5" Type="http://schemas.openxmlformats.org/officeDocument/2006/relationships/image" Target="../media/image6.gif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71158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8027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273846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3217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92" y="-1"/>
            <a:ext cx="9200644" cy="515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18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786" y="4302000"/>
            <a:ext cx="9158997" cy="66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1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dnj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143000" y="372914"/>
            <a:ext cx="6858000" cy="1376581"/>
          </a:xfrm>
        </p:spPr>
        <p:txBody>
          <a:bodyPr anchor="b">
            <a:normAutofit/>
          </a:bodyPr>
          <a:lstStyle>
            <a:lvl1pPr algn="ctr">
              <a:defRPr sz="2025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143000" y="1959747"/>
            <a:ext cx="6858000" cy="759391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/>
              <a:t>www.srce.unizg.hr</a:t>
            </a:r>
            <a:endParaRPr lang="hr-HR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4752000"/>
            <a:ext cx="962609" cy="324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00" y="4302000"/>
            <a:ext cx="9200294" cy="668568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5950051" y="3037737"/>
            <a:ext cx="2700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hr-HR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Srce politikom otvorenog pristupa široj javnosti osigurava dostupnost i korištenje svih rezultata rada Srca, a prvenstveno obrazovnih i stručnih informacija i sadržaja nastalih djelovanjem i radom Srca.</a:t>
            </a:r>
            <a:endParaRPr lang="hr-HR" sz="900" b="0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051" y="4020088"/>
            <a:ext cx="918000" cy="362758"/>
          </a:xfrm>
          <a:prstGeom prst="rect">
            <a:avLst/>
          </a:prstGeom>
        </p:spPr>
      </p:pic>
      <p:sp>
        <p:nvSpPr>
          <p:cNvPr id="25" name="TextBox 24"/>
          <p:cNvSpPr txBox="1"/>
          <p:nvPr userDrawn="1"/>
        </p:nvSpPr>
        <p:spPr>
          <a:xfrm>
            <a:off x="2613574" y="3058320"/>
            <a:ext cx="276225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BR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Ovo djelo je dano na korištenje pod licencom Creative Commons </a:t>
            </a:r>
            <a:r>
              <a:rPr lang="pt-BR" sz="900" b="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Imenovanje-Nekomercijalno</a:t>
            </a:r>
            <a:r>
              <a:rPr lang="pt-BR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4.0 međunarodna.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05" y="2982485"/>
            <a:ext cx="1384975" cy="540000"/>
          </a:xfrm>
          <a:prstGeom prst="rect">
            <a:avLst/>
          </a:prstGeom>
        </p:spPr>
      </p:pic>
      <p:sp>
        <p:nvSpPr>
          <p:cNvPr id="27" name="TextBox 26"/>
          <p:cNvSpPr txBox="1"/>
          <p:nvPr userDrawn="1"/>
        </p:nvSpPr>
        <p:spPr>
          <a:xfrm>
            <a:off x="1048126" y="3639784"/>
            <a:ext cx="12041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b="1" u="none" kern="1200" dirty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www.srce.unizg.hr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2556325" y="3639785"/>
            <a:ext cx="289053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900" b="1" u="none" kern="1200" dirty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7"/>
              </a:rPr>
              <a:t>creativecommons.org/licenses/by-nc/4.0/deed.hr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6239506" y="3606430"/>
            <a:ext cx="212109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900" b="1" u="none" kern="1200" dirty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8"/>
              </a:rPr>
              <a:t>www.srce.unizg.hr/otvoreni-pristup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" name="Picture 2" descr="http://mirrors.creativecommons.org/presskit/buttons/88x31/png/by-nc.png">
            <a:hlinkClick r:id="rId7"/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678" y="4058846"/>
            <a:ext cx="926042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442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76533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9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101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753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46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1878807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913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8032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763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1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7831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4"/>
            <a:ext cx="4629151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221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73331" y="4765340"/>
            <a:ext cx="932215" cy="27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/>
              <a:t>www.srce.unizg.hr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2" y="4766434"/>
            <a:ext cx="628649" cy="270000"/>
          </a:xfrm>
          <a:prstGeom prst="rect">
            <a:avLst/>
          </a:prstGeom>
        </p:spPr>
        <p:txBody>
          <a:bodyPr vert="horz" lIns="91440" tIns="45720" rIns="18000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875A55-2F1E-4FC3-883D-C1990A1E687D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00" y="4302000"/>
            <a:ext cx="9200294" cy="6685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97" y="4752000"/>
            <a:ext cx="856432" cy="28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1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000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25983" y="4765500"/>
            <a:ext cx="810000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9777" y="4765340"/>
            <a:ext cx="5926839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5352" y="4765340"/>
            <a:ext cx="810000" cy="27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875A55-2F1E-4FC3-883D-C1990A1E687D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29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87" r:id="rId3"/>
  </p:sldLayoutIdLst>
  <p:hf sldNum="0" hdr="0" ft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 baseline="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C3C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ei.srce.hr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rce.unizg.hr/isabella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rce.unizg.hr/cro-ngi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gif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rce.unizg.hr/puh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hyperlink" Target="https://dabar.srce.hr/repozitoriji/" TargetMode="External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rce.unizg.hr/rda" TargetMode="External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26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215446" y="2213258"/>
            <a:ext cx="6958086" cy="14455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 baseline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r-HR" sz="2800" dirty="0">
                <a:solidFill>
                  <a:schemeClr val="bg1"/>
                </a:solidFill>
              </a:rPr>
              <a:t>Predstavljanje usluga Srca za voditelje </a:t>
            </a:r>
            <a:r>
              <a:rPr lang="hr-HR" sz="2800" dirty="0" err="1">
                <a:solidFill>
                  <a:schemeClr val="bg1"/>
                </a:solidFill>
              </a:rPr>
              <a:t>uspostavnih</a:t>
            </a:r>
            <a:r>
              <a:rPr lang="hr-HR" sz="2800" dirty="0">
                <a:solidFill>
                  <a:schemeClr val="bg1"/>
                </a:solidFill>
              </a:rPr>
              <a:t> istraživačkih projekata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5446" y="3697065"/>
            <a:ext cx="67111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Emir </a:t>
            </a:r>
            <a:r>
              <a:rPr lang="hr-HR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Imamagić</a:t>
            </a:r>
            <a:r>
              <a:rPr lang="hr-H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Srce, predstojnik Sektora za računalne sustave</a:t>
            </a:r>
            <a:br>
              <a:rPr lang="hr-H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Draženko </a:t>
            </a:r>
            <a:r>
              <a:rPr lang="hr-HR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Celjak</a:t>
            </a:r>
            <a:r>
              <a:rPr lang="hr-H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Srce, voditelj Službe za podatkovne usluge i kolaboracijske alate</a:t>
            </a:r>
          </a:p>
          <a:p>
            <a:endParaRPr lang="hr-HR" sz="1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Svečano</a:t>
            </a:r>
            <a:r>
              <a:rPr lang="en-GB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predstavljanje</a:t>
            </a:r>
            <a:r>
              <a:rPr lang="en-GB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uspostavnih</a:t>
            </a:r>
            <a:r>
              <a:rPr lang="en-GB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istraživačkih</a:t>
            </a:r>
            <a:r>
              <a:rPr lang="en-GB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projekata</a:t>
            </a:r>
            <a:r>
              <a:rPr lang="en-GB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Hrvatske</a:t>
            </a:r>
            <a:r>
              <a:rPr lang="en-GB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zaklade</a:t>
            </a:r>
            <a:r>
              <a:rPr lang="en-GB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GB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znanost</a:t>
            </a:r>
            <a:r>
              <a:rPr lang="en-GB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(UIP-2019-04)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Zagreb, </a:t>
            </a: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ožujka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20.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496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r-HR" dirty="0"/>
              <a:t>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C</a:t>
            </a:r>
            <a:r>
              <a:rPr lang="en-US" altLang="sr-Latn-RS" dirty="0"/>
              <a:t>ro</a:t>
            </a:r>
            <a:r>
              <a:rPr lang="sr-Latn-RS" dirty="0"/>
              <a:t>RIS - </a:t>
            </a:r>
            <a:r>
              <a:rPr lang="en-US" dirty="0"/>
              <a:t>Croatian Research Information System </a:t>
            </a:r>
            <a:endParaRPr lang="sr-Latn-R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1600" dirty="0" err="1"/>
              <a:t>CroRIS</a:t>
            </a:r>
            <a:r>
              <a:rPr lang="en-US" altLang="en-US" sz="1600" dirty="0"/>
              <a:t> je </a:t>
            </a:r>
            <a:r>
              <a:rPr lang="en-US" altLang="en-US" sz="1600" dirty="0" err="1"/>
              <a:t>Informacijski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sustav</a:t>
            </a:r>
            <a:r>
              <a:rPr lang="en-US" altLang="en-US" sz="1600" dirty="0"/>
              <a:t> </a:t>
            </a:r>
            <a:r>
              <a:rPr lang="en-US" altLang="en-US" sz="1600" dirty="0" err="1"/>
              <a:t>znanosti</a:t>
            </a:r>
            <a:r>
              <a:rPr lang="en-US" altLang="en-US" sz="1600" dirty="0"/>
              <a:t> RH </a:t>
            </a:r>
            <a:r>
              <a:rPr lang="en-US" altLang="en-US" sz="1600" dirty="0" err="1"/>
              <a:t>kojeg</a:t>
            </a:r>
            <a:r>
              <a:rPr lang="en-US" altLang="en-US" sz="1600" dirty="0"/>
              <a:t> </a:t>
            </a:r>
            <a:r>
              <a:rPr lang="hr-HR" altLang="en-US" sz="1600" dirty="0"/>
              <a:t>gradi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Srce</a:t>
            </a:r>
            <a:endParaRPr lang="hr-HR" altLang="en-US" sz="1600" dirty="0"/>
          </a:p>
          <a:p>
            <a:r>
              <a:rPr lang="en-US" altLang="en-US" sz="1600" dirty="0" err="1">
                <a:sym typeface="+mn-ea"/>
              </a:rPr>
              <a:t>dio</a:t>
            </a:r>
            <a:r>
              <a:rPr lang="en-US" altLang="en-US" sz="1600" dirty="0">
                <a:sym typeface="+mn-ea"/>
              </a:rPr>
              <a:t> </a:t>
            </a:r>
            <a:r>
              <a:rPr lang="en-US" altLang="en-US" sz="1600" dirty="0" err="1">
                <a:sym typeface="+mn-ea"/>
              </a:rPr>
              <a:t>projekta</a:t>
            </a:r>
            <a:r>
              <a:rPr lang="en-US" altLang="en-US" sz="1600" dirty="0">
                <a:sym typeface="+mn-ea"/>
              </a:rPr>
              <a:t> </a:t>
            </a:r>
            <a:r>
              <a:rPr lang="en-US" altLang="en-US" sz="1600" dirty="0" err="1">
                <a:sym typeface="+mn-ea"/>
              </a:rPr>
              <a:t>Znanstveno</a:t>
            </a:r>
            <a:r>
              <a:rPr lang="en-US" altLang="en-US" sz="1600" dirty="0">
                <a:sym typeface="+mn-ea"/>
              </a:rPr>
              <a:t> </a:t>
            </a:r>
            <a:r>
              <a:rPr lang="en-US" altLang="en-US" sz="1600" dirty="0" err="1">
                <a:sym typeface="+mn-ea"/>
              </a:rPr>
              <a:t>i</a:t>
            </a:r>
            <a:r>
              <a:rPr lang="en-US" altLang="en-US" sz="1600" dirty="0">
                <a:sym typeface="+mn-ea"/>
              </a:rPr>
              <a:t> </a:t>
            </a:r>
            <a:r>
              <a:rPr lang="en-US" altLang="en-US" sz="1600" dirty="0" err="1">
                <a:sym typeface="+mn-ea"/>
              </a:rPr>
              <a:t>tehnologijsko</a:t>
            </a:r>
            <a:r>
              <a:rPr lang="en-US" altLang="en-US" sz="1600" dirty="0">
                <a:sym typeface="+mn-ea"/>
              </a:rPr>
              <a:t> </a:t>
            </a:r>
            <a:r>
              <a:rPr lang="en-US" altLang="en-US" sz="1600" dirty="0" err="1">
                <a:sym typeface="+mn-ea"/>
              </a:rPr>
              <a:t>predviđanje</a:t>
            </a:r>
            <a:r>
              <a:rPr lang="en-US" altLang="en-US" sz="1600" dirty="0">
                <a:sym typeface="+mn-ea"/>
              </a:rPr>
              <a:t> </a:t>
            </a:r>
            <a:r>
              <a:rPr lang="en-US" altLang="en-US" sz="1600" dirty="0" err="1">
                <a:sym typeface="+mn-ea"/>
              </a:rPr>
              <a:t>kojeg</a:t>
            </a:r>
            <a:r>
              <a:rPr lang="en-US" altLang="en-US" sz="1600" dirty="0">
                <a:sym typeface="+mn-ea"/>
              </a:rPr>
              <a:t> </a:t>
            </a:r>
            <a:r>
              <a:rPr lang="en-US" altLang="en-US" sz="1600" dirty="0" err="1">
                <a:sym typeface="+mn-ea"/>
              </a:rPr>
              <a:t>vodi</a:t>
            </a:r>
            <a:r>
              <a:rPr lang="en-US" altLang="en-US" sz="1600" dirty="0">
                <a:sym typeface="+mn-ea"/>
              </a:rPr>
              <a:t> MZO</a:t>
            </a:r>
            <a:endParaRPr lang="en-US" altLang="en-US" sz="1600" dirty="0"/>
          </a:p>
          <a:p>
            <a:r>
              <a:rPr lang="hr-HR" altLang="en-US" sz="1600" dirty="0"/>
              <a:t>o</a:t>
            </a:r>
            <a:r>
              <a:rPr lang="en-US" altLang="en-US" sz="1600" dirty="0" err="1"/>
              <a:t>snova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za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informirano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donošenje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odluka</a:t>
            </a:r>
            <a:endParaRPr lang="hr-HR" altLang="en-US" sz="1600" dirty="0"/>
          </a:p>
          <a:p>
            <a:r>
              <a:rPr lang="hr-HR" altLang="en-US" sz="1600" dirty="0">
                <a:sym typeface="+mn-ea"/>
              </a:rPr>
              <a:t>f</a:t>
            </a:r>
            <a:r>
              <a:rPr lang="en-US" altLang="en-US" sz="1600" dirty="0" err="1">
                <a:sym typeface="+mn-ea"/>
              </a:rPr>
              <a:t>inanciran</a:t>
            </a:r>
            <a:r>
              <a:rPr lang="en-US" altLang="en-US" sz="1600" dirty="0">
                <a:sym typeface="+mn-ea"/>
              </a:rPr>
              <a:t> 85% </a:t>
            </a:r>
            <a:r>
              <a:rPr lang="en-US" altLang="en-US" sz="1600" dirty="0" err="1">
                <a:sym typeface="+mn-ea"/>
              </a:rPr>
              <a:t>od</a:t>
            </a:r>
            <a:r>
              <a:rPr lang="en-US" altLang="en-US" sz="1600" dirty="0">
                <a:sym typeface="+mn-ea"/>
              </a:rPr>
              <a:t> </a:t>
            </a:r>
            <a:r>
              <a:rPr lang="en-US" altLang="en-US" sz="1600" dirty="0" err="1">
                <a:sym typeface="+mn-ea"/>
              </a:rPr>
              <a:t>strane</a:t>
            </a:r>
            <a:r>
              <a:rPr lang="en-US" altLang="en-US" sz="1600" dirty="0">
                <a:sym typeface="+mn-ea"/>
              </a:rPr>
              <a:t> EU</a:t>
            </a:r>
            <a:endParaRPr lang="hr-HR" altLang="en-US" sz="1600" dirty="0"/>
          </a:p>
          <a:p>
            <a:endParaRPr lang="hr-HR" altLang="en-US" sz="1600" dirty="0"/>
          </a:p>
          <a:p>
            <a:r>
              <a:rPr lang="hr-HR" altLang="en-US" sz="1600" dirty="0"/>
              <a:t>i</a:t>
            </a:r>
            <a:r>
              <a:rPr lang="en-US" altLang="en-US" sz="1600" dirty="0" err="1"/>
              <a:t>nformacije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procesi</a:t>
            </a:r>
            <a:r>
              <a:rPr lang="en-US" altLang="en-US" sz="1600" dirty="0"/>
              <a:t> o </a:t>
            </a:r>
            <a:r>
              <a:rPr lang="en-US" altLang="en-US" sz="1600" dirty="0" err="1"/>
              <a:t>institucijama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istraživačima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projektima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publikacijama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časopisima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opremi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patentima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događanjima</a:t>
            </a:r>
            <a:r>
              <a:rPr lang="hr-HR" altLang="en-US" sz="1600" dirty="0"/>
              <a:t>,</a:t>
            </a:r>
            <a:r>
              <a:rPr lang="hr-HR" altLang="en-US" sz="1600" dirty="0" err="1"/>
              <a:t>..</a:t>
            </a:r>
            <a:r>
              <a:rPr lang="hr-HR" altLang="en-US" sz="1600" dirty="0"/>
              <a:t>. (</a:t>
            </a:r>
            <a:r>
              <a:rPr lang="en-US" altLang="en-US" sz="1600" dirty="0" err="1"/>
              <a:t>u</a:t>
            </a:r>
            <a:r>
              <a:rPr lang="en-US" altLang="en-US" sz="1600" dirty="0" err="1">
                <a:sym typeface="+mn-ea"/>
              </a:rPr>
              <a:t>ključuje</a:t>
            </a:r>
            <a:r>
              <a:rPr lang="en-US" altLang="en-US" sz="1600" dirty="0">
                <a:sym typeface="+mn-ea"/>
              </a:rPr>
              <a:t> </a:t>
            </a:r>
            <a:r>
              <a:rPr lang="en-US" altLang="en-US" sz="1600" dirty="0" err="1">
                <a:sym typeface="+mn-ea"/>
              </a:rPr>
              <a:t>upisnike</a:t>
            </a:r>
            <a:r>
              <a:rPr lang="en-US" altLang="en-US" sz="1600" dirty="0">
                <a:sym typeface="+mn-ea"/>
              </a:rPr>
              <a:t> </a:t>
            </a:r>
            <a:r>
              <a:rPr lang="en-US" altLang="en-US" sz="1600" dirty="0" err="1">
                <a:sym typeface="+mn-ea"/>
              </a:rPr>
              <a:t>ministarstva</a:t>
            </a:r>
            <a:r>
              <a:rPr lang="hr-HR" altLang="en-US" sz="1600" dirty="0">
                <a:sym typeface="+mn-ea"/>
              </a:rPr>
              <a:t>)</a:t>
            </a:r>
            <a:r>
              <a:rPr lang="en-US" altLang="en-US" sz="1600" dirty="0">
                <a:sym typeface="+mn-ea"/>
              </a:rPr>
              <a:t> </a:t>
            </a:r>
          </a:p>
          <a:p>
            <a:r>
              <a:rPr lang="en-US" altLang="en-US" sz="1600" dirty="0" err="1">
                <a:sym typeface="+mn-ea"/>
              </a:rPr>
              <a:t>integrirat</a:t>
            </a:r>
            <a:r>
              <a:rPr lang="en-US" altLang="en-US" sz="1600" dirty="0">
                <a:sym typeface="+mn-ea"/>
              </a:rPr>
              <a:t> </a:t>
            </a:r>
            <a:r>
              <a:rPr lang="en-US" altLang="en-US" sz="1600" dirty="0" err="1">
                <a:sym typeface="+mn-ea"/>
              </a:rPr>
              <a:t>će</a:t>
            </a:r>
            <a:r>
              <a:rPr lang="en-US" altLang="en-US" sz="1600" dirty="0">
                <a:sym typeface="+mn-ea"/>
              </a:rPr>
              <a:t> se s </a:t>
            </a:r>
            <a:r>
              <a:rPr lang="en-US" altLang="en-US" sz="1600" dirty="0" err="1">
                <a:sym typeface="+mn-ea"/>
              </a:rPr>
              <a:t>nacionalnim</a:t>
            </a:r>
            <a:r>
              <a:rPr lang="en-US" altLang="en-US" sz="1600" dirty="0">
                <a:sym typeface="+mn-ea"/>
              </a:rPr>
              <a:t> </a:t>
            </a:r>
            <a:r>
              <a:rPr lang="en-US" altLang="en-US" sz="1600" dirty="0" err="1">
                <a:sym typeface="+mn-ea"/>
              </a:rPr>
              <a:t>i</a:t>
            </a:r>
            <a:r>
              <a:rPr lang="en-US" altLang="en-US" sz="1600" dirty="0">
                <a:sym typeface="+mn-ea"/>
              </a:rPr>
              <a:t> </a:t>
            </a:r>
            <a:r>
              <a:rPr lang="en-US" altLang="en-US" sz="1600" dirty="0" err="1">
                <a:sym typeface="+mn-ea"/>
              </a:rPr>
              <a:t>međunarodnim</a:t>
            </a:r>
            <a:r>
              <a:rPr lang="en-US" altLang="en-US" sz="1600" dirty="0">
                <a:sym typeface="+mn-ea"/>
              </a:rPr>
              <a:t> </a:t>
            </a:r>
            <a:r>
              <a:rPr lang="en-US" altLang="en-US" sz="1600" dirty="0" err="1">
                <a:sym typeface="+mn-ea"/>
              </a:rPr>
              <a:t>platformama</a:t>
            </a:r>
            <a:r>
              <a:rPr lang="en-US" altLang="en-US" sz="1600" dirty="0">
                <a:sym typeface="+mn-ea"/>
              </a:rPr>
              <a:t>, </a:t>
            </a:r>
            <a:r>
              <a:rPr lang="en-US" altLang="en-US" sz="1600" dirty="0" err="1">
                <a:sym typeface="+mn-ea"/>
              </a:rPr>
              <a:t>kao</a:t>
            </a:r>
            <a:r>
              <a:rPr lang="en-US" altLang="en-US" sz="1600" dirty="0">
                <a:sym typeface="+mn-ea"/>
              </a:rPr>
              <a:t> </a:t>
            </a:r>
            <a:r>
              <a:rPr lang="en-US" altLang="en-US" sz="1600" dirty="0" err="1">
                <a:sym typeface="+mn-ea"/>
              </a:rPr>
              <a:t>što</a:t>
            </a:r>
            <a:r>
              <a:rPr lang="en-US" altLang="en-US" sz="1600" dirty="0">
                <a:sym typeface="+mn-ea"/>
              </a:rPr>
              <a:t> </a:t>
            </a:r>
            <a:r>
              <a:rPr lang="en-US" altLang="en-US" sz="1600" dirty="0" err="1">
                <a:sym typeface="+mn-ea"/>
              </a:rPr>
              <a:t>su</a:t>
            </a:r>
            <a:r>
              <a:rPr lang="en-US" altLang="en-US" sz="1600" dirty="0">
                <a:sym typeface="+mn-ea"/>
              </a:rPr>
              <a:t> </a:t>
            </a:r>
            <a:r>
              <a:rPr lang="hr-HR" altLang="en-US" sz="1600" dirty="0">
                <a:sym typeface="+mn-ea"/>
              </a:rPr>
              <a:t>Dabar, </a:t>
            </a:r>
            <a:r>
              <a:rPr lang="en-US" altLang="en-US" sz="1600" dirty="0">
                <a:sym typeface="+mn-ea"/>
              </a:rPr>
              <a:t>ORCID, </a:t>
            </a:r>
            <a:r>
              <a:rPr lang="en-US" altLang="en-US" sz="1600" dirty="0" err="1">
                <a:sym typeface="+mn-ea"/>
              </a:rPr>
              <a:t>OpenAire</a:t>
            </a:r>
            <a:r>
              <a:rPr lang="en-US" altLang="en-US" sz="1600" dirty="0">
                <a:sym typeface="+mn-ea"/>
              </a:rPr>
              <a:t>, </a:t>
            </a:r>
            <a:r>
              <a:rPr lang="en-US" altLang="en-US" sz="1600" dirty="0" err="1">
                <a:sym typeface="+mn-ea"/>
              </a:rPr>
              <a:t>WoS</a:t>
            </a:r>
            <a:r>
              <a:rPr lang="en-US" altLang="en-US" sz="1600" dirty="0">
                <a:sym typeface="+mn-ea"/>
              </a:rPr>
              <a:t>, Scopus</a:t>
            </a:r>
            <a:endParaRPr lang="en-US" altLang="en-US" sz="1600" dirty="0"/>
          </a:p>
          <a:p>
            <a:endParaRPr lang="hr-HR" altLang="en-US" sz="1600" dirty="0">
              <a:sym typeface="+mn-ea"/>
            </a:endParaRPr>
          </a:p>
          <a:p>
            <a:r>
              <a:rPr lang="hr-HR" altLang="en-US" sz="1600" b="1" dirty="0">
                <a:sym typeface="+mn-ea"/>
              </a:rPr>
              <a:t>p</a:t>
            </a:r>
            <a:r>
              <a:rPr lang="en-US" altLang="en-US" sz="1600" b="1" dirty="0" err="1">
                <a:sym typeface="+mn-ea"/>
              </a:rPr>
              <a:t>ostupno</a:t>
            </a:r>
            <a:r>
              <a:rPr lang="en-US" altLang="en-US" sz="1600" b="1" dirty="0">
                <a:sym typeface="+mn-ea"/>
              </a:rPr>
              <a:t> </a:t>
            </a:r>
            <a:r>
              <a:rPr lang="en-US" altLang="en-US" sz="1600" b="1" dirty="0" err="1">
                <a:sym typeface="+mn-ea"/>
              </a:rPr>
              <a:t>će</a:t>
            </a:r>
            <a:r>
              <a:rPr lang="en-US" altLang="en-US" sz="1600" b="1" dirty="0">
                <a:sym typeface="+mn-ea"/>
              </a:rPr>
              <a:t> </a:t>
            </a:r>
            <a:r>
              <a:rPr lang="en-US" altLang="en-US" sz="1600" b="1" dirty="0" err="1">
                <a:sym typeface="+mn-ea"/>
              </a:rPr>
              <a:t>postajati</a:t>
            </a:r>
            <a:r>
              <a:rPr lang="en-US" altLang="en-US" sz="1600" b="1" dirty="0">
                <a:sym typeface="+mn-ea"/>
              </a:rPr>
              <a:t> </a:t>
            </a:r>
            <a:r>
              <a:rPr lang="en-US" altLang="en-US" sz="1600" b="1" dirty="0" err="1">
                <a:sym typeface="+mn-ea"/>
              </a:rPr>
              <a:t>dostupan</a:t>
            </a:r>
            <a:r>
              <a:rPr lang="en-US" altLang="en-US" sz="1600" b="1" dirty="0">
                <a:sym typeface="+mn-ea"/>
              </a:rPr>
              <a:t>, </a:t>
            </a:r>
            <a:r>
              <a:rPr lang="en-US" altLang="en-US" sz="1600" b="1" dirty="0" err="1">
                <a:sym typeface="+mn-ea"/>
              </a:rPr>
              <a:t>cilj</a:t>
            </a:r>
            <a:r>
              <a:rPr lang="en-US" altLang="en-US" sz="1600" b="1" dirty="0">
                <a:sym typeface="+mn-ea"/>
              </a:rPr>
              <a:t> </a:t>
            </a:r>
            <a:r>
              <a:rPr lang="en-US" altLang="en-US" sz="1600" b="1" dirty="0" err="1">
                <a:sym typeface="+mn-ea"/>
              </a:rPr>
              <a:t>završiti</a:t>
            </a:r>
            <a:r>
              <a:rPr lang="en-US" altLang="en-US" sz="1600" b="1" dirty="0">
                <a:sym typeface="+mn-ea"/>
              </a:rPr>
              <a:t> </a:t>
            </a:r>
            <a:r>
              <a:rPr lang="en-US" altLang="en-US" sz="1600" b="1" dirty="0" err="1">
                <a:sym typeface="+mn-ea"/>
              </a:rPr>
              <a:t>planirani</a:t>
            </a:r>
            <a:r>
              <a:rPr lang="en-US" altLang="en-US" sz="1600" b="1" dirty="0">
                <a:sym typeface="+mn-ea"/>
              </a:rPr>
              <a:t> </a:t>
            </a:r>
            <a:r>
              <a:rPr lang="en-US" altLang="en-US" sz="1600" b="1" dirty="0" err="1">
                <a:sym typeface="+mn-ea"/>
              </a:rPr>
              <a:t>razvoj</a:t>
            </a:r>
            <a:r>
              <a:rPr lang="en-US" altLang="en-US" sz="1600" b="1" dirty="0">
                <a:sym typeface="+mn-ea"/>
              </a:rPr>
              <a:t> </a:t>
            </a:r>
            <a:r>
              <a:rPr lang="en-US" altLang="en-US" sz="1600" b="1" dirty="0" err="1">
                <a:sym typeface="+mn-ea"/>
              </a:rPr>
              <a:t>tijekom</a:t>
            </a:r>
            <a:r>
              <a:rPr lang="en-US" altLang="en-US" sz="1600" b="1" dirty="0">
                <a:sym typeface="+mn-ea"/>
              </a:rPr>
              <a:t> 2022</a:t>
            </a:r>
            <a:r>
              <a:rPr lang="hr-HR" altLang="en-US" sz="1600" b="1" dirty="0">
                <a:sym typeface="+mn-ea"/>
              </a:rPr>
              <a:t>.</a:t>
            </a:r>
            <a:endParaRPr lang="en-US" altLang="en-US" sz="1600" b="1" dirty="0">
              <a:sym typeface="+mn-ea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734684" y="4733923"/>
            <a:ext cx="4835536" cy="369770"/>
            <a:chOff x="2378150" y="2581500"/>
            <a:chExt cx="4835536" cy="36977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8150" y="2605436"/>
              <a:ext cx="505801" cy="324000"/>
            </a:xfrm>
            <a:prstGeom prst="rect">
              <a:avLst/>
            </a:prstGeom>
          </p:spPr>
        </p:pic>
        <p:sp>
          <p:nvSpPr>
            <p:cNvPr id="10" name="TextBox 5"/>
            <p:cNvSpPr txBox="1"/>
            <p:nvPr/>
          </p:nvSpPr>
          <p:spPr>
            <a:xfrm>
              <a:off x="2826362" y="2643494"/>
              <a:ext cx="9092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r-HR" sz="600" dirty="0"/>
                <a:t>Europska unija</a:t>
              </a:r>
            </a:p>
            <a:p>
              <a:r>
                <a:rPr lang="hr-HR" sz="600" dirty="0"/>
                <a:t>Zajedno do fondova EU</a:t>
              </a:r>
            </a:p>
          </p:txBody>
        </p:sp>
        <p:pic>
          <p:nvPicPr>
            <p:cNvPr id="11" name="Content Placeholder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7898" y="2581500"/>
              <a:ext cx="985788" cy="324000"/>
            </a:xfrm>
            <a:prstGeom prst="rect">
              <a:avLst/>
            </a:prstGeom>
          </p:spPr>
        </p:pic>
        <p:sp>
          <p:nvSpPr>
            <p:cNvPr id="12" name="TextBox 7"/>
            <p:cNvSpPr txBox="1"/>
            <p:nvPr/>
          </p:nvSpPr>
          <p:spPr>
            <a:xfrm>
              <a:off x="3684786" y="2612716"/>
              <a:ext cx="24404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b="1" dirty="0"/>
                <a:t>The project is co-financed by the European Union from the European Regional Development Fund</a:t>
              </a:r>
              <a:endParaRPr lang="hr-HR" sz="8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8448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72914"/>
            <a:ext cx="6858000" cy="2069072"/>
          </a:xfrm>
        </p:spPr>
        <p:txBody>
          <a:bodyPr>
            <a:normAutofit/>
          </a:bodyPr>
          <a:lstStyle/>
          <a:p>
            <a:r>
              <a:rPr lang="hr-HR" sz="1800" dirty="0"/>
              <a:t>Konferencija </a:t>
            </a:r>
            <a:r>
              <a:rPr lang="en-US" sz="1800" dirty="0"/>
              <a:t>Dani e-</a:t>
            </a:r>
            <a:r>
              <a:rPr lang="en-US" sz="1800" dirty="0" err="1"/>
              <a:t>infrastrukture</a:t>
            </a:r>
            <a:r>
              <a:rPr lang="en-US" sz="1800" dirty="0"/>
              <a:t> </a:t>
            </a:r>
            <a:r>
              <a:rPr lang="en-US" sz="1800" dirty="0" err="1"/>
              <a:t>Srce</a:t>
            </a:r>
            <a:r>
              <a:rPr lang="en-US" sz="1800" dirty="0"/>
              <a:t> DEI 2020 </a:t>
            </a:r>
            <a:r>
              <a:rPr lang="hr-HR" sz="1800" dirty="0"/>
              <a:t/>
            </a:r>
            <a:br>
              <a:rPr lang="hr-HR" sz="1800" dirty="0"/>
            </a:br>
            <a:r>
              <a:rPr lang="hr-HR" sz="1800" dirty="0"/>
              <a:t/>
            </a:r>
            <a:br>
              <a:rPr lang="hr-HR" sz="1800" dirty="0"/>
            </a:br>
            <a:r>
              <a:rPr lang="en-US" sz="1800" dirty="0"/>
              <a:t>7. </a:t>
            </a:r>
            <a:r>
              <a:rPr lang="en-US" sz="1800" dirty="0" err="1"/>
              <a:t>i</a:t>
            </a:r>
            <a:r>
              <a:rPr lang="en-US" sz="1800" dirty="0"/>
              <a:t> 8. </a:t>
            </a:r>
            <a:r>
              <a:rPr lang="en-US" sz="1800" dirty="0" err="1"/>
              <a:t>travnja</a:t>
            </a:r>
            <a:r>
              <a:rPr lang="en-US" sz="1800" dirty="0"/>
              <a:t> 2020.</a:t>
            </a:r>
            <a:r>
              <a:rPr lang="hr-HR" sz="2400" dirty="0"/>
              <a:t/>
            </a:r>
            <a:br>
              <a:rPr lang="hr-HR" sz="2400" dirty="0"/>
            </a:br>
            <a:r>
              <a:rPr lang="hr-HR" sz="2400" dirty="0"/>
              <a:t/>
            </a:r>
            <a:br>
              <a:rPr lang="hr-HR" sz="2400" dirty="0"/>
            </a:br>
            <a:r>
              <a:rPr lang="hr-HR" sz="2400" dirty="0">
                <a:hlinkClick r:id="rId3"/>
              </a:rPr>
              <a:t>https://dei.srce.hr/</a:t>
            </a:r>
            <a:r>
              <a:rPr lang="hr-HR" sz="2400" dirty="0"/>
              <a:t/>
            </a:r>
            <a:br>
              <a:rPr lang="hr-HR" sz="24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73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 Srcu</a:t>
            </a:r>
          </a:p>
        </p:txBody>
      </p:sp>
      <p:sp>
        <p:nvSpPr>
          <p:cNvPr id="39" name="Content Placeholder 4"/>
          <p:cNvSpPr>
            <a:spLocks noGrp="1"/>
          </p:cNvSpPr>
          <p:nvPr>
            <p:ph idx="1"/>
          </p:nvPr>
        </p:nvSpPr>
        <p:spPr>
          <a:xfrm>
            <a:off x="628651" y="1089660"/>
            <a:ext cx="7886700" cy="3543063"/>
          </a:xfrm>
        </p:spPr>
        <p:txBody>
          <a:bodyPr/>
          <a:lstStyle/>
          <a:p>
            <a:r>
              <a:rPr lang="en-US" dirty="0"/>
              <a:t>e-</a:t>
            </a:r>
            <a:r>
              <a:rPr lang="hr-HR" dirty="0"/>
              <a:t>Infrastruktura – digitalne usluge i pristup najsuvremenijoj IKT opremi</a:t>
            </a:r>
            <a:endParaRPr lang="en-US" dirty="0"/>
          </a:p>
          <a:p>
            <a:r>
              <a:rPr lang="hr-HR" dirty="0"/>
              <a:t>osposobljavanje korisnika</a:t>
            </a:r>
          </a:p>
          <a:p>
            <a:r>
              <a:rPr lang="hr-HR" dirty="0"/>
              <a:t>savjetovanje, podrška i suradnja u istraživanju i obrazovanju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" y="1986959"/>
            <a:ext cx="6477540" cy="2645764"/>
          </a:xfrm>
          <a:prstGeom prst="rect">
            <a:avLst/>
          </a:prstGeom>
        </p:spPr>
      </p:pic>
      <p:sp>
        <p:nvSpPr>
          <p:cNvPr id="34" name="Content Placeholder 2"/>
          <p:cNvSpPr txBox="1">
            <a:spLocks/>
          </p:cNvSpPr>
          <p:nvPr/>
        </p:nvSpPr>
        <p:spPr>
          <a:xfrm>
            <a:off x="7243763" y="2065104"/>
            <a:ext cx="1485900" cy="2256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28585" indent="-128585" algn="l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5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21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090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59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7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27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>
              <a:buFont typeface="Arial" panose="020B0604020202020204" pitchFamily="34" charset="0"/>
              <a:buChar char="◄"/>
            </a:pPr>
            <a:r>
              <a:rPr lang="en-US" dirty="0"/>
              <a:t>~ 50 </a:t>
            </a:r>
            <a:r>
              <a:rPr lang="hr-HR" dirty="0"/>
              <a:t>usluga</a:t>
            </a:r>
            <a:endParaRPr lang="en-US" dirty="0"/>
          </a:p>
          <a:p>
            <a:pPr marL="271463" indent="-127000"/>
            <a:r>
              <a:rPr lang="en-US" dirty="0"/>
              <a:t>1</a:t>
            </a:r>
            <a:r>
              <a:rPr lang="hr-HR" dirty="0"/>
              <a:t>40 zaposlenih</a:t>
            </a:r>
            <a:endParaRPr lang="en-US" dirty="0"/>
          </a:p>
          <a:p>
            <a:pPr marL="271463" indent="-127000"/>
            <a:r>
              <a:rPr lang="en-US" dirty="0"/>
              <a:t>2 </a:t>
            </a:r>
            <a:r>
              <a:rPr lang="hr-HR" dirty="0"/>
              <a:t>podatkovna centra</a:t>
            </a:r>
          </a:p>
          <a:p>
            <a:pPr marL="271463" indent="-127000"/>
            <a:r>
              <a:rPr lang="hr-HR" dirty="0"/>
              <a:t>pouzdanost 24/365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387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Srce u životnom ciklusu istraživačkih podataka</a:t>
            </a:r>
          </a:p>
        </p:txBody>
      </p:sp>
      <p:grpSp>
        <p:nvGrpSpPr>
          <p:cNvPr id="3" name="Google Shape;255;p3"/>
          <p:cNvGrpSpPr/>
          <p:nvPr/>
        </p:nvGrpSpPr>
        <p:grpSpPr>
          <a:xfrm>
            <a:off x="6003936" y="899410"/>
            <a:ext cx="3061114" cy="3024877"/>
            <a:chOff x="3145437" y="1472"/>
            <a:chExt cx="3843724" cy="3769375"/>
          </a:xfrm>
        </p:grpSpPr>
        <p:sp>
          <p:nvSpPr>
            <p:cNvPr id="5" name="Google Shape;256;p3"/>
            <p:cNvSpPr/>
            <p:nvPr/>
          </p:nvSpPr>
          <p:spPr>
            <a:xfrm>
              <a:off x="4628117" y="1472"/>
              <a:ext cx="878364" cy="878364"/>
            </a:xfrm>
            <a:prstGeom prst="ellipse">
              <a:avLst/>
            </a:prstGeom>
            <a:solidFill>
              <a:srgbClr val="C00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" name="Google Shape;257;p3"/>
            <p:cNvSpPr txBox="1"/>
            <p:nvPr/>
          </p:nvSpPr>
          <p:spPr>
            <a:xfrm>
              <a:off x="4723194" y="128339"/>
              <a:ext cx="693412" cy="5957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r>
                <a:rPr lang="hr-HR" sz="1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Planiranje</a:t>
              </a:r>
              <a:endParaRPr sz="1000" dirty="0"/>
            </a:p>
          </p:txBody>
        </p:sp>
        <p:sp>
          <p:nvSpPr>
            <p:cNvPr id="7" name="Google Shape;258;p3"/>
            <p:cNvSpPr/>
            <p:nvPr/>
          </p:nvSpPr>
          <p:spPr>
            <a:xfrm rot="1542857">
              <a:off x="5538887" y="575858"/>
              <a:ext cx="233912" cy="2964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AD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" name="Google Shape;259;p3"/>
            <p:cNvSpPr txBox="1"/>
            <p:nvPr/>
          </p:nvSpPr>
          <p:spPr>
            <a:xfrm rot="1542857">
              <a:off x="5542362" y="619924"/>
              <a:ext cx="163738" cy="177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Calibri"/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60;p3"/>
            <p:cNvSpPr/>
            <p:nvPr/>
          </p:nvSpPr>
          <p:spPr>
            <a:xfrm>
              <a:off x="5817134" y="574072"/>
              <a:ext cx="878364" cy="878364"/>
            </a:xfrm>
            <a:prstGeom prst="ellipse">
              <a:avLst/>
            </a:prstGeom>
            <a:solidFill>
              <a:srgbClr val="C00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" name="Google Shape;261;p3"/>
            <p:cNvSpPr txBox="1"/>
            <p:nvPr/>
          </p:nvSpPr>
          <p:spPr>
            <a:xfrm>
              <a:off x="5855701" y="643867"/>
              <a:ext cx="810115" cy="7269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r>
                <a:rPr lang="hr-HR" sz="1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Prikupljanje</a:t>
              </a:r>
              <a:endParaRPr sz="1000" dirty="0"/>
            </a:p>
          </p:txBody>
        </p:sp>
        <p:sp>
          <p:nvSpPr>
            <p:cNvPr id="11" name="Google Shape;262;p3"/>
            <p:cNvSpPr/>
            <p:nvPr/>
          </p:nvSpPr>
          <p:spPr>
            <a:xfrm rot="4628571">
              <a:off x="6284718" y="1501887"/>
              <a:ext cx="233912" cy="2964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AD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" name="Google Shape;263;p3"/>
            <p:cNvSpPr txBox="1"/>
            <p:nvPr/>
          </p:nvSpPr>
          <p:spPr>
            <a:xfrm rot="4628571">
              <a:off x="6311997" y="1526970"/>
              <a:ext cx="163738" cy="177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Calibri"/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64;p3"/>
            <p:cNvSpPr/>
            <p:nvPr/>
          </p:nvSpPr>
          <p:spPr>
            <a:xfrm>
              <a:off x="6110797" y="1860693"/>
              <a:ext cx="878364" cy="878364"/>
            </a:xfrm>
            <a:prstGeom prst="ellipse">
              <a:avLst/>
            </a:prstGeom>
            <a:solidFill>
              <a:srgbClr val="C00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" name="Google Shape;265;p3"/>
            <p:cNvSpPr txBox="1"/>
            <p:nvPr/>
          </p:nvSpPr>
          <p:spPr>
            <a:xfrm>
              <a:off x="6239430" y="1989326"/>
              <a:ext cx="621098" cy="6210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r>
                <a:rPr lang="hr-HR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Obrada</a:t>
              </a:r>
              <a:endParaRPr sz="1000"/>
            </a:p>
          </p:txBody>
        </p:sp>
        <p:sp>
          <p:nvSpPr>
            <p:cNvPr id="15" name="Google Shape;266;p3"/>
            <p:cNvSpPr/>
            <p:nvPr/>
          </p:nvSpPr>
          <p:spPr>
            <a:xfrm rot="7714286">
              <a:off x="6025738" y="2662371"/>
              <a:ext cx="233912" cy="2964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AD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" name="Google Shape;267;p3"/>
            <p:cNvSpPr txBox="1"/>
            <p:nvPr/>
          </p:nvSpPr>
          <p:spPr>
            <a:xfrm rot="-3085714">
              <a:off x="6082701" y="2694229"/>
              <a:ext cx="163738" cy="177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Calibri"/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68;p3"/>
            <p:cNvSpPr/>
            <p:nvPr/>
          </p:nvSpPr>
          <p:spPr>
            <a:xfrm>
              <a:off x="5287972" y="2892483"/>
              <a:ext cx="878364" cy="878364"/>
            </a:xfrm>
            <a:prstGeom prst="ellipse">
              <a:avLst/>
            </a:prstGeom>
            <a:solidFill>
              <a:srgbClr val="C00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" name="Google Shape;269;p3"/>
            <p:cNvSpPr txBox="1"/>
            <p:nvPr/>
          </p:nvSpPr>
          <p:spPr>
            <a:xfrm>
              <a:off x="5416605" y="3021116"/>
              <a:ext cx="621098" cy="6210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r>
                <a:rPr lang="hr-HR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Analiza</a:t>
              </a:r>
              <a:endParaRPr sz="1000"/>
            </a:p>
          </p:txBody>
        </p:sp>
        <p:sp>
          <p:nvSpPr>
            <p:cNvPr id="19" name="Google Shape;270;p3"/>
            <p:cNvSpPr/>
            <p:nvPr/>
          </p:nvSpPr>
          <p:spPr>
            <a:xfrm rot="10800000">
              <a:off x="4956963" y="3183442"/>
              <a:ext cx="233912" cy="2964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AD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" name="Google Shape;271;p3"/>
            <p:cNvSpPr txBox="1"/>
            <p:nvPr/>
          </p:nvSpPr>
          <p:spPr>
            <a:xfrm>
              <a:off x="5027137" y="3242732"/>
              <a:ext cx="163738" cy="177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Calibri"/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72;p3"/>
            <p:cNvSpPr/>
            <p:nvPr/>
          </p:nvSpPr>
          <p:spPr>
            <a:xfrm>
              <a:off x="3968262" y="2892483"/>
              <a:ext cx="878364" cy="878364"/>
            </a:xfrm>
            <a:prstGeom prst="ellipse">
              <a:avLst/>
            </a:prstGeom>
            <a:solidFill>
              <a:srgbClr val="C00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" name="Google Shape;273;p3"/>
            <p:cNvSpPr txBox="1"/>
            <p:nvPr/>
          </p:nvSpPr>
          <p:spPr>
            <a:xfrm>
              <a:off x="4096895" y="3021116"/>
              <a:ext cx="621098" cy="6210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r>
                <a:rPr lang="hr-HR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Pohrana</a:t>
              </a:r>
              <a:endParaRPr sz="1000"/>
            </a:p>
          </p:txBody>
        </p:sp>
        <p:sp>
          <p:nvSpPr>
            <p:cNvPr id="23" name="Google Shape;274;p3"/>
            <p:cNvSpPr/>
            <p:nvPr/>
          </p:nvSpPr>
          <p:spPr>
            <a:xfrm rot="-7714286">
              <a:off x="3883204" y="2672723"/>
              <a:ext cx="233912" cy="2964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AD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" name="Google Shape;275;p3"/>
            <p:cNvSpPr txBox="1"/>
            <p:nvPr/>
          </p:nvSpPr>
          <p:spPr>
            <a:xfrm rot="3085714">
              <a:off x="3940167" y="2759445"/>
              <a:ext cx="163738" cy="177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Calibri"/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76;p3"/>
            <p:cNvSpPr/>
            <p:nvPr/>
          </p:nvSpPr>
          <p:spPr>
            <a:xfrm>
              <a:off x="3145437" y="1860693"/>
              <a:ext cx="878364" cy="878364"/>
            </a:xfrm>
            <a:prstGeom prst="ellipse">
              <a:avLst/>
            </a:prstGeom>
            <a:solidFill>
              <a:srgbClr val="C00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" name="Google Shape;277;p3"/>
            <p:cNvSpPr txBox="1"/>
            <p:nvPr/>
          </p:nvSpPr>
          <p:spPr>
            <a:xfrm>
              <a:off x="3237522" y="1975641"/>
              <a:ext cx="694193" cy="6484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r>
                <a:rPr lang="hr-HR" sz="1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Razmjena</a:t>
              </a:r>
              <a:endParaRPr sz="1000" dirty="0"/>
            </a:p>
          </p:txBody>
        </p:sp>
        <p:sp>
          <p:nvSpPr>
            <p:cNvPr id="27" name="Google Shape;278;p3"/>
            <p:cNvSpPr/>
            <p:nvPr/>
          </p:nvSpPr>
          <p:spPr>
            <a:xfrm rot="-4628571">
              <a:off x="3613022" y="1514795"/>
              <a:ext cx="233912" cy="2964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AD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" name="Google Shape;279;p3"/>
            <p:cNvSpPr txBox="1"/>
            <p:nvPr/>
          </p:nvSpPr>
          <p:spPr>
            <a:xfrm rot="-4628571">
              <a:off x="3640301" y="1608292"/>
              <a:ext cx="163738" cy="177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Calibri"/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80;p3"/>
            <p:cNvSpPr/>
            <p:nvPr/>
          </p:nvSpPr>
          <p:spPr>
            <a:xfrm>
              <a:off x="3439100" y="574072"/>
              <a:ext cx="878364" cy="878364"/>
            </a:xfrm>
            <a:prstGeom prst="ellipse">
              <a:avLst/>
            </a:prstGeom>
            <a:solidFill>
              <a:srgbClr val="C00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" name="Google Shape;281;p3"/>
            <p:cNvSpPr txBox="1"/>
            <p:nvPr/>
          </p:nvSpPr>
          <p:spPr>
            <a:xfrm>
              <a:off x="3511877" y="656879"/>
              <a:ext cx="749732" cy="6601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r>
                <a:rPr lang="hr-HR" sz="1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Korištenje</a:t>
              </a:r>
              <a:endParaRPr sz="1000" dirty="0"/>
            </a:p>
          </p:txBody>
        </p:sp>
        <p:sp>
          <p:nvSpPr>
            <p:cNvPr id="31" name="Google Shape;282;p3"/>
            <p:cNvSpPr/>
            <p:nvPr/>
          </p:nvSpPr>
          <p:spPr>
            <a:xfrm rot="-1542857">
              <a:off x="4349870" y="581603"/>
              <a:ext cx="233912" cy="2964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AD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" name="Google Shape;283;p3"/>
            <p:cNvSpPr txBox="1"/>
            <p:nvPr/>
          </p:nvSpPr>
          <p:spPr>
            <a:xfrm rot="-1542857">
              <a:off x="4353345" y="656117"/>
              <a:ext cx="163738" cy="177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Calibri"/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" name="Content Placeholder 4"/>
          <p:cNvSpPr>
            <a:spLocks noGrp="1"/>
          </p:cNvSpPr>
          <p:nvPr>
            <p:ph idx="1"/>
          </p:nvPr>
        </p:nvSpPr>
        <p:spPr>
          <a:xfrm>
            <a:off x="628651" y="1369219"/>
            <a:ext cx="7886700" cy="3263504"/>
          </a:xfrm>
        </p:spPr>
        <p:txBody>
          <a:bodyPr/>
          <a:lstStyle/>
          <a:p>
            <a:endParaRPr lang="hr-HR" dirty="0"/>
          </a:p>
          <a:p>
            <a:r>
              <a:rPr lang="hr-HR" sz="1400" dirty="0"/>
              <a:t>Napredno računanje</a:t>
            </a:r>
          </a:p>
          <a:p>
            <a:pPr lvl="1"/>
            <a:r>
              <a:rPr lang="hr-HR" sz="1400" dirty="0"/>
              <a:t>HPC </a:t>
            </a:r>
            <a:r>
              <a:rPr lang="hr-HR" sz="1400" dirty="0" err="1"/>
              <a:t>klaster</a:t>
            </a:r>
            <a:r>
              <a:rPr lang="hr-HR" sz="1400" dirty="0"/>
              <a:t> </a:t>
            </a:r>
            <a:r>
              <a:rPr lang="hr-HR" sz="1400" dirty="0" err="1"/>
              <a:t>Isabella</a:t>
            </a:r>
            <a:endParaRPr lang="hr-HR" sz="1400" dirty="0"/>
          </a:p>
          <a:p>
            <a:pPr lvl="1"/>
            <a:r>
              <a:rPr lang="hr-HR" sz="1400" dirty="0"/>
              <a:t>HTC </a:t>
            </a:r>
            <a:r>
              <a:rPr lang="hr-HR" sz="1400" dirty="0" err="1"/>
              <a:t>Cloud</a:t>
            </a:r>
            <a:endParaRPr lang="hr-HR" sz="1400" dirty="0"/>
          </a:p>
          <a:p>
            <a:pPr marL="257168" lvl="1" indent="0">
              <a:buNone/>
            </a:pPr>
            <a:endParaRPr lang="hr-HR" sz="1400" dirty="0"/>
          </a:p>
          <a:p>
            <a:r>
              <a:rPr lang="hr-HR" sz="1400" dirty="0"/>
              <a:t>Upravljanje istraživačkim podacima</a:t>
            </a:r>
          </a:p>
          <a:p>
            <a:pPr lvl="1"/>
            <a:r>
              <a:rPr lang="hr-HR" sz="1400" dirty="0"/>
              <a:t>Puh</a:t>
            </a:r>
          </a:p>
          <a:p>
            <a:pPr lvl="1"/>
            <a:r>
              <a:rPr lang="hr-HR" sz="1400" dirty="0"/>
              <a:t>Dabar</a:t>
            </a:r>
          </a:p>
          <a:p>
            <a:pPr marL="257168" lvl="1" indent="0">
              <a:buNone/>
            </a:pPr>
            <a:endParaRPr lang="hr-HR" sz="1400" dirty="0"/>
          </a:p>
          <a:p>
            <a:pPr marL="257168" lvl="1" indent="0">
              <a:buNone/>
            </a:pPr>
            <a:endParaRPr lang="hr-HR" sz="1400" dirty="0"/>
          </a:p>
          <a:p>
            <a:r>
              <a:rPr lang="hr-HR" sz="1625" dirty="0"/>
              <a:t>HR-ZOO i </a:t>
            </a:r>
            <a:r>
              <a:rPr lang="hr-HR" sz="1625" dirty="0" err="1"/>
              <a:t>CroRIS</a:t>
            </a:r>
            <a:endParaRPr lang="hr-HR" sz="1625" dirty="0"/>
          </a:p>
        </p:txBody>
      </p:sp>
    </p:spTree>
    <p:extLst>
      <p:ext uri="{BB962C8B-B14F-4D97-AF65-F5344CB8AC3E}">
        <p14:creationId xmlns:p14="http://schemas.microsoft.com/office/powerpoint/2010/main" val="1101387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813" y="319081"/>
            <a:ext cx="7886700" cy="994172"/>
          </a:xfrm>
        </p:spPr>
        <p:txBody>
          <a:bodyPr/>
          <a:lstStyle/>
          <a:p>
            <a:r>
              <a:rPr lang="hr-HR" dirty="0"/>
              <a:t>Napredno računanje – </a:t>
            </a:r>
            <a:r>
              <a:rPr lang="hr-HR" dirty="0" err="1"/>
              <a:t>Isabella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Super</a:t>
            </a:r>
            <a:r>
              <a:rPr lang="hr-HR" dirty="0"/>
              <a:t>računalni (HPC) resurs dostupan svim hrvatskim istraživačima</a:t>
            </a:r>
            <a:endParaRPr lang="en-US" dirty="0"/>
          </a:p>
          <a:p>
            <a:pPr lvl="1"/>
            <a:r>
              <a:rPr lang="hr-HR" dirty="0"/>
              <a:t>uspostavljen 2002. godine, korišten u izradi 200 znanstvenih radova</a:t>
            </a:r>
          </a:p>
          <a:p>
            <a:pPr lvl="1"/>
            <a:r>
              <a:rPr lang="hr-HR" dirty="0"/>
              <a:t>trenutačno </a:t>
            </a:r>
            <a:r>
              <a:rPr lang="en-US" b="1" dirty="0"/>
              <a:t>~140 </a:t>
            </a:r>
            <a:r>
              <a:rPr lang="en-US" dirty="0"/>
              <a:t>TFLOPs</a:t>
            </a:r>
            <a:r>
              <a:rPr lang="hr-HR" dirty="0"/>
              <a:t> ostvareno s CPU</a:t>
            </a:r>
            <a:r>
              <a:rPr lang="en-US" dirty="0"/>
              <a:t> &amp; GPU</a:t>
            </a:r>
            <a:endParaRPr lang="hr-HR" dirty="0"/>
          </a:p>
          <a:p>
            <a:pPr lvl="1"/>
            <a:r>
              <a:rPr lang="hr-HR" dirty="0"/>
              <a:t>opslužuje </a:t>
            </a:r>
            <a:r>
              <a:rPr lang="hr-HR" b="1" dirty="0"/>
              <a:t>104</a:t>
            </a:r>
            <a:r>
              <a:rPr lang="hr-HR" dirty="0"/>
              <a:t> istraživačka projekta, </a:t>
            </a:r>
            <a:r>
              <a:rPr lang="en-US" dirty="0"/>
              <a:t>u </a:t>
            </a:r>
            <a:r>
              <a:rPr lang="hr-HR" dirty="0"/>
              <a:t>prošloj godini </a:t>
            </a:r>
            <a:r>
              <a:rPr lang="hr-HR" b="1" dirty="0"/>
              <a:t>2.500</a:t>
            </a:r>
            <a:r>
              <a:rPr lang="hr-HR" dirty="0"/>
              <a:t> CPU-godina</a:t>
            </a:r>
          </a:p>
          <a:p>
            <a:pPr lvl="1"/>
            <a:r>
              <a:rPr lang="hr-HR" dirty="0"/>
              <a:t>redovito održavanje radionica – sljedeća na DEI-ju</a:t>
            </a:r>
          </a:p>
          <a:p>
            <a:r>
              <a:rPr lang="hr-HR" dirty="0"/>
              <a:t>Korisničke aplikacije</a:t>
            </a:r>
          </a:p>
          <a:p>
            <a:pPr lvl="1"/>
            <a:r>
              <a:rPr lang="hr-HR" dirty="0"/>
              <a:t>kompajleri – Intel, PGI, GNU</a:t>
            </a:r>
            <a:endParaRPr lang="en-US" dirty="0"/>
          </a:p>
          <a:p>
            <a:pPr lvl="1"/>
            <a:r>
              <a:rPr lang="hr-HR" dirty="0"/>
              <a:t>knjižnice za razvoj aplikacija – MPI, CUDA</a:t>
            </a:r>
          </a:p>
          <a:p>
            <a:pPr lvl="1"/>
            <a:r>
              <a:rPr lang="hr-HR" dirty="0"/>
              <a:t>pripremljeno </a:t>
            </a:r>
            <a:r>
              <a:rPr lang="hr-HR" b="1" dirty="0"/>
              <a:t>50-tak </a:t>
            </a:r>
            <a:r>
              <a:rPr lang="hr-HR" dirty="0"/>
              <a:t>programskih paketa </a:t>
            </a:r>
          </a:p>
          <a:p>
            <a:pPr lvl="2"/>
            <a:r>
              <a:rPr lang="hr-HR" dirty="0"/>
              <a:t>kemija, biologija, fizika, matematika</a:t>
            </a:r>
          </a:p>
          <a:p>
            <a:pPr lvl="2"/>
            <a:r>
              <a:rPr lang="hr-HR" dirty="0"/>
              <a:t>strojno učenje (GPU-ovi)</a:t>
            </a:r>
            <a:endParaRPr lang="en-US" dirty="0"/>
          </a:p>
          <a:p>
            <a:pPr lvl="2"/>
            <a:r>
              <a:rPr lang="en-US" dirty="0" err="1"/>
              <a:t>Abinit</a:t>
            </a:r>
            <a:r>
              <a:rPr lang="en-US" dirty="0"/>
              <a:t>, Gaussian, </a:t>
            </a:r>
            <a:r>
              <a:rPr lang="en-US" dirty="0" err="1"/>
              <a:t>Gromacs</a:t>
            </a:r>
            <a:r>
              <a:rPr lang="en-US" dirty="0"/>
              <a:t>, Quantum Espresso, </a:t>
            </a:r>
            <a:r>
              <a:rPr lang="en-US" dirty="0" err="1"/>
              <a:t>Tensorflow</a:t>
            </a:r>
            <a:r>
              <a:rPr lang="en-US" dirty="0"/>
              <a:t>, MS .NET</a:t>
            </a:r>
            <a:endParaRPr lang="hr-HR" dirty="0"/>
          </a:p>
          <a:p>
            <a:r>
              <a:rPr lang="hr-HR" dirty="0">
                <a:hlinkClick r:id="rId3"/>
              </a:rPr>
              <a:t>https://www.srce.unizg.hr/isabella/</a:t>
            </a:r>
            <a:endParaRPr lang="hr-HR" dirty="0"/>
          </a:p>
          <a:p>
            <a:endParaRPr lang="hr-HR" dirty="0"/>
          </a:p>
          <a:p>
            <a:pPr lvl="1"/>
            <a:endParaRPr lang="en-US" dirty="0"/>
          </a:p>
          <a:p>
            <a:endParaRPr lang="hr-HR" dirty="0"/>
          </a:p>
          <a:p>
            <a:endParaRPr lang="hr-HR" dirty="0"/>
          </a:p>
        </p:txBody>
      </p:sp>
      <p:grpSp>
        <p:nvGrpSpPr>
          <p:cNvPr id="5" name="Google Shape;255;p3"/>
          <p:cNvGrpSpPr/>
          <p:nvPr/>
        </p:nvGrpSpPr>
        <p:grpSpPr>
          <a:xfrm>
            <a:off x="6003936" y="899410"/>
            <a:ext cx="3061114" cy="3024877"/>
            <a:chOff x="3145437" y="1472"/>
            <a:chExt cx="3843724" cy="3769375"/>
          </a:xfrm>
        </p:grpSpPr>
        <p:sp>
          <p:nvSpPr>
            <p:cNvPr id="6" name="Google Shape;256;p3"/>
            <p:cNvSpPr/>
            <p:nvPr/>
          </p:nvSpPr>
          <p:spPr>
            <a:xfrm>
              <a:off x="4628117" y="1472"/>
              <a:ext cx="878364" cy="878364"/>
            </a:xfrm>
            <a:prstGeom prst="ellipse">
              <a:avLst/>
            </a:prstGeom>
            <a:solidFill>
              <a:srgbClr val="FF8B8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" name="Google Shape;257;p3"/>
            <p:cNvSpPr txBox="1"/>
            <p:nvPr/>
          </p:nvSpPr>
          <p:spPr>
            <a:xfrm>
              <a:off x="4723194" y="128339"/>
              <a:ext cx="693412" cy="5957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r>
                <a:rPr lang="hr-HR" sz="1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Planiranje</a:t>
              </a:r>
              <a:endParaRPr sz="1000" dirty="0"/>
            </a:p>
          </p:txBody>
        </p:sp>
        <p:sp>
          <p:nvSpPr>
            <p:cNvPr id="8" name="Google Shape;258;p3"/>
            <p:cNvSpPr/>
            <p:nvPr/>
          </p:nvSpPr>
          <p:spPr>
            <a:xfrm rot="1542857">
              <a:off x="5538887" y="575858"/>
              <a:ext cx="233912" cy="2964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AD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" name="Google Shape;259;p3"/>
            <p:cNvSpPr txBox="1"/>
            <p:nvPr/>
          </p:nvSpPr>
          <p:spPr>
            <a:xfrm rot="1542857">
              <a:off x="5542362" y="619924"/>
              <a:ext cx="163738" cy="177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Calibri"/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60;p3"/>
            <p:cNvSpPr/>
            <p:nvPr/>
          </p:nvSpPr>
          <p:spPr>
            <a:xfrm>
              <a:off x="5817134" y="574072"/>
              <a:ext cx="878364" cy="878364"/>
            </a:xfrm>
            <a:prstGeom prst="ellipse">
              <a:avLst/>
            </a:prstGeom>
            <a:solidFill>
              <a:srgbClr val="C00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" name="Google Shape;261;p3"/>
            <p:cNvSpPr txBox="1"/>
            <p:nvPr/>
          </p:nvSpPr>
          <p:spPr>
            <a:xfrm>
              <a:off x="5855701" y="643867"/>
              <a:ext cx="810115" cy="7269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r>
                <a:rPr lang="hr-HR" sz="1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Prikupljanje</a:t>
              </a:r>
              <a:endParaRPr sz="1000" dirty="0"/>
            </a:p>
          </p:txBody>
        </p:sp>
        <p:sp>
          <p:nvSpPr>
            <p:cNvPr id="12" name="Google Shape;262;p3"/>
            <p:cNvSpPr/>
            <p:nvPr/>
          </p:nvSpPr>
          <p:spPr>
            <a:xfrm rot="4628571">
              <a:off x="6284718" y="1501887"/>
              <a:ext cx="233912" cy="2964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AD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" name="Google Shape;263;p3"/>
            <p:cNvSpPr txBox="1"/>
            <p:nvPr/>
          </p:nvSpPr>
          <p:spPr>
            <a:xfrm rot="4628571">
              <a:off x="6311997" y="1526970"/>
              <a:ext cx="163738" cy="177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Calibri"/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64;p3"/>
            <p:cNvSpPr/>
            <p:nvPr/>
          </p:nvSpPr>
          <p:spPr>
            <a:xfrm>
              <a:off x="6110797" y="1860693"/>
              <a:ext cx="878364" cy="878364"/>
            </a:xfrm>
            <a:prstGeom prst="ellipse">
              <a:avLst/>
            </a:prstGeom>
            <a:solidFill>
              <a:srgbClr val="C00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" name="Google Shape;265;p3"/>
            <p:cNvSpPr txBox="1"/>
            <p:nvPr/>
          </p:nvSpPr>
          <p:spPr>
            <a:xfrm>
              <a:off x="6239430" y="1989326"/>
              <a:ext cx="621098" cy="6210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r>
                <a:rPr lang="hr-HR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Obrada</a:t>
              </a:r>
              <a:endParaRPr sz="1000"/>
            </a:p>
          </p:txBody>
        </p:sp>
        <p:sp>
          <p:nvSpPr>
            <p:cNvPr id="16" name="Google Shape;266;p3"/>
            <p:cNvSpPr/>
            <p:nvPr/>
          </p:nvSpPr>
          <p:spPr>
            <a:xfrm rot="7714286">
              <a:off x="6025738" y="2662371"/>
              <a:ext cx="233912" cy="2964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AD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" name="Google Shape;267;p3"/>
            <p:cNvSpPr txBox="1"/>
            <p:nvPr/>
          </p:nvSpPr>
          <p:spPr>
            <a:xfrm rot="-3085714">
              <a:off x="6082701" y="2694229"/>
              <a:ext cx="163738" cy="177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Calibri"/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68;p3"/>
            <p:cNvSpPr/>
            <p:nvPr/>
          </p:nvSpPr>
          <p:spPr>
            <a:xfrm>
              <a:off x="5287972" y="2892483"/>
              <a:ext cx="878364" cy="878364"/>
            </a:xfrm>
            <a:prstGeom prst="ellipse">
              <a:avLst/>
            </a:prstGeom>
            <a:solidFill>
              <a:srgbClr val="C00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" name="Google Shape;269;p3"/>
            <p:cNvSpPr txBox="1"/>
            <p:nvPr/>
          </p:nvSpPr>
          <p:spPr>
            <a:xfrm>
              <a:off x="5416605" y="3021116"/>
              <a:ext cx="621098" cy="6210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r>
                <a:rPr lang="hr-HR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Analiza</a:t>
              </a:r>
              <a:endParaRPr sz="1000"/>
            </a:p>
          </p:txBody>
        </p:sp>
        <p:sp>
          <p:nvSpPr>
            <p:cNvPr id="20" name="Google Shape;270;p3"/>
            <p:cNvSpPr/>
            <p:nvPr/>
          </p:nvSpPr>
          <p:spPr>
            <a:xfrm rot="10800000">
              <a:off x="4956963" y="3183442"/>
              <a:ext cx="233912" cy="2964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AD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" name="Google Shape;271;p3"/>
            <p:cNvSpPr txBox="1"/>
            <p:nvPr/>
          </p:nvSpPr>
          <p:spPr>
            <a:xfrm>
              <a:off x="5027137" y="3242732"/>
              <a:ext cx="163738" cy="177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Calibri"/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72;p3"/>
            <p:cNvSpPr/>
            <p:nvPr/>
          </p:nvSpPr>
          <p:spPr>
            <a:xfrm>
              <a:off x="3968262" y="2892483"/>
              <a:ext cx="878364" cy="878364"/>
            </a:xfrm>
            <a:prstGeom prst="ellipse">
              <a:avLst/>
            </a:prstGeom>
            <a:solidFill>
              <a:srgbClr val="FF8B8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" name="Google Shape;273;p3"/>
            <p:cNvSpPr txBox="1"/>
            <p:nvPr/>
          </p:nvSpPr>
          <p:spPr>
            <a:xfrm>
              <a:off x="4096895" y="3021116"/>
              <a:ext cx="621098" cy="6210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r>
                <a:rPr lang="hr-HR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Pohrana</a:t>
              </a:r>
              <a:endParaRPr sz="1000"/>
            </a:p>
          </p:txBody>
        </p:sp>
        <p:sp>
          <p:nvSpPr>
            <p:cNvPr id="24" name="Google Shape;274;p3"/>
            <p:cNvSpPr/>
            <p:nvPr/>
          </p:nvSpPr>
          <p:spPr>
            <a:xfrm rot="-7714286">
              <a:off x="3883204" y="2672723"/>
              <a:ext cx="233912" cy="2964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AD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" name="Google Shape;275;p3"/>
            <p:cNvSpPr txBox="1"/>
            <p:nvPr/>
          </p:nvSpPr>
          <p:spPr>
            <a:xfrm rot="3085714">
              <a:off x="3940167" y="2759445"/>
              <a:ext cx="163738" cy="177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Calibri"/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76;p3"/>
            <p:cNvSpPr/>
            <p:nvPr/>
          </p:nvSpPr>
          <p:spPr>
            <a:xfrm>
              <a:off x="3145437" y="1860693"/>
              <a:ext cx="878364" cy="878364"/>
            </a:xfrm>
            <a:prstGeom prst="ellipse">
              <a:avLst/>
            </a:prstGeom>
            <a:solidFill>
              <a:srgbClr val="FF8B8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" name="Google Shape;277;p3"/>
            <p:cNvSpPr txBox="1"/>
            <p:nvPr/>
          </p:nvSpPr>
          <p:spPr>
            <a:xfrm>
              <a:off x="3237522" y="1975641"/>
              <a:ext cx="694193" cy="6484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r>
                <a:rPr lang="hr-HR" sz="1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Razmjena</a:t>
              </a:r>
              <a:endParaRPr sz="1000" dirty="0"/>
            </a:p>
          </p:txBody>
        </p:sp>
        <p:sp>
          <p:nvSpPr>
            <p:cNvPr id="28" name="Google Shape;278;p3"/>
            <p:cNvSpPr/>
            <p:nvPr/>
          </p:nvSpPr>
          <p:spPr>
            <a:xfrm rot="-4628571">
              <a:off x="3613022" y="1514795"/>
              <a:ext cx="233912" cy="2964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AD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" name="Google Shape;279;p3"/>
            <p:cNvSpPr txBox="1"/>
            <p:nvPr/>
          </p:nvSpPr>
          <p:spPr>
            <a:xfrm rot="-4628571">
              <a:off x="3640301" y="1608292"/>
              <a:ext cx="163738" cy="177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Calibri"/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80;p3"/>
            <p:cNvSpPr/>
            <p:nvPr/>
          </p:nvSpPr>
          <p:spPr>
            <a:xfrm>
              <a:off x="3439100" y="574072"/>
              <a:ext cx="878364" cy="878364"/>
            </a:xfrm>
            <a:prstGeom prst="ellipse">
              <a:avLst/>
            </a:prstGeom>
            <a:solidFill>
              <a:srgbClr val="FF8B8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" name="Google Shape;281;p3"/>
            <p:cNvSpPr txBox="1"/>
            <p:nvPr/>
          </p:nvSpPr>
          <p:spPr>
            <a:xfrm>
              <a:off x="3511877" y="656879"/>
              <a:ext cx="749732" cy="6601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r>
                <a:rPr lang="hr-HR" sz="1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Korištenje</a:t>
              </a:r>
              <a:endParaRPr sz="1000" dirty="0"/>
            </a:p>
          </p:txBody>
        </p:sp>
        <p:sp>
          <p:nvSpPr>
            <p:cNvPr id="32" name="Google Shape;282;p3"/>
            <p:cNvSpPr/>
            <p:nvPr/>
          </p:nvSpPr>
          <p:spPr>
            <a:xfrm rot="-1542857">
              <a:off x="4349870" y="581603"/>
              <a:ext cx="233912" cy="2964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AD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" name="Google Shape;283;p3"/>
            <p:cNvSpPr txBox="1"/>
            <p:nvPr/>
          </p:nvSpPr>
          <p:spPr>
            <a:xfrm rot="-1542857">
              <a:off x="4353345" y="656117"/>
              <a:ext cx="163738" cy="177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Calibri"/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707" y="1912612"/>
            <a:ext cx="1140660" cy="114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03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813" y="319081"/>
            <a:ext cx="7886700" cy="994172"/>
          </a:xfrm>
        </p:spPr>
        <p:txBody>
          <a:bodyPr/>
          <a:lstStyle/>
          <a:p>
            <a:r>
              <a:rPr lang="hr-HR" dirty="0"/>
              <a:t>Napredno računanje – HTC </a:t>
            </a:r>
            <a:r>
              <a:rPr lang="hr-HR" dirty="0" err="1"/>
              <a:t>Cloud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hr-HR" dirty="0" err="1"/>
              <a:t>latform</a:t>
            </a:r>
            <a:r>
              <a:rPr lang="en-US" dirty="0"/>
              <a:t>a</a:t>
            </a:r>
            <a:r>
              <a:rPr lang="hr-HR" dirty="0"/>
              <a:t> za potrebe naprednog računanja i složene analize </a:t>
            </a:r>
            <a:br>
              <a:rPr lang="hr-HR" dirty="0"/>
            </a:br>
            <a:r>
              <a:rPr lang="hr-HR" dirty="0"/>
              <a:t>podataka temeljen</a:t>
            </a:r>
            <a:r>
              <a:rPr lang="en-US" dirty="0"/>
              <a:t>a</a:t>
            </a:r>
            <a:r>
              <a:rPr lang="hr-HR" dirty="0"/>
              <a:t> na računarstvu u oblaku</a:t>
            </a:r>
          </a:p>
          <a:p>
            <a:pPr lvl="1"/>
            <a:r>
              <a:rPr lang="hr-HR" dirty="0"/>
              <a:t>fleksibilno pokretanje proizvoljnih programskih sustava i aplikacija</a:t>
            </a:r>
          </a:p>
          <a:p>
            <a:pPr lvl="1"/>
            <a:r>
              <a:rPr lang="hr-HR" dirty="0"/>
              <a:t>trenutačno pruža </a:t>
            </a:r>
            <a:r>
              <a:rPr lang="hr-HR" b="1" dirty="0"/>
              <a:t>2.400</a:t>
            </a:r>
            <a:r>
              <a:rPr lang="hr-HR" dirty="0"/>
              <a:t> virtualnih CPU-ova (600 fizičkih), </a:t>
            </a:r>
            <a:br>
              <a:rPr lang="hr-HR" dirty="0"/>
            </a:br>
            <a:r>
              <a:rPr lang="hr-HR" b="1" dirty="0"/>
              <a:t>4,7 TB</a:t>
            </a:r>
            <a:r>
              <a:rPr lang="hr-HR" dirty="0"/>
              <a:t> radne memorije i </a:t>
            </a:r>
            <a:r>
              <a:rPr lang="hr-HR" b="1" dirty="0"/>
              <a:t>150 TB</a:t>
            </a:r>
            <a:r>
              <a:rPr lang="hr-HR" dirty="0"/>
              <a:t> spremišta</a:t>
            </a:r>
          </a:p>
          <a:p>
            <a:r>
              <a:rPr lang="hr-HR" dirty="0"/>
              <a:t>Korisničke aplikacije</a:t>
            </a:r>
          </a:p>
          <a:p>
            <a:pPr lvl="1"/>
            <a:r>
              <a:rPr lang="hr-HR" dirty="0"/>
              <a:t>platforme za </a:t>
            </a:r>
            <a:r>
              <a:rPr lang="pl-PL" dirty="0"/>
              <a:t>obradu i analizu velikih podataka – Hadoop, Spark, Storm</a:t>
            </a:r>
          </a:p>
          <a:p>
            <a:pPr lvl="1"/>
            <a:r>
              <a:rPr lang="pl-PL" dirty="0"/>
              <a:t>okolina za razvoj – Jupyter notebooks</a:t>
            </a:r>
          </a:p>
          <a:p>
            <a:pPr lvl="1"/>
            <a:r>
              <a:rPr lang="pl-PL" dirty="0"/>
              <a:t>statistički paket Rstudio</a:t>
            </a:r>
          </a:p>
          <a:p>
            <a:pPr lvl="1"/>
            <a:r>
              <a:rPr lang="pl-PL" dirty="0"/>
              <a:t>elastični HPC klasteri ili širenje proizvoljnih sustava</a:t>
            </a:r>
            <a:endParaRPr lang="en-US" dirty="0"/>
          </a:p>
          <a:p>
            <a:r>
              <a:rPr lang="hr-HR" dirty="0">
                <a:hlinkClick r:id="rId3"/>
              </a:rPr>
              <a:t>https://www.srce.unizg.hr/cro-ngi/</a:t>
            </a:r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grpSp>
        <p:nvGrpSpPr>
          <p:cNvPr id="5" name="Google Shape;255;p3"/>
          <p:cNvGrpSpPr/>
          <p:nvPr/>
        </p:nvGrpSpPr>
        <p:grpSpPr>
          <a:xfrm>
            <a:off x="6003936" y="899410"/>
            <a:ext cx="3061114" cy="3024877"/>
            <a:chOff x="3145437" y="1472"/>
            <a:chExt cx="3843724" cy="3769375"/>
          </a:xfrm>
        </p:grpSpPr>
        <p:sp>
          <p:nvSpPr>
            <p:cNvPr id="6" name="Google Shape;256;p3"/>
            <p:cNvSpPr/>
            <p:nvPr/>
          </p:nvSpPr>
          <p:spPr>
            <a:xfrm>
              <a:off x="4628117" y="1472"/>
              <a:ext cx="878364" cy="878364"/>
            </a:xfrm>
            <a:prstGeom prst="ellipse">
              <a:avLst/>
            </a:prstGeom>
            <a:solidFill>
              <a:srgbClr val="FF8B8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" name="Google Shape;257;p3"/>
            <p:cNvSpPr txBox="1"/>
            <p:nvPr/>
          </p:nvSpPr>
          <p:spPr>
            <a:xfrm>
              <a:off x="4723194" y="128339"/>
              <a:ext cx="693412" cy="5957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r>
                <a:rPr lang="hr-HR" sz="1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Planiranje</a:t>
              </a:r>
              <a:endParaRPr sz="1000" dirty="0"/>
            </a:p>
          </p:txBody>
        </p:sp>
        <p:sp>
          <p:nvSpPr>
            <p:cNvPr id="8" name="Google Shape;258;p3"/>
            <p:cNvSpPr/>
            <p:nvPr/>
          </p:nvSpPr>
          <p:spPr>
            <a:xfrm rot="1542857">
              <a:off x="5538887" y="575858"/>
              <a:ext cx="233912" cy="2964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AD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" name="Google Shape;259;p3"/>
            <p:cNvSpPr txBox="1"/>
            <p:nvPr/>
          </p:nvSpPr>
          <p:spPr>
            <a:xfrm rot="1542857">
              <a:off x="5542362" y="619924"/>
              <a:ext cx="163738" cy="177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Calibri"/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60;p3"/>
            <p:cNvSpPr/>
            <p:nvPr/>
          </p:nvSpPr>
          <p:spPr>
            <a:xfrm>
              <a:off x="5817134" y="574072"/>
              <a:ext cx="878364" cy="878364"/>
            </a:xfrm>
            <a:prstGeom prst="ellipse">
              <a:avLst/>
            </a:prstGeom>
            <a:solidFill>
              <a:srgbClr val="C00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" name="Google Shape;261;p3"/>
            <p:cNvSpPr txBox="1"/>
            <p:nvPr/>
          </p:nvSpPr>
          <p:spPr>
            <a:xfrm>
              <a:off x="5855701" y="643867"/>
              <a:ext cx="810115" cy="7269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r>
                <a:rPr lang="hr-HR" sz="1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Prikupljanje</a:t>
              </a:r>
              <a:endParaRPr sz="1000" dirty="0"/>
            </a:p>
          </p:txBody>
        </p:sp>
        <p:sp>
          <p:nvSpPr>
            <p:cNvPr id="12" name="Google Shape;262;p3"/>
            <p:cNvSpPr/>
            <p:nvPr/>
          </p:nvSpPr>
          <p:spPr>
            <a:xfrm rot="4628571">
              <a:off x="6284718" y="1501887"/>
              <a:ext cx="233912" cy="2964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AD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" name="Google Shape;263;p3"/>
            <p:cNvSpPr txBox="1"/>
            <p:nvPr/>
          </p:nvSpPr>
          <p:spPr>
            <a:xfrm rot="4628571">
              <a:off x="6311997" y="1526970"/>
              <a:ext cx="163738" cy="177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Calibri"/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64;p3"/>
            <p:cNvSpPr/>
            <p:nvPr/>
          </p:nvSpPr>
          <p:spPr>
            <a:xfrm>
              <a:off x="6110797" y="1860693"/>
              <a:ext cx="878364" cy="878364"/>
            </a:xfrm>
            <a:prstGeom prst="ellipse">
              <a:avLst/>
            </a:prstGeom>
            <a:solidFill>
              <a:srgbClr val="C00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" name="Google Shape;265;p3"/>
            <p:cNvSpPr txBox="1"/>
            <p:nvPr/>
          </p:nvSpPr>
          <p:spPr>
            <a:xfrm>
              <a:off x="6239430" y="1989326"/>
              <a:ext cx="621098" cy="6210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r>
                <a:rPr lang="hr-HR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Obrada</a:t>
              </a:r>
              <a:endParaRPr sz="1000"/>
            </a:p>
          </p:txBody>
        </p:sp>
        <p:sp>
          <p:nvSpPr>
            <p:cNvPr id="16" name="Google Shape;266;p3"/>
            <p:cNvSpPr/>
            <p:nvPr/>
          </p:nvSpPr>
          <p:spPr>
            <a:xfrm rot="7714286">
              <a:off x="6025738" y="2662371"/>
              <a:ext cx="233912" cy="2964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AD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" name="Google Shape;267;p3"/>
            <p:cNvSpPr txBox="1"/>
            <p:nvPr/>
          </p:nvSpPr>
          <p:spPr>
            <a:xfrm rot="-3085714">
              <a:off x="6082701" y="2694229"/>
              <a:ext cx="163738" cy="177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Calibri"/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68;p3"/>
            <p:cNvSpPr/>
            <p:nvPr/>
          </p:nvSpPr>
          <p:spPr>
            <a:xfrm>
              <a:off x="5287972" y="2892483"/>
              <a:ext cx="878364" cy="878364"/>
            </a:xfrm>
            <a:prstGeom prst="ellipse">
              <a:avLst/>
            </a:prstGeom>
            <a:solidFill>
              <a:srgbClr val="C00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" name="Google Shape;269;p3"/>
            <p:cNvSpPr txBox="1"/>
            <p:nvPr/>
          </p:nvSpPr>
          <p:spPr>
            <a:xfrm>
              <a:off x="5416605" y="3021116"/>
              <a:ext cx="621098" cy="6210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r>
                <a:rPr lang="hr-HR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Analiza</a:t>
              </a:r>
              <a:endParaRPr sz="1000"/>
            </a:p>
          </p:txBody>
        </p:sp>
        <p:sp>
          <p:nvSpPr>
            <p:cNvPr id="20" name="Google Shape;270;p3"/>
            <p:cNvSpPr/>
            <p:nvPr/>
          </p:nvSpPr>
          <p:spPr>
            <a:xfrm rot="10800000">
              <a:off x="4956963" y="3183442"/>
              <a:ext cx="233912" cy="2964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AD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" name="Google Shape;271;p3"/>
            <p:cNvSpPr txBox="1"/>
            <p:nvPr/>
          </p:nvSpPr>
          <p:spPr>
            <a:xfrm>
              <a:off x="5027137" y="3242732"/>
              <a:ext cx="163738" cy="177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Calibri"/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72;p3"/>
            <p:cNvSpPr/>
            <p:nvPr/>
          </p:nvSpPr>
          <p:spPr>
            <a:xfrm>
              <a:off x="3968262" y="2892483"/>
              <a:ext cx="878364" cy="878364"/>
            </a:xfrm>
            <a:prstGeom prst="ellipse">
              <a:avLst/>
            </a:prstGeom>
            <a:solidFill>
              <a:srgbClr val="FF8B8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" name="Google Shape;273;p3"/>
            <p:cNvSpPr txBox="1"/>
            <p:nvPr/>
          </p:nvSpPr>
          <p:spPr>
            <a:xfrm>
              <a:off x="4096895" y="3021116"/>
              <a:ext cx="621098" cy="6210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r>
                <a:rPr lang="hr-HR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Pohrana</a:t>
              </a:r>
              <a:endParaRPr sz="1000"/>
            </a:p>
          </p:txBody>
        </p:sp>
        <p:sp>
          <p:nvSpPr>
            <p:cNvPr id="24" name="Google Shape;274;p3"/>
            <p:cNvSpPr/>
            <p:nvPr/>
          </p:nvSpPr>
          <p:spPr>
            <a:xfrm rot="-7714286">
              <a:off x="3883204" y="2672723"/>
              <a:ext cx="233912" cy="2964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AD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" name="Google Shape;275;p3"/>
            <p:cNvSpPr txBox="1"/>
            <p:nvPr/>
          </p:nvSpPr>
          <p:spPr>
            <a:xfrm rot="3085714">
              <a:off x="3940167" y="2759445"/>
              <a:ext cx="163738" cy="177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Calibri"/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76;p3"/>
            <p:cNvSpPr/>
            <p:nvPr/>
          </p:nvSpPr>
          <p:spPr>
            <a:xfrm>
              <a:off x="3145437" y="1860693"/>
              <a:ext cx="878364" cy="878364"/>
            </a:xfrm>
            <a:prstGeom prst="ellipse">
              <a:avLst/>
            </a:prstGeom>
            <a:solidFill>
              <a:srgbClr val="FF8B8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" name="Google Shape;277;p3"/>
            <p:cNvSpPr txBox="1"/>
            <p:nvPr/>
          </p:nvSpPr>
          <p:spPr>
            <a:xfrm>
              <a:off x="3237522" y="1975641"/>
              <a:ext cx="694193" cy="6484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r>
                <a:rPr lang="hr-HR" sz="1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Razmjena</a:t>
              </a:r>
              <a:endParaRPr sz="1000" dirty="0"/>
            </a:p>
          </p:txBody>
        </p:sp>
        <p:sp>
          <p:nvSpPr>
            <p:cNvPr id="28" name="Google Shape;278;p3"/>
            <p:cNvSpPr/>
            <p:nvPr/>
          </p:nvSpPr>
          <p:spPr>
            <a:xfrm rot="-4628571">
              <a:off x="3613022" y="1514795"/>
              <a:ext cx="233912" cy="2964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AD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" name="Google Shape;279;p3"/>
            <p:cNvSpPr txBox="1"/>
            <p:nvPr/>
          </p:nvSpPr>
          <p:spPr>
            <a:xfrm rot="-4628571">
              <a:off x="3640301" y="1608292"/>
              <a:ext cx="163738" cy="177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Calibri"/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80;p3"/>
            <p:cNvSpPr/>
            <p:nvPr/>
          </p:nvSpPr>
          <p:spPr>
            <a:xfrm>
              <a:off x="3439100" y="574072"/>
              <a:ext cx="878364" cy="878364"/>
            </a:xfrm>
            <a:prstGeom prst="ellipse">
              <a:avLst/>
            </a:prstGeom>
            <a:solidFill>
              <a:srgbClr val="FF8B8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" name="Google Shape;281;p3"/>
            <p:cNvSpPr txBox="1"/>
            <p:nvPr/>
          </p:nvSpPr>
          <p:spPr>
            <a:xfrm>
              <a:off x="3511877" y="656879"/>
              <a:ext cx="749732" cy="6601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r>
                <a:rPr lang="hr-HR" sz="1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Korištenje</a:t>
              </a:r>
              <a:endParaRPr sz="1000" dirty="0"/>
            </a:p>
          </p:txBody>
        </p:sp>
        <p:sp>
          <p:nvSpPr>
            <p:cNvPr id="32" name="Google Shape;282;p3"/>
            <p:cNvSpPr/>
            <p:nvPr/>
          </p:nvSpPr>
          <p:spPr>
            <a:xfrm rot="-1542857">
              <a:off x="4349870" y="581603"/>
              <a:ext cx="233912" cy="2964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AD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" name="Google Shape;283;p3"/>
            <p:cNvSpPr txBox="1"/>
            <p:nvPr/>
          </p:nvSpPr>
          <p:spPr>
            <a:xfrm rot="-1542857">
              <a:off x="4353345" y="656117"/>
              <a:ext cx="163738" cy="177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Calibri"/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902" y="2299103"/>
            <a:ext cx="1362075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44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BB7C94-30A5-9543-AE74-4EAFD01EC0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686" y="2338074"/>
            <a:ext cx="3018217" cy="171828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501593" y="4754770"/>
            <a:ext cx="3253429" cy="327771"/>
            <a:chOff x="1501593" y="4754770"/>
            <a:chExt cx="3253429" cy="32777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1593" y="4758541"/>
              <a:ext cx="505801" cy="3240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949805" y="4796599"/>
              <a:ext cx="9092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600" dirty="0"/>
                <a:t>Europska unija</a:t>
              </a:r>
            </a:p>
            <a:p>
              <a:r>
                <a:rPr lang="hr-HR" sz="600" dirty="0"/>
                <a:t>Zajedno do fondova EU</a:t>
              </a:r>
            </a:p>
          </p:txBody>
        </p:sp>
        <p:pic>
          <p:nvPicPr>
            <p:cNvPr id="8" name="Content Placeholder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9234" y="4754770"/>
              <a:ext cx="985788" cy="324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05265" y="4758541"/>
              <a:ext cx="883732" cy="324000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2043" y="2419964"/>
            <a:ext cx="4430848" cy="1691369"/>
          </a:xfrm>
          <a:prstGeom prst="rect">
            <a:avLst/>
          </a:prstGeom>
        </p:spPr>
      </p:pic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669EF2B7-A3EE-F94E-B562-69A605537C66}"/>
              </a:ext>
            </a:extLst>
          </p:cNvPr>
          <p:cNvSpPr txBox="1">
            <a:spLocks/>
          </p:cNvSpPr>
          <p:nvPr/>
        </p:nvSpPr>
        <p:spPr>
          <a:xfrm>
            <a:off x="344432" y="1073183"/>
            <a:ext cx="3626371" cy="12648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28585" indent="-128585" algn="l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5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21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090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59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7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27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800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1000" b="1" i="1" dirty="0">
                <a:cs typeface="Calibri"/>
              </a:rPr>
              <a:t>Nositelj:</a:t>
            </a:r>
            <a:r>
              <a:rPr lang="ta-IN" sz="1000" b="1" i="1" dirty="0">
                <a:cs typeface="Calibri"/>
              </a:rPr>
              <a:t> </a:t>
            </a:r>
            <a:r>
              <a:rPr lang="hr-HR" sz="1000" dirty="0">
                <a:cs typeface="Calibri"/>
              </a:rPr>
              <a:t>		 			 </a:t>
            </a:r>
            <a:r>
              <a:rPr lang="hr-HR" sz="1000" b="1" dirty="0">
                <a:cs typeface="Calibri"/>
              </a:rPr>
              <a:t>Sveučilišni računski centar - Srce</a:t>
            </a:r>
          </a:p>
          <a:p>
            <a:pPr marL="0" indent="0" defTabSz="1800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1000" b="1" i="1" dirty="0">
                <a:cs typeface="Calibri"/>
              </a:rPr>
              <a:t>Oznaka:</a:t>
            </a:r>
            <a:r>
              <a:rPr lang="ta-IN" sz="1000" b="1" i="1" dirty="0">
                <a:cs typeface="Calibri"/>
              </a:rPr>
              <a:t> </a:t>
            </a:r>
            <a:r>
              <a:rPr lang="hr-HR" sz="1000" b="1" dirty="0">
                <a:cs typeface="Calibri"/>
              </a:rPr>
              <a:t>	    		</a:t>
            </a:r>
            <a:r>
              <a:rPr lang="hr-HR" sz="1000" dirty="0">
                <a:cs typeface="Calibri"/>
              </a:rPr>
              <a:t>		 </a:t>
            </a:r>
            <a:r>
              <a:rPr lang="ta-IN" sz="1000" dirty="0" err="1">
                <a:cs typeface="Calibri"/>
              </a:rPr>
              <a:t>K</a:t>
            </a:r>
            <a:r>
              <a:rPr lang="hr-HR" sz="1000" dirty="0">
                <a:cs typeface="Calibri"/>
              </a:rPr>
              <a:t>K.01.1.1.08.0001</a:t>
            </a:r>
          </a:p>
          <a:p>
            <a:pPr marL="0" indent="0" defTabSz="1800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1000" b="1" i="1" dirty="0">
                <a:cs typeface="Calibri"/>
              </a:rPr>
              <a:t>Vrijednost projekta: </a:t>
            </a:r>
            <a:r>
              <a:rPr lang="hr-HR" sz="1000" dirty="0">
                <a:cs typeface="Calibri"/>
              </a:rPr>
              <a:t>	 196.802.438,11 HRK </a:t>
            </a:r>
          </a:p>
          <a:p>
            <a:pPr marL="0" indent="0" defTabSz="1800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1000" b="1" i="1" dirty="0">
                <a:cs typeface="Calibri"/>
              </a:rPr>
              <a:t>EU sufinanciranje: </a:t>
            </a:r>
            <a:r>
              <a:rPr lang="hr-HR" sz="1000" dirty="0">
                <a:cs typeface="Calibri"/>
              </a:rPr>
              <a:t>	 167.282.072,40 HRK</a:t>
            </a:r>
          </a:p>
          <a:p>
            <a:pPr marL="0" indent="0" defTabSz="1800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1000" b="1" i="1" dirty="0">
                <a:cs typeface="Calibri"/>
              </a:rPr>
              <a:t>Početak provedbe: </a:t>
            </a:r>
            <a:r>
              <a:rPr lang="pl-PL" sz="1000" dirty="0">
                <a:cs typeface="Calibri"/>
              </a:rPr>
              <a:t>	 1</a:t>
            </a:r>
            <a:r>
              <a:rPr lang="ta-IN" sz="1000" dirty="0">
                <a:cs typeface="Calibri"/>
              </a:rPr>
              <a:t>8</a:t>
            </a:r>
            <a:r>
              <a:rPr lang="pl-PL" sz="1000" dirty="0">
                <a:cs typeface="Calibri"/>
              </a:rPr>
              <a:t>. </a:t>
            </a:r>
            <a:r>
              <a:rPr lang="hr-HR" sz="1000" dirty="0">
                <a:cs typeface="Calibri"/>
              </a:rPr>
              <a:t>srpnja</a:t>
            </a:r>
            <a:r>
              <a:rPr lang="pl-PL" sz="1000" dirty="0">
                <a:cs typeface="Calibri"/>
              </a:rPr>
              <a:t> 201</a:t>
            </a:r>
            <a:r>
              <a:rPr lang="ta-IN" sz="1000" dirty="0">
                <a:cs typeface="Calibri"/>
              </a:rPr>
              <a:t>8</a:t>
            </a:r>
            <a:r>
              <a:rPr lang="pl-PL" sz="1000" dirty="0">
                <a:cs typeface="Calibri"/>
              </a:rPr>
              <a:t>. </a:t>
            </a:r>
          </a:p>
          <a:p>
            <a:pPr marL="0" indent="0" defTabSz="1800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1000" b="1" i="1" dirty="0">
                <a:cs typeface="Calibri"/>
              </a:rPr>
              <a:t>Završetak provedbe: </a:t>
            </a:r>
            <a:r>
              <a:rPr lang="pl-PL" sz="1000" b="1" i="1" dirty="0">
                <a:cs typeface="Calibri"/>
              </a:rPr>
              <a:t> </a:t>
            </a:r>
            <a:r>
              <a:rPr lang="pl-PL" sz="1000" dirty="0">
                <a:cs typeface="Calibri"/>
              </a:rPr>
              <a:t>1. </a:t>
            </a:r>
            <a:r>
              <a:rPr lang="pl-PL" sz="1000" dirty="0" err="1">
                <a:cs typeface="Calibri"/>
              </a:rPr>
              <a:t>rujna</a:t>
            </a:r>
            <a:r>
              <a:rPr lang="pl-PL" sz="1000" dirty="0">
                <a:cs typeface="Calibri"/>
              </a:rPr>
              <a:t> 2021.*</a:t>
            </a:r>
          </a:p>
          <a:p>
            <a:pPr marL="0" indent="0" defTabSz="1800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1000" dirty="0">
              <a:cs typeface="Calibri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73E5341-3606-934D-AF14-CFFF565396A6}"/>
              </a:ext>
            </a:extLst>
          </p:cNvPr>
          <p:cNvSpPr txBox="1">
            <a:spLocks/>
          </p:cNvSpPr>
          <p:nvPr/>
        </p:nvSpPr>
        <p:spPr>
          <a:xfrm>
            <a:off x="449799" y="215709"/>
            <a:ext cx="7886700" cy="6302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r-HR" dirty="0"/>
              <a:t>Hrvatski znanstveni i obrazovni oblak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7D12A2-F1E0-284A-B2AC-98D1241831BC}"/>
              </a:ext>
            </a:extLst>
          </p:cNvPr>
          <p:cNvSpPr/>
          <p:nvPr/>
        </p:nvSpPr>
        <p:spPr>
          <a:xfrm>
            <a:off x="4147861" y="1118470"/>
            <a:ext cx="42576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1200" b="1" i="1" dirty="0"/>
              <a:t>Glavni cilj projekta: </a:t>
            </a:r>
          </a:p>
          <a:p>
            <a:pPr algn="just"/>
            <a:r>
              <a:rPr lang="hr-HR" sz="1200" i="1" dirty="0"/>
              <a:t>izgradnja distribuirane nacionalne e-infrastrukture računalnih, spremišnih i mrežnih resursa različitih namjena, kojoj je svrha jačanje kapaciteta akademske i istraživačke zajednice Republike Hrvatske za istraživanja, tehnološki razvoj i inovacije. </a:t>
            </a:r>
            <a:endParaRPr lang="hr-HR" sz="12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63C5C0-EF15-0D40-8A47-110B256A74E0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04022" y="127241"/>
            <a:ext cx="2201625" cy="80717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D857DBC-3097-754A-BB22-1FB0FC216959}"/>
              </a:ext>
            </a:extLst>
          </p:cNvPr>
          <p:cNvGrpSpPr/>
          <p:nvPr/>
        </p:nvGrpSpPr>
        <p:grpSpPr>
          <a:xfrm>
            <a:off x="2404416" y="4291291"/>
            <a:ext cx="4137705" cy="408502"/>
            <a:chOff x="402674" y="5660639"/>
            <a:chExt cx="8320261" cy="870867"/>
          </a:xfrm>
        </p:grpSpPr>
        <p:pic>
          <p:nvPicPr>
            <p:cNvPr id="18" name="Picture 4">
              <a:extLst>
                <a:ext uri="{FF2B5EF4-FFF2-40B4-BE49-F238E27FC236}">
                  <a16:creationId xmlns:a16="http://schemas.microsoft.com/office/drawing/2014/main" id="{AECB7B1D-94AE-0D4F-8CFA-B739EF50F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1934" y="5664236"/>
              <a:ext cx="1329300" cy="75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1">
              <a:extLst>
                <a:ext uri="{FF2B5EF4-FFF2-40B4-BE49-F238E27FC236}">
                  <a16:creationId xmlns:a16="http://schemas.microsoft.com/office/drawing/2014/main" id="{C989F10B-1AC3-A441-9193-680AA0546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0233" y="5684036"/>
              <a:ext cx="7200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">
              <a:extLst>
                <a:ext uri="{FF2B5EF4-FFF2-40B4-BE49-F238E27FC236}">
                  <a16:creationId xmlns:a16="http://schemas.microsoft.com/office/drawing/2014/main" id="{557252F4-5682-2043-BFD9-A6E1ECFA7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1815" y="5684036"/>
              <a:ext cx="7200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8">
              <a:extLst>
                <a:ext uri="{FF2B5EF4-FFF2-40B4-BE49-F238E27FC236}">
                  <a16:creationId xmlns:a16="http://schemas.microsoft.com/office/drawing/2014/main" id="{C414ABE7-114A-FF4B-AEBB-5BA8463A06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7846" y="5660639"/>
              <a:ext cx="745089" cy="74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0">
              <a:extLst>
                <a:ext uri="{FF2B5EF4-FFF2-40B4-BE49-F238E27FC236}">
                  <a16:creationId xmlns:a16="http://schemas.microsoft.com/office/drawing/2014/main" id="{0C33F0E8-5E4D-D749-BD59-92FD65CA6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8327" y="5720036"/>
              <a:ext cx="930348" cy="6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3389A5D-4BD0-CD47-89FF-20310CC47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3749" y="5888130"/>
              <a:ext cx="1529259" cy="27634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1332581-DFCF-924D-87C5-A4FE61245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674" y="5714261"/>
              <a:ext cx="2030730" cy="8172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4780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813" y="319081"/>
            <a:ext cx="7886700" cy="994172"/>
          </a:xfrm>
        </p:spPr>
        <p:txBody>
          <a:bodyPr/>
          <a:lstStyle/>
          <a:p>
            <a:r>
              <a:rPr lang="hr-HR" dirty="0"/>
              <a:t>Pohrana podataka tijekom istraživanja</a:t>
            </a:r>
          </a:p>
        </p:txBody>
      </p:sp>
      <p:grpSp>
        <p:nvGrpSpPr>
          <p:cNvPr id="5" name="Google Shape;255;p3"/>
          <p:cNvGrpSpPr/>
          <p:nvPr/>
        </p:nvGrpSpPr>
        <p:grpSpPr>
          <a:xfrm>
            <a:off x="6003936" y="899410"/>
            <a:ext cx="3061114" cy="3024877"/>
            <a:chOff x="3145437" y="1472"/>
            <a:chExt cx="3843724" cy="3769375"/>
          </a:xfrm>
        </p:grpSpPr>
        <p:sp>
          <p:nvSpPr>
            <p:cNvPr id="6" name="Google Shape;256;p3"/>
            <p:cNvSpPr/>
            <p:nvPr/>
          </p:nvSpPr>
          <p:spPr>
            <a:xfrm>
              <a:off x="4628117" y="1472"/>
              <a:ext cx="878364" cy="878364"/>
            </a:xfrm>
            <a:prstGeom prst="ellipse">
              <a:avLst/>
            </a:prstGeom>
            <a:solidFill>
              <a:srgbClr val="FF8B8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" name="Google Shape;257;p3"/>
            <p:cNvSpPr txBox="1"/>
            <p:nvPr/>
          </p:nvSpPr>
          <p:spPr>
            <a:xfrm>
              <a:off x="4723194" y="128339"/>
              <a:ext cx="693412" cy="5957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r>
                <a:rPr lang="hr-HR" sz="1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Planiranje</a:t>
              </a:r>
              <a:endParaRPr sz="1000" dirty="0"/>
            </a:p>
          </p:txBody>
        </p:sp>
        <p:sp>
          <p:nvSpPr>
            <p:cNvPr id="8" name="Google Shape;258;p3"/>
            <p:cNvSpPr/>
            <p:nvPr/>
          </p:nvSpPr>
          <p:spPr>
            <a:xfrm rot="1542857">
              <a:off x="5538887" y="575858"/>
              <a:ext cx="233912" cy="2964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AD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" name="Google Shape;259;p3"/>
            <p:cNvSpPr txBox="1"/>
            <p:nvPr/>
          </p:nvSpPr>
          <p:spPr>
            <a:xfrm rot="1542857">
              <a:off x="5542362" y="619924"/>
              <a:ext cx="163738" cy="177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Calibri"/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60;p3"/>
            <p:cNvSpPr/>
            <p:nvPr/>
          </p:nvSpPr>
          <p:spPr>
            <a:xfrm>
              <a:off x="5817134" y="574072"/>
              <a:ext cx="878364" cy="878364"/>
            </a:xfrm>
            <a:prstGeom prst="ellipse">
              <a:avLst/>
            </a:prstGeom>
            <a:solidFill>
              <a:srgbClr val="C00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" name="Google Shape;261;p3"/>
            <p:cNvSpPr txBox="1"/>
            <p:nvPr/>
          </p:nvSpPr>
          <p:spPr>
            <a:xfrm>
              <a:off x="5855701" y="643867"/>
              <a:ext cx="810115" cy="7269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r>
                <a:rPr lang="hr-HR" sz="1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Prikupljanje</a:t>
              </a:r>
              <a:endParaRPr sz="1000" dirty="0"/>
            </a:p>
          </p:txBody>
        </p:sp>
        <p:sp>
          <p:nvSpPr>
            <p:cNvPr id="12" name="Google Shape;262;p3"/>
            <p:cNvSpPr/>
            <p:nvPr/>
          </p:nvSpPr>
          <p:spPr>
            <a:xfrm rot="4628571">
              <a:off x="6284718" y="1501887"/>
              <a:ext cx="233912" cy="2964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AD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" name="Google Shape;263;p3"/>
            <p:cNvSpPr txBox="1"/>
            <p:nvPr/>
          </p:nvSpPr>
          <p:spPr>
            <a:xfrm rot="4628571">
              <a:off x="6311997" y="1526970"/>
              <a:ext cx="163738" cy="177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Calibri"/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64;p3"/>
            <p:cNvSpPr/>
            <p:nvPr/>
          </p:nvSpPr>
          <p:spPr>
            <a:xfrm>
              <a:off x="6110797" y="1860693"/>
              <a:ext cx="878364" cy="878364"/>
            </a:xfrm>
            <a:prstGeom prst="ellipse">
              <a:avLst/>
            </a:prstGeom>
            <a:solidFill>
              <a:srgbClr val="C00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" name="Google Shape;265;p3"/>
            <p:cNvSpPr txBox="1"/>
            <p:nvPr/>
          </p:nvSpPr>
          <p:spPr>
            <a:xfrm>
              <a:off x="6239430" y="1989326"/>
              <a:ext cx="621098" cy="6210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r>
                <a:rPr lang="hr-HR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Obrada</a:t>
              </a:r>
              <a:endParaRPr sz="1000"/>
            </a:p>
          </p:txBody>
        </p:sp>
        <p:sp>
          <p:nvSpPr>
            <p:cNvPr id="16" name="Google Shape;266;p3"/>
            <p:cNvSpPr/>
            <p:nvPr/>
          </p:nvSpPr>
          <p:spPr>
            <a:xfrm rot="7714286">
              <a:off x="6025738" y="2662371"/>
              <a:ext cx="233912" cy="2964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AD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" name="Google Shape;267;p3"/>
            <p:cNvSpPr txBox="1"/>
            <p:nvPr/>
          </p:nvSpPr>
          <p:spPr>
            <a:xfrm rot="-3085714">
              <a:off x="6082701" y="2694229"/>
              <a:ext cx="163738" cy="177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Calibri"/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68;p3"/>
            <p:cNvSpPr/>
            <p:nvPr/>
          </p:nvSpPr>
          <p:spPr>
            <a:xfrm>
              <a:off x="5287972" y="2892483"/>
              <a:ext cx="878364" cy="878364"/>
            </a:xfrm>
            <a:prstGeom prst="ellipse">
              <a:avLst/>
            </a:prstGeom>
            <a:solidFill>
              <a:srgbClr val="C00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" name="Google Shape;269;p3"/>
            <p:cNvSpPr txBox="1"/>
            <p:nvPr/>
          </p:nvSpPr>
          <p:spPr>
            <a:xfrm>
              <a:off x="5416605" y="3021116"/>
              <a:ext cx="621098" cy="6210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r>
                <a:rPr lang="hr-HR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Analiza</a:t>
              </a:r>
              <a:endParaRPr sz="1000"/>
            </a:p>
          </p:txBody>
        </p:sp>
        <p:sp>
          <p:nvSpPr>
            <p:cNvPr id="20" name="Google Shape;270;p3"/>
            <p:cNvSpPr/>
            <p:nvPr/>
          </p:nvSpPr>
          <p:spPr>
            <a:xfrm rot="10800000">
              <a:off x="4956963" y="3183442"/>
              <a:ext cx="233912" cy="2964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AD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" name="Google Shape;271;p3"/>
            <p:cNvSpPr txBox="1"/>
            <p:nvPr/>
          </p:nvSpPr>
          <p:spPr>
            <a:xfrm>
              <a:off x="5027137" y="3242732"/>
              <a:ext cx="163738" cy="177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Calibri"/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72;p3"/>
            <p:cNvSpPr/>
            <p:nvPr/>
          </p:nvSpPr>
          <p:spPr>
            <a:xfrm>
              <a:off x="3968262" y="2892483"/>
              <a:ext cx="878364" cy="878364"/>
            </a:xfrm>
            <a:prstGeom prst="ellipse">
              <a:avLst/>
            </a:prstGeom>
            <a:solidFill>
              <a:srgbClr val="FF8B8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" name="Google Shape;273;p3"/>
            <p:cNvSpPr txBox="1"/>
            <p:nvPr/>
          </p:nvSpPr>
          <p:spPr>
            <a:xfrm>
              <a:off x="4096895" y="3021116"/>
              <a:ext cx="621098" cy="6210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r>
                <a:rPr lang="hr-HR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Pohrana</a:t>
              </a:r>
              <a:endParaRPr sz="1000"/>
            </a:p>
          </p:txBody>
        </p:sp>
        <p:sp>
          <p:nvSpPr>
            <p:cNvPr id="24" name="Google Shape;274;p3"/>
            <p:cNvSpPr/>
            <p:nvPr/>
          </p:nvSpPr>
          <p:spPr>
            <a:xfrm rot="-7714286">
              <a:off x="3883204" y="2672723"/>
              <a:ext cx="233912" cy="2964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AD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" name="Google Shape;275;p3"/>
            <p:cNvSpPr txBox="1"/>
            <p:nvPr/>
          </p:nvSpPr>
          <p:spPr>
            <a:xfrm rot="3085714">
              <a:off x="3940167" y="2759445"/>
              <a:ext cx="163738" cy="177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Calibri"/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76;p3"/>
            <p:cNvSpPr/>
            <p:nvPr/>
          </p:nvSpPr>
          <p:spPr>
            <a:xfrm>
              <a:off x="3145437" y="1860693"/>
              <a:ext cx="878364" cy="878364"/>
            </a:xfrm>
            <a:prstGeom prst="ellipse">
              <a:avLst/>
            </a:prstGeom>
            <a:solidFill>
              <a:srgbClr val="FF8B8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" name="Google Shape;277;p3"/>
            <p:cNvSpPr txBox="1"/>
            <p:nvPr/>
          </p:nvSpPr>
          <p:spPr>
            <a:xfrm>
              <a:off x="3237522" y="1975641"/>
              <a:ext cx="694193" cy="6484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r>
                <a:rPr lang="hr-HR" sz="1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Razmjena</a:t>
              </a:r>
              <a:endParaRPr sz="1000" dirty="0"/>
            </a:p>
          </p:txBody>
        </p:sp>
        <p:sp>
          <p:nvSpPr>
            <p:cNvPr id="28" name="Google Shape;278;p3"/>
            <p:cNvSpPr/>
            <p:nvPr/>
          </p:nvSpPr>
          <p:spPr>
            <a:xfrm rot="-4628571">
              <a:off x="3613022" y="1514795"/>
              <a:ext cx="233912" cy="2964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AD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" name="Google Shape;279;p3"/>
            <p:cNvSpPr txBox="1"/>
            <p:nvPr/>
          </p:nvSpPr>
          <p:spPr>
            <a:xfrm rot="-4628571">
              <a:off x="3640301" y="1608292"/>
              <a:ext cx="163738" cy="177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Calibri"/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80;p3"/>
            <p:cNvSpPr/>
            <p:nvPr/>
          </p:nvSpPr>
          <p:spPr>
            <a:xfrm>
              <a:off x="3439100" y="574072"/>
              <a:ext cx="878364" cy="878364"/>
            </a:xfrm>
            <a:prstGeom prst="ellipse">
              <a:avLst/>
            </a:prstGeom>
            <a:solidFill>
              <a:srgbClr val="FF8B8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" name="Google Shape;281;p3"/>
            <p:cNvSpPr txBox="1"/>
            <p:nvPr/>
          </p:nvSpPr>
          <p:spPr>
            <a:xfrm>
              <a:off x="3511877" y="656879"/>
              <a:ext cx="749732" cy="6601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r>
                <a:rPr lang="hr-HR" sz="1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Korištenje</a:t>
              </a:r>
              <a:endParaRPr sz="1000" dirty="0"/>
            </a:p>
          </p:txBody>
        </p:sp>
        <p:sp>
          <p:nvSpPr>
            <p:cNvPr id="32" name="Google Shape;282;p3"/>
            <p:cNvSpPr/>
            <p:nvPr/>
          </p:nvSpPr>
          <p:spPr>
            <a:xfrm rot="-1542857">
              <a:off x="4349870" y="581603"/>
              <a:ext cx="233912" cy="2964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AD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" name="Google Shape;283;p3"/>
            <p:cNvSpPr txBox="1"/>
            <p:nvPr/>
          </p:nvSpPr>
          <p:spPr>
            <a:xfrm rot="-1542857">
              <a:off x="4353345" y="656117"/>
              <a:ext cx="163738" cy="177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Calibri"/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4" name="Picture 33" descr="puh_logo_zavrsni_regula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569575">
            <a:off x="7349050" y="2257581"/>
            <a:ext cx="1131886" cy="470647"/>
          </a:xfrm>
          <a:prstGeom prst="rect">
            <a:avLst/>
          </a:prstGeom>
        </p:spPr>
      </p:pic>
      <p:pic>
        <p:nvPicPr>
          <p:cNvPr id="35" name="Picture 34" descr="puh_logo_zavrsni_regula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9840" y="2118362"/>
            <a:ext cx="1790700" cy="74458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369219"/>
            <a:ext cx="5246369" cy="3263504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hr-HR" dirty="0"/>
              <a:t>Pohrana i / ili dijeljenje…</a:t>
            </a:r>
          </a:p>
          <a:p>
            <a:pPr lvl="1"/>
            <a:r>
              <a:rPr lang="hr-HR" b="1" dirty="0"/>
              <a:t>…podataka tijekom istraživačkog projekta</a:t>
            </a:r>
            <a:endParaRPr lang="hr-HR" dirty="0"/>
          </a:p>
          <a:p>
            <a:pPr lvl="1"/>
            <a:r>
              <a:rPr lang="hr-HR" dirty="0"/>
              <a:t>…veće količine obrazovnih sadržaja/materijala vezano uz uporabu nekog od sustava za e-učenje…,</a:t>
            </a:r>
          </a:p>
          <a:p>
            <a:pPr lvl="1"/>
            <a:r>
              <a:rPr lang="hr-HR" b="1" dirty="0"/>
              <a:t>…podataka vezanih uz proces </a:t>
            </a:r>
            <a:r>
              <a:rPr lang="hr-HR" dirty="0"/>
              <a:t>obrazovanja ili </a:t>
            </a:r>
            <a:r>
              <a:rPr lang="hr-HR" b="1" dirty="0"/>
              <a:t>istraživanja</a:t>
            </a:r>
            <a:r>
              <a:rPr lang="hr-HR" dirty="0"/>
              <a:t> na ustanovi iz sustava znanosti i visokog obrazovanja</a:t>
            </a:r>
          </a:p>
          <a:p>
            <a:endParaRPr lang="hr-HR" dirty="0"/>
          </a:p>
          <a:p>
            <a:pPr>
              <a:buNone/>
            </a:pPr>
            <a:r>
              <a:rPr lang="hr-HR" dirty="0"/>
              <a:t>Mogućnosti?</a:t>
            </a:r>
          </a:p>
          <a:p>
            <a:pPr lvl="1"/>
            <a:r>
              <a:rPr lang="hr-HR" dirty="0"/>
              <a:t>200 GB po korisniku</a:t>
            </a:r>
          </a:p>
          <a:p>
            <a:pPr lvl="1"/>
            <a:r>
              <a:rPr lang="hr-HR" dirty="0" smtClean="0"/>
              <a:t>web </a:t>
            </a:r>
            <a:r>
              <a:rPr lang="hr-HR" dirty="0"/>
              <a:t>sučelje, </a:t>
            </a:r>
            <a:r>
              <a:rPr lang="hr-HR" i="1" dirty="0"/>
              <a:t>desktop </a:t>
            </a:r>
            <a:r>
              <a:rPr lang="hr-HR" dirty="0"/>
              <a:t>klijent, mobilni klijent, mrežni </a:t>
            </a:r>
            <a:r>
              <a:rPr lang="hr-HR" dirty="0" smtClean="0"/>
              <a:t>disk</a:t>
            </a:r>
          </a:p>
          <a:p>
            <a:pPr lvl="1"/>
            <a:r>
              <a:rPr lang="hr-HR" dirty="0"/>
              <a:t>mogućnost kreiranja grupa</a:t>
            </a:r>
          </a:p>
          <a:p>
            <a:pPr marL="0" indent="0">
              <a:buNone/>
            </a:pPr>
            <a:endParaRPr lang="hr-HR" dirty="0">
              <a:hlinkClick r:id="rId4"/>
            </a:endParaRPr>
          </a:p>
          <a:p>
            <a:r>
              <a:rPr lang="hr-HR" dirty="0">
                <a:hlinkClick r:id="rId4"/>
              </a:rPr>
              <a:t>https://www.srce.unizg.hr/puh/</a:t>
            </a: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9820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947" y="1921877"/>
            <a:ext cx="2072064" cy="11527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813" y="319081"/>
            <a:ext cx="7886700" cy="994172"/>
          </a:xfrm>
        </p:spPr>
        <p:txBody>
          <a:bodyPr/>
          <a:lstStyle/>
          <a:p>
            <a:r>
              <a:rPr lang="hr-HR" dirty="0"/>
              <a:t>Trajna pohrana i dijeljenje rezultata istraživanja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00704">
            <a:off x="6590073" y="2207131"/>
            <a:ext cx="1369358" cy="761826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292267" y="1091161"/>
            <a:ext cx="3506367" cy="3035711"/>
            <a:chOff x="97397" y="1001221"/>
            <a:chExt cx="3506367" cy="3035711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97" y="1001221"/>
              <a:ext cx="2365200" cy="1655053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12" y="1563412"/>
              <a:ext cx="2366553" cy="1656000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057" y="2380932"/>
              <a:ext cx="2366554" cy="1656000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312" y="1001679"/>
              <a:ext cx="2366552" cy="1656000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0542" y="1594743"/>
              <a:ext cx="2366553" cy="165600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7210" y="2232780"/>
              <a:ext cx="2366554" cy="16560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570" y="4307298"/>
            <a:ext cx="5246369" cy="356937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>
                <a:hlinkClick r:id="rId10"/>
              </a:rPr>
              <a:t>https://dabar.srce.hr/repozitoriji/</a:t>
            </a:r>
            <a:endParaRPr lang="hr-HR" dirty="0"/>
          </a:p>
          <a:p>
            <a:endParaRPr lang="hr-HR" dirty="0"/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3071873" y="1050017"/>
            <a:ext cx="3121223" cy="359270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128585" indent="-128585" algn="l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5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21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090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59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7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27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radovi u časopisu, zborniku</a:t>
            </a:r>
          </a:p>
          <a:p>
            <a:r>
              <a:rPr lang="hr-HR" dirty="0"/>
              <a:t>poglavlja knjiga i knjige</a:t>
            </a:r>
          </a:p>
          <a:p>
            <a:r>
              <a:rPr lang="hr-HR" dirty="0"/>
              <a:t>konferencijski sažeci i prezentacije</a:t>
            </a:r>
          </a:p>
          <a:p>
            <a:r>
              <a:rPr lang="hr-HR" dirty="0"/>
              <a:t>ostale vrste dokumenata: projektni prijedlozi, planovi, izvještaji (tehnički, projektni), tehnička dokumentacija, elaborati, studije,...</a:t>
            </a:r>
          </a:p>
          <a:p>
            <a:r>
              <a:rPr lang="hr-HR" dirty="0"/>
              <a:t>istraživački podaci</a:t>
            </a:r>
          </a:p>
          <a:p>
            <a:r>
              <a:rPr lang="hr-HR" dirty="0"/>
              <a:t>obrazovni sadržaji</a:t>
            </a:r>
          </a:p>
          <a:p>
            <a:r>
              <a:rPr lang="hr-HR" dirty="0"/>
              <a:t>ocjenski radovi (završni, disertacije, prilozi)</a:t>
            </a:r>
          </a:p>
          <a:p>
            <a:r>
              <a:rPr lang="hr-HR" dirty="0"/>
              <a:t>umjetnički radovi (fotografije, audio i  audiovizualni sadržaji)</a:t>
            </a:r>
          </a:p>
          <a:p>
            <a:endParaRPr lang="hr-HR" dirty="0"/>
          </a:p>
          <a:p>
            <a:r>
              <a:rPr lang="hr-HR" b="1" dirty="0"/>
              <a:t>138 repozitorija, 118.000+ objekata</a:t>
            </a:r>
          </a:p>
        </p:txBody>
      </p:sp>
      <p:grpSp>
        <p:nvGrpSpPr>
          <p:cNvPr id="5" name="Google Shape;255;p3"/>
          <p:cNvGrpSpPr/>
          <p:nvPr/>
        </p:nvGrpSpPr>
        <p:grpSpPr>
          <a:xfrm>
            <a:off x="6003936" y="899410"/>
            <a:ext cx="3061114" cy="3024877"/>
            <a:chOff x="3145437" y="1472"/>
            <a:chExt cx="3843724" cy="3769375"/>
          </a:xfrm>
        </p:grpSpPr>
        <p:sp>
          <p:nvSpPr>
            <p:cNvPr id="6" name="Google Shape;256;p3"/>
            <p:cNvSpPr/>
            <p:nvPr/>
          </p:nvSpPr>
          <p:spPr>
            <a:xfrm>
              <a:off x="4628117" y="1472"/>
              <a:ext cx="878364" cy="878364"/>
            </a:xfrm>
            <a:prstGeom prst="ellipse">
              <a:avLst/>
            </a:prstGeom>
            <a:solidFill>
              <a:srgbClr val="FF8B8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" name="Google Shape;257;p3"/>
            <p:cNvSpPr txBox="1"/>
            <p:nvPr/>
          </p:nvSpPr>
          <p:spPr>
            <a:xfrm>
              <a:off x="4723194" y="128339"/>
              <a:ext cx="693412" cy="5957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r>
                <a:rPr lang="hr-HR" sz="1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Planiranje</a:t>
              </a:r>
              <a:endParaRPr sz="1000" dirty="0"/>
            </a:p>
          </p:txBody>
        </p:sp>
        <p:sp>
          <p:nvSpPr>
            <p:cNvPr id="8" name="Google Shape;258;p3"/>
            <p:cNvSpPr/>
            <p:nvPr/>
          </p:nvSpPr>
          <p:spPr>
            <a:xfrm rot="1542857">
              <a:off x="5538887" y="575858"/>
              <a:ext cx="233912" cy="2964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AD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" name="Google Shape;259;p3"/>
            <p:cNvSpPr txBox="1"/>
            <p:nvPr/>
          </p:nvSpPr>
          <p:spPr>
            <a:xfrm rot="1542857">
              <a:off x="5542362" y="619924"/>
              <a:ext cx="163738" cy="177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Calibri"/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60;p3"/>
            <p:cNvSpPr/>
            <p:nvPr/>
          </p:nvSpPr>
          <p:spPr>
            <a:xfrm>
              <a:off x="5817134" y="574072"/>
              <a:ext cx="878364" cy="878364"/>
            </a:xfrm>
            <a:prstGeom prst="ellipse">
              <a:avLst/>
            </a:prstGeom>
            <a:solidFill>
              <a:srgbClr val="FF8B8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" name="Google Shape;261;p3"/>
            <p:cNvSpPr txBox="1"/>
            <p:nvPr/>
          </p:nvSpPr>
          <p:spPr>
            <a:xfrm>
              <a:off x="5855701" y="643867"/>
              <a:ext cx="810115" cy="7269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r>
                <a:rPr lang="hr-HR" sz="1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Prikupljanje</a:t>
              </a:r>
              <a:endParaRPr sz="1000" dirty="0"/>
            </a:p>
          </p:txBody>
        </p:sp>
        <p:sp>
          <p:nvSpPr>
            <p:cNvPr id="12" name="Google Shape;262;p3"/>
            <p:cNvSpPr/>
            <p:nvPr/>
          </p:nvSpPr>
          <p:spPr>
            <a:xfrm rot="4628571">
              <a:off x="6284718" y="1501887"/>
              <a:ext cx="233912" cy="2964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AD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" name="Google Shape;263;p3"/>
            <p:cNvSpPr txBox="1"/>
            <p:nvPr/>
          </p:nvSpPr>
          <p:spPr>
            <a:xfrm rot="4628571">
              <a:off x="6311997" y="1526970"/>
              <a:ext cx="163738" cy="177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Calibri"/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64;p3"/>
            <p:cNvSpPr/>
            <p:nvPr/>
          </p:nvSpPr>
          <p:spPr>
            <a:xfrm>
              <a:off x="6110797" y="1860693"/>
              <a:ext cx="878364" cy="878364"/>
            </a:xfrm>
            <a:prstGeom prst="ellipse">
              <a:avLst/>
            </a:prstGeom>
            <a:solidFill>
              <a:srgbClr val="FF8B8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" name="Google Shape;265;p3"/>
            <p:cNvSpPr txBox="1"/>
            <p:nvPr/>
          </p:nvSpPr>
          <p:spPr>
            <a:xfrm>
              <a:off x="6239430" y="1989326"/>
              <a:ext cx="621098" cy="6210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r>
                <a:rPr lang="hr-HR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Obrada</a:t>
              </a:r>
              <a:endParaRPr sz="1000"/>
            </a:p>
          </p:txBody>
        </p:sp>
        <p:sp>
          <p:nvSpPr>
            <p:cNvPr id="16" name="Google Shape;266;p3"/>
            <p:cNvSpPr/>
            <p:nvPr/>
          </p:nvSpPr>
          <p:spPr>
            <a:xfrm rot="7714286">
              <a:off x="6025738" y="2662371"/>
              <a:ext cx="233912" cy="2964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AD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" name="Google Shape;267;p3"/>
            <p:cNvSpPr txBox="1"/>
            <p:nvPr/>
          </p:nvSpPr>
          <p:spPr>
            <a:xfrm rot="-3085714">
              <a:off x="6082701" y="2694229"/>
              <a:ext cx="163738" cy="177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Calibri"/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68;p3"/>
            <p:cNvSpPr/>
            <p:nvPr/>
          </p:nvSpPr>
          <p:spPr>
            <a:xfrm>
              <a:off x="5287972" y="2892483"/>
              <a:ext cx="878364" cy="878364"/>
            </a:xfrm>
            <a:prstGeom prst="ellipse">
              <a:avLst/>
            </a:prstGeom>
            <a:solidFill>
              <a:srgbClr val="FF8B8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" name="Google Shape;269;p3"/>
            <p:cNvSpPr txBox="1"/>
            <p:nvPr/>
          </p:nvSpPr>
          <p:spPr>
            <a:xfrm>
              <a:off x="5416605" y="3021116"/>
              <a:ext cx="621098" cy="6210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r>
                <a:rPr lang="hr-HR" sz="1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Analiza</a:t>
              </a:r>
              <a:endParaRPr sz="1000" dirty="0"/>
            </a:p>
          </p:txBody>
        </p:sp>
        <p:sp>
          <p:nvSpPr>
            <p:cNvPr id="20" name="Google Shape;270;p3"/>
            <p:cNvSpPr/>
            <p:nvPr/>
          </p:nvSpPr>
          <p:spPr>
            <a:xfrm rot="10800000">
              <a:off x="4956963" y="3183442"/>
              <a:ext cx="233912" cy="2964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AD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" name="Google Shape;271;p3"/>
            <p:cNvSpPr txBox="1"/>
            <p:nvPr/>
          </p:nvSpPr>
          <p:spPr>
            <a:xfrm>
              <a:off x="5027137" y="3242732"/>
              <a:ext cx="163738" cy="177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Calibri"/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72;p3"/>
            <p:cNvSpPr/>
            <p:nvPr/>
          </p:nvSpPr>
          <p:spPr>
            <a:xfrm>
              <a:off x="3968262" y="2892483"/>
              <a:ext cx="878364" cy="878364"/>
            </a:xfrm>
            <a:prstGeom prst="ellipse">
              <a:avLst/>
            </a:prstGeom>
            <a:solidFill>
              <a:srgbClr val="C00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" name="Google Shape;273;p3"/>
            <p:cNvSpPr txBox="1"/>
            <p:nvPr/>
          </p:nvSpPr>
          <p:spPr>
            <a:xfrm>
              <a:off x="4096895" y="3021116"/>
              <a:ext cx="621098" cy="6210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r>
                <a:rPr lang="hr-HR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Pohrana</a:t>
              </a:r>
              <a:endParaRPr sz="1000"/>
            </a:p>
          </p:txBody>
        </p:sp>
        <p:sp>
          <p:nvSpPr>
            <p:cNvPr id="24" name="Google Shape;274;p3"/>
            <p:cNvSpPr/>
            <p:nvPr/>
          </p:nvSpPr>
          <p:spPr>
            <a:xfrm rot="-7714286">
              <a:off x="3883204" y="2672723"/>
              <a:ext cx="233912" cy="2964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AD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" name="Google Shape;275;p3"/>
            <p:cNvSpPr txBox="1"/>
            <p:nvPr/>
          </p:nvSpPr>
          <p:spPr>
            <a:xfrm rot="3085714">
              <a:off x="3940167" y="2759445"/>
              <a:ext cx="163738" cy="177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Calibri"/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76;p3"/>
            <p:cNvSpPr/>
            <p:nvPr/>
          </p:nvSpPr>
          <p:spPr>
            <a:xfrm>
              <a:off x="3145437" y="1860693"/>
              <a:ext cx="878364" cy="878364"/>
            </a:xfrm>
            <a:prstGeom prst="ellipse">
              <a:avLst/>
            </a:prstGeom>
            <a:solidFill>
              <a:srgbClr val="C00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" name="Google Shape;277;p3"/>
            <p:cNvSpPr txBox="1"/>
            <p:nvPr/>
          </p:nvSpPr>
          <p:spPr>
            <a:xfrm>
              <a:off x="3237522" y="1975641"/>
              <a:ext cx="694193" cy="6484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r>
                <a:rPr lang="hr-HR" sz="1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Razmjena</a:t>
              </a:r>
              <a:endParaRPr sz="1000" dirty="0"/>
            </a:p>
          </p:txBody>
        </p:sp>
        <p:sp>
          <p:nvSpPr>
            <p:cNvPr id="28" name="Google Shape;278;p3"/>
            <p:cNvSpPr/>
            <p:nvPr/>
          </p:nvSpPr>
          <p:spPr>
            <a:xfrm rot="-4628571">
              <a:off x="3613022" y="1514795"/>
              <a:ext cx="233912" cy="2964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AD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" name="Google Shape;279;p3"/>
            <p:cNvSpPr txBox="1"/>
            <p:nvPr/>
          </p:nvSpPr>
          <p:spPr>
            <a:xfrm rot="-4628571">
              <a:off x="3640301" y="1608292"/>
              <a:ext cx="163738" cy="177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Calibri"/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80;p3"/>
            <p:cNvSpPr/>
            <p:nvPr/>
          </p:nvSpPr>
          <p:spPr>
            <a:xfrm>
              <a:off x="3439100" y="574072"/>
              <a:ext cx="878364" cy="878364"/>
            </a:xfrm>
            <a:prstGeom prst="ellipse">
              <a:avLst/>
            </a:prstGeom>
            <a:solidFill>
              <a:srgbClr val="C00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" name="Google Shape;281;p3"/>
            <p:cNvSpPr txBox="1"/>
            <p:nvPr/>
          </p:nvSpPr>
          <p:spPr>
            <a:xfrm>
              <a:off x="3511877" y="656879"/>
              <a:ext cx="749732" cy="6601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r>
                <a:rPr lang="hr-HR" sz="1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Korištenje</a:t>
              </a:r>
              <a:endParaRPr sz="1000" dirty="0"/>
            </a:p>
          </p:txBody>
        </p:sp>
        <p:sp>
          <p:nvSpPr>
            <p:cNvPr id="32" name="Google Shape;282;p3"/>
            <p:cNvSpPr/>
            <p:nvPr/>
          </p:nvSpPr>
          <p:spPr>
            <a:xfrm rot="-1542857">
              <a:off x="4349870" y="581603"/>
              <a:ext cx="233912" cy="2964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AD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" name="Google Shape;283;p3"/>
            <p:cNvSpPr txBox="1"/>
            <p:nvPr/>
          </p:nvSpPr>
          <p:spPr>
            <a:xfrm rot="-1542857">
              <a:off x="4353345" y="656117"/>
              <a:ext cx="163738" cy="177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Calibri"/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049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5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369219"/>
            <a:ext cx="4212578" cy="3263504"/>
          </a:xfrm>
        </p:spPr>
        <p:txBody>
          <a:bodyPr>
            <a:normAutofit/>
          </a:bodyPr>
          <a:lstStyle/>
          <a:p>
            <a:r>
              <a:rPr lang="hr-HR" dirty="0"/>
              <a:t>FAIR data</a:t>
            </a:r>
          </a:p>
          <a:p>
            <a:pPr lvl="1"/>
            <a:r>
              <a:rPr lang="en-US" sz="1175" dirty="0"/>
              <a:t>Findable (PID, rich metadata, search </a:t>
            </a:r>
            <a:r>
              <a:rPr lang="en-US" sz="1175" dirty="0" err="1"/>
              <a:t>funct</a:t>
            </a:r>
            <a:r>
              <a:rPr lang="en-US" sz="1175" dirty="0"/>
              <a:t>., services</a:t>
            </a:r>
            <a:r>
              <a:rPr lang="hr-HR" sz="1175" dirty="0"/>
              <a:t> eg. OpenAIRE</a:t>
            </a:r>
            <a:r>
              <a:rPr lang="en-US" sz="1175" dirty="0"/>
              <a:t>)</a:t>
            </a:r>
          </a:p>
          <a:p>
            <a:pPr lvl="1"/>
            <a:r>
              <a:rPr lang="en-US" sz="1175" dirty="0"/>
              <a:t>Accessible (HTTP)</a:t>
            </a:r>
          </a:p>
          <a:p>
            <a:pPr lvl="1"/>
            <a:r>
              <a:rPr lang="en-US" sz="1175" dirty="0"/>
              <a:t>Interoperable (open formats,</a:t>
            </a:r>
            <a:r>
              <a:rPr lang="hr-HR" sz="1175" dirty="0"/>
              <a:t> standard </a:t>
            </a:r>
            <a:r>
              <a:rPr lang="hr-HR" sz="1175" dirty="0" err="1"/>
              <a:t>metadata</a:t>
            </a:r>
            <a:r>
              <a:rPr lang="en-US" sz="1175" dirty="0"/>
              <a:t>, links)</a:t>
            </a:r>
          </a:p>
          <a:p>
            <a:pPr lvl="1"/>
            <a:r>
              <a:rPr lang="en-US" sz="1175" dirty="0"/>
              <a:t>Re-usable (</a:t>
            </a:r>
            <a:r>
              <a:rPr lang="hr-HR" sz="1175" dirty="0"/>
              <a:t>l</a:t>
            </a:r>
            <a:r>
              <a:rPr lang="en-US" sz="1175" dirty="0" err="1"/>
              <a:t>icense</a:t>
            </a:r>
            <a:r>
              <a:rPr lang="en-US" sz="1175" dirty="0"/>
              <a:t>, </a:t>
            </a:r>
            <a:r>
              <a:rPr lang="en-US" sz="11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domain standards</a:t>
            </a:r>
            <a:r>
              <a:rPr lang="en-US" sz="1175" dirty="0" smtClean="0"/>
              <a:t>?)</a:t>
            </a:r>
            <a:endParaRPr lang="hr-HR" dirty="0"/>
          </a:p>
          <a:p>
            <a:endParaRPr lang="hr-HR" dirty="0" smtClean="0"/>
          </a:p>
          <a:p>
            <a:r>
              <a:rPr lang="hr-HR" dirty="0" smtClean="0"/>
              <a:t>As </a:t>
            </a:r>
            <a:r>
              <a:rPr lang="hr-HR" dirty="0"/>
              <a:t>open as possible, as closed as neccesary</a:t>
            </a:r>
          </a:p>
          <a:p>
            <a:endParaRPr lang="hr-HR" dirty="0"/>
          </a:p>
          <a:p>
            <a:r>
              <a:rPr lang="hr-HR" dirty="0" smtClean="0"/>
              <a:t>Research Data </a:t>
            </a:r>
            <a:r>
              <a:rPr lang="hr-HR" dirty="0" err="1" smtClean="0"/>
              <a:t>Alliance</a:t>
            </a:r>
            <a:r>
              <a:rPr lang="hr-HR" dirty="0" smtClean="0"/>
              <a:t> (RDA) – globalna zajednica</a:t>
            </a:r>
            <a:r>
              <a:rPr lang="hr-HR" dirty="0"/>
              <a:t> </a:t>
            </a:r>
            <a:r>
              <a:rPr lang="hr-HR" dirty="0" smtClean="0"/>
              <a:t>(</a:t>
            </a:r>
            <a:r>
              <a:rPr lang="hr-HR" dirty="0" smtClean="0">
                <a:hlinkClick r:id="rId3"/>
              </a:rPr>
              <a:t>https</a:t>
            </a:r>
            <a:r>
              <a:rPr lang="hr-HR" dirty="0">
                <a:hlinkClick r:id="rId3"/>
              </a:rPr>
              <a:t>://</a:t>
            </a:r>
            <a:r>
              <a:rPr lang="hr-HR" dirty="0" smtClean="0">
                <a:hlinkClick r:id="rId3"/>
              </a:rPr>
              <a:t>www.srce.unizg.hr/rda</a:t>
            </a:r>
            <a:r>
              <a:rPr lang="hr-HR" dirty="0" smtClean="0"/>
              <a:t>)</a:t>
            </a:r>
            <a:endParaRPr lang="hr-HR" dirty="0"/>
          </a:p>
          <a:p>
            <a:pPr lvl="1"/>
            <a:endParaRPr lang="en-US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99816">
            <a:off x="4245640" y="1230430"/>
            <a:ext cx="1789465" cy="1707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813" y="319081"/>
            <a:ext cx="7886700" cy="994172"/>
          </a:xfrm>
        </p:spPr>
        <p:txBody>
          <a:bodyPr/>
          <a:lstStyle/>
          <a:p>
            <a:r>
              <a:rPr lang="hr-HR" dirty="0"/>
              <a:t>Trajna pohrana i dijeljenje rezultata istraživanja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00704">
            <a:off x="6590073" y="2207131"/>
            <a:ext cx="1369358" cy="761826"/>
          </a:xfrm>
          <a:prstGeom prst="rect">
            <a:avLst/>
          </a:prstGeom>
        </p:spPr>
      </p:pic>
      <p:grpSp>
        <p:nvGrpSpPr>
          <p:cNvPr id="35" name="Google Shape;255;p3"/>
          <p:cNvGrpSpPr/>
          <p:nvPr/>
        </p:nvGrpSpPr>
        <p:grpSpPr>
          <a:xfrm>
            <a:off x="6003936" y="899410"/>
            <a:ext cx="3061114" cy="3024877"/>
            <a:chOff x="3145437" y="1472"/>
            <a:chExt cx="3843724" cy="3769375"/>
          </a:xfrm>
        </p:grpSpPr>
        <p:sp>
          <p:nvSpPr>
            <p:cNvPr id="36" name="Google Shape;256;p3"/>
            <p:cNvSpPr/>
            <p:nvPr/>
          </p:nvSpPr>
          <p:spPr>
            <a:xfrm>
              <a:off x="4628117" y="1472"/>
              <a:ext cx="878364" cy="878364"/>
            </a:xfrm>
            <a:prstGeom prst="ellipse">
              <a:avLst/>
            </a:prstGeom>
            <a:solidFill>
              <a:srgbClr val="FF8B8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7" name="Google Shape;257;p3"/>
            <p:cNvSpPr txBox="1"/>
            <p:nvPr/>
          </p:nvSpPr>
          <p:spPr>
            <a:xfrm>
              <a:off x="4723194" y="128339"/>
              <a:ext cx="693412" cy="5957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r>
                <a:rPr lang="hr-HR" sz="1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Planiranje</a:t>
              </a:r>
              <a:endParaRPr sz="1000" dirty="0"/>
            </a:p>
          </p:txBody>
        </p:sp>
        <p:sp>
          <p:nvSpPr>
            <p:cNvPr id="38" name="Google Shape;258;p3"/>
            <p:cNvSpPr/>
            <p:nvPr/>
          </p:nvSpPr>
          <p:spPr>
            <a:xfrm rot="1542857">
              <a:off x="5538887" y="575858"/>
              <a:ext cx="233912" cy="2964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AD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9" name="Google Shape;259;p3"/>
            <p:cNvSpPr txBox="1"/>
            <p:nvPr/>
          </p:nvSpPr>
          <p:spPr>
            <a:xfrm rot="1542857">
              <a:off x="5542362" y="619924"/>
              <a:ext cx="163738" cy="177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Calibri"/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60;p3"/>
            <p:cNvSpPr/>
            <p:nvPr/>
          </p:nvSpPr>
          <p:spPr>
            <a:xfrm>
              <a:off x="5817134" y="574072"/>
              <a:ext cx="878364" cy="878364"/>
            </a:xfrm>
            <a:prstGeom prst="ellipse">
              <a:avLst/>
            </a:prstGeom>
            <a:solidFill>
              <a:srgbClr val="FF8B8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1" name="Google Shape;261;p3"/>
            <p:cNvSpPr txBox="1"/>
            <p:nvPr/>
          </p:nvSpPr>
          <p:spPr>
            <a:xfrm>
              <a:off x="5855701" y="643867"/>
              <a:ext cx="810115" cy="7269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r>
                <a:rPr lang="hr-HR" sz="1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Prikupljanje</a:t>
              </a:r>
              <a:endParaRPr sz="1000" dirty="0"/>
            </a:p>
          </p:txBody>
        </p:sp>
        <p:sp>
          <p:nvSpPr>
            <p:cNvPr id="42" name="Google Shape;262;p3"/>
            <p:cNvSpPr/>
            <p:nvPr/>
          </p:nvSpPr>
          <p:spPr>
            <a:xfrm rot="4628571">
              <a:off x="6284718" y="1501887"/>
              <a:ext cx="233912" cy="2964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AD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3" name="Google Shape;263;p3"/>
            <p:cNvSpPr txBox="1"/>
            <p:nvPr/>
          </p:nvSpPr>
          <p:spPr>
            <a:xfrm rot="4628571">
              <a:off x="6311997" y="1526970"/>
              <a:ext cx="163738" cy="177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Calibri"/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264;p3"/>
            <p:cNvSpPr/>
            <p:nvPr/>
          </p:nvSpPr>
          <p:spPr>
            <a:xfrm>
              <a:off x="6110797" y="1860693"/>
              <a:ext cx="878364" cy="878364"/>
            </a:xfrm>
            <a:prstGeom prst="ellipse">
              <a:avLst/>
            </a:prstGeom>
            <a:solidFill>
              <a:srgbClr val="FF8B8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5" name="Google Shape;265;p3"/>
            <p:cNvSpPr txBox="1"/>
            <p:nvPr/>
          </p:nvSpPr>
          <p:spPr>
            <a:xfrm>
              <a:off x="6239430" y="1989326"/>
              <a:ext cx="621098" cy="6210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r>
                <a:rPr lang="hr-HR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Obrada</a:t>
              </a:r>
              <a:endParaRPr sz="1000"/>
            </a:p>
          </p:txBody>
        </p:sp>
        <p:sp>
          <p:nvSpPr>
            <p:cNvPr id="46" name="Google Shape;266;p3"/>
            <p:cNvSpPr/>
            <p:nvPr/>
          </p:nvSpPr>
          <p:spPr>
            <a:xfrm rot="7714286">
              <a:off x="6025738" y="2662371"/>
              <a:ext cx="233912" cy="2964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AD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7" name="Google Shape;267;p3"/>
            <p:cNvSpPr txBox="1"/>
            <p:nvPr/>
          </p:nvSpPr>
          <p:spPr>
            <a:xfrm rot="-3085714">
              <a:off x="6082701" y="2694229"/>
              <a:ext cx="163738" cy="177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Calibri"/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268;p3"/>
            <p:cNvSpPr/>
            <p:nvPr/>
          </p:nvSpPr>
          <p:spPr>
            <a:xfrm>
              <a:off x="5287972" y="2892483"/>
              <a:ext cx="878364" cy="878364"/>
            </a:xfrm>
            <a:prstGeom prst="ellipse">
              <a:avLst/>
            </a:prstGeom>
            <a:solidFill>
              <a:srgbClr val="FF8B8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9" name="Google Shape;269;p3"/>
            <p:cNvSpPr txBox="1"/>
            <p:nvPr/>
          </p:nvSpPr>
          <p:spPr>
            <a:xfrm>
              <a:off x="5416605" y="3021116"/>
              <a:ext cx="621098" cy="6210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r>
                <a:rPr lang="hr-HR" sz="1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Analiza</a:t>
              </a:r>
              <a:endParaRPr sz="1000" dirty="0"/>
            </a:p>
          </p:txBody>
        </p:sp>
        <p:sp>
          <p:nvSpPr>
            <p:cNvPr id="50" name="Google Shape;270;p3"/>
            <p:cNvSpPr/>
            <p:nvPr/>
          </p:nvSpPr>
          <p:spPr>
            <a:xfrm rot="10800000">
              <a:off x="4956963" y="3183442"/>
              <a:ext cx="233912" cy="2964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AD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1" name="Google Shape;271;p3"/>
            <p:cNvSpPr txBox="1"/>
            <p:nvPr/>
          </p:nvSpPr>
          <p:spPr>
            <a:xfrm>
              <a:off x="5027137" y="3242732"/>
              <a:ext cx="163738" cy="177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Calibri"/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272;p3"/>
            <p:cNvSpPr/>
            <p:nvPr/>
          </p:nvSpPr>
          <p:spPr>
            <a:xfrm>
              <a:off x="3968262" y="2892483"/>
              <a:ext cx="878364" cy="878364"/>
            </a:xfrm>
            <a:prstGeom prst="ellipse">
              <a:avLst/>
            </a:prstGeom>
            <a:solidFill>
              <a:srgbClr val="C00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3" name="Google Shape;273;p3"/>
            <p:cNvSpPr txBox="1"/>
            <p:nvPr/>
          </p:nvSpPr>
          <p:spPr>
            <a:xfrm>
              <a:off x="4096895" y="3021116"/>
              <a:ext cx="621098" cy="6210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r>
                <a:rPr lang="hr-HR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Pohrana</a:t>
              </a:r>
              <a:endParaRPr sz="1000"/>
            </a:p>
          </p:txBody>
        </p:sp>
        <p:sp>
          <p:nvSpPr>
            <p:cNvPr id="54" name="Google Shape;274;p3"/>
            <p:cNvSpPr/>
            <p:nvPr/>
          </p:nvSpPr>
          <p:spPr>
            <a:xfrm rot="-7714286">
              <a:off x="3883204" y="2672723"/>
              <a:ext cx="233912" cy="2964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AD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5" name="Google Shape;275;p3"/>
            <p:cNvSpPr txBox="1"/>
            <p:nvPr/>
          </p:nvSpPr>
          <p:spPr>
            <a:xfrm rot="3085714">
              <a:off x="3940167" y="2759445"/>
              <a:ext cx="163738" cy="177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Calibri"/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276;p3"/>
            <p:cNvSpPr/>
            <p:nvPr/>
          </p:nvSpPr>
          <p:spPr>
            <a:xfrm>
              <a:off x="3145437" y="1860693"/>
              <a:ext cx="878364" cy="878364"/>
            </a:xfrm>
            <a:prstGeom prst="ellipse">
              <a:avLst/>
            </a:prstGeom>
            <a:solidFill>
              <a:srgbClr val="C00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7" name="Google Shape;277;p3"/>
            <p:cNvSpPr txBox="1"/>
            <p:nvPr/>
          </p:nvSpPr>
          <p:spPr>
            <a:xfrm>
              <a:off x="3237522" y="1975641"/>
              <a:ext cx="694193" cy="6484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r>
                <a:rPr lang="hr-HR" sz="1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Razmjena</a:t>
              </a:r>
              <a:endParaRPr sz="1000" dirty="0"/>
            </a:p>
          </p:txBody>
        </p:sp>
        <p:sp>
          <p:nvSpPr>
            <p:cNvPr id="58" name="Google Shape;278;p3"/>
            <p:cNvSpPr/>
            <p:nvPr/>
          </p:nvSpPr>
          <p:spPr>
            <a:xfrm rot="-4628571">
              <a:off x="3613022" y="1514795"/>
              <a:ext cx="233912" cy="2964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AD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9" name="Google Shape;279;p3"/>
            <p:cNvSpPr txBox="1"/>
            <p:nvPr/>
          </p:nvSpPr>
          <p:spPr>
            <a:xfrm rot="-4628571">
              <a:off x="3640301" y="1608292"/>
              <a:ext cx="163738" cy="177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Calibri"/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280;p3"/>
            <p:cNvSpPr/>
            <p:nvPr/>
          </p:nvSpPr>
          <p:spPr>
            <a:xfrm>
              <a:off x="3439100" y="574072"/>
              <a:ext cx="878364" cy="878364"/>
            </a:xfrm>
            <a:prstGeom prst="ellipse">
              <a:avLst/>
            </a:prstGeom>
            <a:solidFill>
              <a:srgbClr val="C00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1" name="Google Shape;281;p3"/>
            <p:cNvSpPr txBox="1"/>
            <p:nvPr/>
          </p:nvSpPr>
          <p:spPr>
            <a:xfrm>
              <a:off x="3511877" y="656879"/>
              <a:ext cx="749732" cy="6601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r>
                <a:rPr lang="hr-HR" sz="1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Korištenje</a:t>
              </a:r>
              <a:endParaRPr sz="1000" dirty="0"/>
            </a:p>
          </p:txBody>
        </p:sp>
        <p:sp>
          <p:nvSpPr>
            <p:cNvPr id="62" name="Google Shape;282;p3"/>
            <p:cNvSpPr/>
            <p:nvPr/>
          </p:nvSpPr>
          <p:spPr>
            <a:xfrm rot="-1542857">
              <a:off x="4349870" y="581603"/>
              <a:ext cx="233912" cy="2964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AD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3" name="Google Shape;283;p3"/>
            <p:cNvSpPr txBox="1"/>
            <p:nvPr/>
          </p:nvSpPr>
          <p:spPr>
            <a:xfrm rot="-1542857">
              <a:off x="4353345" y="656117"/>
              <a:ext cx="163738" cy="177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Calibri"/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5" name="Picture 6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3124">
            <a:off x="4778870" y="3586968"/>
            <a:ext cx="2089415" cy="674638"/>
          </a:xfrm>
          <a:prstGeom prst="rect">
            <a:avLst/>
          </a:prstGeom>
        </p:spPr>
      </p:pic>
      <p:pic>
        <p:nvPicPr>
          <p:cNvPr id="66" name="Picture 65" descr="https://www.rd-alliance.org/system/files/documents/RDA_Node_HR_Horz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591" y="3821060"/>
            <a:ext cx="2510546" cy="72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25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rce - 4x3">
  <a:themeElements>
    <a:clrScheme name="Srce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C00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4x3_20140902.potx" id="{271BFEB2-BF80-474C-8328-443E9CEEB75F}" vid="{068A2726-5DBF-4082-8E36-290FF330AE25}"/>
    </a:ext>
  </a:extLst>
</a:theme>
</file>

<file path=ppt/theme/theme2.xml><?xml version="1.0" encoding="utf-8"?>
<a:theme xmlns:a="http://schemas.openxmlformats.org/drawingml/2006/main" name="Imenovanje-Nekomercijalno-Bez prerada (CC BY-NC-ND)">
  <a:themeElements>
    <a:clrScheme name="Custom 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4x3_20140902.potx" id="{271BFEB2-BF80-474C-8328-443E9CEEB75F}" vid="{6E20AC36-7966-428F-BD92-A88F72C326C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srce-predlozak-4x3-OA-CC-BY-NC-20140919</Template>
  <TotalTime>8123</TotalTime>
  <Words>1179</Words>
  <Application>Microsoft Office PowerPoint</Application>
  <PresentationFormat>On-screen Show (16:9)</PresentationFormat>
  <Paragraphs>190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Wingdings</vt:lpstr>
      <vt:lpstr>Srce - 4x3</vt:lpstr>
      <vt:lpstr>Imenovanje-Nekomercijalno-Bez prerada (CC BY-NC-ND)</vt:lpstr>
      <vt:lpstr>PowerPoint Presentation</vt:lpstr>
      <vt:lpstr>O Srcu</vt:lpstr>
      <vt:lpstr>Srce u životnom ciklusu istraživačkih podataka</vt:lpstr>
      <vt:lpstr>Napredno računanje – Isabella</vt:lpstr>
      <vt:lpstr>Napredno računanje – HTC Cloud</vt:lpstr>
      <vt:lpstr>PowerPoint Presentation</vt:lpstr>
      <vt:lpstr>Pohrana podataka tijekom istraživanja</vt:lpstr>
      <vt:lpstr>Trajna pohrana i dijeljenje rezultata istraživanja</vt:lpstr>
      <vt:lpstr>Trajna pohrana i dijeljenje rezultata istraživanja</vt:lpstr>
      <vt:lpstr>CroRIS - Croatian Research Information System </vt:lpstr>
      <vt:lpstr>Konferencija Dani e-infrastrukture Srce DEI 2020   7. i 8. travnja 2020.  https://dei.srce.hr/ </vt:lpstr>
    </vt:vector>
  </TitlesOfParts>
  <Company>SRCE - University of Zagreb, University Computing Centre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Predstavljanje usluga Srca za voditelje uspostavnih istraživačkih projekata</dc:title>
  <dc:creator>Ivan Marić;Emir Imamagić;Draženko Celjak</dc:creator>
  <cp:lastModifiedBy>prezentacija</cp:lastModifiedBy>
  <cp:revision>576</cp:revision>
  <cp:lastPrinted>2014-06-24T07:01:20Z</cp:lastPrinted>
  <dcterms:created xsi:type="dcterms:W3CDTF">2014-09-19T07:16:42Z</dcterms:created>
  <dcterms:modified xsi:type="dcterms:W3CDTF">2020-03-09T13:49:35Z</dcterms:modified>
</cp:coreProperties>
</file>