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1" r:id="rId4"/>
    <p:sldId id="262" r:id="rId5"/>
    <p:sldId id="271" r:id="rId6"/>
    <p:sldId id="268" r:id="rId7"/>
    <p:sldId id="265" r:id="rId8"/>
    <p:sldId id="263" r:id="rId9"/>
    <p:sldId id="269" r:id="rId10"/>
    <p:sldId id="270" r:id="rId11"/>
    <p:sldId id="257" r:id="rId12"/>
    <p:sldId id="273" r:id="rId13"/>
  </p:sldIdLst>
  <p:sldSz cx="6858000" cy="5143500"/>
  <p:notesSz cx="6797675" cy="9926638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ma Dizdarević" initials="PD" lastIdx="1" clrIdx="0">
    <p:extLst>
      <p:ext uri="{19B8F6BF-5375-455C-9EA6-DF929625EA0E}">
        <p15:presenceInfo xmlns:p15="http://schemas.microsoft.com/office/powerpoint/2012/main" userId="S-1-5-21-3761798108-3505639482-670011544-42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ECEC6"/>
    <a:srgbClr val="CC3C00"/>
    <a:srgbClr val="FFF5F3"/>
    <a:srgbClr val="C6C0BE"/>
    <a:srgbClr val="D2072A"/>
    <a:srgbClr val="C00000"/>
    <a:srgbClr val="D71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948" autoAdjust="0"/>
  </p:normalViewPr>
  <p:slideViewPr>
    <p:cSldViewPr snapToGrid="0">
      <p:cViewPr varScale="1">
        <p:scale>
          <a:sx n="120" d="100"/>
          <a:sy n="120" d="100"/>
        </p:scale>
        <p:origin x="1428" y="102"/>
      </p:cViewPr>
      <p:guideLst>
        <p:guide orient="horz" pos="16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3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5.png"/><Relationship Id="rId1" Type="http://schemas.openxmlformats.org/officeDocument/2006/relationships/theme" Target="../theme/theme4.xml"/><Relationship Id="rId4" Type="http://schemas.openxmlformats.org/officeDocument/2006/relationships/image" Target="../media/image8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17.09.2020.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5.png"/><Relationship Id="rId1" Type="http://schemas.openxmlformats.org/officeDocument/2006/relationships/theme" Target="../theme/theme3.xml"/><Relationship Id="rId4" Type="http://schemas.openxmlformats.org/officeDocument/2006/relationships/image" Target="../media/image8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17.09.2020.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://www.srce.unizg.hr/otvoreni-pristup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srce.unizg.hr/oa-and-oer" TargetMode="External"/><Relationship Id="rId11" Type="http://schemas.openxmlformats.org/officeDocument/2006/relationships/image" Target="../media/image7.png"/><Relationship Id="rId5" Type="http://schemas.openxmlformats.org/officeDocument/2006/relationships/hyperlink" Target="creativecommons.org/licenses/by-nc/4.0/deed.en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www.srce.unizg.hr/en" TargetMode="External"/><Relationship Id="rId9" Type="http://schemas.openxmlformats.org/officeDocument/2006/relationships/hyperlink" Target="http://creativecommons.org/licenses/by-nc/4.0/deed.hr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841772"/>
            <a:ext cx="5143500" cy="1790700"/>
          </a:xfrm>
        </p:spPr>
        <p:txBody>
          <a:bodyPr anchor="b"/>
          <a:lstStyle>
            <a:lvl1pPr algn="ctr">
              <a:defRPr sz="3375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115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02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273845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273845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217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5542"/>
          <a:stretch/>
        </p:blipFill>
        <p:spPr>
          <a:xfrm>
            <a:off x="0" y="1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18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D207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841772"/>
            <a:ext cx="5143500" cy="1790700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1"/>
          <a:stretch/>
        </p:blipFill>
        <p:spPr>
          <a:xfrm>
            <a:off x="0" y="4384800"/>
            <a:ext cx="68560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1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57250" y="372913"/>
            <a:ext cx="5143500" cy="1376581"/>
          </a:xfrm>
        </p:spPr>
        <p:txBody>
          <a:bodyPr anchor="b">
            <a:normAutofit/>
          </a:bodyPr>
          <a:lstStyle>
            <a:lvl1pPr algn="ctr">
              <a:defRPr sz="2025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57250" y="1959746"/>
            <a:ext cx="5143500" cy="759391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www.srce.unizg.hr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547" y="4383544"/>
            <a:ext cx="7008547" cy="50929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8" y="4778628"/>
            <a:ext cx="723223" cy="243425"/>
          </a:xfrm>
          <a:prstGeom prst="rect">
            <a:avLst/>
          </a:prstGeom>
        </p:spPr>
      </p:pic>
      <p:sp>
        <p:nvSpPr>
          <p:cNvPr id="31" name="TextBox 30"/>
          <p:cNvSpPr txBox="1"/>
          <p:nvPr userDrawn="1"/>
        </p:nvSpPr>
        <p:spPr>
          <a:xfrm>
            <a:off x="4488320" y="3078512"/>
            <a:ext cx="2025000" cy="5193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sz="67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 to the Open Access Policy, </a:t>
            </a:r>
            <a:r>
              <a:rPr lang="en-US" sz="675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</a:t>
            </a:r>
            <a:r>
              <a:rPr lang="en-US" sz="67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ensures that all research data made by </a:t>
            </a:r>
            <a:r>
              <a:rPr lang="en-US" sz="675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</a:t>
            </a:r>
            <a:r>
              <a:rPr lang="en-US" sz="67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accessible and free to use by the general public, especially educational and professional information and content derived from the actions and work of </a:t>
            </a:r>
            <a:r>
              <a:rPr lang="en-US" sz="675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</a:t>
            </a:r>
            <a:r>
              <a:rPr lang="en-US" sz="67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675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 userDrawn="1"/>
        </p:nvSpPr>
        <p:spPr>
          <a:xfrm>
            <a:off x="1985961" y="3099095"/>
            <a:ext cx="220094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material is available under the International Creative Commons License 4.0</a:t>
            </a:r>
            <a:r>
              <a:rPr lang="hr-HR" sz="8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800" b="0" i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Attribution-</a:t>
            </a:r>
            <a:r>
              <a:rPr lang="en-US" sz="800" b="0" i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NonCommercial</a:t>
            </a:r>
            <a:r>
              <a:rPr lang="en-US" sz="8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hr-HR" sz="800" b="1" u="none" kern="1200" dirty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 userDrawn="1"/>
        </p:nvSpPr>
        <p:spPr>
          <a:xfrm>
            <a:off x="728757" y="3680559"/>
            <a:ext cx="1074333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75" b="1" dirty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www.srce.unizg.hr/</a:t>
            </a:r>
            <a:r>
              <a:rPr lang="hr-HR" sz="675" b="1" dirty="0" err="1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en</a:t>
            </a:r>
            <a:endParaRPr lang="hr-HR" sz="675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 userDrawn="1"/>
        </p:nvSpPr>
        <p:spPr>
          <a:xfrm>
            <a:off x="1900706" y="3680560"/>
            <a:ext cx="2252541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675" b="1" dirty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file"/>
              </a:rPr>
              <a:t>creativecommons.org/licenses/by-nc/4.0/deed.en</a:t>
            </a:r>
            <a:endParaRPr lang="hr-HR" sz="675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4790531" y="3647205"/>
            <a:ext cx="1420582" cy="1969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680" b="1" u="none" kern="1200" dirty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/>
              </a:rPr>
              <a:t>www.srce.unizg.hr/oa-and-oer</a:t>
            </a:r>
            <a:endParaRPr lang="hr-HR" sz="680" b="1" u="none" kern="1200" dirty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6" name="Picture 35">
            <a:hlinkClick r:id="rId7"/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127" y="4122312"/>
            <a:ext cx="685385" cy="270000"/>
          </a:xfrm>
          <a:prstGeom prst="rect">
            <a:avLst/>
          </a:prstGeom>
        </p:spPr>
      </p:pic>
      <p:pic>
        <p:nvPicPr>
          <p:cNvPr id="37" name="Picture 2" descr="http://mirrors.creativecommons.org/presskit/buttons/88x31/png/by-nc.png">
            <a:hlinkClick r:id="rId9"/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955" y="4122312"/>
            <a:ext cx="771702" cy="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gkurtovic\Desktop\SRCE_logo_s_potpisom_engl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04" y="3063195"/>
            <a:ext cx="1401860" cy="53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44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53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8"/>
            <a:ext cx="5915025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101"/>
            <a:ext cx="5915025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53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6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7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7"/>
            <a:ext cx="2901255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1260872"/>
            <a:ext cx="2915543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1878807"/>
            <a:ext cx="2915543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1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03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63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3"/>
            <a:ext cx="3471863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83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740573"/>
            <a:ext cx="3471863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21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7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04998" y="4765340"/>
            <a:ext cx="699161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www.srce.unizg.hr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86513" y="4766434"/>
            <a:ext cx="471487" cy="270000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547" y="4383544"/>
            <a:ext cx="7008547" cy="509298"/>
          </a:xfrm>
          <a:prstGeom prst="rect">
            <a:avLst/>
          </a:prstGeom>
        </p:spPr>
      </p:pic>
      <p:pic>
        <p:nvPicPr>
          <p:cNvPr id="269" name="Picture 26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8" y="4778628"/>
            <a:ext cx="723223" cy="2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7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19487" y="4765500"/>
            <a:ext cx="6075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332" y="4765340"/>
            <a:ext cx="4445129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79014" y="4765340"/>
            <a:ext cx="607500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7" r:id="rId3"/>
  </p:sldLayoutIdLst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 baseline="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C3C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iff"/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14.xml"/><Relationship Id="rId5" Type="http://schemas.openxmlformats.org/officeDocument/2006/relationships/hyperlink" Target="mailto:dabar@srce.hr" TargetMode="External"/><Relationship Id="rId4" Type="http://schemas.openxmlformats.org/officeDocument/2006/relationships/hyperlink" Target="mailto:hrcak@srce.hr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d-allianc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5334/dsj-2020-005.s1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215446" y="3055301"/>
            <a:ext cx="4586524" cy="106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514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25" b="1" kern="1200" baseline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2400" dirty="0">
                <a:solidFill>
                  <a:schemeClr val="bg1"/>
                </a:solidFill>
              </a:rPr>
              <a:t>Research Data </a:t>
            </a:r>
            <a:r>
              <a:rPr lang="hr-HR" sz="2400" dirty="0" err="1">
                <a:solidFill>
                  <a:schemeClr val="bg1"/>
                </a:solidFill>
              </a:rPr>
              <a:t>Policies</a:t>
            </a:r>
            <a:r>
              <a:rPr lang="hr-HR" sz="2400" dirty="0">
                <a:solidFill>
                  <a:schemeClr val="bg1"/>
                </a:solidFill>
              </a:rPr>
              <a:t> for Croatian </a:t>
            </a:r>
            <a:r>
              <a:rPr lang="hr-HR" sz="2400" dirty="0" err="1">
                <a:solidFill>
                  <a:schemeClr val="bg1"/>
                </a:solidFill>
              </a:rPr>
              <a:t>Journals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446" y="4120993"/>
            <a:ext cx="4533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Palma Dizdarević, </a:t>
            </a:r>
            <a:r>
              <a:rPr lang="hr-H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Draženko </a:t>
            </a:r>
            <a:r>
              <a:rPr lang="hr-H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Celjak</a:t>
            </a:r>
          </a:p>
          <a:p>
            <a:r>
              <a:rPr lang="hr-H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 </a:t>
            </a:r>
            <a:r>
              <a:rPr lang="hr-H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University </a:t>
            </a:r>
            <a:r>
              <a:rPr lang="hr-HR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hr-H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Zagreb, University </a:t>
            </a:r>
            <a:r>
              <a:rPr lang="hr-HR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  <a:r>
              <a:rPr lang="hr-H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Centre</a:t>
            </a:r>
          </a:p>
          <a:p>
            <a:r>
              <a:rPr lang="hr-H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PUBMET2020, </a:t>
            </a:r>
            <a:r>
              <a:rPr lang="hr-HR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  <a:r>
              <a:rPr lang="hr-H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17, 2020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007" y="432293"/>
            <a:ext cx="1381743" cy="1842324"/>
          </a:xfr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348" y="298094"/>
            <a:ext cx="1791147" cy="2388196"/>
          </a:xfrm>
          <a:prstGeom prst="rect">
            <a:avLst/>
          </a:prstGeom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537199" y="691378"/>
            <a:ext cx="2901255" cy="617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37" rtl="0" eaLnBrk="1" latinLnBrk="0" hangingPunct="1">
              <a:lnSpc>
                <a:spcPct val="90000"/>
              </a:lnSpc>
              <a:spcBef>
                <a:spcPts val="563"/>
              </a:spcBef>
              <a:buClr>
                <a:srgbClr val="CC3C00"/>
              </a:buClr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57169" indent="0" algn="ctr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C3C00"/>
              </a:buClr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14337" indent="0" algn="ctr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C3C00"/>
              </a:buClr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71506" indent="0" algn="ctr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C3C00"/>
              </a:buClr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028675" indent="0" algn="ctr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C3C00"/>
              </a:buClr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285843" indent="0" algn="ctr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11" indent="0" algn="ctr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180" indent="0" algn="ctr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349" indent="0" algn="ctr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dirty="0"/>
              <a:t>CONTACT US: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319167" y="892896"/>
            <a:ext cx="2901255" cy="2763441"/>
          </a:xfrm>
          <a:prstGeom prst="rect">
            <a:avLst/>
          </a:prstGeom>
        </p:spPr>
        <p:txBody>
          <a:bodyPr/>
          <a:lstStyle>
            <a:lvl1pPr marL="128585" indent="-128585" algn="l" defTabSz="514337" rtl="0" eaLnBrk="1" latinLnBrk="0" hangingPunct="1">
              <a:lnSpc>
                <a:spcPct val="90000"/>
              </a:lnSpc>
              <a:spcBef>
                <a:spcPts val="563"/>
              </a:spcBef>
              <a:buClr>
                <a:srgbClr val="CC3C00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575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C3C00"/>
              </a:buClr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2921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C3C00"/>
              </a:buClr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00090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C3C0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57259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C3C00"/>
              </a:buClr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hr-HR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hr-HR" b="1" dirty="0"/>
              <a:t>HRČAK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b="1" dirty="0">
                <a:hlinkClick r:id="rId4"/>
              </a:rPr>
              <a:t>hrcak@srce.hr</a:t>
            </a:r>
            <a:endParaRPr lang="hr-HR" b="1" dirty="0"/>
          </a:p>
          <a:p>
            <a:pPr marL="0" indent="0">
              <a:buFont typeface="Arial" panose="020B0604020202020204" pitchFamily="34" charset="0"/>
              <a:buNone/>
            </a:pPr>
            <a:endParaRPr lang="hr-HR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hr-HR" b="1" dirty="0"/>
              <a:t>DABAR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b="1" dirty="0">
                <a:hlinkClick r:id="rId5"/>
              </a:rPr>
              <a:t>dabar@srce.hr</a:t>
            </a:r>
            <a:endParaRPr lang="hr-HR" b="1" dirty="0"/>
          </a:p>
          <a:p>
            <a:pPr marL="0" indent="0">
              <a:buFont typeface="Arial" panose="020B0604020202020204" pitchFamily="34" charset="0"/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85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hr-HR" dirty="0"/>
              <a:t>Transparency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Openess</a:t>
            </a:r>
            <a:r>
              <a:rPr lang="hr-HR" dirty="0"/>
              <a:t> </a:t>
            </a:r>
            <a:r>
              <a:rPr lang="hr-HR" dirty="0" err="1"/>
              <a:t>Promotion</a:t>
            </a:r>
            <a:r>
              <a:rPr lang="hr-HR" dirty="0"/>
              <a:t> (TOP) </a:t>
            </a:r>
            <a:r>
              <a:rPr lang="hr-HR" dirty="0" err="1"/>
              <a:t>Guidelines</a:t>
            </a:r>
            <a:r>
              <a:rPr lang="hr-HR" dirty="0"/>
              <a:t>. </a:t>
            </a:r>
            <a:r>
              <a:rPr lang="hr-HR" dirty="0" err="1"/>
              <a:t>Available</a:t>
            </a:r>
            <a:r>
              <a:rPr lang="hr-HR" dirty="0"/>
              <a:t> </a:t>
            </a:r>
            <a:r>
              <a:rPr lang="hr-HR" dirty="0" smtClean="0"/>
              <a:t>at:</a:t>
            </a:r>
            <a:br>
              <a:rPr lang="hr-HR" dirty="0" smtClean="0"/>
            </a:br>
            <a:r>
              <a:rPr lang="hr-HR" dirty="0" smtClean="0"/>
              <a:t>https</a:t>
            </a:r>
            <a:r>
              <a:rPr lang="hr-HR" dirty="0"/>
              <a:t>://osf.io/9f6gx/wiki/Guidelines/ </a:t>
            </a:r>
            <a:endParaRPr lang="hr-HR" dirty="0" smtClean="0"/>
          </a:p>
          <a:p>
            <a:pPr marL="342900" lvl="0" indent="-342900">
              <a:buFont typeface="+mj-lt"/>
              <a:buAutoNum type="arabicPeriod"/>
            </a:pPr>
            <a:endParaRPr lang="hr-HR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Hrynaszkiewicz</a:t>
            </a:r>
            <a:r>
              <a:rPr lang="en-US" dirty="0"/>
              <a:t>, I., Simons, N., Hussain, A., Grant, R. and Goudie, S., 2020. Developing a Research Data Policy Framework for All Journals and Publishers. Data Science Journal, 19(1), p.5</a:t>
            </a:r>
            <a:r>
              <a:rPr lang="en-US" dirty="0" smtClean="0"/>
              <a:t>. </a:t>
            </a:r>
            <a:r>
              <a:rPr lang="en-US" dirty="0"/>
              <a:t>http://doi.org/10.5334/dsj-2020-005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940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Data </a:t>
            </a:r>
            <a:r>
              <a:rPr lang="hr-HR" dirty="0" err="1"/>
              <a:t>Sharing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1369219"/>
            <a:ext cx="5915025" cy="2439730"/>
          </a:xfrm>
        </p:spPr>
        <p:txBody>
          <a:bodyPr/>
          <a:lstStyle/>
          <a:p>
            <a:pPr marL="0" indent="0">
              <a:buNone/>
            </a:pPr>
            <a:endParaRPr lang="hr-HR" sz="1400" dirty="0"/>
          </a:p>
          <a:p>
            <a:pPr marL="285750" indent="-285750"/>
            <a:r>
              <a:rPr lang="hr-HR" sz="1400" dirty="0"/>
              <a:t>Research data </a:t>
            </a:r>
            <a:r>
              <a:rPr lang="hr-HR" sz="1400" dirty="0" err="1"/>
              <a:t>becomes</a:t>
            </a:r>
            <a:r>
              <a:rPr lang="hr-HR" sz="1400" dirty="0"/>
              <a:t> </a:t>
            </a:r>
            <a:r>
              <a:rPr lang="hr-HR" sz="1400" dirty="0" err="1"/>
              <a:t>findable</a:t>
            </a:r>
            <a:r>
              <a:rPr lang="hr-HR" sz="1400" dirty="0"/>
              <a:t>, </a:t>
            </a:r>
            <a:r>
              <a:rPr lang="hr-HR" sz="1400" dirty="0" err="1"/>
              <a:t>accessible</a:t>
            </a:r>
            <a:r>
              <a:rPr lang="hr-HR" sz="1400" dirty="0"/>
              <a:t>, </a:t>
            </a:r>
            <a:r>
              <a:rPr lang="hr-HR" sz="1400" dirty="0" err="1"/>
              <a:t>interoperable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reusable</a:t>
            </a:r>
            <a:r>
              <a:rPr lang="hr-HR" sz="1400" dirty="0"/>
              <a:t> (FAIR)</a:t>
            </a:r>
          </a:p>
          <a:p>
            <a:pPr marL="285750" indent="-285750"/>
            <a:r>
              <a:rPr lang="hr-HR" sz="1400" dirty="0"/>
              <a:t>More </a:t>
            </a:r>
            <a:r>
              <a:rPr lang="hr-HR" sz="1400" dirty="0" err="1"/>
              <a:t>connection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collaboration</a:t>
            </a:r>
            <a:r>
              <a:rPr lang="hr-HR" sz="1400" dirty="0"/>
              <a:t> </a:t>
            </a:r>
            <a:r>
              <a:rPr lang="hr-HR" sz="1400" dirty="0" err="1"/>
              <a:t>between</a:t>
            </a:r>
            <a:r>
              <a:rPr lang="hr-HR" sz="1400" dirty="0"/>
              <a:t> </a:t>
            </a:r>
            <a:r>
              <a:rPr lang="hr-HR" sz="1400" dirty="0" err="1"/>
              <a:t>scientists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researchers</a:t>
            </a:r>
            <a:endParaRPr lang="hr-HR" sz="1400" dirty="0"/>
          </a:p>
          <a:p>
            <a:pPr marL="285750" indent="-285750"/>
            <a:r>
              <a:rPr lang="hr-HR" sz="1400" dirty="0" err="1"/>
              <a:t>Increases</a:t>
            </a:r>
            <a:r>
              <a:rPr lang="hr-HR" sz="1400" dirty="0"/>
              <a:t> data </a:t>
            </a:r>
            <a:r>
              <a:rPr lang="hr-HR" sz="1400" dirty="0" err="1"/>
              <a:t>circulation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merging</a:t>
            </a:r>
            <a:r>
              <a:rPr lang="hr-HR" sz="1400" dirty="0"/>
              <a:t> data </a:t>
            </a:r>
            <a:r>
              <a:rPr lang="hr-HR" sz="1400" dirty="0" err="1"/>
              <a:t>from</a:t>
            </a:r>
            <a:r>
              <a:rPr lang="hr-HR" sz="1400" dirty="0"/>
              <a:t> </a:t>
            </a:r>
            <a:r>
              <a:rPr lang="hr-HR" sz="1400" dirty="0" err="1"/>
              <a:t>different</a:t>
            </a:r>
            <a:r>
              <a:rPr lang="hr-HR" sz="1400" dirty="0"/>
              <a:t> </a:t>
            </a:r>
            <a:r>
              <a:rPr lang="hr-HR" sz="1400" dirty="0" err="1"/>
              <a:t>studies</a:t>
            </a:r>
            <a:endParaRPr lang="hr-HR" sz="1400" dirty="0"/>
          </a:p>
          <a:p>
            <a:pPr marL="285750" indent="-285750"/>
            <a:r>
              <a:rPr lang="hr-HR" sz="1400" dirty="0"/>
              <a:t>A</a:t>
            </a:r>
            <a:r>
              <a:rPr lang="en-US" sz="1400" dirty="0"/>
              <a:t>l</a:t>
            </a:r>
            <a:r>
              <a:rPr lang="hr-HR" sz="1400" dirty="0" err="1"/>
              <a:t>lows</a:t>
            </a:r>
            <a:r>
              <a:rPr lang="hr-HR" sz="1400" dirty="0"/>
              <a:t> b</a:t>
            </a:r>
            <a:r>
              <a:rPr lang="en-US" sz="1400" dirty="0" err="1"/>
              <a:t>uild</a:t>
            </a:r>
            <a:r>
              <a:rPr lang="hr-HR" sz="1400" dirty="0" err="1"/>
              <a:t>ing</a:t>
            </a:r>
            <a:r>
              <a:rPr lang="en-US" sz="1400" dirty="0"/>
              <a:t> upon the work of others </a:t>
            </a:r>
            <a:endParaRPr lang="hr-HR" sz="1400" dirty="0"/>
          </a:p>
          <a:p>
            <a:pPr marL="285750" indent="-285750"/>
            <a:r>
              <a:rPr lang="hr-HR" sz="1400" dirty="0" err="1"/>
              <a:t>Exploration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additional</a:t>
            </a:r>
            <a:r>
              <a:rPr lang="hr-HR" sz="1400" dirty="0"/>
              <a:t> </a:t>
            </a:r>
            <a:r>
              <a:rPr lang="hr-HR" sz="1400" dirty="0" err="1"/>
              <a:t>hypotheses</a:t>
            </a:r>
            <a:r>
              <a:rPr lang="hr-HR" sz="1400" dirty="0"/>
              <a:t> </a:t>
            </a:r>
            <a:r>
              <a:rPr lang="hr-HR" sz="1400" dirty="0" err="1"/>
              <a:t>or</a:t>
            </a:r>
            <a:r>
              <a:rPr lang="hr-HR" sz="1400" dirty="0"/>
              <a:t> </a:t>
            </a:r>
            <a:r>
              <a:rPr lang="en-US" sz="1400" dirty="0"/>
              <a:t>important new </a:t>
            </a:r>
            <a:r>
              <a:rPr lang="en-US" sz="1400" dirty="0" smtClean="0"/>
              <a:t>finding</a:t>
            </a:r>
            <a:r>
              <a:rPr lang="hr-HR" sz="1400" dirty="0" smtClean="0"/>
              <a:t>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54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Research Data </a:t>
            </a:r>
            <a:r>
              <a:rPr lang="hr-HR" dirty="0" err="1"/>
              <a:t>Policies</a:t>
            </a:r>
            <a:r>
              <a:rPr lang="hr-HR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hr-HR" sz="1600" dirty="0" err="1"/>
              <a:t>What</a:t>
            </a:r>
            <a:r>
              <a:rPr lang="hr-HR" sz="1600" dirty="0"/>
              <a:t>, </a:t>
            </a:r>
            <a:r>
              <a:rPr lang="hr-HR" sz="1600" dirty="0" err="1"/>
              <a:t>when</a:t>
            </a:r>
            <a:r>
              <a:rPr lang="hr-HR" sz="1600" dirty="0"/>
              <a:t> </a:t>
            </a:r>
            <a:r>
              <a:rPr lang="hr-HR" sz="1600" dirty="0" err="1"/>
              <a:t>and</a:t>
            </a:r>
            <a:r>
              <a:rPr lang="hr-HR" sz="1600" dirty="0"/>
              <a:t> </a:t>
            </a:r>
            <a:r>
              <a:rPr lang="hr-HR" sz="1600" dirty="0" err="1"/>
              <a:t>where</a:t>
            </a:r>
            <a:r>
              <a:rPr lang="hr-HR" sz="1600" dirty="0"/>
              <a:t> </a:t>
            </a:r>
            <a:r>
              <a:rPr lang="hr-HR" sz="1600" dirty="0" err="1"/>
              <a:t>will</a:t>
            </a:r>
            <a:r>
              <a:rPr lang="hr-HR" sz="1600" dirty="0"/>
              <a:t> </a:t>
            </a:r>
            <a:r>
              <a:rPr lang="hr-HR" sz="1600" dirty="0" err="1"/>
              <a:t>be</a:t>
            </a:r>
            <a:r>
              <a:rPr lang="hr-HR" sz="1600" dirty="0"/>
              <a:t> </a:t>
            </a:r>
            <a:r>
              <a:rPr lang="hr-HR" sz="1600" dirty="0" err="1"/>
              <a:t>available</a:t>
            </a:r>
            <a:r>
              <a:rPr lang="hr-HR" sz="1600" dirty="0"/>
              <a:t> </a:t>
            </a:r>
          </a:p>
          <a:p>
            <a:pPr marL="285750" indent="-285750"/>
            <a:r>
              <a:rPr lang="hr-HR" sz="1600" i="1" dirty="0"/>
              <a:t>A </a:t>
            </a:r>
            <a:r>
              <a:rPr lang="hr-HR" sz="1600" i="1" dirty="0" err="1"/>
              <a:t>research</a:t>
            </a:r>
            <a:r>
              <a:rPr lang="hr-HR" sz="1600" i="1" dirty="0"/>
              <a:t> data </a:t>
            </a:r>
            <a:r>
              <a:rPr lang="hr-HR" sz="1600" i="1" dirty="0" err="1"/>
              <a:t>policy</a:t>
            </a:r>
            <a:r>
              <a:rPr lang="hr-HR" sz="1600" i="1" dirty="0"/>
              <a:t> </a:t>
            </a:r>
            <a:r>
              <a:rPr lang="hr-HR" sz="1600" i="1" dirty="0" err="1"/>
              <a:t>framework</a:t>
            </a:r>
            <a:r>
              <a:rPr lang="hr-HR" sz="1600" i="1" dirty="0"/>
              <a:t> for </a:t>
            </a:r>
            <a:r>
              <a:rPr lang="hr-HR" sz="1600" i="1" dirty="0" err="1"/>
              <a:t>all</a:t>
            </a:r>
            <a:r>
              <a:rPr lang="hr-HR" sz="1600" i="1" dirty="0"/>
              <a:t> </a:t>
            </a:r>
            <a:r>
              <a:rPr lang="hr-HR" sz="1600" i="1" dirty="0" err="1"/>
              <a:t>journals</a:t>
            </a:r>
            <a:r>
              <a:rPr lang="hr-HR" sz="1600" i="1" dirty="0"/>
              <a:t> </a:t>
            </a:r>
            <a:r>
              <a:rPr lang="hr-HR" sz="1600" i="1" dirty="0" err="1"/>
              <a:t>and</a:t>
            </a:r>
            <a:r>
              <a:rPr lang="hr-HR" sz="1600" i="1" dirty="0"/>
              <a:t> </a:t>
            </a:r>
            <a:r>
              <a:rPr lang="hr-HR" sz="1600" i="1" dirty="0" err="1"/>
              <a:t>publishers</a:t>
            </a:r>
            <a:r>
              <a:rPr lang="hr-HR" sz="1600" i="1" dirty="0"/>
              <a:t> </a:t>
            </a:r>
            <a:r>
              <a:rPr lang="hr-HR" sz="1600" dirty="0"/>
              <a:t>(</a:t>
            </a:r>
            <a:r>
              <a:rPr lang="hr-HR" sz="1600" dirty="0" err="1"/>
              <a:t>February</a:t>
            </a:r>
            <a:r>
              <a:rPr lang="hr-HR" sz="1600" dirty="0"/>
              <a:t> 2020)</a:t>
            </a:r>
          </a:p>
          <a:p>
            <a:pPr marL="742950" lvl="1" indent="-285750"/>
            <a:r>
              <a:rPr lang="hr-HR" sz="1400" dirty="0"/>
              <a:t>output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the</a:t>
            </a:r>
            <a:r>
              <a:rPr lang="hr-HR" sz="1400" dirty="0"/>
              <a:t> Data </a:t>
            </a:r>
            <a:r>
              <a:rPr lang="hr-HR" sz="1400" dirty="0" err="1"/>
              <a:t>policy</a:t>
            </a:r>
            <a:r>
              <a:rPr lang="hr-HR" sz="1400" dirty="0"/>
              <a:t> </a:t>
            </a:r>
            <a:r>
              <a:rPr lang="hr-HR" sz="1400" dirty="0" err="1"/>
              <a:t>standardisation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implementation</a:t>
            </a:r>
            <a:r>
              <a:rPr lang="hr-HR" sz="1400" dirty="0"/>
              <a:t> </a:t>
            </a:r>
            <a:r>
              <a:rPr lang="hr-HR" sz="1400" dirty="0" err="1"/>
              <a:t>Interest</a:t>
            </a:r>
            <a:r>
              <a:rPr lang="hr-HR" sz="1400" dirty="0"/>
              <a:t> Group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the</a:t>
            </a:r>
            <a:r>
              <a:rPr lang="hr-HR" sz="1400" dirty="0"/>
              <a:t> </a:t>
            </a:r>
            <a:r>
              <a:rPr lang="hr-HR" sz="1400" dirty="0">
                <a:hlinkClick r:id="rId2"/>
              </a:rPr>
              <a:t>Research Data </a:t>
            </a:r>
            <a:r>
              <a:rPr lang="hr-HR" sz="1400" dirty="0" err="1">
                <a:hlinkClick r:id="rId2"/>
              </a:rPr>
              <a:t>Alliance</a:t>
            </a:r>
            <a:endParaRPr lang="hr-HR" sz="1400" dirty="0"/>
          </a:p>
          <a:p>
            <a:pPr marL="742950" lvl="1" indent="-285750"/>
            <a:endParaRPr lang="hr-HR" sz="1600" dirty="0"/>
          </a:p>
          <a:p>
            <a:pPr marL="714368" lvl="2" indent="0">
              <a:buNone/>
            </a:pPr>
            <a:r>
              <a:rPr lang="hr-HR" sz="1400" dirty="0"/>
              <a:t>Research Data </a:t>
            </a:r>
            <a:r>
              <a:rPr lang="hr-HR" sz="1400" dirty="0" err="1"/>
              <a:t>Alliance</a:t>
            </a:r>
            <a:r>
              <a:rPr lang="hr-HR" sz="1400" dirty="0"/>
              <a:t> (RDA) </a:t>
            </a:r>
            <a:endParaRPr lang="hr-HR" sz="1400" dirty="0" smtClean="0"/>
          </a:p>
          <a:p>
            <a:pPr marL="885818" lvl="2" indent="-171450"/>
            <a:r>
              <a:rPr lang="en-US" dirty="0" smtClean="0"/>
              <a:t>global </a:t>
            </a:r>
            <a:r>
              <a:rPr lang="en-US" dirty="0"/>
              <a:t>non-profit </a:t>
            </a:r>
            <a:r>
              <a:rPr lang="en-US" dirty="0" err="1" smtClean="0"/>
              <a:t>organi</a:t>
            </a:r>
            <a:r>
              <a:rPr lang="hr-HR" dirty="0" smtClean="0"/>
              <a:t>s</a:t>
            </a:r>
            <a:r>
              <a:rPr lang="en-US" dirty="0" err="1" smtClean="0"/>
              <a:t>ation</a:t>
            </a:r>
            <a:r>
              <a:rPr lang="en-US" dirty="0" smtClean="0"/>
              <a:t> </a:t>
            </a:r>
            <a:r>
              <a:rPr lang="en-US" dirty="0"/>
              <a:t>that builds the social and technical bridges to enable the open sharing and re-use of </a:t>
            </a:r>
            <a:r>
              <a:rPr lang="en-US" dirty="0" smtClean="0"/>
              <a:t>data </a:t>
            </a:r>
            <a:endParaRPr lang="hr-HR" dirty="0" smtClean="0"/>
          </a:p>
          <a:p>
            <a:pPr marL="885818" lvl="2" indent="-171450"/>
            <a:r>
              <a:rPr lang="en-US" dirty="0" smtClean="0"/>
              <a:t>more </a:t>
            </a:r>
            <a:r>
              <a:rPr lang="en-US" dirty="0"/>
              <a:t>than 10.000 </a:t>
            </a:r>
            <a:r>
              <a:rPr lang="en-US" dirty="0" smtClean="0"/>
              <a:t>members</a:t>
            </a:r>
            <a:endParaRPr lang="hr-HR" sz="1488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201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30" dirty="0"/>
              <a:t>A </a:t>
            </a:r>
            <a:r>
              <a:rPr lang="hr-HR" sz="2030" dirty="0" err="1"/>
              <a:t>research</a:t>
            </a:r>
            <a:r>
              <a:rPr lang="hr-HR" sz="2030" dirty="0"/>
              <a:t> data </a:t>
            </a:r>
            <a:r>
              <a:rPr lang="hr-HR" sz="2030" dirty="0" err="1"/>
              <a:t>policy</a:t>
            </a:r>
            <a:r>
              <a:rPr lang="hr-HR" sz="2030" dirty="0"/>
              <a:t> </a:t>
            </a:r>
            <a:r>
              <a:rPr lang="hr-HR" sz="2030" dirty="0" err="1"/>
              <a:t>framework</a:t>
            </a:r>
            <a:r>
              <a:rPr lang="hr-HR" sz="2030" dirty="0"/>
              <a:t> for </a:t>
            </a:r>
            <a:r>
              <a:rPr lang="hr-HR" sz="2030" dirty="0" err="1"/>
              <a:t>all</a:t>
            </a:r>
            <a:r>
              <a:rPr lang="hr-HR" sz="2030" dirty="0"/>
              <a:t> </a:t>
            </a:r>
            <a:r>
              <a:rPr lang="hr-HR" sz="2030" dirty="0" err="1"/>
              <a:t>journals</a:t>
            </a:r>
            <a:r>
              <a:rPr lang="hr-HR" sz="2030" dirty="0"/>
              <a:t> </a:t>
            </a:r>
            <a:r>
              <a:rPr lang="hr-HR" sz="2030" dirty="0" err="1"/>
              <a:t>and</a:t>
            </a:r>
            <a:r>
              <a:rPr lang="hr-HR" sz="2030" dirty="0"/>
              <a:t> </a:t>
            </a:r>
            <a:r>
              <a:rPr lang="hr-HR" sz="2030" dirty="0" err="1"/>
              <a:t>publishers</a:t>
            </a:r>
            <a:endParaRPr lang="hr-HR" sz="203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/>
            <a:r>
              <a:rPr lang="hr-HR" sz="1600" dirty="0"/>
              <a:t>First </a:t>
            </a:r>
            <a:r>
              <a:rPr lang="hr-HR" sz="1600" dirty="0" err="1"/>
              <a:t>version</a:t>
            </a:r>
            <a:r>
              <a:rPr lang="hr-HR" sz="1600" dirty="0"/>
              <a:t>      </a:t>
            </a:r>
            <a:r>
              <a:rPr lang="hr-HR" sz="1600" dirty="0" err="1"/>
              <a:t>available</a:t>
            </a:r>
            <a:r>
              <a:rPr lang="hr-HR" sz="1600" dirty="0"/>
              <a:t> for </a:t>
            </a:r>
            <a:r>
              <a:rPr lang="hr-HR" sz="1600" dirty="0" err="1"/>
              <a:t>public</a:t>
            </a:r>
            <a:r>
              <a:rPr lang="hr-HR" sz="1600" dirty="0"/>
              <a:t> </a:t>
            </a:r>
            <a:r>
              <a:rPr lang="hr-HR" sz="1600" dirty="0" err="1" smtClean="0"/>
              <a:t>comments</a:t>
            </a:r>
            <a:endParaRPr lang="hr-HR" sz="1375" dirty="0" smtClean="0"/>
          </a:p>
          <a:p>
            <a:pPr marL="742950" lvl="1" indent="-285750"/>
            <a:r>
              <a:rPr lang="hr-HR" sz="1600" dirty="0" err="1" smtClean="0"/>
              <a:t>Result</a:t>
            </a:r>
            <a:r>
              <a:rPr lang="hr-HR" sz="1600" dirty="0" smtClean="0"/>
              <a:t>      </a:t>
            </a:r>
            <a:r>
              <a:rPr lang="hr-HR" sz="1600" dirty="0"/>
              <a:t>14 </a:t>
            </a:r>
            <a:r>
              <a:rPr lang="hr-HR" sz="1600" dirty="0" err="1"/>
              <a:t>features</a:t>
            </a:r>
            <a:r>
              <a:rPr lang="hr-HR" sz="1600" dirty="0"/>
              <a:t>      6 </a:t>
            </a:r>
            <a:r>
              <a:rPr lang="hr-HR" sz="1600" dirty="0" err="1"/>
              <a:t>policy</a:t>
            </a:r>
            <a:r>
              <a:rPr lang="hr-HR" sz="1600" dirty="0"/>
              <a:t> </a:t>
            </a:r>
            <a:r>
              <a:rPr lang="hr-HR" sz="1600" dirty="0" err="1"/>
              <a:t>types</a:t>
            </a:r>
            <a:r>
              <a:rPr lang="hr-HR" sz="1600" dirty="0"/>
              <a:t> </a:t>
            </a:r>
            <a:endParaRPr lang="hr-HR" sz="1600" dirty="0" smtClean="0"/>
          </a:p>
          <a:p>
            <a:pPr marL="742950" lvl="1" indent="-285750"/>
            <a:r>
              <a:rPr lang="hr-HR" sz="1600" dirty="0"/>
              <a:t>„</a:t>
            </a:r>
            <a:r>
              <a:rPr lang="hr-HR" sz="1600" dirty="0" err="1"/>
              <a:t>The</a:t>
            </a:r>
            <a:r>
              <a:rPr lang="hr-HR" sz="1600" dirty="0"/>
              <a:t> TOP G</a:t>
            </a:r>
            <a:r>
              <a:rPr lang="en-US" sz="1600" dirty="0" err="1"/>
              <a:t>uidelines</a:t>
            </a:r>
            <a:r>
              <a:rPr lang="hr-HR" sz="1600" dirty="0"/>
              <a:t>”</a:t>
            </a:r>
          </a:p>
          <a:p>
            <a:pPr marL="1000118" lvl="2" indent="-285750"/>
            <a:r>
              <a:rPr lang="hr-HR" sz="1488" dirty="0"/>
              <a:t>8 </a:t>
            </a:r>
            <a:r>
              <a:rPr lang="hr-HR" sz="1488" dirty="0" err="1"/>
              <a:t>transparency</a:t>
            </a:r>
            <a:r>
              <a:rPr lang="hr-HR" sz="1488" dirty="0"/>
              <a:t> </a:t>
            </a:r>
            <a:r>
              <a:rPr lang="hr-HR" sz="1488" dirty="0" err="1"/>
              <a:t>standards</a:t>
            </a:r>
            <a:endParaRPr lang="hr-HR" sz="1488" dirty="0"/>
          </a:p>
          <a:p>
            <a:pPr marL="1000118" lvl="2" indent="-285750"/>
            <a:r>
              <a:rPr lang="hr-HR" sz="1375" dirty="0"/>
              <a:t>TOP </a:t>
            </a:r>
            <a:r>
              <a:rPr lang="hr-HR" sz="1375" dirty="0" err="1" smtClean="0"/>
              <a:t>Guidelines</a:t>
            </a:r>
            <a:r>
              <a:rPr lang="hr-HR" sz="1375" dirty="0" smtClean="0"/>
              <a:t> </a:t>
            </a:r>
            <a:r>
              <a:rPr lang="hr-HR" sz="1375" dirty="0" err="1"/>
              <a:t>Committee</a:t>
            </a:r>
            <a:r>
              <a:rPr lang="hr-HR" sz="1375" dirty="0"/>
              <a:t> (</a:t>
            </a:r>
            <a:r>
              <a:rPr lang="hr-HR" sz="1375" dirty="0" err="1"/>
              <a:t>advisory</a:t>
            </a:r>
            <a:r>
              <a:rPr lang="hr-HR" sz="1375" dirty="0"/>
              <a:t> </a:t>
            </a:r>
            <a:r>
              <a:rPr lang="hr-HR" sz="1375" dirty="0" err="1"/>
              <a:t>group</a:t>
            </a:r>
            <a:r>
              <a:rPr lang="hr-HR" sz="1375" dirty="0"/>
              <a:t> for </a:t>
            </a:r>
            <a:r>
              <a:rPr lang="hr-HR" sz="1375" dirty="0" err="1"/>
              <a:t>journals</a:t>
            </a:r>
            <a:r>
              <a:rPr lang="hr-HR" sz="1375" dirty="0"/>
              <a:t> </a:t>
            </a:r>
            <a:r>
              <a:rPr lang="hr-HR" sz="1375" dirty="0" err="1"/>
              <a:t>and</a:t>
            </a:r>
            <a:r>
              <a:rPr lang="hr-HR" sz="1375" dirty="0"/>
              <a:t> </a:t>
            </a:r>
            <a:r>
              <a:rPr lang="hr-HR" sz="1375" dirty="0" err="1"/>
              <a:t>funders</a:t>
            </a:r>
            <a:r>
              <a:rPr lang="hr-HR" sz="1375" dirty="0"/>
              <a:t>)</a:t>
            </a:r>
            <a:r>
              <a:rPr lang="en-US" sz="1375" dirty="0"/>
              <a:t> </a:t>
            </a:r>
            <a:endParaRPr lang="hr-HR" sz="1375" dirty="0"/>
          </a:p>
          <a:p>
            <a:pPr marL="1000118" lvl="2" indent="-285750"/>
            <a:r>
              <a:rPr lang="hr-HR" sz="1375" dirty="0" err="1"/>
              <a:t>supported</a:t>
            </a:r>
            <a:r>
              <a:rPr lang="hr-HR" sz="1375" dirty="0"/>
              <a:t> </a:t>
            </a:r>
            <a:r>
              <a:rPr lang="hr-HR" sz="1375" dirty="0" err="1"/>
              <a:t>by</a:t>
            </a:r>
            <a:r>
              <a:rPr lang="hr-HR" sz="1375" dirty="0"/>
              <a:t> </a:t>
            </a:r>
            <a:r>
              <a:rPr lang="hr-HR" sz="1375" dirty="0" err="1"/>
              <a:t>the</a:t>
            </a:r>
            <a:r>
              <a:rPr lang="hr-HR" sz="1375" dirty="0"/>
              <a:t> </a:t>
            </a:r>
            <a:r>
              <a:rPr lang="hr-HR" sz="1375" dirty="0" err="1"/>
              <a:t>Center</a:t>
            </a:r>
            <a:r>
              <a:rPr lang="hr-HR" sz="1375" dirty="0"/>
              <a:t> for Open Science</a:t>
            </a:r>
          </a:p>
          <a:p>
            <a:pPr marL="457200" lvl="1" indent="0">
              <a:buNone/>
            </a:pPr>
            <a:endParaRPr lang="hr-HR" sz="1600" dirty="0"/>
          </a:p>
          <a:p>
            <a:pPr marL="742950" lvl="1" indent="-285750">
              <a:buBlip>
                <a:blip r:embed="rId2"/>
              </a:buBlip>
            </a:pPr>
            <a:r>
              <a:rPr lang="hr-HR" sz="1600" dirty="0"/>
              <a:t>Research data </a:t>
            </a:r>
            <a:r>
              <a:rPr lang="hr-HR" sz="1600" dirty="0" err="1"/>
              <a:t>policy</a:t>
            </a:r>
            <a:r>
              <a:rPr lang="hr-HR" sz="1600" dirty="0"/>
              <a:t> </a:t>
            </a:r>
            <a:r>
              <a:rPr lang="hr-HR" sz="1600" dirty="0" err="1"/>
              <a:t>framework</a:t>
            </a:r>
            <a:r>
              <a:rPr lang="hr-HR" sz="1600" dirty="0"/>
              <a:t> </a:t>
            </a:r>
            <a:r>
              <a:rPr lang="hr-HR" sz="1600" dirty="0" err="1"/>
              <a:t>has</a:t>
            </a:r>
            <a:r>
              <a:rPr lang="hr-HR" sz="1600" dirty="0"/>
              <a:t> </a:t>
            </a:r>
            <a:r>
              <a:rPr lang="hr-HR" sz="1600" dirty="0" err="1"/>
              <a:t>passed</a:t>
            </a:r>
            <a:r>
              <a:rPr lang="hr-HR" sz="1600" dirty="0"/>
              <a:t> RDA </a:t>
            </a:r>
            <a:r>
              <a:rPr lang="hr-HR" sz="1600" dirty="0" err="1"/>
              <a:t>community</a:t>
            </a:r>
            <a:r>
              <a:rPr lang="hr-HR" sz="1600" dirty="0"/>
              <a:t> </a:t>
            </a:r>
            <a:r>
              <a:rPr lang="hr-HR" sz="1600" dirty="0" err="1"/>
              <a:t>review</a:t>
            </a:r>
            <a:r>
              <a:rPr lang="hr-HR" sz="1600" dirty="0"/>
              <a:t> </a:t>
            </a:r>
            <a:r>
              <a:rPr lang="hr-HR" sz="1600" dirty="0" err="1"/>
              <a:t>and</a:t>
            </a:r>
            <a:r>
              <a:rPr lang="hr-HR" sz="1600" dirty="0"/>
              <a:t> </a:t>
            </a:r>
            <a:r>
              <a:rPr lang="hr-HR" sz="1600" dirty="0" err="1"/>
              <a:t>is</a:t>
            </a:r>
            <a:r>
              <a:rPr lang="hr-HR" sz="1600" dirty="0"/>
              <a:t> </a:t>
            </a:r>
            <a:r>
              <a:rPr lang="hr-HR" sz="1600" dirty="0" err="1"/>
              <a:t>now</a:t>
            </a:r>
            <a:r>
              <a:rPr lang="hr-HR" sz="1600" dirty="0"/>
              <a:t> </a:t>
            </a:r>
            <a:r>
              <a:rPr lang="hr-HR" sz="1600" dirty="0" err="1"/>
              <a:t>an</a:t>
            </a:r>
            <a:r>
              <a:rPr lang="hr-HR" sz="1600" dirty="0"/>
              <a:t> RDA </a:t>
            </a:r>
            <a:r>
              <a:rPr lang="hr-HR" sz="1600" dirty="0" err="1"/>
              <a:t>supporting</a:t>
            </a:r>
            <a:r>
              <a:rPr lang="hr-HR" sz="1600" dirty="0"/>
              <a:t> output (August 2020)</a:t>
            </a:r>
          </a:p>
          <a:p>
            <a:pPr marL="742950" lvl="1" indent="-285750"/>
            <a:endParaRPr lang="hr-HR" sz="1800" dirty="0"/>
          </a:p>
          <a:p>
            <a:endParaRPr lang="hr-HR" dirty="0"/>
          </a:p>
        </p:txBody>
      </p:sp>
      <p:sp>
        <p:nvSpPr>
          <p:cNvPr id="4" name="Right Arrow 3"/>
          <p:cNvSpPr/>
          <p:nvPr/>
        </p:nvSpPr>
        <p:spPr>
          <a:xfrm>
            <a:off x="1999066" y="1708998"/>
            <a:ext cx="170269" cy="140323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ight Arrow 4"/>
          <p:cNvSpPr/>
          <p:nvPr/>
        </p:nvSpPr>
        <p:spPr>
          <a:xfrm>
            <a:off x="3343865" y="1708998"/>
            <a:ext cx="170269" cy="140323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ight Arrow 5"/>
          <p:cNvSpPr/>
          <p:nvPr/>
        </p:nvSpPr>
        <p:spPr>
          <a:xfrm>
            <a:off x="2504611" y="1452266"/>
            <a:ext cx="170269" cy="140323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47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14 </a:t>
            </a:r>
            <a:r>
              <a:rPr lang="hr-HR" dirty="0" err="1"/>
              <a:t>features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hr-HR" sz="1400" dirty="0" err="1">
                <a:solidFill>
                  <a:srgbClr val="CC0000"/>
                </a:solidFill>
              </a:rPr>
              <a:t>Definition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  <a:r>
              <a:rPr lang="hr-HR" sz="1400" dirty="0" err="1">
                <a:solidFill>
                  <a:srgbClr val="CC0000"/>
                </a:solidFill>
              </a:rPr>
              <a:t>of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  <a:r>
              <a:rPr lang="hr-HR" sz="1400" dirty="0" err="1">
                <a:solidFill>
                  <a:srgbClr val="CC0000"/>
                </a:solidFill>
              </a:rPr>
              <a:t>research</a:t>
            </a:r>
            <a:r>
              <a:rPr lang="hr-HR" sz="1400" dirty="0">
                <a:solidFill>
                  <a:srgbClr val="CC0000"/>
                </a:solidFill>
              </a:rPr>
              <a:t> data</a:t>
            </a:r>
          </a:p>
          <a:p>
            <a:pPr marL="342900" lvl="0" indent="-342900">
              <a:buFont typeface="+mj-lt"/>
              <a:buAutoNum type="arabicPeriod"/>
            </a:pPr>
            <a:r>
              <a:rPr lang="hr-HR" sz="1400" dirty="0" err="1">
                <a:solidFill>
                  <a:srgbClr val="CC0000"/>
                </a:solidFill>
              </a:rPr>
              <a:t>Definition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  <a:r>
              <a:rPr lang="hr-HR" sz="1400" dirty="0" err="1">
                <a:solidFill>
                  <a:srgbClr val="CC0000"/>
                </a:solidFill>
              </a:rPr>
              <a:t>of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  <a:r>
              <a:rPr lang="hr-HR" sz="1400" dirty="0" err="1">
                <a:solidFill>
                  <a:srgbClr val="CC0000"/>
                </a:solidFill>
              </a:rPr>
              <a:t>exceptions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hr-HR" sz="1400" dirty="0" err="1">
                <a:solidFill>
                  <a:srgbClr val="CC0000"/>
                </a:solidFill>
              </a:rPr>
              <a:t>Embargoes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hr-HR" sz="1400" dirty="0" err="1">
                <a:solidFill>
                  <a:srgbClr val="CC0000"/>
                </a:solidFill>
              </a:rPr>
              <a:t>Supplementary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  <a:r>
              <a:rPr lang="hr-HR" sz="1400" dirty="0" err="1">
                <a:solidFill>
                  <a:srgbClr val="CC0000"/>
                </a:solidFill>
              </a:rPr>
              <a:t>materials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hr-HR" sz="1400" dirty="0">
                <a:solidFill>
                  <a:srgbClr val="CC0000"/>
                </a:solidFill>
              </a:rPr>
              <a:t>Data </a:t>
            </a:r>
            <a:r>
              <a:rPr lang="hr-HR" sz="1400" dirty="0" err="1">
                <a:solidFill>
                  <a:srgbClr val="CC0000"/>
                </a:solidFill>
              </a:rPr>
              <a:t>repositories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hr-HR" sz="1400" dirty="0">
                <a:solidFill>
                  <a:srgbClr val="CC0000"/>
                </a:solidFill>
              </a:rPr>
              <a:t>Data </a:t>
            </a:r>
            <a:r>
              <a:rPr lang="hr-HR" sz="1400" dirty="0" err="1">
                <a:solidFill>
                  <a:srgbClr val="CC0000"/>
                </a:solidFill>
              </a:rPr>
              <a:t>citation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hr-HR" sz="1400" dirty="0">
                <a:solidFill>
                  <a:srgbClr val="CC0000"/>
                </a:solidFill>
              </a:rPr>
              <a:t>Data </a:t>
            </a:r>
            <a:r>
              <a:rPr lang="hr-HR" sz="1400" dirty="0" err="1">
                <a:solidFill>
                  <a:srgbClr val="CC0000"/>
                </a:solidFill>
              </a:rPr>
              <a:t>licensing</a:t>
            </a:r>
            <a:r>
              <a:rPr lang="hr-HR" sz="1400" dirty="0">
                <a:solidFill>
                  <a:srgbClr val="CC0000"/>
                </a:solidFill>
              </a:rPr>
              <a:t>  </a:t>
            </a:r>
          </a:p>
          <a:p>
            <a:pPr marL="0" lvl="0" indent="0">
              <a:buNone/>
            </a:pPr>
            <a:endParaRPr lang="hr-HR" sz="1400" dirty="0"/>
          </a:p>
          <a:p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8"/>
            </a:pPr>
            <a:r>
              <a:rPr lang="hr-HR" sz="1400" dirty="0" err="1">
                <a:solidFill>
                  <a:srgbClr val="CC0000"/>
                </a:solidFill>
              </a:rPr>
              <a:t>Researcher</a:t>
            </a:r>
            <a:r>
              <a:rPr lang="hr-HR" sz="1400" dirty="0">
                <a:solidFill>
                  <a:srgbClr val="CC0000"/>
                </a:solidFill>
              </a:rPr>
              <a:t>/</a:t>
            </a:r>
            <a:r>
              <a:rPr lang="hr-HR" sz="1400" dirty="0" err="1">
                <a:solidFill>
                  <a:srgbClr val="CC0000"/>
                </a:solidFill>
              </a:rPr>
              <a:t>author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  <a:r>
              <a:rPr lang="hr-HR" sz="1400" dirty="0" err="1">
                <a:solidFill>
                  <a:srgbClr val="CC0000"/>
                </a:solidFill>
              </a:rPr>
              <a:t>support</a:t>
            </a:r>
            <a:endParaRPr lang="hr-HR" sz="1400" dirty="0">
              <a:solidFill>
                <a:srgbClr val="CC0000"/>
              </a:solidFill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hr-HR" sz="1400" dirty="0">
                <a:solidFill>
                  <a:srgbClr val="CC0000"/>
                </a:solidFill>
              </a:rPr>
              <a:t>Data </a:t>
            </a:r>
            <a:r>
              <a:rPr lang="hr-HR" sz="1400" dirty="0" err="1">
                <a:solidFill>
                  <a:srgbClr val="CC0000"/>
                </a:solidFill>
              </a:rPr>
              <a:t>availability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  <a:r>
              <a:rPr lang="hr-HR" sz="1400" dirty="0" err="1">
                <a:solidFill>
                  <a:srgbClr val="CC0000"/>
                </a:solidFill>
              </a:rPr>
              <a:t>statements</a:t>
            </a:r>
            <a:endParaRPr lang="hr-HR" sz="1400" dirty="0">
              <a:solidFill>
                <a:srgbClr val="CC0000"/>
              </a:solidFill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hr-HR" sz="1400" dirty="0" err="1">
                <a:solidFill>
                  <a:srgbClr val="CC0000"/>
                </a:solidFill>
              </a:rPr>
              <a:t>Mandatory</a:t>
            </a:r>
            <a:r>
              <a:rPr lang="hr-HR" sz="1400" dirty="0">
                <a:solidFill>
                  <a:srgbClr val="CC0000"/>
                </a:solidFill>
              </a:rPr>
              <a:t> data </a:t>
            </a:r>
            <a:r>
              <a:rPr lang="hr-HR" sz="1400" dirty="0" err="1">
                <a:solidFill>
                  <a:srgbClr val="CC0000"/>
                </a:solidFill>
              </a:rPr>
              <a:t>sharing</a:t>
            </a:r>
            <a:r>
              <a:rPr lang="hr-HR" sz="1400" dirty="0">
                <a:solidFill>
                  <a:srgbClr val="CC0000"/>
                </a:solidFill>
              </a:rPr>
              <a:t> (</a:t>
            </a:r>
            <a:r>
              <a:rPr lang="hr-HR" sz="1400" dirty="0" err="1">
                <a:solidFill>
                  <a:srgbClr val="CC0000"/>
                </a:solidFill>
              </a:rPr>
              <a:t>specific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  <a:r>
              <a:rPr lang="hr-HR" sz="1400" dirty="0" err="1">
                <a:solidFill>
                  <a:srgbClr val="CC0000"/>
                </a:solidFill>
              </a:rPr>
              <a:t>papers</a:t>
            </a:r>
            <a:r>
              <a:rPr lang="hr-HR" sz="1400" dirty="0">
                <a:solidFill>
                  <a:srgbClr val="CC0000"/>
                </a:solidFill>
              </a:rPr>
              <a:t>) 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hr-HR" sz="1400" dirty="0">
                <a:solidFill>
                  <a:srgbClr val="CC0000"/>
                </a:solidFill>
              </a:rPr>
              <a:t>Data </a:t>
            </a:r>
            <a:r>
              <a:rPr lang="hr-HR" sz="1400" dirty="0" err="1">
                <a:solidFill>
                  <a:srgbClr val="CC0000"/>
                </a:solidFill>
              </a:rPr>
              <a:t>formats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  <a:r>
              <a:rPr lang="hr-HR" sz="1400" dirty="0" err="1">
                <a:solidFill>
                  <a:srgbClr val="CC0000"/>
                </a:solidFill>
              </a:rPr>
              <a:t>and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  <a:r>
              <a:rPr lang="hr-HR" sz="1400" dirty="0" err="1">
                <a:solidFill>
                  <a:srgbClr val="CC0000"/>
                </a:solidFill>
              </a:rPr>
              <a:t>standards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hr-HR" sz="1400" dirty="0" err="1">
                <a:solidFill>
                  <a:srgbClr val="CC0000"/>
                </a:solidFill>
              </a:rPr>
              <a:t>Mandatory</a:t>
            </a:r>
            <a:r>
              <a:rPr lang="hr-HR" sz="1400" dirty="0">
                <a:solidFill>
                  <a:srgbClr val="CC0000"/>
                </a:solidFill>
              </a:rPr>
              <a:t> data </a:t>
            </a:r>
            <a:r>
              <a:rPr lang="hr-HR" sz="1400" dirty="0" err="1">
                <a:solidFill>
                  <a:srgbClr val="CC0000"/>
                </a:solidFill>
              </a:rPr>
              <a:t>sharing</a:t>
            </a:r>
            <a:r>
              <a:rPr lang="hr-HR" sz="1400" dirty="0">
                <a:solidFill>
                  <a:srgbClr val="CC0000"/>
                </a:solidFill>
              </a:rPr>
              <a:t> (</a:t>
            </a:r>
            <a:r>
              <a:rPr lang="hr-HR" sz="1400" dirty="0" err="1">
                <a:solidFill>
                  <a:srgbClr val="CC0000"/>
                </a:solidFill>
              </a:rPr>
              <a:t>all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  <a:r>
              <a:rPr lang="hr-HR" sz="1400" dirty="0" err="1">
                <a:solidFill>
                  <a:srgbClr val="CC0000"/>
                </a:solidFill>
              </a:rPr>
              <a:t>papers</a:t>
            </a:r>
            <a:r>
              <a:rPr lang="hr-HR" sz="1400" dirty="0">
                <a:solidFill>
                  <a:srgbClr val="CC0000"/>
                </a:solidFill>
              </a:rPr>
              <a:t>) 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hr-HR" sz="1400" dirty="0" err="1">
                <a:solidFill>
                  <a:srgbClr val="CC0000"/>
                </a:solidFill>
              </a:rPr>
              <a:t>Peer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  <a:r>
              <a:rPr lang="hr-HR" sz="1400" dirty="0" err="1">
                <a:solidFill>
                  <a:srgbClr val="CC0000"/>
                </a:solidFill>
              </a:rPr>
              <a:t>review</a:t>
            </a:r>
            <a:r>
              <a:rPr lang="hr-HR" sz="1400" dirty="0">
                <a:solidFill>
                  <a:srgbClr val="CC0000"/>
                </a:solidFill>
              </a:rPr>
              <a:t> </a:t>
            </a:r>
            <a:r>
              <a:rPr lang="hr-HR" sz="1400" dirty="0" err="1">
                <a:solidFill>
                  <a:srgbClr val="CC0000"/>
                </a:solidFill>
              </a:rPr>
              <a:t>of</a:t>
            </a:r>
            <a:r>
              <a:rPr lang="hr-HR" sz="1400" dirty="0">
                <a:solidFill>
                  <a:srgbClr val="CC0000"/>
                </a:solidFill>
              </a:rPr>
              <a:t> data 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hr-HR" sz="1400" dirty="0">
                <a:solidFill>
                  <a:srgbClr val="CC0000"/>
                </a:solidFill>
              </a:rPr>
              <a:t>Data Management </a:t>
            </a:r>
            <a:r>
              <a:rPr lang="hr-HR" sz="1400" dirty="0" err="1">
                <a:solidFill>
                  <a:srgbClr val="CC0000"/>
                </a:solidFill>
              </a:rPr>
              <a:t>Plans</a:t>
            </a:r>
            <a:endParaRPr lang="hr-HR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5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E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E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E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E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E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E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E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E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E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E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E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E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E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E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5" grpId="0" uiExpand="1" build="p"/>
      <p:bldP spid="5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825797"/>
              </p:ext>
            </p:extLst>
          </p:nvPr>
        </p:nvGraphicFramePr>
        <p:xfrm>
          <a:off x="4" y="1"/>
          <a:ext cx="6857998" cy="5140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5541">
                  <a:extLst>
                    <a:ext uri="{9D8B030D-6E8A-4147-A177-3AD203B41FA5}">
                      <a16:colId xmlns:a16="http://schemas.microsoft.com/office/drawing/2014/main" val="1786216942"/>
                    </a:ext>
                  </a:extLst>
                </a:gridCol>
                <a:gridCol w="781969">
                  <a:extLst>
                    <a:ext uri="{9D8B030D-6E8A-4147-A177-3AD203B41FA5}">
                      <a16:colId xmlns:a16="http://schemas.microsoft.com/office/drawing/2014/main" val="2147178485"/>
                    </a:ext>
                  </a:extLst>
                </a:gridCol>
                <a:gridCol w="718908">
                  <a:extLst>
                    <a:ext uri="{9D8B030D-6E8A-4147-A177-3AD203B41FA5}">
                      <a16:colId xmlns:a16="http://schemas.microsoft.com/office/drawing/2014/main" val="676854029"/>
                    </a:ext>
                  </a:extLst>
                </a:gridCol>
                <a:gridCol w="681070">
                  <a:extLst>
                    <a:ext uri="{9D8B030D-6E8A-4147-A177-3AD203B41FA5}">
                      <a16:colId xmlns:a16="http://schemas.microsoft.com/office/drawing/2014/main" val="790644163"/>
                    </a:ext>
                  </a:extLst>
                </a:gridCol>
                <a:gridCol w="681071">
                  <a:extLst>
                    <a:ext uri="{9D8B030D-6E8A-4147-A177-3AD203B41FA5}">
                      <a16:colId xmlns:a16="http://schemas.microsoft.com/office/drawing/2014/main" val="1832153505"/>
                    </a:ext>
                  </a:extLst>
                </a:gridCol>
                <a:gridCol w="699989">
                  <a:extLst>
                    <a:ext uri="{9D8B030D-6E8A-4147-A177-3AD203B41FA5}">
                      <a16:colId xmlns:a16="http://schemas.microsoft.com/office/drawing/2014/main" val="2719677456"/>
                    </a:ext>
                  </a:extLst>
                </a:gridCol>
                <a:gridCol w="709450">
                  <a:extLst>
                    <a:ext uri="{9D8B030D-6E8A-4147-A177-3AD203B41FA5}">
                      <a16:colId xmlns:a16="http://schemas.microsoft.com/office/drawing/2014/main" val="25982911"/>
                    </a:ext>
                  </a:extLst>
                </a:gridCol>
              </a:tblGrid>
              <a:tr h="34269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/>
                        <a:t>Policy</a:t>
                      </a:r>
                      <a:r>
                        <a:rPr lang="hr-HR" dirty="0"/>
                        <a:t> 1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/>
                        <a:t>Policy</a:t>
                      </a:r>
                      <a:r>
                        <a:rPr lang="hr-HR" baseline="0" dirty="0"/>
                        <a:t> 2</a:t>
                      </a:r>
                      <a:endParaRPr lang="hr-H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/>
                        <a:t>Policy</a:t>
                      </a:r>
                      <a:r>
                        <a:rPr lang="hr-HR" dirty="0"/>
                        <a:t> 3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/>
                        <a:t>Policy</a:t>
                      </a:r>
                      <a:r>
                        <a:rPr lang="hr-HR" baseline="0" dirty="0"/>
                        <a:t> 4</a:t>
                      </a:r>
                      <a:endParaRPr lang="hr-H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/>
                        <a:t>Policy</a:t>
                      </a:r>
                      <a:r>
                        <a:rPr lang="hr-HR" dirty="0"/>
                        <a:t> 5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/>
                        <a:t>Policy</a:t>
                      </a:r>
                      <a:r>
                        <a:rPr lang="hr-HR" dirty="0"/>
                        <a:t> 6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738435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Definition</a:t>
                      </a:r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of</a:t>
                      </a:r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the</a:t>
                      </a:r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research</a:t>
                      </a:r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 data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115543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r>
                        <a:rPr lang="hr-HR" b="1" dirty="0" err="1" smtClean="0">
                          <a:solidFill>
                            <a:schemeClr val="bg1"/>
                          </a:solidFill>
                        </a:rPr>
                        <a:t>Exceptions</a:t>
                      </a:r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to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policy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95573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Embargoes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543473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Supplementary</a:t>
                      </a:r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materials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488755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Data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repositories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366218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Data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citation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602042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Data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licensing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97888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Researcher</a:t>
                      </a:r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 /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author</a:t>
                      </a:r>
                      <a:r>
                        <a:rPr lang="hr-HR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b="1" baseline="0" dirty="0" err="1">
                          <a:solidFill>
                            <a:schemeClr val="bg1"/>
                          </a:solidFill>
                        </a:rPr>
                        <a:t>support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75073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Data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availability</a:t>
                      </a:r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statements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287874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Data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formats</a:t>
                      </a:r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and</a:t>
                      </a:r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standards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720812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Mandatory</a:t>
                      </a:r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 data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sharing</a:t>
                      </a:r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specific</a:t>
                      </a:r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 data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types</a:t>
                      </a:r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176435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Mandatory</a:t>
                      </a:r>
                      <a:r>
                        <a:rPr lang="hr-HR" b="1" baseline="0" dirty="0">
                          <a:solidFill>
                            <a:schemeClr val="bg1"/>
                          </a:solidFill>
                        </a:rPr>
                        <a:t> data </a:t>
                      </a:r>
                      <a:r>
                        <a:rPr lang="hr-HR" b="1" baseline="0" dirty="0" err="1">
                          <a:solidFill>
                            <a:schemeClr val="bg1"/>
                          </a:solidFill>
                        </a:rPr>
                        <a:t>sharing</a:t>
                      </a:r>
                      <a:r>
                        <a:rPr lang="hr-HR" b="1" baseline="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hr-HR" b="1" baseline="0" dirty="0" err="1">
                          <a:solidFill>
                            <a:schemeClr val="bg1"/>
                          </a:solidFill>
                        </a:rPr>
                        <a:t>all</a:t>
                      </a:r>
                      <a:r>
                        <a:rPr lang="hr-HR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b="1" baseline="0" dirty="0" err="1">
                          <a:solidFill>
                            <a:schemeClr val="bg1"/>
                          </a:solidFill>
                        </a:rPr>
                        <a:t>papers</a:t>
                      </a:r>
                      <a:r>
                        <a:rPr lang="hr-HR" b="1" baseline="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407303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Peer</a:t>
                      </a:r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review</a:t>
                      </a:r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of</a:t>
                      </a:r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 data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537026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Data Management </a:t>
                      </a:r>
                      <a:r>
                        <a:rPr lang="hr-HR" b="1" dirty="0" err="1">
                          <a:solidFill>
                            <a:schemeClr val="bg1"/>
                          </a:solidFill>
                        </a:rPr>
                        <a:t>Plans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295167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890873" y="428672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6" name="Oval 5"/>
          <p:cNvSpPr/>
          <p:nvPr/>
        </p:nvSpPr>
        <p:spPr>
          <a:xfrm>
            <a:off x="3661805" y="427622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7" name="Oval 6"/>
          <p:cNvSpPr/>
          <p:nvPr/>
        </p:nvSpPr>
        <p:spPr>
          <a:xfrm>
            <a:off x="4342612" y="427622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8" name="Oval 7"/>
          <p:cNvSpPr/>
          <p:nvPr/>
        </p:nvSpPr>
        <p:spPr>
          <a:xfrm>
            <a:off x="5018428" y="427622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9" name="Oval 8"/>
          <p:cNvSpPr/>
          <p:nvPr/>
        </p:nvSpPr>
        <p:spPr>
          <a:xfrm>
            <a:off x="5702916" y="427622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10" name="Oval 9"/>
          <p:cNvSpPr/>
          <p:nvPr/>
        </p:nvSpPr>
        <p:spPr>
          <a:xfrm>
            <a:off x="6410786" y="427622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11" name="Oval 10"/>
          <p:cNvSpPr/>
          <p:nvPr/>
        </p:nvSpPr>
        <p:spPr>
          <a:xfrm>
            <a:off x="2890086" y="737601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12" name="Oval 11"/>
          <p:cNvSpPr/>
          <p:nvPr/>
        </p:nvSpPr>
        <p:spPr>
          <a:xfrm>
            <a:off x="3661805" y="737601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13" name="Oval 12"/>
          <p:cNvSpPr/>
          <p:nvPr/>
        </p:nvSpPr>
        <p:spPr>
          <a:xfrm>
            <a:off x="4343927" y="737601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14" name="Oval 13"/>
          <p:cNvSpPr/>
          <p:nvPr/>
        </p:nvSpPr>
        <p:spPr>
          <a:xfrm>
            <a:off x="5018428" y="738577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15" name="Oval 14"/>
          <p:cNvSpPr/>
          <p:nvPr/>
        </p:nvSpPr>
        <p:spPr>
          <a:xfrm>
            <a:off x="2889299" y="1079337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16" name="Oval 15"/>
          <p:cNvSpPr/>
          <p:nvPr/>
        </p:nvSpPr>
        <p:spPr>
          <a:xfrm>
            <a:off x="3661805" y="1079337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17" name="Oval 16"/>
          <p:cNvSpPr/>
          <p:nvPr/>
        </p:nvSpPr>
        <p:spPr>
          <a:xfrm>
            <a:off x="4342612" y="1079337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18" name="Oval 17"/>
          <p:cNvSpPr/>
          <p:nvPr/>
        </p:nvSpPr>
        <p:spPr>
          <a:xfrm>
            <a:off x="2889299" y="1466718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19" name="Oval 18"/>
          <p:cNvSpPr/>
          <p:nvPr/>
        </p:nvSpPr>
        <p:spPr>
          <a:xfrm>
            <a:off x="3661805" y="1466718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20" name="Oval 19"/>
          <p:cNvSpPr/>
          <p:nvPr/>
        </p:nvSpPr>
        <p:spPr>
          <a:xfrm>
            <a:off x="4347345" y="1466718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21" name="Oval 20"/>
          <p:cNvSpPr/>
          <p:nvPr/>
        </p:nvSpPr>
        <p:spPr>
          <a:xfrm>
            <a:off x="2889299" y="1821066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22" name="Oval 21"/>
          <p:cNvSpPr/>
          <p:nvPr/>
        </p:nvSpPr>
        <p:spPr>
          <a:xfrm>
            <a:off x="3661805" y="1817312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23" name="Oval 22"/>
          <p:cNvSpPr/>
          <p:nvPr/>
        </p:nvSpPr>
        <p:spPr>
          <a:xfrm>
            <a:off x="4342612" y="1817312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24" name="Oval 23"/>
          <p:cNvSpPr/>
          <p:nvPr/>
        </p:nvSpPr>
        <p:spPr>
          <a:xfrm>
            <a:off x="2889299" y="2158673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25" name="Oval 24"/>
          <p:cNvSpPr/>
          <p:nvPr/>
        </p:nvSpPr>
        <p:spPr>
          <a:xfrm>
            <a:off x="3661805" y="2154919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26" name="Oval 25"/>
          <p:cNvSpPr/>
          <p:nvPr/>
        </p:nvSpPr>
        <p:spPr>
          <a:xfrm>
            <a:off x="4342612" y="2154919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27" name="Oval 26"/>
          <p:cNvSpPr/>
          <p:nvPr/>
        </p:nvSpPr>
        <p:spPr>
          <a:xfrm>
            <a:off x="5018428" y="2154919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28" name="Oval 27"/>
          <p:cNvSpPr/>
          <p:nvPr/>
        </p:nvSpPr>
        <p:spPr>
          <a:xfrm>
            <a:off x="2889299" y="2478661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29" name="Oval 28"/>
          <p:cNvSpPr/>
          <p:nvPr/>
        </p:nvSpPr>
        <p:spPr>
          <a:xfrm>
            <a:off x="3662069" y="2472858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30" name="Oval 29"/>
          <p:cNvSpPr/>
          <p:nvPr/>
        </p:nvSpPr>
        <p:spPr>
          <a:xfrm>
            <a:off x="4342612" y="2472858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31" name="Oval 30"/>
          <p:cNvSpPr/>
          <p:nvPr/>
        </p:nvSpPr>
        <p:spPr>
          <a:xfrm>
            <a:off x="5018428" y="2472858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32" name="Oval 31"/>
          <p:cNvSpPr/>
          <p:nvPr/>
        </p:nvSpPr>
        <p:spPr>
          <a:xfrm>
            <a:off x="5706333" y="2472858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33" name="Oval 32"/>
          <p:cNvSpPr/>
          <p:nvPr/>
        </p:nvSpPr>
        <p:spPr>
          <a:xfrm>
            <a:off x="6410786" y="2472858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34" name="Oval 33"/>
          <p:cNvSpPr/>
          <p:nvPr/>
        </p:nvSpPr>
        <p:spPr>
          <a:xfrm>
            <a:off x="3666539" y="3151058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35" name="Oval 34"/>
          <p:cNvSpPr/>
          <p:nvPr/>
        </p:nvSpPr>
        <p:spPr>
          <a:xfrm>
            <a:off x="5018428" y="3488665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36" name="Oval 35"/>
          <p:cNvSpPr/>
          <p:nvPr/>
        </p:nvSpPr>
        <p:spPr>
          <a:xfrm>
            <a:off x="5702916" y="3488665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37" name="Oval 36"/>
          <p:cNvSpPr/>
          <p:nvPr/>
        </p:nvSpPr>
        <p:spPr>
          <a:xfrm>
            <a:off x="5024734" y="4875598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38" name="Oval 37"/>
          <p:cNvSpPr/>
          <p:nvPr/>
        </p:nvSpPr>
        <p:spPr>
          <a:xfrm>
            <a:off x="5018428" y="4524853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39" name="Oval 38"/>
          <p:cNvSpPr/>
          <p:nvPr/>
        </p:nvSpPr>
        <p:spPr>
          <a:xfrm>
            <a:off x="5018428" y="4182132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40" name="Oval 39"/>
          <p:cNvSpPr/>
          <p:nvPr/>
        </p:nvSpPr>
        <p:spPr>
          <a:xfrm>
            <a:off x="5702916" y="4875598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41" name="Oval 40"/>
          <p:cNvSpPr/>
          <p:nvPr/>
        </p:nvSpPr>
        <p:spPr>
          <a:xfrm>
            <a:off x="6410786" y="4875598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42" name="Oval 41"/>
          <p:cNvSpPr/>
          <p:nvPr/>
        </p:nvSpPr>
        <p:spPr>
          <a:xfrm>
            <a:off x="5702916" y="4524853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43" name="Oval 42"/>
          <p:cNvSpPr/>
          <p:nvPr/>
        </p:nvSpPr>
        <p:spPr>
          <a:xfrm>
            <a:off x="6410786" y="737601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44" name="Oval 43"/>
          <p:cNvSpPr/>
          <p:nvPr/>
        </p:nvSpPr>
        <p:spPr>
          <a:xfrm>
            <a:off x="5702916" y="737601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45" name="Oval 44"/>
          <p:cNvSpPr/>
          <p:nvPr/>
        </p:nvSpPr>
        <p:spPr>
          <a:xfrm>
            <a:off x="5018428" y="1077235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46" name="Oval 45"/>
          <p:cNvSpPr/>
          <p:nvPr/>
        </p:nvSpPr>
        <p:spPr>
          <a:xfrm>
            <a:off x="5702916" y="1072665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47" name="Oval 46"/>
          <p:cNvSpPr/>
          <p:nvPr/>
        </p:nvSpPr>
        <p:spPr>
          <a:xfrm>
            <a:off x="6410786" y="1072665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48" name="Oval 47"/>
          <p:cNvSpPr/>
          <p:nvPr/>
        </p:nvSpPr>
        <p:spPr>
          <a:xfrm>
            <a:off x="5018428" y="1463986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49" name="Oval 48"/>
          <p:cNvSpPr/>
          <p:nvPr/>
        </p:nvSpPr>
        <p:spPr>
          <a:xfrm>
            <a:off x="5700809" y="1472378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50" name="Oval 49"/>
          <p:cNvSpPr/>
          <p:nvPr/>
        </p:nvSpPr>
        <p:spPr>
          <a:xfrm>
            <a:off x="6404744" y="1463789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51" name="Oval 50"/>
          <p:cNvSpPr/>
          <p:nvPr/>
        </p:nvSpPr>
        <p:spPr>
          <a:xfrm>
            <a:off x="5018428" y="1812198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52" name="Oval 51"/>
          <p:cNvSpPr/>
          <p:nvPr/>
        </p:nvSpPr>
        <p:spPr>
          <a:xfrm>
            <a:off x="5700809" y="1811717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53" name="Oval 52"/>
          <p:cNvSpPr/>
          <p:nvPr/>
        </p:nvSpPr>
        <p:spPr>
          <a:xfrm>
            <a:off x="6404744" y="1811717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54" name="Oval 53"/>
          <p:cNvSpPr/>
          <p:nvPr/>
        </p:nvSpPr>
        <p:spPr>
          <a:xfrm>
            <a:off x="5700809" y="2156829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55" name="Oval 54"/>
          <p:cNvSpPr/>
          <p:nvPr/>
        </p:nvSpPr>
        <p:spPr>
          <a:xfrm>
            <a:off x="6404744" y="2154919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56" name="Oval 55"/>
          <p:cNvSpPr/>
          <p:nvPr/>
        </p:nvSpPr>
        <p:spPr>
          <a:xfrm>
            <a:off x="2892193" y="2823071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57" name="Oval 56"/>
          <p:cNvSpPr/>
          <p:nvPr/>
        </p:nvSpPr>
        <p:spPr>
          <a:xfrm>
            <a:off x="3661805" y="2823071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58" name="Oval 57"/>
          <p:cNvSpPr/>
          <p:nvPr/>
        </p:nvSpPr>
        <p:spPr>
          <a:xfrm>
            <a:off x="4342612" y="2823071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59" name="Oval 58"/>
          <p:cNvSpPr/>
          <p:nvPr/>
        </p:nvSpPr>
        <p:spPr>
          <a:xfrm>
            <a:off x="5018428" y="2823071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60" name="Oval 59"/>
          <p:cNvSpPr/>
          <p:nvPr/>
        </p:nvSpPr>
        <p:spPr>
          <a:xfrm>
            <a:off x="5700809" y="2818077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61" name="Oval 60"/>
          <p:cNvSpPr/>
          <p:nvPr/>
        </p:nvSpPr>
        <p:spPr>
          <a:xfrm>
            <a:off x="6404744" y="2827650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62" name="Oval 61"/>
          <p:cNvSpPr/>
          <p:nvPr/>
        </p:nvSpPr>
        <p:spPr>
          <a:xfrm>
            <a:off x="4342612" y="3151058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63" name="Oval 62"/>
          <p:cNvSpPr/>
          <p:nvPr/>
        </p:nvSpPr>
        <p:spPr>
          <a:xfrm>
            <a:off x="5018428" y="3148301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64" name="Oval 63"/>
          <p:cNvSpPr/>
          <p:nvPr/>
        </p:nvSpPr>
        <p:spPr>
          <a:xfrm>
            <a:off x="5700809" y="3148301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65" name="Oval 64"/>
          <p:cNvSpPr/>
          <p:nvPr/>
        </p:nvSpPr>
        <p:spPr>
          <a:xfrm>
            <a:off x="6404744" y="3148301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66" name="Oval 65"/>
          <p:cNvSpPr/>
          <p:nvPr/>
        </p:nvSpPr>
        <p:spPr>
          <a:xfrm>
            <a:off x="6404744" y="3488665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67" name="Oval 66"/>
          <p:cNvSpPr/>
          <p:nvPr/>
        </p:nvSpPr>
        <p:spPr>
          <a:xfrm>
            <a:off x="5018428" y="3849335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68" name="Oval 67"/>
          <p:cNvSpPr/>
          <p:nvPr/>
        </p:nvSpPr>
        <p:spPr>
          <a:xfrm>
            <a:off x="5700809" y="3852125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69" name="Oval 68"/>
          <p:cNvSpPr/>
          <p:nvPr/>
        </p:nvSpPr>
        <p:spPr>
          <a:xfrm>
            <a:off x="6404744" y="3849335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70" name="Oval 69"/>
          <p:cNvSpPr/>
          <p:nvPr/>
        </p:nvSpPr>
        <p:spPr>
          <a:xfrm>
            <a:off x="5700809" y="4182132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71" name="Oval 70"/>
          <p:cNvSpPr/>
          <p:nvPr/>
        </p:nvSpPr>
        <p:spPr>
          <a:xfrm>
            <a:off x="6404744" y="4182132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72" name="Oval 71"/>
          <p:cNvSpPr/>
          <p:nvPr/>
        </p:nvSpPr>
        <p:spPr>
          <a:xfrm>
            <a:off x="6404744" y="4521475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576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72380" y="640454"/>
            <a:ext cx="2901255" cy="617934"/>
          </a:xfrm>
        </p:spPr>
        <p:txBody>
          <a:bodyPr wrap="square" lIns="0" numCol="1" spcCol="720000">
            <a:normAutofit/>
          </a:bodyPr>
          <a:lstStyle/>
          <a:p>
            <a:pPr algn="ctr"/>
            <a:r>
              <a:rPr lang="hr-HR" dirty="0"/>
              <a:t>Provide </a:t>
            </a:r>
            <a:r>
              <a:rPr lang="hr-HR" dirty="0" err="1"/>
              <a:t>information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70610" y="1602716"/>
            <a:ext cx="2901255" cy="1754939"/>
          </a:xfrm>
        </p:spPr>
        <p:txBody>
          <a:bodyPr/>
          <a:lstStyle/>
          <a:p>
            <a:endParaRPr lang="hr-HR" dirty="0"/>
          </a:p>
          <a:p>
            <a:pPr marL="0" indent="0">
              <a:buNone/>
            </a:pP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text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feature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included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template but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clear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feature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enforced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checked</a:t>
            </a:r>
            <a:r>
              <a:rPr lang="hr-HR" dirty="0"/>
              <a:t> as </a:t>
            </a:r>
            <a:r>
              <a:rPr lang="hr-HR" dirty="0" err="1"/>
              <a:t>part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publishing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peer</a:t>
            </a:r>
            <a:r>
              <a:rPr lang="hr-HR" dirty="0"/>
              <a:t> </a:t>
            </a:r>
            <a:r>
              <a:rPr lang="hr-HR" dirty="0" err="1"/>
              <a:t>review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373635" y="643778"/>
            <a:ext cx="2915543" cy="617934"/>
          </a:xfrm>
        </p:spPr>
        <p:txBody>
          <a:bodyPr numCol="1" spcCol="720000"/>
          <a:lstStyle/>
          <a:p>
            <a:r>
              <a:rPr lang="hr-HR" dirty="0"/>
              <a:t>    Provide </a:t>
            </a:r>
            <a:r>
              <a:rPr lang="hr-HR" dirty="0" err="1"/>
              <a:t>information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action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471865" y="1610162"/>
            <a:ext cx="2915543" cy="1468692"/>
          </a:xfrm>
        </p:spPr>
        <p:txBody>
          <a:bodyPr/>
          <a:lstStyle/>
          <a:p>
            <a:endParaRPr lang="hr-HR" dirty="0"/>
          </a:p>
          <a:p>
            <a:pPr marL="0" indent="0">
              <a:buNone/>
            </a:pP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text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feature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included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makes</a:t>
            </a:r>
            <a:r>
              <a:rPr lang="hr-HR" dirty="0"/>
              <a:t> </a:t>
            </a:r>
            <a:r>
              <a:rPr lang="hr-HR" dirty="0" err="1"/>
              <a:t>clear</a:t>
            </a:r>
            <a:r>
              <a:rPr lang="hr-HR" dirty="0"/>
              <a:t> </a:t>
            </a:r>
            <a:r>
              <a:rPr lang="hr-HR" dirty="0" err="1"/>
              <a:t>where</a:t>
            </a:r>
            <a:r>
              <a:rPr lang="hr-HR" dirty="0"/>
              <a:t> </a:t>
            </a:r>
            <a:r>
              <a:rPr lang="hr-HR" dirty="0" err="1"/>
              <a:t>applicable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feature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checked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enforced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publishing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peer</a:t>
            </a:r>
            <a:r>
              <a:rPr lang="hr-HR" dirty="0"/>
              <a:t> </a:t>
            </a:r>
            <a:r>
              <a:rPr lang="hr-HR" dirty="0" err="1"/>
              <a:t>review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.</a:t>
            </a:r>
          </a:p>
        </p:txBody>
      </p:sp>
      <p:sp>
        <p:nvSpPr>
          <p:cNvPr id="4" name="Oval 3"/>
          <p:cNvSpPr/>
          <p:nvPr/>
        </p:nvSpPr>
        <p:spPr>
          <a:xfrm>
            <a:off x="652007" y="1014944"/>
            <a:ext cx="180250" cy="18303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9" name="Oval 8"/>
          <p:cNvSpPr/>
          <p:nvPr/>
        </p:nvSpPr>
        <p:spPr>
          <a:xfrm>
            <a:off x="3291615" y="1014944"/>
            <a:ext cx="180250" cy="18303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570609" y="3251272"/>
            <a:ext cx="5224795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Policy feature standard texts for policy template construction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doi.org/10.5334/dsj-2020-005.s1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olicy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texts can be implemented by journals in their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Information for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83" y="0"/>
            <a:ext cx="4950312" cy="4574339"/>
          </a:xfrm>
        </p:spPr>
      </p:pic>
    </p:spTree>
    <p:extLst>
      <p:ext uri="{BB962C8B-B14F-4D97-AF65-F5344CB8AC3E}">
        <p14:creationId xmlns:p14="http://schemas.microsoft.com/office/powerpoint/2010/main" val="304568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59" y="176574"/>
            <a:ext cx="4843811" cy="4307139"/>
          </a:xfrm>
        </p:spPr>
      </p:pic>
    </p:spTree>
    <p:extLst>
      <p:ext uri="{BB962C8B-B14F-4D97-AF65-F5344CB8AC3E}">
        <p14:creationId xmlns:p14="http://schemas.microsoft.com/office/powerpoint/2010/main" val="1723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ce - 4x3">
  <a:themeElements>
    <a:clrScheme name="Srce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068A2726-5DBF-4082-8E36-290FF330AE25}"/>
    </a:ext>
  </a:extLst>
</a:theme>
</file>

<file path=ppt/theme/theme2.xml><?xml version="1.0" encoding="utf-8"?>
<a:theme xmlns:a="http://schemas.openxmlformats.org/drawingml/2006/main" name="Imenovanje-Nekomercijalno-Bez prerada (CC BY-NC-ND)">
  <a:themeElements>
    <a:clrScheme name="Custom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6E20AC36-7966-428F-BD92-A88F72C326C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3339</TotalTime>
  <Words>499</Words>
  <Application>Microsoft Office PowerPoint</Application>
  <PresentationFormat>Custom</PresentationFormat>
  <Paragraphs>84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Srce - 4x3</vt:lpstr>
      <vt:lpstr>Imenovanje-Nekomercijalno-Bez prerada (CC BY-NC-ND)</vt:lpstr>
      <vt:lpstr>PowerPoint Presentation</vt:lpstr>
      <vt:lpstr>Data Sharing</vt:lpstr>
      <vt:lpstr>Research Data Policies  </vt:lpstr>
      <vt:lpstr>A research data policy framework for all journals and publishers</vt:lpstr>
      <vt:lpstr>14 features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Kruno Golubić</dc:creator>
  <cp:lastModifiedBy>Palma Dizdarević</cp:lastModifiedBy>
  <cp:revision>78</cp:revision>
  <cp:lastPrinted>2014-06-24T07:01:20Z</cp:lastPrinted>
  <dcterms:created xsi:type="dcterms:W3CDTF">2014-09-19T07:16:42Z</dcterms:created>
  <dcterms:modified xsi:type="dcterms:W3CDTF">2020-09-17T14:29:58Z</dcterms:modified>
</cp:coreProperties>
</file>