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9" r:id="rId4"/>
    <p:sldId id="260" r:id="rId5"/>
    <p:sldId id="264" r:id="rId6"/>
    <p:sldId id="261" r:id="rId7"/>
    <p:sldId id="267" r:id="rId8"/>
    <p:sldId id="257" r:id="rId9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63" d="100"/>
          <a:sy n="163" d="100"/>
        </p:scale>
        <p:origin x="156" y="33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26.11.2020.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nd/4.0/deed.h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srce.unizg.hr/otvoreni-pristup" TargetMode="Externa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6" y="0"/>
            <a:ext cx="9241104" cy="51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39" name="TextBox 38"/>
          <p:cNvSpPr txBox="1"/>
          <p:nvPr userDrawn="1"/>
        </p:nvSpPr>
        <p:spPr>
          <a:xfrm>
            <a:off x="5757546" y="30224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46" y="4004788"/>
            <a:ext cx="918000" cy="362758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2421069" y="30430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djelo je dano na korištenje pod licencom Creative </a:t>
            </a:r>
            <a:r>
              <a:rPr lang="hr-HR" sz="9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Imenovanje-Nekomercijalno-Bez prerada</a:t>
            </a:r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 međunarodna. </a:t>
            </a:r>
            <a:endParaRPr lang="hr-HR" sz="900" b="1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" y="2967185"/>
            <a:ext cx="1384975" cy="540000"/>
          </a:xfrm>
          <a:prstGeom prst="rect">
            <a:avLst/>
          </a:prstGeom>
        </p:spPr>
      </p:pic>
      <p:sp>
        <p:nvSpPr>
          <p:cNvPr id="43" name="TextBox 42"/>
          <p:cNvSpPr txBox="1"/>
          <p:nvPr userDrawn="1"/>
        </p:nvSpPr>
        <p:spPr>
          <a:xfrm>
            <a:off x="855621" y="36244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293288" y="3624485"/>
            <a:ext cx="30315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creativecommons.org/licenses/by-nc-nd/4.0/deed.hr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6047001" y="35911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www.srce.unizg.hr/otvoreni-pristup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2" descr="http://mirrors.creativecommons.org/presskit/buttons/88x31/png/by-nc-nd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66" y="40435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" y="4752000"/>
            <a:ext cx="856432" cy="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4. Sveučilišni dan kvalitete, 27. studeni 2020.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eu@srce.hr" TargetMode="External"/><Relationship Id="rId2" Type="http://schemas.openxmlformats.org/officeDocument/2006/relationships/hyperlink" Target="http://www.srce.hr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89020" y="2305024"/>
            <a:ext cx="4586524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 smtClean="0">
                <a:solidFill>
                  <a:schemeClr val="bg1"/>
                </a:solidFill>
              </a:rPr>
              <a:t>O čemu govorimo kada govorimo o e-učenju </a:t>
            </a:r>
            <a:r>
              <a:rPr lang="en-GB" sz="2400" dirty="0" err="1" smtClean="0">
                <a:solidFill>
                  <a:schemeClr val="bg1"/>
                </a:solidFill>
              </a:rPr>
              <a:t>i</a:t>
            </a:r>
            <a:r>
              <a:rPr lang="hr-HR" sz="2400" dirty="0" smtClean="0">
                <a:solidFill>
                  <a:schemeClr val="bg1"/>
                </a:solidFill>
              </a:rPr>
              <a:t> online nastavi?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020" y="3370663"/>
            <a:ext cx="45336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dr.sc. Sandra Kučina 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Softić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pomoćnica ravnatelja za obrazovanje i podršku korisnicima</a:t>
            </a:r>
          </a:p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Sveučilišni računski centar Sveučilišta u Zagrebu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0" y="4531774"/>
            <a:ext cx="1384975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4169" y="4801774"/>
            <a:ext cx="3411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4. </a:t>
            </a:r>
            <a:r>
              <a:rPr lang="en-GB" sz="1000" dirty="0" err="1" smtClean="0">
                <a:solidFill>
                  <a:schemeClr val="bg1"/>
                </a:solidFill>
              </a:rPr>
              <a:t>Sveučilišni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 err="1" smtClean="0">
                <a:solidFill>
                  <a:schemeClr val="bg1"/>
                </a:solidFill>
              </a:rPr>
              <a:t>dan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 err="1" smtClean="0">
                <a:solidFill>
                  <a:schemeClr val="bg1"/>
                </a:solidFill>
              </a:rPr>
              <a:t>kvalitete</a:t>
            </a:r>
            <a:r>
              <a:rPr lang="en-GB" sz="1000" dirty="0" smtClean="0">
                <a:solidFill>
                  <a:schemeClr val="bg1"/>
                </a:solidFill>
              </a:rPr>
              <a:t>, 27. </a:t>
            </a:r>
            <a:r>
              <a:rPr lang="en-GB" sz="1000" dirty="0" err="1" smtClean="0">
                <a:solidFill>
                  <a:schemeClr val="bg1"/>
                </a:solidFill>
              </a:rPr>
              <a:t>studeni</a:t>
            </a:r>
            <a:r>
              <a:rPr lang="en-GB" sz="1000" dirty="0" smtClean="0">
                <a:solidFill>
                  <a:schemeClr val="bg1"/>
                </a:solidFill>
              </a:rPr>
              <a:t> 2020.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7" name="Picture 2" descr="Image of clock that reads - time to go 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32" y="0"/>
            <a:ext cx="3106473" cy="174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4696" y="1572012"/>
            <a:ext cx="2050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rgbClr val="2E2E2E"/>
                </a:solidFill>
                <a:latin typeface="Khula"/>
              </a:rPr>
              <a:t>Markus Gann / Shutterstock.com © 2020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Što</a:t>
            </a:r>
            <a:r>
              <a:rPr lang="en-GB" dirty="0" smtClean="0"/>
              <a:t> je e</a:t>
            </a:r>
            <a:r>
              <a:rPr lang="hr-HR" dirty="0" smtClean="0"/>
              <a:t>-učenje</a:t>
            </a:r>
            <a:r>
              <a:rPr lang="en-GB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43000"/>
            <a:ext cx="7886700" cy="3489723"/>
          </a:xfrm>
        </p:spPr>
        <p:txBody>
          <a:bodyPr>
            <a:normAutofit/>
          </a:bodyPr>
          <a:lstStyle/>
          <a:p>
            <a:pPr marL="172800" indent="-172800">
              <a:spcBef>
                <a:spcPts val="0"/>
              </a:spcBef>
              <a:spcAft>
                <a:spcPts val="750"/>
              </a:spcAft>
            </a:pPr>
            <a:r>
              <a:rPr lang="hr-HR" sz="1600" b="1" dirty="0" smtClean="0"/>
              <a:t>(</a:t>
            </a:r>
            <a:r>
              <a:rPr lang="hr-HR" sz="1600" b="1" dirty="0"/>
              <a:t>u širem smislu)</a:t>
            </a:r>
            <a:r>
              <a:rPr lang="hr-HR" sz="1600" dirty="0"/>
              <a:t> 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predstavlja visokokvalitetni proces obrazovanja u kojem nastavnici i studenti aktivno surađuju s ciljem postizanja zadanih obrazovnih ciljeva. Pri tome intenzivno koriste informacijsku i komunikacijsku tehnologiju za stvaranje prilagodljivog virtualnog okruženja u kojem razvijaju i koriste multimedijalne interaktivne obrazovne materijale, ostvaruju međusobnu komunikaciju i suradnju, studenti izvršavaju pojedinačne ili grupne zadatke i projekte, te provode kontinuiranu </a:t>
            </a:r>
            <a:r>
              <a:rPr lang="hr-H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samoprovjeru</a:t>
            </a:r>
            <a:r>
              <a:rPr lang="hr-H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provjeru znanja.</a:t>
            </a:r>
            <a:endParaRPr lang="en-GB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2800" indent="-172800">
              <a:spcBef>
                <a:spcPts val="750"/>
              </a:spcBef>
            </a:pPr>
            <a:endParaRPr lang="en-GB" sz="1800" dirty="0"/>
          </a:p>
          <a:p>
            <a:pPr marL="0" indent="0">
              <a:spcBef>
                <a:spcPts val="750"/>
              </a:spcBef>
              <a:buNone/>
            </a:pPr>
            <a:r>
              <a:rPr lang="hr-HR" sz="1800" dirty="0" smtClean="0">
                <a:solidFill>
                  <a:schemeClr val="accent5">
                    <a:lumMod val="75000"/>
                  </a:schemeClr>
                </a:solidFill>
              </a:rPr>
              <a:t>E-učenje </a:t>
            </a:r>
            <a:r>
              <a:rPr lang="hr-HR" sz="1800" dirty="0" smtClean="0">
                <a:solidFill>
                  <a:schemeClr val="accent5">
                    <a:lumMod val="75000"/>
                  </a:schemeClr>
                </a:solidFill>
              </a:rPr>
              <a:t>je proces obrazovanja (proces učenja i poučavanja) uz uporabu </a:t>
            </a:r>
            <a:r>
              <a:rPr lang="hr-HR" sz="1800" dirty="0" smtClean="0">
                <a:solidFill>
                  <a:schemeClr val="accent5">
                    <a:lumMod val="75000"/>
                  </a:schemeClr>
                </a:solidFill>
              </a:rPr>
              <a:t>informacijske </a:t>
            </a:r>
            <a:r>
              <a:rPr lang="hr-HR" sz="1800" dirty="0" smtClean="0">
                <a:solidFill>
                  <a:schemeClr val="accent5">
                    <a:lumMod val="75000"/>
                  </a:schemeClr>
                </a:solidFill>
              </a:rPr>
              <a:t>i komunikacijske tehnologije, koja doprinosi unaprjeđenju </a:t>
            </a:r>
            <a:r>
              <a:rPr lang="hr-HR" sz="1800" dirty="0" smtClean="0">
                <a:solidFill>
                  <a:schemeClr val="accent5">
                    <a:lumMod val="75000"/>
                  </a:schemeClr>
                </a:solidFill>
              </a:rPr>
              <a:t>kvalitete  toga </a:t>
            </a:r>
            <a:r>
              <a:rPr lang="hr-HR" sz="1800" dirty="0" smtClean="0">
                <a:solidFill>
                  <a:schemeClr val="accent5">
                    <a:lumMod val="75000"/>
                  </a:schemeClr>
                </a:solidFill>
              </a:rPr>
              <a:t>procesa i kvalitete ishoda </a:t>
            </a:r>
            <a:r>
              <a:rPr lang="hr-HR" sz="1800" dirty="0" smtClean="0">
                <a:solidFill>
                  <a:schemeClr val="accent5">
                    <a:lumMod val="75000"/>
                  </a:schemeClr>
                </a:solidFill>
              </a:rPr>
              <a:t>obrazovanja.</a:t>
            </a:r>
            <a:endParaRPr lang="hr-HR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750"/>
              </a:spcBef>
              <a:buNone/>
            </a:pPr>
            <a:r>
              <a:rPr lang="en-GB" sz="1800" dirty="0" smtClean="0">
                <a:solidFill>
                  <a:schemeClr val="accent5">
                    <a:lumMod val="75000"/>
                  </a:schemeClr>
                </a:solidFill>
              </a:rPr>
              <a:t>									</a:t>
            </a:r>
            <a:r>
              <a:rPr lang="hr-HR" sz="1800" dirty="0" smtClean="0">
                <a:solidFill>
                  <a:schemeClr val="accent5">
                    <a:lumMod val="75000"/>
                  </a:schemeClr>
                </a:solidFill>
              </a:rPr>
              <a:t>Sveučilište u Zagrebu, 2007.</a:t>
            </a:r>
            <a:endParaRPr lang="hr-HR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77" y="0"/>
            <a:ext cx="4050323" cy="10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03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4048661" cy="22215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78" y="2720372"/>
            <a:ext cx="4572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nastava 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(učenje i poučavanje u potpunosti se odvijaju uz pomoć ICT)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0954" y="321649"/>
            <a:ext cx="3640015" cy="401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mješovita nastava 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(kombinacija klasične nastave i nastave podržane ICT-om)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nastava u učionici podržana ICT-om </a:t>
            </a:r>
            <a:r>
              <a:rPr lang="hr-H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(korištenje </a:t>
            </a:r>
            <a:r>
              <a:rPr lang="hr-HR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ppt</a:t>
            </a:r>
            <a:r>
              <a:rPr lang="hr-HR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video zapisa)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obrnuta 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učionica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engl. </a:t>
            </a:r>
            <a:r>
              <a:rPr lang="hr-H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flipped</a:t>
            </a:r>
            <a:r>
              <a:rPr lang="hr-H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najčešće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je kombinacija klasične i online nastave. Digitalni nastavni materijali moraju biti unaprijed pripremljeni od strane nastavnika i na vrijeme dostupni studentima, a nastavni se sat koristi za uvježbavanje, istraživanje, rješavanje nejasnoća, raspravljanje i zaključivanje. U slučaju da se nastavni sat ne može održati u učionici, moguće ga je održati u online 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okruženju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hibridni oblik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jasno definiran omjer učioničke i online nastave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179113"/>
            <a:ext cx="4572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-HR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Oblici učenja prema načinu i intenzitetu korištenja </a:t>
            </a:r>
            <a:r>
              <a:rPr lang="hr-HR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informacijskih i </a:t>
            </a:r>
            <a:r>
              <a:rPr lang="hr-HR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komunikacijskih </a:t>
            </a:r>
            <a:r>
              <a:rPr lang="hr-HR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tehnologija, T. Bates 2020.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4000" y="4071254"/>
            <a:ext cx="4572000" cy="711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hyflex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nastava (kolegij) koja omogućavaju studentima da biraju hoće li pohađati nastavu u učionici, sinkrono online ili će pratiti asinkrono i mogu na dnevnoj bazi mijenjati način pohađanja</a:t>
            </a:r>
            <a:endParaRPr lang="hr-HR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37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13" y="273847"/>
            <a:ext cx="7886700" cy="994172"/>
          </a:xfrm>
        </p:spPr>
        <p:txBody>
          <a:bodyPr/>
          <a:lstStyle/>
          <a:p>
            <a:r>
              <a:rPr lang="hr-HR" dirty="0" smtClean="0"/>
              <a:t>Hitna nastava na daljinu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i="1" dirty="0" err="1" smtClean="0"/>
              <a:t>Emergency</a:t>
            </a:r>
            <a:r>
              <a:rPr lang="hr-HR" i="1" dirty="0" smtClean="0"/>
              <a:t> </a:t>
            </a:r>
            <a:r>
              <a:rPr lang="hr-HR" i="1" dirty="0" err="1" smtClean="0"/>
              <a:t>remote</a:t>
            </a:r>
            <a:r>
              <a:rPr lang="hr-HR" i="1" dirty="0" smtClean="0"/>
              <a:t> </a:t>
            </a:r>
            <a:r>
              <a:rPr lang="hr-HR" i="1" dirty="0" err="1" smtClean="0"/>
              <a:t>teaching</a:t>
            </a:r>
            <a:r>
              <a:rPr lang="hr-HR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576753"/>
            <a:ext cx="7886700" cy="3055969"/>
          </a:xfrm>
        </p:spPr>
        <p:txBody>
          <a:bodyPr>
            <a:normAutofit/>
          </a:bodyPr>
          <a:lstStyle/>
          <a:p>
            <a:r>
              <a:rPr lang="hr-HR" sz="1800" dirty="0" smtClean="0"/>
              <a:t>privremena </a:t>
            </a:r>
            <a:r>
              <a:rPr lang="hr-HR" sz="1800" dirty="0" smtClean="0"/>
              <a:t>promjena </a:t>
            </a:r>
            <a:r>
              <a:rPr lang="hr-HR" sz="1800" dirty="0" smtClean="0"/>
              <a:t>trenutnog oblika (učioničke </a:t>
            </a:r>
            <a:r>
              <a:rPr lang="hr-HR" sz="1800" dirty="0" smtClean="0"/>
              <a:t>ili </a:t>
            </a:r>
            <a:r>
              <a:rPr lang="hr-HR" sz="1800" dirty="0" smtClean="0"/>
              <a:t>mješovitog oblika) nastave </a:t>
            </a:r>
            <a:r>
              <a:rPr lang="hr-HR" sz="1800" dirty="0" smtClean="0"/>
              <a:t>u online okruženje korištenjem dostupnih alata. </a:t>
            </a:r>
            <a:r>
              <a:rPr lang="hr-HR" sz="1800" dirty="0" smtClean="0"/>
              <a:t>Povratkom </a:t>
            </a:r>
            <a:r>
              <a:rPr lang="hr-HR" sz="1800" dirty="0" smtClean="0"/>
              <a:t>stanja „u normalu” nastava se </a:t>
            </a:r>
            <a:r>
              <a:rPr lang="hr-HR" sz="1800" dirty="0" smtClean="0"/>
              <a:t>vraća </a:t>
            </a:r>
            <a:r>
              <a:rPr lang="hr-HR" sz="1800" dirty="0" smtClean="0"/>
              <a:t>u početni format </a:t>
            </a:r>
            <a:r>
              <a:rPr lang="hr-HR" sz="1800" dirty="0" smtClean="0"/>
              <a:t>održavanja</a:t>
            </a:r>
          </a:p>
          <a:p>
            <a:r>
              <a:rPr lang="hr-HR" sz="1800" dirty="0"/>
              <a:t>klasična nastava održana u online okruženju zbog izvanrednih okolnosti</a:t>
            </a:r>
          </a:p>
          <a:p>
            <a:endParaRPr lang="hr-HR" sz="1800" dirty="0"/>
          </a:p>
          <a:p>
            <a:r>
              <a:rPr lang="hr-HR" sz="1800" dirty="0"/>
              <a:t>naglasak na osiguranju </a:t>
            </a:r>
            <a:r>
              <a:rPr lang="hr-HR" sz="1800" dirty="0" smtClean="0"/>
              <a:t>dostupnosti nastavnih materijala i nastave u danom trenutku uz korištenje digitalnih tehnologija</a:t>
            </a:r>
          </a:p>
          <a:p>
            <a:r>
              <a:rPr lang="hr-HR" sz="1800" dirty="0" smtClean="0"/>
              <a:t>kratkoročno rješenje</a:t>
            </a:r>
          </a:p>
          <a:p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1026" name="Picture 2" descr="Emergency Remote Teaching Vs. Online Learning: A 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83" y="12468"/>
            <a:ext cx="1817077" cy="13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9845" y="1226606"/>
            <a:ext cx="36341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https://www.uopeople.edu/blog/emergency-remote-teaching-vs-online-learning/ </a:t>
            </a:r>
            <a:endParaRPr lang="en-GB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dirty="0" smtClean="0"/>
              <a:t>4. Sveučilišni dan kvalitete, 27. studeni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40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Online </a:t>
            </a:r>
            <a:r>
              <a:rPr lang="hr-HR" dirty="0" smtClean="0"/>
              <a:t>nastava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1600" dirty="0" smtClean="0"/>
              <a:t>uspješno se izvodi već desetljećima</a:t>
            </a:r>
          </a:p>
          <a:p>
            <a:r>
              <a:rPr lang="hr-HR" sz="1600" dirty="0" smtClean="0"/>
              <a:t>veliki broj online sveučilišta u Europi i svijetu </a:t>
            </a:r>
          </a:p>
          <a:p>
            <a:r>
              <a:rPr lang="hr-HR" sz="1600" dirty="0" smtClean="0"/>
              <a:t>obično se online obrazovanje smatra manje vrijednim iako istraživanja dokazuju da nije tako</a:t>
            </a:r>
          </a:p>
          <a:p>
            <a:r>
              <a:rPr lang="hr-HR" sz="1600" dirty="0" smtClean="0"/>
              <a:t>fleksibilnost prostora i vremena</a:t>
            </a:r>
          </a:p>
          <a:p>
            <a:r>
              <a:rPr lang="hr-HR" sz="1600" dirty="0" smtClean="0"/>
              <a:t>pristup  aktualnim i ažurnim multimedijskim i interaktivnim nastavnim materijalima</a:t>
            </a:r>
          </a:p>
          <a:p>
            <a:r>
              <a:rPr lang="hr-HR" sz="1600" dirty="0" smtClean="0"/>
              <a:t>potiče model u kojem je u središtu obrazovnog procesa student</a:t>
            </a:r>
          </a:p>
          <a:p>
            <a:r>
              <a:rPr lang="hr-HR" sz="1600" dirty="0" smtClean="0"/>
              <a:t>mogućnost prilagođavanja osobnom stilu učenja</a:t>
            </a:r>
          </a:p>
          <a:p>
            <a:r>
              <a:rPr lang="hr-HR" sz="1600" dirty="0"/>
              <a:t> </a:t>
            </a:r>
            <a:r>
              <a:rPr lang="hr-HR" sz="1600" dirty="0" smtClean="0"/>
              <a:t>veća dostupnost širem krugu studenata</a:t>
            </a:r>
          </a:p>
          <a:p>
            <a:r>
              <a:rPr lang="hr-HR" sz="1600" dirty="0" smtClean="0"/>
              <a:t>stjecanje novih vještina i kompetencija</a:t>
            </a:r>
          </a:p>
          <a:p>
            <a:endParaRPr lang="hr-HR" sz="1600" dirty="0"/>
          </a:p>
          <a:p>
            <a:r>
              <a:rPr lang="hr-HR" sz="1600" dirty="0" smtClean="0"/>
              <a:t>učinkovita online nastava je rezultat pažljivog planiranja i instrukcijskog dizajna</a:t>
            </a:r>
          </a:p>
          <a:p>
            <a:r>
              <a:rPr lang="hr-HR" sz="1600" dirty="0" smtClean="0"/>
              <a:t>važno je osigurati podršku studentima na putu učenja, kao i okruženje u kojem uče</a:t>
            </a:r>
          </a:p>
          <a:p>
            <a:r>
              <a:rPr lang="hr-HR" sz="1600" dirty="0" smtClean="0"/>
              <a:t>u prosjeku za jedan  online sveučilišni kolegij  je potrebno oko 6 do 9 mjeseci pripreme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mtClean="0"/>
              <a:t>4. Sveučilišni dan kvalitete, 27. studeni 2020.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11" y="137750"/>
            <a:ext cx="2341589" cy="12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Visoko obrazovanje i COVID-19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dirty="0" smtClean="0"/>
              <a:t>4. Sveučilišni dan kvalitete, 27. studeni 2020.</a:t>
            </a:r>
            <a:endParaRPr lang="hr-HR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66562FD-4F7D-DB41-831E-CAEFB1AED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3" y="1109965"/>
            <a:ext cx="5752221" cy="35050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61626" y="1392607"/>
            <a:ext cx="1287635" cy="29938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56845" y="4456924"/>
            <a:ext cx="60608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Graphic https://mindwires.com/multiple-phases-of-he-response-to-covid-19/ </a:t>
            </a:r>
            <a:endParaRPr lang="en-US" sz="1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02922" y="1417784"/>
            <a:ext cx="2889740" cy="3263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 smtClean="0"/>
              <a:t>najveći poremećaj u sustavu obrazovanja u povijesti</a:t>
            </a:r>
          </a:p>
          <a:p>
            <a:r>
              <a:rPr lang="hr-HR" sz="2000" dirty="0" smtClean="0"/>
              <a:t>preko noći je bilo potrebno osigurati nastavu i završetak </a:t>
            </a:r>
            <a:br>
              <a:rPr lang="hr-HR" sz="2000" dirty="0" smtClean="0"/>
            </a:br>
            <a:r>
              <a:rPr lang="hr-HR" sz="2000" dirty="0" smtClean="0"/>
              <a:t>akademske godine</a:t>
            </a:r>
          </a:p>
          <a:p>
            <a:r>
              <a:rPr lang="hr-HR" sz="2000" dirty="0" smtClean="0"/>
              <a:t>stresno za nastavnike i studente</a:t>
            </a:r>
          </a:p>
          <a:p>
            <a:r>
              <a:rPr lang="hr-HR" sz="2000" i="1" dirty="0" err="1" smtClean="0"/>
              <a:t>emergency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remote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teaching</a:t>
            </a:r>
            <a:r>
              <a:rPr lang="hr-HR" sz="2000" i="1" dirty="0" smtClean="0"/>
              <a:t> </a:t>
            </a:r>
            <a:r>
              <a:rPr lang="hr-HR" sz="2000" dirty="0" smtClean="0"/>
              <a:t>kao početno rješenje, ali ne i</a:t>
            </a:r>
            <a:br>
              <a:rPr lang="hr-HR" sz="2000" dirty="0" smtClean="0"/>
            </a:br>
            <a:r>
              <a:rPr lang="hr-HR" sz="2000" dirty="0" smtClean="0"/>
              <a:t>kontinuirano rješenje</a:t>
            </a:r>
          </a:p>
          <a:p>
            <a:r>
              <a:rPr lang="hr-HR" sz="2000" dirty="0" smtClean="0"/>
              <a:t>važno je sagledati što smo do sada napravili i na osnovu iskustva planirati dalje</a:t>
            </a:r>
          </a:p>
          <a:p>
            <a:r>
              <a:rPr lang="hr-HR" sz="2000" dirty="0" smtClean="0"/>
              <a:t>revizija postojećih strategija i donošenje novih</a:t>
            </a:r>
          </a:p>
          <a:p>
            <a:r>
              <a:rPr lang="hr-HR" sz="2000" dirty="0" smtClean="0"/>
              <a:t>revizija postojećih nastavnih programa i planova</a:t>
            </a:r>
          </a:p>
          <a:p>
            <a:r>
              <a:rPr lang="hr-HR" sz="2000" dirty="0" smtClean="0"/>
              <a:t>naglasak na kvalitetu</a:t>
            </a:r>
          </a:p>
          <a:p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54680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76" y="1134913"/>
            <a:ext cx="2303585" cy="1584226"/>
          </a:xfrm>
        </p:spPr>
        <p:txBody>
          <a:bodyPr>
            <a:normAutofit fontScale="90000"/>
          </a:bodyPr>
          <a:lstStyle/>
          <a:p>
            <a:r>
              <a:rPr lang="hr-HR" sz="1600" dirty="0" smtClean="0"/>
              <a:t>Centar za e-učenje Sveučilišni računski centar </a:t>
            </a:r>
            <a:br>
              <a:rPr lang="hr-HR" sz="1600" dirty="0" smtClean="0"/>
            </a:br>
            <a:r>
              <a:rPr lang="hr-HR" sz="1600" dirty="0" smtClean="0"/>
              <a:t>Sveučilišta u Zagrebu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>
                <a:hlinkClick r:id="rId2"/>
              </a:rPr>
              <a:t>www.srce.hr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>
                <a:hlinkClick r:id="rId3"/>
              </a:rPr>
              <a:t>ceu@srce.hr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>sskucina@srce.hr</a:t>
            </a:r>
            <a:endParaRPr lang="hr-HR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6786" y="794196"/>
            <a:ext cx="3651738" cy="1858106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1000" dirty="0" smtClean="0"/>
              <a:t>Provedba nastave u akademskoj godini 2020./2021., smjernice, dopis Rektora – 14. rujna 2020.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1000" dirty="0" smtClean="0"/>
              <a:t>Preporuke i smjernice za izvođenje nastave na visokoškolskim ustanovama u zimskom semestru akademske godine 2020./2021.,</a:t>
            </a:r>
            <a:r>
              <a:rPr lang="hr-HR" sz="1000" b="1" dirty="0" smtClean="0"/>
              <a:t> </a:t>
            </a:r>
            <a:r>
              <a:rPr lang="hr-HR" sz="1000" dirty="0" smtClean="0"/>
              <a:t>Nacionalno vijeće za znanost, obrazovanje i tehnološki razvoj  - 28.kolovoza 2020</a:t>
            </a:r>
            <a:r>
              <a:rPr lang="hr-HR" dirty="0" smtClean="0"/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1000" dirty="0" smtClean="0"/>
              <a:t>Kriteriji za vrednovanje online studija, AZVO - 2016.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hr-HR" sz="1000" dirty="0" smtClean="0"/>
              <a:t>Preporuke i upute za održavanje nastave u online okruženju, Centar za e-učenje – 2020., www.src.ehr/ceu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z="750" i="1" dirty="0" smtClean="0">
                <a:solidFill>
                  <a:srgbClr val="898989"/>
                </a:solidFill>
              </a:rPr>
              <a:t>4. Sveučilišni dan kvalitete, 27. studeni 2020.</a:t>
            </a:r>
            <a:endParaRPr lang="hr-HR" sz="750" i="1" dirty="0">
              <a:solidFill>
                <a:srgbClr val="898989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23" y="795821"/>
            <a:ext cx="1459497" cy="18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726</TotalTime>
  <Words>743</Words>
  <Application>Microsoft Office PowerPoint</Application>
  <PresentationFormat>On-screen Show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Khula</vt:lpstr>
      <vt:lpstr>Symbol</vt:lpstr>
      <vt:lpstr>Times New Roman</vt:lpstr>
      <vt:lpstr>Srce - 4x3</vt:lpstr>
      <vt:lpstr>Imenovanje-Nekomercijalno-Bez prerada (CC BY-NC-ND)</vt:lpstr>
      <vt:lpstr>PowerPoint Presentation</vt:lpstr>
      <vt:lpstr>Što je e-učenje?</vt:lpstr>
      <vt:lpstr>PowerPoint Presentation</vt:lpstr>
      <vt:lpstr>Hitna nastava na daljinu  (Emergency remote teaching)</vt:lpstr>
      <vt:lpstr>Online nastava</vt:lpstr>
      <vt:lpstr>Visoko obrazovanje i COVID-19</vt:lpstr>
      <vt:lpstr>Centar za e-učenje Sveučilišni računski centar  Sveučilišta u Zagrebu www.srce.hr ceu@srce.hr sskucina@srce.hr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Radna skupina</cp:lastModifiedBy>
  <cp:revision>61</cp:revision>
  <cp:lastPrinted>2014-06-24T07:01:20Z</cp:lastPrinted>
  <dcterms:created xsi:type="dcterms:W3CDTF">2014-09-19T07:16:42Z</dcterms:created>
  <dcterms:modified xsi:type="dcterms:W3CDTF">2020-11-26T13:59:10Z</dcterms:modified>
</cp:coreProperties>
</file>