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9" r:id="rId4"/>
    <p:sldId id="260" r:id="rId5"/>
    <p:sldId id="264" r:id="rId6"/>
    <p:sldId id="261" r:id="rId7"/>
    <p:sldId id="268" r:id="rId8"/>
    <p:sldId id="267" r:id="rId9"/>
    <p:sldId id="269" r:id="rId10"/>
    <p:sldId id="257" r:id="rId11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91" d="100"/>
          <a:sy n="91" d="100"/>
        </p:scale>
        <p:origin x="584" y="2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kucina\AppData\Local\Temp\data_new-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\AppData\Local\Temp\data_n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Broj istovremenih</a:t>
            </a:r>
            <a:r>
              <a:rPr lang="hr-HR" baseline="0" dirty="0" smtClean="0"/>
              <a:t> korisnika</a:t>
            </a:r>
            <a:endParaRPr lang="hr-H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'[data_new-2.xlsx]Sheet1'!$A$11</c:f>
              <c:strCache>
                <c:ptCount val="1"/>
                <c:pt idx="0">
                  <c:v>1.3.2019.-30.9.2019.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'[data_new-2.xlsx]Sheet1'!$B$10:$C$10</c:f>
              <c:strCache>
                <c:ptCount val="2"/>
                <c:pt idx="0">
                  <c:v>Concurrent users (avg)</c:v>
                </c:pt>
                <c:pt idx="1">
                  <c:v>Concurrent users (max)</c:v>
                </c:pt>
              </c:strCache>
            </c:strRef>
          </c:cat>
          <c:val>
            <c:numRef>
              <c:f>'[data_new-2.xlsx]Sheet1'!$B$11:$C$11</c:f>
              <c:numCache>
                <c:formatCode>General</c:formatCode>
                <c:ptCount val="2"/>
                <c:pt idx="0">
                  <c:v>326</c:v>
                </c:pt>
                <c:pt idx="1">
                  <c:v>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3-4B30-B90C-5D11A490A7E5}"/>
            </c:ext>
          </c:extLst>
        </c:ser>
        <c:ser>
          <c:idx val="1"/>
          <c:order val="1"/>
          <c:tx>
            <c:strRef>
              <c:f>'[data_new-2.xlsx]Sheet1'!$A$12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3388636-D2B6-430E-8B93-61E2C733F75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B93-4B30-B90C-5D11A490A7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994B6EC-84FF-4BD4-B22D-68BE1CA136B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B93-4B30-B90C-5D11A490A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'[data_new-2.xlsx]Sheet1'!$B$14:$C$14</c:f>
                <c:numCache>
                  <c:formatCode>General</c:formatCode>
                  <c:ptCount val="2"/>
                  <c:pt idx="0">
                    <c:v>-722</c:v>
                  </c:pt>
                  <c:pt idx="1">
                    <c:v>-2231</c:v>
                  </c:pt>
                </c:numCache>
              </c:numRef>
            </c:plus>
            <c:minus>
              <c:numRef>
                <c:f>'[data_new-2.xlsx]Sheet1'!$B$15:$C$15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B050"/>
                </a:solidFill>
                <a:round/>
              </a:ln>
              <a:effectLst/>
            </c:spPr>
          </c:errBars>
          <c:cat>
            <c:strRef>
              <c:f>'[data_new-2.xlsx]Sheet1'!$B$10:$C$10</c:f>
              <c:strCache>
                <c:ptCount val="2"/>
                <c:pt idx="0">
                  <c:v>Concurrent users (avg)</c:v>
                </c:pt>
                <c:pt idx="1">
                  <c:v>Concurrent users (max)</c:v>
                </c:pt>
              </c:strCache>
            </c:strRef>
          </c:cat>
          <c:val>
            <c:numRef>
              <c:f>'[data_new-2.xlsx]Sheet1'!$B$12:$C$12</c:f>
              <c:numCache>
                <c:formatCode>General</c:formatCode>
                <c:ptCount val="2"/>
                <c:pt idx="0">
                  <c:v>1048</c:v>
                </c:pt>
                <c:pt idx="1">
                  <c:v>3099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'[data_new-2.xlsx]Sheet1'!$B$16:$C$16</c15:f>
                <c15:dlblRangeCache>
                  <c:ptCount val="2"/>
                  <c:pt idx="0">
                    <c:v>221%</c:v>
                  </c:pt>
                  <c:pt idx="1">
                    <c:v>257%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B93-4B30-B90C-5D11A490A7E5}"/>
            </c:ext>
          </c:extLst>
        </c:ser>
        <c:ser>
          <c:idx val="2"/>
          <c:order val="2"/>
          <c:tx>
            <c:strRef>
              <c:f>'[data_new-2.xlsx]Sheet1'!$A$13</c:f>
              <c:strCache>
                <c:ptCount val="1"/>
                <c:pt idx="0">
                  <c:v>1.3.2020.-30.9.2020.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'[data_new-2.xlsx]Sheet1'!$B$10:$C$10</c:f>
              <c:strCache>
                <c:ptCount val="2"/>
                <c:pt idx="0">
                  <c:v>Concurrent users (avg)</c:v>
                </c:pt>
                <c:pt idx="1">
                  <c:v>Concurrent users (max)</c:v>
                </c:pt>
              </c:strCache>
            </c:strRef>
          </c:cat>
          <c:val>
            <c:numRef>
              <c:f>'[data_new-2.xlsx]Sheet1'!$B$13:$C$13</c:f>
              <c:numCache>
                <c:formatCode>General</c:formatCode>
                <c:ptCount val="2"/>
                <c:pt idx="0">
                  <c:v>1048</c:v>
                </c:pt>
                <c:pt idx="1">
                  <c:v>3099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93-4B30-B90C-5D11A490A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30"/>
        <c:axId val="469191824"/>
        <c:axId val="469187888"/>
      </c:barChart>
      <c:catAx>
        <c:axId val="46919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187888"/>
        <c:crosses val="autoZero"/>
        <c:auto val="1"/>
        <c:lblAlgn val="ctr"/>
        <c:lblOffset val="100"/>
        <c:noMultiLvlLbl val="0"/>
      </c:catAx>
      <c:valAx>
        <c:axId val="46918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19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Uporaba sustava</a:t>
            </a:r>
            <a:endParaRPr lang="hr-H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[data_new.xlsx]Sheet1!$A$2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[data_new.xlsx]Sheet1!$B$1:$D$1</c:f>
              <c:strCache>
                <c:ptCount val="3"/>
                <c:pt idx="0">
                  <c:v>E-kolegiji</c:v>
                </c:pt>
                <c:pt idx="1">
                  <c:v>Nastavnici</c:v>
                </c:pt>
                <c:pt idx="2">
                  <c:v>Studenti</c:v>
                </c:pt>
              </c:strCache>
            </c:strRef>
          </c:cat>
          <c:val>
            <c:numRef>
              <c:f>[data_new.xlsx]Sheet1!$B$2:$D$2</c:f>
              <c:numCache>
                <c:formatCode>General</c:formatCode>
                <c:ptCount val="3"/>
                <c:pt idx="0">
                  <c:v>13038</c:v>
                </c:pt>
                <c:pt idx="1">
                  <c:v>5712</c:v>
                </c:pt>
                <c:pt idx="2">
                  <c:v>62051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5-41EA-8D9F-5CF2532BCB23}"/>
            </c:ext>
          </c:extLst>
        </c:ser>
        <c:ser>
          <c:idx val="1"/>
          <c:order val="1"/>
          <c:tx>
            <c:strRef>
              <c:f>[data_new.xlsx]Sheet1!$A$3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85798A-D4C9-4264-B001-1DE056C505F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105-41EA-8D9F-5CF2532BCB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4AA60EC-3924-4C25-B512-32A52329F2F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105-41EA-8D9F-5CF2532BCB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2E9809D-61EE-4BF1-9856-121027B697A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105-41EA-8D9F-5CF2532BCB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[data_new.xlsx]Sheet1!$B$5:$D$5</c:f>
                <c:numCache>
                  <c:formatCode>General</c:formatCode>
                  <c:ptCount val="3"/>
                  <c:pt idx="0">
                    <c:v>-10589</c:v>
                  </c:pt>
                  <c:pt idx="1">
                    <c:v>-3679</c:v>
                  </c:pt>
                  <c:pt idx="2">
                    <c:v>-24000</c:v>
                  </c:pt>
                </c:numCache>
              </c:numRef>
            </c:plus>
            <c:minus>
              <c:numRef>
                <c:f>[data_new.xlsx]Sheet1!$B$6:$D$6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B050"/>
                </a:solidFill>
                <a:round/>
              </a:ln>
              <a:effectLst/>
            </c:spPr>
          </c:errBars>
          <c:cat>
            <c:strRef>
              <c:f>[data_new.xlsx]Sheet1!$B$1:$D$1</c:f>
              <c:strCache>
                <c:ptCount val="3"/>
                <c:pt idx="0">
                  <c:v>E-kolegiji</c:v>
                </c:pt>
                <c:pt idx="1">
                  <c:v>Nastavnici</c:v>
                </c:pt>
                <c:pt idx="2">
                  <c:v>Studenti</c:v>
                </c:pt>
              </c:strCache>
            </c:strRef>
          </c:cat>
          <c:val>
            <c:numRef>
              <c:f>[data_new.xlsx]Sheet1!$B$3:$D$3</c:f>
              <c:numCache>
                <c:formatCode>General</c:formatCode>
                <c:ptCount val="3"/>
                <c:pt idx="0">
                  <c:v>23627</c:v>
                </c:pt>
                <c:pt idx="1">
                  <c:v>9391</c:v>
                </c:pt>
                <c:pt idx="2">
                  <c:v>86051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[data_new.xlsx]Sheet1!$B$7:$D$7</c15:f>
                <c15:dlblRangeCache>
                  <c:ptCount val="3"/>
                  <c:pt idx="0">
                    <c:v>81%</c:v>
                  </c:pt>
                  <c:pt idx="1">
                    <c:v>64%</c:v>
                  </c:pt>
                  <c:pt idx="2">
                    <c:v>39%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C105-41EA-8D9F-5CF2532BCB23}"/>
            </c:ext>
          </c:extLst>
        </c:ser>
        <c:ser>
          <c:idx val="2"/>
          <c:order val="2"/>
          <c:tx>
            <c:strRef>
              <c:f>[data_new.xlsx]Sheet1!$A$4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[data_new.xlsx]Sheet1!$B$1:$D$1</c:f>
              <c:strCache>
                <c:ptCount val="3"/>
                <c:pt idx="0">
                  <c:v>E-kolegiji</c:v>
                </c:pt>
                <c:pt idx="1">
                  <c:v>Nastavnici</c:v>
                </c:pt>
                <c:pt idx="2">
                  <c:v>Studenti</c:v>
                </c:pt>
              </c:strCache>
            </c:strRef>
          </c:cat>
          <c:val>
            <c:numRef>
              <c:f>[data_new.xlsx]Sheet1!$B$4:$D$4</c:f>
              <c:numCache>
                <c:formatCode>General</c:formatCode>
                <c:ptCount val="3"/>
                <c:pt idx="0">
                  <c:v>23627</c:v>
                </c:pt>
                <c:pt idx="1">
                  <c:v>9391</c:v>
                </c:pt>
                <c:pt idx="2">
                  <c:v>86051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05-41EA-8D9F-5CF2532BCB23}"/>
            </c:ext>
          </c:extLst>
        </c:ser>
        <c:ser>
          <c:idx val="3"/>
          <c:order val="3"/>
          <c:tx>
            <c:strRef>
              <c:f>[data_new.xlsx]Sheet1!$A$8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6979241231218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05-41EA-8D9F-5CF2532BCB23}"/>
                </c:ext>
              </c:extLst>
            </c:dLbl>
            <c:dLbl>
              <c:idx val="1"/>
              <c:layout>
                <c:manualLayout>
                  <c:x val="0"/>
                  <c:y val="-1.2771728892740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05-41EA-8D9F-5CF2532BCB23}"/>
                </c:ext>
              </c:extLst>
            </c:dLbl>
            <c:dLbl>
              <c:idx val="2"/>
              <c:layout>
                <c:manualLayout>
                  <c:x val="-2.2727272727272726E-3"/>
                  <c:y val="2.4714614022528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05-41EA-8D9F-5CF2532BCB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[data_new.xlsx]Sheet1!$B$8:$D$8</c:f>
              <c:numCache>
                <c:formatCode>General</c:formatCode>
                <c:ptCount val="3"/>
                <c:pt idx="0">
                  <c:v>23974</c:v>
                </c:pt>
                <c:pt idx="1">
                  <c:v>9407</c:v>
                </c:pt>
                <c:pt idx="2">
                  <c:v>84949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05-41EA-8D9F-5CF2532BC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4"/>
        <c:axId val="463679968"/>
        <c:axId val="463681280"/>
      </c:barChart>
      <c:catAx>
        <c:axId val="46367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681280"/>
        <c:crosses val="autoZero"/>
        <c:auto val="1"/>
        <c:lblAlgn val="ctr"/>
        <c:lblOffset val="100"/>
        <c:noMultiLvlLbl val="0"/>
      </c:catAx>
      <c:valAx>
        <c:axId val="46368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67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18.12.2020.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18.12.2020.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nd/4.0/deed.h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srce.unizg.hr/otvoreni-pristup" TargetMode="Externa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6" y="0"/>
            <a:ext cx="9241104" cy="51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39" name="TextBox 38"/>
          <p:cNvSpPr txBox="1"/>
          <p:nvPr userDrawn="1"/>
        </p:nvSpPr>
        <p:spPr>
          <a:xfrm>
            <a:off x="5757546" y="30224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46" y="4004788"/>
            <a:ext cx="918000" cy="362758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2421069" y="30430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djelo je dano na korištenje pod licencom Creative </a:t>
            </a:r>
            <a:r>
              <a:rPr lang="hr-HR" sz="9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Imenovanje-Nekomercijalno-Bez prerada</a:t>
            </a:r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 međunarodna. </a:t>
            </a:r>
            <a:endParaRPr lang="hr-HR" sz="900" b="1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" y="2967185"/>
            <a:ext cx="1384975" cy="540000"/>
          </a:xfrm>
          <a:prstGeom prst="rect">
            <a:avLst/>
          </a:prstGeom>
        </p:spPr>
      </p:pic>
      <p:sp>
        <p:nvSpPr>
          <p:cNvPr id="43" name="TextBox 42"/>
          <p:cNvSpPr txBox="1"/>
          <p:nvPr userDrawn="1"/>
        </p:nvSpPr>
        <p:spPr>
          <a:xfrm>
            <a:off x="855621" y="36244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293288" y="3624485"/>
            <a:ext cx="30315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creativecommons.org/licenses/by-nc-nd/4.0/deed.hr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6047001" y="35911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www.srce.unizg.hr/otvoreni-pristup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2" descr="http://mirrors.creativecommons.org/presskit/buttons/88x31/png/by-nc-nd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66" y="40435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" y="4752000"/>
            <a:ext cx="856432" cy="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AZVO: Budućnost (ni)je online, 18. prosinca 2020.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ndiaeducation.net/online-education/articles/what-is-online-education.html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eu@srce.hr" TargetMode="External"/><Relationship Id="rId2" Type="http://schemas.openxmlformats.org/officeDocument/2006/relationships/hyperlink" Target="http://www.srce.hr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89020" y="2305024"/>
            <a:ext cx="4586524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 smtClean="0">
                <a:solidFill>
                  <a:schemeClr val="bg1"/>
                </a:solidFill>
              </a:rPr>
              <a:t>O čemu govorimo kada govorimo o e-učenju </a:t>
            </a:r>
            <a:r>
              <a:rPr lang="en-GB" sz="2400" dirty="0" err="1" smtClean="0">
                <a:solidFill>
                  <a:schemeClr val="bg1"/>
                </a:solidFill>
              </a:rPr>
              <a:t>i</a:t>
            </a:r>
            <a:r>
              <a:rPr lang="hr-HR" sz="2400" dirty="0" smtClean="0">
                <a:solidFill>
                  <a:schemeClr val="bg1"/>
                </a:solidFill>
              </a:rPr>
              <a:t> online nastavi?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020" y="3370663"/>
            <a:ext cx="45336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dr.sc. Sandra Kučina 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Softić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pomoćnica ravnatelja za obrazovanje i podršku korisnicima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Sveučilišni računski centar Sveučilišta u Zagrebu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0" y="4531774"/>
            <a:ext cx="1384975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4169" y="4801774"/>
            <a:ext cx="3411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AZVO: </a:t>
            </a:r>
            <a:r>
              <a:rPr lang="en-GB" sz="1000" dirty="0" err="1" smtClean="0">
                <a:solidFill>
                  <a:schemeClr val="bg1"/>
                </a:solidFill>
              </a:rPr>
              <a:t>Budućnost</a:t>
            </a:r>
            <a:r>
              <a:rPr lang="en-GB" sz="1000" dirty="0" smtClean="0">
                <a:solidFill>
                  <a:schemeClr val="bg1"/>
                </a:solidFill>
              </a:rPr>
              <a:t> (</a:t>
            </a:r>
            <a:r>
              <a:rPr lang="en-GB" sz="1000" dirty="0" err="1" smtClean="0">
                <a:solidFill>
                  <a:schemeClr val="bg1"/>
                </a:solidFill>
              </a:rPr>
              <a:t>ni</a:t>
            </a:r>
            <a:r>
              <a:rPr lang="en-GB" sz="1000" dirty="0" smtClean="0">
                <a:solidFill>
                  <a:schemeClr val="bg1"/>
                </a:solidFill>
              </a:rPr>
              <a:t>)je online, 18. </a:t>
            </a:r>
            <a:r>
              <a:rPr lang="en-GB" sz="1000" dirty="0" err="1" smtClean="0">
                <a:solidFill>
                  <a:schemeClr val="bg1"/>
                </a:solidFill>
              </a:rPr>
              <a:t>prosinca</a:t>
            </a:r>
            <a:r>
              <a:rPr lang="en-GB" sz="1000" dirty="0" smtClean="0">
                <a:solidFill>
                  <a:schemeClr val="bg1"/>
                </a:solidFill>
              </a:rPr>
              <a:t> 2020.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030" name="Picture 6" descr="What is online education | Definition of Online education is electronically  supported learning that relies on the Internet for teacher/student  interaction and the distribution of class material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96" y="0"/>
            <a:ext cx="3490965" cy="184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4218" y="-6580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 smtClean="0"/>
              <a:t>https://www.indiaeducation.net/online-education/articles/what-is-online-education.html </a:t>
            </a:r>
            <a:r>
              <a:rPr lang="en-GB" dirty="0" smtClean="0">
                <a:hlinkClick r:id="rId6"/>
              </a:rPr>
              <a:t>-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Što</a:t>
            </a:r>
            <a:r>
              <a:rPr lang="en-GB" dirty="0" smtClean="0"/>
              <a:t> je e</a:t>
            </a:r>
            <a:r>
              <a:rPr lang="hr-HR" dirty="0" smtClean="0"/>
              <a:t>-učenje</a:t>
            </a:r>
            <a:r>
              <a:rPr lang="en-GB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43000"/>
            <a:ext cx="7886700" cy="1751454"/>
          </a:xfrm>
        </p:spPr>
        <p:txBody>
          <a:bodyPr>
            <a:normAutofit/>
          </a:bodyPr>
          <a:lstStyle/>
          <a:p>
            <a:pPr marL="172800" indent="-172800">
              <a:spcBef>
                <a:spcPts val="0"/>
              </a:spcBef>
              <a:spcAft>
                <a:spcPts val="750"/>
              </a:spcAft>
            </a:pPr>
            <a:r>
              <a:rPr lang="hr-HR" sz="1600" b="1" dirty="0" smtClean="0"/>
              <a:t>(</a:t>
            </a:r>
            <a:r>
              <a:rPr lang="hr-HR" sz="1600" b="1" dirty="0"/>
              <a:t>u širem smislu)</a:t>
            </a:r>
            <a:r>
              <a:rPr lang="hr-HR" sz="1600" dirty="0"/>
              <a:t>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predstavlja visokokvalitetni proces obrazovanja u kojem nastavnici i studenti aktivno surađuju s ciljem postizanja zadanih obrazovnih ciljeva. Pri tome intenzivno koriste informacijsku i komunikacijsku tehnologiju za stvaranje prilagodljivog virtualnog okruženja u kojem razvijaju i koriste multimedijalne interaktivne obrazovne materijale, ostvaruju međusobnu komunikaciju i suradnju, studenti izvršavaju pojedinačne ili grupne zadatke i projekte, te provode kontinuiranu </a:t>
            </a:r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samoprovjeru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provjeru znanja.</a:t>
            </a:r>
            <a:endParaRPr lang="en-GB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2800" indent="-172800">
              <a:spcBef>
                <a:spcPts val="750"/>
              </a:spcBef>
            </a:pPr>
            <a:endParaRPr lang="en-GB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77" y="0"/>
            <a:ext cx="4050323" cy="10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85765"/>
              </p:ext>
            </p:extLst>
          </p:nvPr>
        </p:nvGraphicFramePr>
        <p:xfrm>
          <a:off x="849814" y="2822811"/>
          <a:ext cx="7788496" cy="194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248">
                  <a:extLst>
                    <a:ext uri="{9D8B030D-6E8A-4147-A177-3AD203B41FA5}">
                      <a16:colId xmlns:a16="http://schemas.microsoft.com/office/drawing/2014/main" val="125337110"/>
                    </a:ext>
                  </a:extLst>
                </a:gridCol>
                <a:gridCol w="3894248">
                  <a:extLst>
                    <a:ext uri="{9D8B030D-6E8A-4147-A177-3AD203B41FA5}">
                      <a16:colId xmlns:a16="http://schemas.microsoft.com/office/drawing/2014/main" val="3107967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750"/>
                        </a:spcBef>
                        <a:buNone/>
                      </a:pPr>
                      <a:r>
                        <a:rPr lang="hr-HR" sz="14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E-učenje je proces obrazovanja (proces učenja i poučavanja) uz uporabu informacijske i komunikacijske tehnologije, koja doprinosi unaprjeđenju kvalitete  toga procesa i kvalitete ishoda obrazovanja.</a:t>
                      </a:r>
                    </a:p>
                    <a:p>
                      <a:pPr marL="0" indent="0">
                        <a:spcBef>
                          <a:spcPts val="750"/>
                        </a:spcBef>
                        <a:buNone/>
                      </a:pPr>
                      <a:r>
                        <a:rPr lang="hr-HR" sz="14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				</a:t>
                      </a:r>
                    </a:p>
                    <a:p>
                      <a:pPr marL="0" indent="0">
                        <a:spcBef>
                          <a:spcPts val="750"/>
                        </a:spcBef>
                        <a:buNone/>
                      </a:pPr>
                      <a:r>
                        <a:rPr lang="hr-HR" sz="14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Sveučilište u Zagrebu, 2007.</a:t>
                      </a:r>
                    </a:p>
                    <a:p>
                      <a:endParaRPr lang="hr-HR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1" i="0" kern="12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E-učenje je izvođenje obrazovnog procesa uporabom informacijskih i komunikacijskih tehnologija, prvenstveno korištenjem Interneta i programskog sustava za vođenje online nastave (engl. </a:t>
                      </a:r>
                      <a:r>
                        <a:rPr lang="hr-HR" sz="1400" b="1" i="0" kern="1200" noProof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hr-HR" sz="1400" b="1" i="0" kern="12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 System, LMS).</a:t>
                      </a:r>
                    </a:p>
                    <a:p>
                      <a:endParaRPr lang="hr-HR" sz="1400" b="1" i="0" kern="1200" noProof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400" b="1" i="0" kern="1200" noProof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400" b="1" i="0" kern="12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Sveučilište u Rijeci, 2006.</a:t>
                      </a:r>
                      <a:endParaRPr lang="hr-HR" sz="1400" b="1" i="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29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3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8" y="22773"/>
            <a:ext cx="4686118" cy="2571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18" y="3106074"/>
            <a:ext cx="4572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nastava 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(učenje i poučavanje u potpunosti se odvijaju uz pomoć ICT)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0954" y="321649"/>
            <a:ext cx="3640015" cy="401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mješovita nastava 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(kombinacija klasične nastave i nastave podržane ICT-om)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nastava u učionici podržana ICT-om </a:t>
            </a:r>
            <a:r>
              <a:rPr lang="hr-H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(korištenje </a:t>
            </a:r>
            <a:r>
              <a:rPr lang="hr-HR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</a:t>
            </a:r>
            <a:r>
              <a:rPr lang="hr-H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video zapisa)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obrnuta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učionica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engl. </a:t>
            </a:r>
            <a:r>
              <a:rPr lang="hr-H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flipped</a:t>
            </a:r>
            <a:r>
              <a:rPr lang="hr-H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najčešće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je kombinacija klasične i online nastave. Digitalni nastavni materijali moraju biti unaprijed pripremljeni od strane nastavnika i na vrijeme dostupni studentima, a nastavni se sat koristi za uvježbavanje, istraživanje, rješavanje nejasnoća, raspravljanje i zaključivanje. U slučaju da se nastavni sat ne može održati u učionici, moguće ga je održati u online 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okruženju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hibridni oblik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jasno definiran omjer učioničke i online nastave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66961"/>
            <a:ext cx="4572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Oblici učenja prema načinu i intenzitetu korištenja </a:t>
            </a:r>
            <a:r>
              <a:rPr lang="hr-HR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informacijskih i </a:t>
            </a:r>
            <a:r>
              <a:rPr lang="hr-HR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komunikacijskih </a:t>
            </a:r>
            <a:r>
              <a:rPr lang="hr-HR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tehnologija, T. Bates 2020.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4000" y="4071254"/>
            <a:ext cx="4572000" cy="711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hyflex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nastava (kolegij) koja omogućavaju studentima da biraju hoće li pohađati nastavu u učionici, sinkrono online ili će pratiti asinkrono i mogu na dnevnoj bazi mijenjati način pohađanja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37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13" y="273847"/>
            <a:ext cx="7886700" cy="994172"/>
          </a:xfrm>
        </p:spPr>
        <p:txBody>
          <a:bodyPr/>
          <a:lstStyle/>
          <a:p>
            <a:r>
              <a:rPr lang="hr-HR" dirty="0" smtClean="0"/>
              <a:t>Hitna nastava na daljinu </a:t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i="1" dirty="0" err="1" smtClean="0"/>
              <a:t>Emergency</a:t>
            </a:r>
            <a:r>
              <a:rPr lang="hr-HR" i="1" dirty="0" smtClean="0"/>
              <a:t> </a:t>
            </a:r>
            <a:r>
              <a:rPr lang="hr-HR" i="1" dirty="0" err="1" smtClean="0"/>
              <a:t>remote</a:t>
            </a:r>
            <a:r>
              <a:rPr lang="hr-HR" i="1" dirty="0" smtClean="0"/>
              <a:t> </a:t>
            </a:r>
            <a:r>
              <a:rPr lang="hr-HR" i="1" dirty="0" err="1" smtClean="0"/>
              <a:t>teaching</a:t>
            </a:r>
            <a:r>
              <a:rPr lang="hr-HR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76753"/>
            <a:ext cx="7886700" cy="3055969"/>
          </a:xfrm>
        </p:spPr>
        <p:txBody>
          <a:bodyPr>
            <a:normAutofit/>
          </a:bodyPr>
          <a:lstStyle/>
          <a:p>
            <a:r>
              <a:rPr lang="hr-HR" sz="1800" dirty="0" smtClean="0"/>
              <a:t>privremena promjena trenutnog oblika (učioničke ili mješovitog oblika) nastave u online okruženje korištenjem dostupnih alata. Povratkom stanja „u normalu” nastava se vraća u početni format održavanja</a:t>
            </a:r>
          </a:p>
          <a:p>
            <a:r>
              <a:rPr lang="hr-HR" sz="1800" dirty="0"/>
              <a:t>klasična nastava održana u online okruženju zbog izvanrednih okolnosti</a:t>
            </a:r>
          </a:p>
          <a:p>
            <a:endParaRPr lang="hr-HR" sz="1800" dirty="0"/>
          </a:p>
          <a:p>
            <a:r>
              <a:rPr lang="hr-HR" sz="1800" dirty="0"/>
              <a:t>naglasak na osiguranju </a:t>
            </a:r>
            <a:r>
              <a:rPr lang="hr-HR" sz="1800" dirty="0" smtClean="0"/>
              <a:t>dostupnosti nastavnih materijala i nastave u danom trenutku uz korištenje digitalnih tehnologija</a:t>
            </a:r>
          </a:p>
          <a:p>
            <a:r>
              <a:rPr lang="hr-HR" sz="1800" dirty="0" smtClean="0"/>
              <a:t>kratkoročno rješenje</a:t>
            </a:r>
          </a:p>
          <a:p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1026" name="Picture 2" descr="Emergency Remote Teaching Vs. Online Learning: A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83" y="12468"/>
            <a:ext cx="1817077" cy="13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9845" y="1226606"/>
            <a:ext cx="36341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https://www.uopeople.edu/blog/emergency-remote-teaching-vs-online-learning/ </a:t>
            </a:r>
            <a:endParaRPr lang="en-GB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40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Online </a:t>
            </a:r>
            <a:r>
              <a:rPr lang="hr-HR" dirty="0" smtClean="0"/>
              <a:t>nastava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1600" dirty="0" smtClean="0"/>
              <a:t>uspješno se izvodi već desetljećima</a:t>
            </a:r>
          </a:p>
          <a:p>
            <a:r>
              <a:rPr lang="hr-HR" sz="1600" dirty="0" smtClean="0"/>
              <a:t>veliki broj online sveučilišta u Europi i svijetu </a:t>
            </a:r>
          </a:p>
          <a:p>
            <a:r>
              <a:rPr lang="hr-HR" sz="1600" dirty="0" smtClean="0"/>
              <a:t>obično se online obrazovanje smatra manje vrijednim iako istraživanja dokazuju da nije tako</a:t>
            </a:r>
          </a:p>
          <a:p>
            <a:r>
              <a:rPr lang="hr-HR" sz="1600" dirty="0" smtClean="0"/>
              <a:t>fleksibilnost prostora i vremena</a:t>
            </a:r>
          </a:p>
          <a:p>
            <a:r>
              <a:rPr lang="hr-HR" sz="1600" dirty="0" smtClean="0"/>
              <a:t>pristup  aktualnim i ažurnim multimedijskim i interaktivnim nastavnim materijalima</a:t>
            </a:r>
          </a:p>
          <a:p>
            <a:r>
              <a:rPr lang="hr-HR" sz="1600" dirty="0" smtClean="0"/>
              <a:t>potiče model u kojem je u središtu obrazovnog procesa student</a:t>
            </a:r>
          </a:p>
          <a:p>
            <a:r>
              <a:rPr lang="hr-HR" sz="1600" dirty="0" smtClean="0"/>
              <a:t>mogućnost prilagođavanja osobnom stilu učenja</a:t>
            </a:r>
          </a:p>
          <a:p>
            <a:r>
              <a:rPr lang="hr-HR" sz="1600" dirty="0" smtClean="0"/>
              <a:t>veća dostupnost širem krugu studenata</a:t>
            </a:r>
          </a:p>
          <a:p>
            <a:r>
              <a:rPr lang="hr-HR" sz="1600" dirty="0" smtClean="0"/>
              <a:t>stjecanje novih vještina i kompetencija</a:t>
            </a:r>
          </a:p>
          <a:p>
            <a:endParaRPr lang="hr-HR" sz="1600" dirty="0"/>
          </a:p>
          <a:p>
            <a:r>
              <a:rPr lang="hr-HR" sz="1600" dirty="0" smtClean="0"/>
              <a:t>učinkovita online nastava je rezultat pažljivog planiranja i instrukcijskog dizajna</a:t>
            </a:r>
          </a:p>
          <a:p>
            <a:r>
              <a:rPr lang="hr-HR" sz="1600" dirty="0" smtClean="0"/>
              <a:t>važno je osigurati podršku studentima na putu učenja, kao i okruženje u kojem uče</a:t>
            </a:r>
          </a:p>
          <a:p>
            <a:r>
              <a:rPr lang="hr-HR" sz="1600" dirty="0" smtClean="0"/>
              <a:t>u prosjeku za jedan  online sveučilišni kolegij  je potrebno oko 6 do 9 mjeseci pripreme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11" y="137750"/>
            <a:ext cx="2341589" cy="12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Online ne znači nužno online predavanje uživo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1144745"/>
            <a:ext cx="6102348" cy="3487978"/>
          </a:xfrm>
        </p:spPr>
        <p:txBody>
          <a:bodyPr>
            <a:normAutofit fontScale="92500" lnSpcReduction="10000"/>
          </a:bodyPr>
          <a:lstStyle/>
          <a:p>
            <a:r>
              <a:rPr lang="hr-HR" sz="1300" b="1" dirty="0" smtClean="0"/>
              <a:t>Nastava u učionici</a:t>
            </a:r>
          </a:p>
          <a:p>
            <a:pPr lvl="1"/>
            <a:r>
              <a:rPr lang="hr-HR" sz="1300" dirty="0" smtClean="0"/>
              <a:t>Sinkrona – u realnom vremenu</a:t>
            </a:r>
          </a:p>
          <a:p>
            <a:pPr lvl="1"/>
            <a:r>
              <a:rPr lang="hr-HR" sz="1300" dirty="0" smtClean="0"/>
              <a:t>Asinkrona – zadaće, čitanje nastavne literature (knjiga, stručnih članaka i časopisa)</a:t>
            </a:r>
          </a:p>
          <a:p>
            <a:pPr lvl="1"/>
            <a:endParaRPr lang="hr-HR" sz="1300" dirty="0"/>
          </a:p>
          <a:p>
            <a:r>
              <a:rPr lang="hr-HR" sz="1300" b="1" dirty="0" smtClean="0"/>
              <a:t>Nastava online</a:t>
            </a:r>
          </a:p>
          <a:p>
            <a:pPr lvl="1"/>
            <a:r>
              <a:rPr lang="hr-HR" sz="1300" dirty="0" smtClean="0"/>
              <a:t>Sinkrona (</a:t>
            </a:r>
            <a:r>
              <a:rPr lang="hr-HR" sz="1300" dirty="0" err="1" smtClean="0"/>
              <a:t>webinari</a:t>
            </a:r>
            <a:r>
              <a:rPr lang="hr-HR" sz="1300" dirty="0" smtClean="0"/>
              <a:t>, videokonferencije, virtualne učionice, instant </a:t>
            </a:r>
            <a:r>
              <a:rPr lang="hr-HR" sz="1300" dirty="0" err="1" smtClean="0"/>
              <a:t>messaging</a:t>
            </a:r>
            <a:r>
              <a:rPr lang="hr-HR" sz="1300" dirty="0" smtClean="0"/>
              <a:t>)</a:t>
            </a:r>
          </a:p>
          <a:p>
            <a:pPr lvl="1"/>
            <a:r>
              <a:rPr lang="hr-HR" sz="1300" dirty="0" smtClean="0"/>
              <a:t>Asinkrona (korištenje sustava za e-učenje, </a:t>
            </a:r>
            <a:r>
              <a:rPr lang="hr-HR" sz="1300" dirty="0" err="1" smtClean="0"/>
              <a:t>podcastovi</a:t>
            </a:r>
            <a:r>
              <a:rPr lang="hr-HR" sz="1300" dirty="0" smtClean="0"/>
              <a:t>, snimljeni video zapisi, forum, e-mail )</a:t>
            </a:r>
          </a:p>
          <a:p>
            <a:pPr lvl="1"/>
            <a:endParaRPr lang="hr-HR" sz="1300" dirty="0" smtClean="0"/>
          </a:p>
          <a:p>
            <a:r>
              <a:rPr lang="hr-HR" sz="1300"/>
              <a:t>Kada je za potrebe nastave neophodno biti na istom mjestu u isto vrijeme?</a:t>
            </a:r>
          </a:p>
          <a:p>
            <a:r>
              <a:rPr lang="hr-HR" sz="1300" smtClean="0"/>
              <a:t>I </a:t>
            </a:r>
            <a:r>
              <a:rPr lang="hr-HR" sz="1300" dirty="0" smtClean="0"/>
              <a:t>jedna i druga nastava imaju prednosti i nedostatke</a:t>
            </a:r>
            <a:endParaRPr lang="hr-HR" sz="1300" dirty="0"/>
          </a:p>
          <a:p>
            <a:r>
              <a:rPr lang="hr-HR" sz="1300" b="1" dirty="0" smtClean="0"/>
              <a:t>Koja je nastava učinkovita?</a:t>
            </a:r>
          </a:p>
          <a:p>
            <a:pPr lvl="1"/>
            <a:r>
              <a:rPr lang="hr-HR" sz="1300" dirty="0" smtClean="0"/>
              <a:t>ovisi kako je dizajnirana, koji su ishodi učenja, kako je pripremljen nastavni sadržaj, tko su polaznici…</a:t>
            </a:r>
          </a:p>
          <a:p>
            <a:r>
              <a:rPr lang="hr-HR" sz="1300" dirty="0" smtClean="0"/>
              <a:t>Važnost komunikacije i interakcije</a:t>
            </a:r>
          </a:p>
          <a:p>
            <a:r>
              <a:rPr lang="hr-HR" sz="1300" dirty="0" smtClean="0"/>
              <a:t>Mješovita nastava omogućava korištenje oba oblika (asinkroni i sinkroni), cilj je da studenti budu angažirani</a:t>
            </a:r>
          </a:p>
          <a:p>
            <a:endParaRPr lang="hr-HR" sz="1300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72" y="0"/>
            <a:ext cx="2200328" cy="52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Visoko obrazovanje i COVID-19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5569048" cy="326350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AZVO: Budućnost (ni)je online, 18. prosinca 2020.</a:t>
            </a:r>
            <a:endParaRPr lang="hr-HR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66562FD-4F7D-DB41-831E-CAEFB1AED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3" y="1109965"/>
            <a:ext cx="5752221" cy="35050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61626" y="1392607"/>
            <a:ext cx="1287635" cy="29938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56845" y="4456924"/>
            <a:ext cx="60608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Graphic https://mindwires.com/multiple-phases-of-he-response-to-covid-19/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97699" y="901356"/>
            <a:ext cx="2889740" cy="3801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300" dirty="0" smtClean="0"/>
              <a:t>najveći poremećaj u sustavu obrazovanja u povijesti</a:t>
            </a:r>
          </a:p>
          <a:p>
            <a:r>
              <a:rPr lang="hr-HR" sz="2300" dirty="0" smtClean="0"/>
              <a:t>preko noći je bilo potrebno osigurati nastavu i završetak </a:t>
            </a:r>
            <a:br>
              <a:rPr lang="hr-HR" sz="2300" dirty="0" smtClean="0"/>
            </a:br>
            <a:r>
              <a:rPr lang="hr-HR" sz="2300" dirty="0" smtClean="0"/>
              <a:t>akademske godine</a:t>
            </a:r>
          </a:p>
          <a:p>
            <a:r>
              <a:rPr lang="hr-HR" sz="2300" dirty="0" smtClean="0"/>
              <a:t>stresno za nastavnike i studente</a:t>
            </a:r>
          </a:p>
          <a:p>
            <a:r>
              <a:rPr lang="hr-HR" sz="2300" i="1" dirty="0" err="1" smtClean="0"/>
              <a:t>emergency</a:t>
            </a:r>
            <a:r>
              <a:rPr lang="hr-HR" sz="2300" i="1" dirty="0" smtClean="0"/>
              <a:t> </a:t>
            </a:r>
            <a:r>
              <a:rPr lang="hr-HR" sz="2300" i="1" dirty="0" err="1" smtClean="0"/>
              <a:t>remote</a:t>
            </a:r>
            <a:r>
              <a:rPr lang="hr-HR" sz="2300" i="1" dirty="0" smtClean="0"/>
              <a:t> </a:t>
            </a:r>
            <a:r>
              <a:rPr lang="hr-HR" sz="2300" i="1" dirty="0" err="1" smtClean="0"/>
              <a:t>teaching</a:t>
            </a:r>
            <a:r>
              <a:rPr lang="hr-HR" sz="2300" i="1" dirty="0" smtClean="0"/>
              <a:t> </a:t>
            </a:r>
            <a:r>
              <a:rPr lang="hr-HR" sz="2300" dirty="0" smtClean="0"/>
              <a:t>kao početno rješenje, ali ne i</a:t>
            </a:r>
            <a:br>
              <a:rPr lang="hr-HR" sz="2300" dirty="0" smtClean="0"/>
            </a:br>
            <a:r>
              <a:rPr lang="hr-HR" sz="2300" dirty="0" smtClean="0"/>
              <a:t>kontinuirano rješenje</a:t>
            </a:r>
          </a:p>
          <a:p>
            <a:r>
              <a:rPr lang="hr-HR" sz="2300" b="1" dirty="0" smtClean="0"/>
              <a:t>važno je sagledati što smo do sada napravili i na osnovu iskustva planirati dalje</a:t>
            </a:r>
          </a:p>
          <a:p>
            <a:r>
              <a:rPr lang="hr-HR" sz="2300" b="1" dirty="0" smtClean="0"/>
              <a:t>revizija postojećih strategija i donošenje novih</a:t>
            </a:r>
          </a:p>
          <a:p>
            <a:r>
              <a:rPr lang="hr-HR" sz="2300" b="1" dirty="0" smtClean="0"/>
              <a:t>revizija postojećih nastavnih programa i planova</a:t>
            </a:r>
          </a:p>
          <a:p>
            <a:r>
              <a:rPr lang="hr-HR" sz="2300" b="1" dirty="0" smtClean="0"/>
              <a:t>naglasak na kvalitetu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5468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noProof="0" dirty="0" smtClean="0"/>
              <a:t>Sustav za e-učenje Merlin </a:t>
            </a:r>
            <a:endParaRPr lang="en-GB" sz="2000" noProof="0" dirty="0"/>
          </a:p>
        </p:txBody>
      </p:sp>
      <p:sp>
        <p:nvSpPr>
          <p:cNvPr id="2" name="Rectangle 1"/>
          <p:cNvSpPr/>
          <p:nvPr/>
        </p:nvSpPr>
        <p:spPr>
          <a:xfrm>
            <a:off x="41031" y="4401879"/>
            <a:ext cx="31930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sr-Latn-RS" sz="1050" dirty="0" smtClean="0"/>
              <a:t>53.326 </a:t>
            </a:r>
            <a:r>
              <a:rPr lang="hr-HR" altLang="sr-Latn-RS" sz="1050" dirty="0" smtClean="0"/>
              <a:t>arhivirana e-kolegija </a:t>
            </a:r>
            <a:endParaRPr lang="en-GB" sz="1050" dirty="0"/>
          </a:p>
        </p:txBody>
      </p:sp>
      <p:sp>
        <p:nvSpPr>
          <p:cNvPr id="9" name="Rectangle 8"/>
          <p:cNvSpPr/>
          <p:nvPr/>
        </p:nvSpPr>
        <p:spPr>
          <a:xfrm>
            <a:off x="5624635" y="1014103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50.000 </a:t>
            </a:r>
            <a:r>
              <a:rPr lang="hr-HR" dirty="0" smtClean="0"/>
              <a:t>u prosjeku jedinstvenih korisnika tjedno</a:t>
            </a:r>
          </a:p>
          <a:p>
            <a:r>
              <a:rPr lang="en-GB" dirty="0" smtClean="0"/>
              <a:t>840.000 </a:t>
            </a:r>
            <a:r>
              <a:rPr lang="hr-HR" dirty="0" smtClean="0"/>
              <a:t>u prosjeku posjeta tjedno</a:t>
            </a:r>
            <a:endParaRPr lang="en-GB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389427"/>
              </p:ext>
            </p:extLst>
          </p:nvPr>
        </p:nvGraphicFramePr>
        <p:xfrm>
          <a:off x="4841631" y="1587987"/>
          <a:ext cx="4191000" cy="281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398971"/>
              </p:ext>
            </p:extLst>
          </p:nvPr>
        </p:nvGraphicFramePr>
        <p:xfrm>
          <a:off x="153736" y="1782359"/>
          <a:ext cx="4580690" cy="235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6122" y="4009735"/>
            <a:ext cx="1161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15.12.2020.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76" y="1134913"/>
            <a:ext cx="2303585" cy="1584226"/>
          </a:xfrm>
        </p:spPr>
        <p:txBody>
          <a:bodyPr>
            <a:normAutofit fontScale="90000"/>
          </a:bodyPr>
          <a:lstStyle/>
          <a:p>
            <a:r>
              <a:rPr lang="hr-HR" sz="1600" dirty="0" smtClean="0"/>
              <a:t>Centar za e-učenje Sveučilišni računski centar </a:t>
            </a:r>
            <a:br>
              <a:rPr lang="hr-HR" sz="1600" dirty="0" smtClean="0"/>
            </a:br>
            <a:r>
              <a:rPr lang="hr-HR" sz="1600" dirty="0" smtClean="0"/>
              <a:t>Sveučilišta u Zagrebu</a:t>
            </a:r>
            <a:br>
              <a:rPr lang="hr-HR" sz="1600" dirty="0" smtClean="0"/>
            </a:br>
            <a:r>
              <a:rPr lang="hr-HR" sz="1600" dirty="0" smtClean="0">
                <a:hlinkClick r:id="rId2"/>
              </a:rPr>
              <a:t>www.srce.hr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>
                <a:hlinkClick r:id="rId3"/>
              </a:rPr>
              <a:t>ceu@srce.hr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>sskucina@srce.hr</a:t>
            </a:r>
            <a:endParaRPr lang="hr-HR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6786" y="794196"/>
            <a:ext cx="3651738" cy="2123508"/>
          </a:xfrm>
        </p:spPr>
        <p:txBody>
          <a:bodyPr>
            <a:norm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1100" dirty="0" smtClean="0"/>
              <a:t>Provedba nastave u akademskoj godini 2020./2021., smjernice, dopis Rektora pojedinih VU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1100" dirty="0" smtClean="0"/>
              <a:t>Preporuke i smjernice za izvođenje nastave na visokoškolskim ustanovama u zimskom semestru akademske godine 2020./2021.,</a:t>
            </a:r>
            <a:r>
              <a:rPr lang="hr-HR" sz="1100" b="1" dirty="0" smtClean="0"/>
              <a:t> </a:t>
            </a:r>
            <a:r>
              <a:rPr lang="hr-HR" sz="1100" dirty="0" smtClean="0"/>
              <a:t>Nacionalno vijeće za znanost, obrazovanje i tehnološki razvoj  - 28.kolovoza 2020.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1100" dirty="0" smtClean="0"/>
              <a:t>Kriteriji za vrednovanje online studija, AZVO - 2016.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1100" dirty="0" smtClean="0"/>
              <a:t>Preporuke i upute za održavanje nastave u online okruženju, Centar za e-učenje – 2020., www.srce.hr/ceu</a:t>
            </a:r>
            <a:endParaRPr lang="en-GB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750" i="1" smtClean="0">
                <a:solidFill>
                  <a:srgbClr val="898989"/>
                </a:solidFill>
              </a:rPr>
              <a:t>AZVO: Budućnost (ni)je online, 18. prosinca 2020.</a:t>
            </a:r>
            <a:endParaRPr lang="hr-HR" sz="750" i="1" dirty="0">
              <a:solidFill>
                <a:srgbClr val="898989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23" y="795821"/>
            <a:ext cx="1459497" cy="18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1610</TotalTime>
  <Words>834</Words>
  <Application>Microsoft Office PowerPoint</Application>
  <PresentationFormat>On-screen Show (16:9)</PresentationFormat>
  <Paragraphs>89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Srce - 4x3</vt:lpstr>
      <vt:lpstr>Imenovanje-Nekomercijalno-Bez prerada (CC BY-NC-ND)</vt:lpstr>
      <vt:lpstr>PowerPoint Presentation</vt:lpstr>
      <vt:lpstr>Što je e-učenje?</vt:lpstr>
      <vt:lpstr>PowerPoint Presentation</vt:lpstr>
      <vt:lpstr>Hitna nastava na daljinu  (Emergency remote teaching)</vt:lpstr>
      <vt:lpstr>Online nastava</vt:lpstr>
      <vt:lpstr>Online ne znači nužno online predavanje uživo</vt:lpstr>
      <vt:lpstr>Visoko obrazovanje i COVID-19</vt:lpstr>
      <vt:lpstr>Sustav za e-učenje Merlin </vt:lpstr>
      <vt:lpstr>Centar za e-učenje Sveučilišni računski centar  Sveučilišta u Zagrebu www.srce.hr ceu@srce.hr sskucina@srce.hr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Sandra</cp:lastModifiedBy>
  <cp:revision>86</cp:revision>
  <cp:lastPrinted>2014-06-24T07:01:20Z</cp:lastPrinted>
  <dcterms:created xsi:type="dcterms:W3CDTF">2014-09-19T07:16:42Z</dcterms:created>
  <dcterms:modified xsi:type="dcterms:W3CDTF">2020-12-18T07:32:36Z</dcterms:modified>
</cp:coreProperties>
</file>