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60" r:id="rId5"/>
    <p:sldId id="273" r:id="rId6"/>
    <p:sldId id="278" r:id="rId7"/>
    <p:sldId id="263" r:id="rId8"/>
    <p:sldId id="271" r:id="rId9"/>
    <p:sldId id="274" r:id="rId10"/>
    <p:sldId id="264" r:id="rId11"/>
    <p:sldId id="266" r:id="rId12"/>
    <p:sldId id="267" r:id="rId13"/>
    <p:sldId id="275" r:id="rId14"/>
    <p:sldId id="268" r:id="rId15"/>
    <p:sldId id="276" r:id="rId16"/>
    <p:sldId id="269" r:id="rId17"/>
    <p:sldId id="257" r:id="rId18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181"/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56" d="100"/>
          <a:sy n="156" d="100"/>
        </p:scale>
        <p:origin x="1476" y="88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354A-B77B-42D2-99DE-06FE78E963B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2AE85-D494-44DA-8618-D824E9B4AB08}">
      <dgm:prSet phldrT="[Tekst]" custT="1"/>
      <dgm:spPr>
        <a:solidFill>
          <a:srgbClr val="C00000"/>
        </a:solidFill>
      </dgm:spPr>
      <dgm:t>
        <a:bodyPr/>
        <a:lstStyle/>
        <a:p>
          <a:r>
            <a:rPr lang="hr-HR" sz="2000" b="1" dirty="0"/>
            <a:t>GOALS</a:t>
          </a:r>
          <a:endParaRPr lang="en-GB" sz="2000" b="1" dirty="0"/>
        </a:p>
      </dgm:t>
    </dgm:pt>
    <dgm:pt modelId="{37D09076-32C0-45E5-8F07-6F6254AB7D83}" type="parTrans" cxnId="{C1A1DDE1-78DF-47A8-B297-85D9FF839A1E}">
      <dgm:prSet/>
      <dgm:spPr/>
      <dgm:t>
        <a:bodyPr/>
        <a:lstStyle/>
        <a:p>
          <a:endParaRPr lang="en-GB"/>
        </a:p>
      </dgm:t>
    </dgm:pt>
    <dgm:pt modelId="{637C6784-E00B-462D-979F-8E386E14D33D}" type="sibTrans" cxnId="{C1A1DDE1-78DF-47A8-B297-85D9FF839A1E}">
      <dgm:prSet/>
      <dgm:spPr/>
      <dgm:t>
        <a:bodyPr/>
        <a:lstStyle/>
        <a:p>
          <a:endParaRPr lang="en-GB"/>
        </a:p>
      </dgm:t>
    </dgm:pt>
    <dgm:pt modelId="{69F90BB2-E609-4316-BB88-96621AC67958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b="0" dirty="0"/>
            <a:t>Setting up and </a:t>
          </a:r>
          <a:r>
            <a:rPr lang="en-GB" sz="1400" b="1" dirty="0"/>
            <a:t>defining organizational and governance structures, and technical components</a:t>
          </a:r>
          <a:r>
            <a:rPr lang="en-GB" sz="1400" b="0" dirty="0"/>
            <a:t> for the long-term sustainability of HR-OOZ</a:t>
          </a:r>
        </a:p>
      </dgm:t>
    </dgm:pt>
    <dgm:pt modelId="{2EB36703-D164-4762-B779-EFAD93D18F79}" type="parTrans" cxnId="{E05D1B70-82E0-422F-B247-6227459EAEE1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C5B63E6C-4F02-43A8-8D29-6D0B74D6E175}" type="sibTrans" cxnId="{E05D1B70-82E0-422F-B247-6227459EAEE1}">
      <dgm:prSet/>
      <dgm:spPr/>
      <dgm:t>
        <a:bodyPr/>
        <a:lstStyle/>
        <a:p>
          <a:endParaRPr lang="en-GB"/>
        </a:p>
      </dgm:t>
    </dgm:pt>
    <dgm:pt modelId="{2EF8D3BE-267D-4F81-825A-03D373E95895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dirty="0"/>
            <a:t>Drafting the </a:t>
          </a:r>
          <a:r>
            <a:rPr lang="en-GB" sz="1400" b="1" dirty="0"/>
            <a:t>proposal of the National Plan for Open Science and proposal of the law </a:t>
          </a:r>
          <a:r>
            <a:rPr lang="en-GB" sz="1400" dirty="0"/>
            <a:t>governing the scientific activity in the part related to the open science</a:t>
          </a:r>
        </a:p>
      </dgm:t>
    </dgm:pt>
    <dgm:pt modelId="{EB01EBF0-6156-4083-A294-BB8FA6D05B2A}" type="parTrans" cxnId="{5AB9DDD9-EB18-45D3-B1F0-7361DEE3687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44BE6649-4CCE-4564-A416-BA1B030F60EF}" type="sibTrans" cxnId="{5AB9DDD9-EB18-45D3-B1F0-7361DEE36878}">
      <dgm:prSet/>
      <dgm:spPr/>
      <dgm:t>
        <a:bodyPr/>
        <a:lstStyle/>
        <a:p>
          <a:endParaRPr lang="en-GB"/>
        </a:p>
      </dgm:t>
    </dgm:pt>
    <dgm:pt modelId="{AFBDABA2-201C-4C3A-B10F-9300AB4BEB17}" type="pres">
      <dgm:prSet presAssocID="{9150354A-B77B-42D2-99DE-06FE78E963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6815DED-1637-41C8-B4FF-2722BC7D9D98}" type="pres">
      <dgm:prSet presAssocID="{3882AE85-D494-44DA-8618-D824E9B4AB08}" presName="root1" presStyleCnt="0"/>
      <dgm:spPr/>
    </dgm:pt>
    <dgm:pt modelId="{E5CFAC9F-7CD0-4746-89AC-30BF48B98D0F}" type="pres">
      <dgm:prSet presAssocID="{3882AE85-D494-44DA-8618-D824E9B4AB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145A59-43D5-47CB-9DA6-086E0A179D1D}" type="pres">
      <dgm:prSet presAssocID="{3882AE85-D494-44DA-8618-D824E9B4AB08}" presName="level2hierChild" presStyleCnt="0"/>
      <dgm:spPr/>
    </dgm:pt>
    <dgm:pt modelId="{505A0BD6-69F9-4029-9DE6-89B10491BB39}" type="pres">
      <dgm:prSet presAssocID="{2EB36703-D164-4762-B779-EFAD93D18F79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CC672DA3-C77F-4A04-9E6A-ADE68876798E}" type="pres">
      <dgm:prSet presAssocID="{2EB36703-D164-4762-B779-EFAD93D18F79}" presName="connTx" presStyleLbl="parChTrans1D2" presStyleIdx="0" presStyleCnt="2"/>
      <dgm:spPr/>
      <dgm:t>
        <a:bodyPr/>
        <a:lstStyle/>
        <a:p>
          <a:endParaRPr lang="hr-HR"/>
        </a:p>
      </dgm:t>
    </dgm:pt>
    <dgm:pt modelId="{20F19D17-A626-4DE4-8E07-57423A94F615}" type="pres">
      <dgm:prSet presAssocID="{69F90BB2-E609-4316-BB88-96621AC67958}" presName="root2" presStyleCnt="0"/>
      <dgm:spPr/>
    </dgm:pt>
    <dgm:pt modelId="{2AECD804-8FA2-4230-AF09-D79F2E2B27C2}" type="pres">
      <dgm:prSet presAssocID="{69F90BB2-E609-4316-BB88-96621AC67958}" presName="LevelTwoTextNode" presStyleLbl="node2" presStyleIdx="0" presStyleCnt="2" custScaleX="161237" custScaleY="135191" custLinFactNeighborX="84" custLinFactNeighborY="-62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E90A4A6-D144-4FF1-B0AC-D5FADA7A9FD8}" type="pres">
      <dgm:prSet presAssocID="{69F90BB2-E609-4316-BB88-96621AC67958}" presName="level3hierChild" presStyleCnt="0"/>
      <dgm:spPr/>
    </dgm:pt>
    <dgm:pt modelId="{BC83AFD7-C6D4-47AA-8E9D-922E6C3BD9F6}" type="pres">
      <dgm:prSet presAssocID="{EB01EBF0-6156-4083-A294-BB8FA6D05B2A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27796C22-330D-4FE6-AD20-A7A14D7E2DEB}" type="pres">
      <dgm:prSet presAssocID="{EB01EBF0-6156-4083-A294-BB8FA6D05B2A}" presName="connTx" presStyleLbl="parChTrans1D2" presStyleIdx="1" presStyleCnt="2"/>
      <dgm:spPr/>
      <dgm:t>
        <a:bodyPr/>
        <a:lstStyle/>
        <a:p>
          <a:endParaRPr lang="hr-HR"/>
        </a:p>
      </dgm:t>
    </dgm:pt>
    <dgm:pt modelId="{0BADAFB8-BF3B-4CFD-B548-606B1E4F2084}" type="pres">
      <dgm:prSet presAssocID="{2EF8D3BE-267D-4F81-825A-03D373E95895}" presName="root2" presStyleCnt="0"/>
      <dgm:spPr/>
    </dgm:pt>
    <dgm:pt modelId="{1A3F15F4-4BB9-4EE9-9E93-F8D4F824970D}" type="pres">
      <dgm:prSet presAssocID="{2EF8D3BE-267D-4F81-825A-03D373E95895}" presName="LevelTwoTextNode" presStyleLbl="node2" presStyleIdx="1" presStyleCnt="2" custScaleX="161237" custScaleY="135191" custLinFactNeighborX="84" custLinFactNeighborY="75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D25BE2-12B8-42BA-AA57-05CD36A0601A}" type="pres">
      <dgm:prSet presAssocID="{2EF8D3BE-267D-4F81-825A-03D373E95895}" presName="level3hierChild" presStyleCnt="0"/>
      <dgm:spPr/>
    </dgm:pt>
  </dgm:ptLst>
  <dgm:cxnLst>
    <dgm:cxn modelId="{C1A1DDE1-78DF-47A8-B297-85D9FF839A1E}" srcId="{9150354A-B77B-42D2-99DE-06FE78E963BE}" destId="{3882AE85-D494-44DA-8618-D824E9B4AB08}" srcOrd="0" destOrd="0" parTransId="{37D09076-32C0-45E5-8F07-6F6254AB7D83}" sibTransId="{637C6784-E00B-462D-979F-8E386E14D33D}"/>
    <dgm:cxn modelId="{1499CC01-EA8C-4D9C-9153-FF9B8779B05A}" type="presOf" srcId="{2EF8D3BE-267D-4F81-825A-03D373E95895}" destId="{1A3F15F4-4BB9-4EE9-9E93-F8D4F824970D}" srcOrd="0" destOrd="0" presId="urn:microsoft.com/office/officeart/2005/8/layout/hierarchy2"/>
    <dgm:cxn modelId="{5AB9DDD9-EB18-45D3-B1F0-7361DEE36878}" srcId="{3882AE85-D494-44DA-8618-D824E9B4AB08}" destId="{2EF8D3BE-267D-4F81-825A-03D373E95895}" srcOrd="1" destOrd="0" parTransId="{EB01EBF0-6156-4083-A294-BB8FA6D05B2A}" sibTransId="{44BE6649-4CCE-4564-A416-BA1B030F60EF}"/>
    <dgm:cxn modelId="{E05D1B70-82E0-422F-B247-6227459EAEE1}" srcId="{3882AE85-D494-44DA-8618-D824E9B4AB08}" destId="{69F90BB2-E609-4316-BB88-96621AC67958}" srcOrd="0" destOrd="0" parTransId="{2EB36703-D164-4762-B779-EFAD93D18F79}" sibTransId="{C5B63E6C-4F02-43A8-8D29-6D0B74D6E175}"/>
    <dgm:cxn modelId="{7690D452-D776-4B3C-A7F9-42DCA60A325F}" type="presOf" srcId="{EB01EBF0-6156-4083-A294-BB8FA6D05B2A}" destId="{BC83AFD7-C6D4-47AA-8E9D-922E6C3BD9F6}" srcOrd="0" destOrd="0" presId="urn:microsoft.com/office/officeart/2005/8/layout/hierarchy2"/>
    <dgm:cxn modelId="{6A3FD231-A07C-4BF1-B44B-E50C3928C9DD}" type="presOf" srcId="{69F90BB2-E609-4316-BB88-96621AC67958}" destId="{2AECD804-8FA2-4230-AF09-D79F2E2B27C2}" srcOrd="0" destOrd="0" presId="urn:microsoft.com/office/officeart/2005/8/layout/hierarchy2"/>
    <dgm:cxn modelId="{72AE559D-94A2-4B84-BFA9-90FEAAA4FF33}" type="presOf" srcId="{3882AE85-D494-44DA-8618-D824E9B4AB08}" destId="{E5CFAC9F-7CD0-4746-89AC-30BF48B98D0F}" srcOrd="0" destOrd="0" presId="urn:microsoft.com/office/officeart/2005/8/layout/hierarchy2"/>
    <dgm:cxn modelId="{74755816-E225-48C2-8F9D-BD47F3ADAF53}" type="presOf" srcId="{EB01EBF0-6156-4083-A294-BB8FA6D05B2A}" destId="{27796C22-330D-4FE6-AD20-A7A14D7E2DEB}" srcOrd="1" destOrd="0" presId="urn:microsoft.com/office/officeart/2005/8/layout/hierarchy2"/>
    <dgm:cxn modelId="{14878129-9E7E-4B2A-9714-67C418580859}" type="presOf" srcId="{9150354A-B77B-42D2-99DE-06FE78E963BE}" destId="{AFBDABA2-201C-4C3A-B10F-9300AB4BEB17}" srcOrd="0" destOrd="0" presId="urn:microsoft.com/office/officeart/2005/8/layout/hierarchy2"/>
    <dgm:cxn modelId="{00AFC349-4E3C-4DA0-927A-908A80A198D4}" type="presOf" srcId="{2EB36703-D164-4762-B779-EFAD93D18F79}" destId="{CC672DA3-C77F-4A04-9E6A-ADE68876798E}" srcOrd="1" destOrd="0" presId="urn:microsoft.com/office/officeart/2005/8/layout/hierarchy2"/>
    <dgm:cxn modelId="{C9A86BC9-510D-40B6-A52B-3BA28ED05864}" type="presOf" srcId="{2EB36703-D164-4762-B779-EFAD93D18F79}" destId="{505A0BD6-69F9-4029-9DE6-89B10491BB39}" srcOrd="0" destOrd="0" presId="urn:microsoft.com/office/officeart/2005/8/layout/hierarchy2"/>
    <dgm:cxn modelId="{C03B5918-0CB5-4FC1-9585-C11CAA60A982}" type="presParOf" srcId="{AFBDABA2-201C-4C3A-B10F-9300AB4BEB17}" destId="{B6815DED-1637-41C8-B4FF-2722BC7D9D98}" srcOrd="0" destOrd="0" presId="urn:microsoft.com/office/officeart/2005/8/layout/hierarchy2"/>
    <dgm:cxn modelId="{48F8A3FE-9560-4B2E-8A3D-BB4F811A71EE}" type="presParOf" srcId="{B6815DED-1637-41C8-B4FF-2722BC7D9D98}" destId="{E5CFAC9F-7CD0-4746-89AC-30BF48B98D0F}" srcOrd="0" destOrd="0" presId="urn:microsoft.com/office/officeart/2005/8/layout/hierarchy2"/>
    <dgm:cxn modelId="{11D4985C-C866-4636-975F-3A5ED3C1B88D}" type="presParOf" srcId="{B6815DED-1637-41C8-B4FF-2722BC7D9D98}" destId="{6D145A59-43D5-47CB-9DA6-086E0A179D1D}" srcOrd="1" destOrd="0" presId="urn:microsoft.com/office/officeart/2005/8/layout/hierarchy2"/>
    <dgm:cxn modelId="{ECC8C6DF-567C-445F-B8C8-36162C5F1510}" type="presParOf" srcId="{6D145A59-43D5-47CB-9DA6-086E0A179D1D}" destId="{505A0BD6-69F9-4029-9DE6-89B10491BB39}" srcOrd="0" destOrd="0" presId="urn:microsoft.com/office/officeart/2005/8/layout/hierarchy2"/>
    <dgm:cxn modelId="{4A421097-6065-4E7F-858F-C00A5388EDD6}" type="presParOf" srcId="{505A0BD6-69F9-4029-9DE6-89B10491BB39}" destId="{CC672DA3-C77F-4A04-9E6A-ADE68876798E}" srcOrd="0" destOrd="0" presId="urn:microsoft.com/office/officeart/2005/8/layout/hierarchy2"/>
    <dgm:cxn modelId="{FC4720A6-1027-41A2-90C8-4D8B5BB32694}" type="presParOf" srcId="{6D145A59-43D5-47CB-9DA6-086E0A179D1D}" destId="{20F19D17-A626-4DE4-8E07-57423A94F615}" srcOrd="1" destOrd="0" presId="urn:microsoft.com/office/officeart/2005/8/layout/hierarchy2"/>
    <dgm:cxn modelId="{99BF454C-D3F2-4058-9EAC-0A0D75954EBD}" type="presParOf" srcId="{20F19D17-A626-4DE4-8E07-57423A94F615}" destId="{2AECD804-8FA2-4230-AF09-D79F2E2B27C2}" srcOrd="0" destOrd="0" presId="urn:microsoft.com/office/officeart/2005/8/layout/hierarchy2"/>
    <dgm:cxn modelId="{24EE6B3A-65B8-41D2-B89A-00876CEED7A4}" type="presParOf" srcId="{20F19D17-A626-4DE4-8E07-57423A94F615}" destId="{EE90A4A6-D144-4FF1-B0AC-D5FADA7A9FD8}" srcOrd="1" destOrd="0" presId="urn:microsoft.com/office/officeart/2005/8/layout/hierarchy2"/>
    <dgm:cxn modelId="{7E999883-1CB2-494E-94C1-AA68F918FC2C}" type="presParOf" srcId="{6D145A59-43D5-47CB-9DA6-086E0A179D1D}" destId="{BC83AFD7-C6D4-47AA-8E9D-922E6C3BD9F6}" srcOrd="2" destOrd="0" presId="urn:microsoft.com/office/officeart/2005/8/layout/hierarchy2"/>
    <dgm:cxn modelId="{0EF8A3CB-A317-4231-87A9-E0FC20E36377}" type="presParOf" srcId="{BC83AFD7-C6D4-47AA-8E9D-922E6C3BD9F6}" destId="{27796C22-330D-4FE6-AD20-A7A14D7E2DEB}" srcOrd="0" destOrd="0" presId="urn:microsoft.com/office/officeart/2005/8/layout/hierarchy2"/>
    <dgm:cxn modelId="{4C15E92D-548D-4B78-B3C5-3D4C1CF05D95}" type="presParOf" srcId="{6D145A59-43D5-47CB-9DA6-086E0A179D1D}" destId="{0BADAFB8-BF3B-4CFD-B548-606B1E4F2084}" srcOrd="3" destOrd="0" presId="urn:microsoft.com/office/officeart/2005/8/layout/hierarchy2"/>
    <dgm:cxn modelId="{B7E06F63-EEDE-495B-8BD3-4FF5E701DB56}" type="presParOf" srcId="{0BADAFB8-BF3B-4CFD-B548-606B1E4F2084}" destId="{1A3F15F4-4BB9-4EE9-9E93-F8D4F824970D}" srcOrd="0" destOrd="0" presId="urn:microsoft.com/office/officeart/2005/8/layout/hierarchy2"/>
    <dgm:cxn modelId="{E2092027-B5EE-4FE9-A653-797D0DCDC6A2}" type="presParOf" srcId="{0BADAFB8-BF3B-4CFD-B548-606B1E4F2084}" destId="{11D25BE2-12B8-42BA-AA57-05CD36A06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89130-8BEF-43F4-BC1B-37C7DAF4CF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7AD51DD-8E58-4F03-93F7-43A3B03E972D}">
      <dgm:prSet phldrT="[Teks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l-PL" b="0" i="0" dirty="0"/>
            <a:t>dr. sc. Lovorka Barać Lauc, </a:t>
          </a:r>
          <a:r>
            <a:rPr lang="hr-HR" b="0" i="0" dirty="0"/>
            <a:t>Croatian Science </a:t>
          </a:r>
          <a:r>
            <a:rPr lang="hr-HR" b="0" i="0" dirty="0" err="1"/>
            <a:t>Foundation</a:t>
          </a:r>
          <a:endParaRPr lang="hr-HR" dirty="0"/>
        </a:p>
      </dgm:t>
    </dgm:pt>
    <dgm:pt modelId="{4141943B-260C-4EEB-BAE5-17A30E5A20F7}" type="parTrans" cxnId="{AD66EA3D-32EB-436B-BF3A-4640B801470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65ADBAF7-F464-4C3A-B9FD-C6968E71DFD2}" type="sibTrans" cxnId="{AD66EA3D-32EB-436B-BF3A-4640B8014708}">
      <dgm:prSet/>
      <dgm:spPr/>
      <dgm:t>
        <a:bodyPr/>
        <a:lstStyle/>
        <a:p>
          <a:endParaRPr lang="hr-HR"/>
        </a:p>
      </dgm:t>
    </dgm:pt>
    <dgm:pt modelId="{959B174D-22BC-4BED-A518-57B2DE543026}">
      <dgm:prSet phldrT="[Teks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Zoran </a:t>
          </a:r>
          <a:r>
            <a:rPr lang="en-US" b="0" i="0" dirty="0" err="1"/>
            <a:t>Bekić</a:t>
          </a:r>
          <a:r>
            <a:rPr lang="en-US" b="0" i="0" dirty="0"/>
            <a:t>, </a:t>
          </a:r>
          <a:r>
            <a:rPr lang="en-GB" b="0" i="0" dirty="0"/>
            <a:t>University of Zagreb University Computing Centre SRCE</a:t>
          </a:r>
          <a:endParaRPr lang="hr-HR" dirty="0"/>
        </a:p>
      </dgm:t>
    </dgm:pt>
    <dgm:pt modelId="{71D92108-525D-4E64-83C8-013C5B418185}" type="parTrans" cxnId="{6D6C3F66-E4B0-44A7-8ECB-A20EFB493D4A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4B9191B-A937-491E-BAAF-10DDE24EC291}" type="sibTrans" cxnId="{6D6C3F66-E4B0-44A7-8ECB-A20EFB493D4A}">
      <dgm:prSet/>
      <dgm:spPr/>
      <dgm:t>
        <a:bodyPr/>
        <a:lstStyle/>
        <a:p>
          <a:endParaRPr lang="hr-HR"/>
        </a:p>
      </dgm:t>
    </dgm:pt>
    <dgm:pt modelId="{DBF79883-908D-4BFA-A4A0-16B1E51856DB}">
      <dgm:prSet phldrT="[Tekst]"/>
      <dgm:spPr>
        <a:solidFill>
          <a:srgbClr val="2B5181"/>
        </a:solidFill>
        <a:ln>
          <a:noFill/>
        </a:ln>
      </dgm:spPr>
      <dgm:t>
        <a:bodyPr/>
        <a:lstStyle/>
        <a:p>
          <a:r>
            <a:rPr lang="hr-HR" b="1" dirty="0"/>
            <a:t>TF </a:t>
          </a:r>
          <a:r>
            <a:rPr lang="en-GB" b="1" dirty="0"/>
            <a:t>for defining the structure and principles of HR-OOZ</a:t>
          </a:r>
          <a:endParaRPr lang="hr-HR" dirty="0"/>
        </a:p>
      </dgm:t>
    </dgm:pt>
    <dgm:pt modelId="{E926B5AE-5259-409D-A9F8-F6C15C2D2527}" type="parTrans" cxnId="{C1EE26F1-BC15-43C3-9468-250C256B7CC3}">
      <dgm:prSet/>
      <dgm:spPr/>
      <dgm:t>
        <a:bodyPr/>
        <a:lstStyle/>
        <a:p>
          <a:endParaRPr lang="hr-HR"/>
        </a:p>
      </dgm:t>
    </dgm:pt>
    <dgm:pt modelId="{A8008F8A-8FB9-4AF0-87F3-A349E497F300}" type="sibTrans" cxnId="{C1EE26F1-BC15-43C3-9468-250C256B7CC3}">
      <dgm:prSet/>
      <dgm:spPr/>
      <dgm:t>
        <a:bodyPr/>
        <a:lstStyle/>
        <a:p>
          <a:endParaRPr lang="hr-HR"/>
        </a:p>
      </dgm:t>
    </dgm:pt>
    <dgm:pt modelId="{CC4A2EB5-69BB-468C-AE40-EE7F0F339FB8}">
      <dgm:prSet phldrT="[Tekst]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Marko </a:t>
          </a:r>
          <a:r>
            <a:rPr lang="en-US" b="0" i="0" dirty="0" err="1"/>
            <a:t>Badrić</a:t>
          </a:r>
          <a:r>
            <a:rPr lang="en-US" b="0" i="0" dirty="0"/>
            <a:t>, </a:t>
          </a:r>
          <a:r>
            <a:rPr lang="en-GB" b="0" i="0" dirty="0"/>
            <a:t>University of Zagreb </a:t>
          </a:r>
          <a:r>
            <a:rPr lang="hr-HR" b="0" i="0" dirty="0" err="1"/>
            <a:t>Faculty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Teacher</a:t>
          </a:r>
          <a:r>
            <a:rPr lang="hr-HR" b="0" i="0" dirty="0"/>
            <a:t> </a:t>
          </a:r>
          <a:r>
            <a:rPr lang="hr-HR" b="0" i="0" dirty="0" err="1"/>
            <a:t>Education</a:t>
          </a:r>
          <a:endParaRPr lang="hr-HR" dirty="0"/>
        </a:p>
      </dgm:t>
    </dgm:pt>
    <dgm:pt modelId="{CFF93FA1-5102-4C44-B4AB-0B495445EDF5}" type="parTrans" cxnId="{C08ADFF6-4058-402C-BCA2-0955BCE1C5BC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2DAA755-5ABE-4BE8-9CBC-75B971A9D458}" type="sibTrans" cxnId="{C08ADFF6-4058-402C-BCA2-0955BCE1C5BC}">
      <dgm:prSet/>
      <dgm:spPr/>
      <dgm:t>
        <a:bodyPr/>
        <a:lstStyle/>
        <a:p>
          <a:endParaRPr lang="hr-HR"/>
        </a:p>
      </dgm:t>
    </dgm:pt>
    <dgm:pt modelId="{6227DB71-047B-45ED-9980-F6C066D4788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</a:t>
          </a:r>
          <a:r>
            <a:rPr lang="en-US" b="0" i="0" dirty="0" err="1"/>
            <a:t>Gordan</a:t>
          </a:r>
          <a:r>
            <a:rPr lang="en-US" b="0" i="0" dirty="0"/>
            <a:t> </a:t>
          </a:r>
          <a:r>
            <a:rPr lang="en-US" b="0" i="0" dirty="0" err="1"/>
            <a:t>Jelenić</a:t>
          </a:r>
          <a:r>
            <a:rPr lang="en-US" b="0" i="0" dirty="0"/>
            <a:t>, </a:t>
          </a:r>
          <a:r>
            <a:rPr lang="hr-HR" b="0" i="0" dirty="0"/>
            <a:t>University </a:t>
          </a:r>
          <a:r>
            <a:rPr lang="hr-HR" b="0" i="0" dirty="0" err="1"/>
            <a:t>of</a:t>
          </a:r>
          <a:r>
            <a:rPr lang="hr-HR" b="0" i="0" dirty="0"/>
            <a:t> Rijeka</a:t>
          </a:r>
          <a:endParaRPr lang="hr-HR" dirty="0"/>
        </a:p>
      </dgm:t>
    </dgm:pt>
    <dgm:pt modelId="{D16E88E5-38CF-4E41-B4BE-9AFF7B79320F}" type="parTrans" cxnId="{A7C40C9A-FB32-4599-B177-0C8BF7D34540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1990DDA-FD63-4604-8F19-45D443E937A6}" type="sibTrans" cxnId="{A7C40C9A-FB32-4599-B177-0C8BF7D34540}">
      <dgm:prSet/>
      <dgm:spPr/>
      <dgm:t>
        <a:bodyPr/>
        <a:lstStyle/>
        <a:p>
          <a:endParaRPr lang="hr-HR"/>
        </a:p>
      </dgm:t>
    </dgm:pt>
    <dgm:pt modelId="{FB8A96EB-B002-4E16-B388-EC5437781EF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Leandra </a:t>
          </a:r>
          <a:r>
            <a:rPr lang="en-US" b="0" i="0" dirty="0" err="1"/>
            <a:t>Vranješ</a:t>
          </a:r>
          <a:r>
            <a:rPr lang="en-US" b="0" i="0" dirty="0"/>
            <a:t> </a:t>
          </a:r>
          <a:r>
            <a:rPr lang="en-US" b="0" i="0" dirty="0" err="1"/>
            <a:t>Markić</a:t>
          </a:r>
          <a:r>
            <a:rPr lang="en-US" b="0" i="0" dirty="0"/>
            <a:t>, University of Split</a:t>
          </a:r>
          <a:endParaRPr lang="hr-HR" dirty="0"/>
        </a:p>
      </dgm:t>
    </dgm:pt>
    <dgm:pt modelId="{ACF536D6-FC1A-4715-9B42-23D03C908D63}" type="parTrans" cxnId="{8E8EAC23-4D53-4322-ABD5-111CBE769668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95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418F770-2789-4128-8D29-2EE84B1C2F8D}" type="sibTrans" cxnId="{8E8EAC23-4D53-4322-ABD5-111CBE769668}">
      <dgm:prSet/>
      <dgm:spPr/>
      <dgm:t>
        <a:bodyPr/>
        <a:lstStyle/>
        <a:p>
          <a:endParaRPr lang="hr-HR"/>
        </a:p>
      </dgm:t>
    </dgm:pt>
    <dgm:pt modelId="{1DD9F692-864F-40D8-B440-45DD676D9A9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</a:t>
          </a:r>
          <a:r>
            <a:rPr lang="en-US" b="0" i="0" dirty="0" err="1"/>
            <a:t>Koraljka</a:t>
          </a:r>
          <a:r>
            <a:rPr lang="en-US" b="0" i="0" dirty="0"/>
            <a:t> </a:t>
          </a:r>
          <a:r>
            <a:rPr lang="en-US" b="0" i="0" dirty="0" err="1"/>
            <a:t>Kuzman</a:t>
          </a:r>
          <a:r>
            <a:rPr lang="en-US" b="0" i="0" dirty="0"/>
            <a:t> </a:t>
          </a:r>
          <a:r>
            <a:rPr lang="en-US" b="0" i="0" dirty="0" err="1"/>
            <a:t>Šlogar</a:t>
          </a:r>
          <a:r>
            <a:rPr lang="en-US" b="0" i="0" dirty="0"/>
            <a:t>, </a:t>
          </a:r>
          <a:r>
            <a:rPr lang="en-GB" b="0" i="0" dirty="0"/>
            <a:t>Institute of Ethnology and Folklore Research</a:t>
          </a:r>
          <a:endParaRPr lang="hr-HR" dirty="0"/>
        </a:p>
      </dgm:t>
    </dgm:pt>
    <dgm:pt modelId="{D087E4E1-76F3-4720-8837-905CA8E66548}" type="parTrans" cxnId="{4D32F2AA-C4BC-45AD-A2D5-717B82E0B03C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CFFA35EB-240E-4FED-A51D-7D41EEA01EBA}" type="sibTrans" cxnId="{4D32F2AA-C4BC-45AD-A2D5-717B82E0B03C}">
      <dgm:prSet/>
      <dgm:spPr/>
      <dgm:t>
        <a:bodyPr/>
        <a:lstStyle/>
        <a:p>
          <a:endParaRPr lang="hr-HR"/>
        </a:p>
      </dgm:t>
    </dgm:pt>
    <dgm:pt modelId="{81E3B5A7-0590-4302-A77B-FD709F4DFD3C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Kristina </a:t>
          </a:r>
          <a:r>
            <a:rPr lang="en-US" b="0" i="0" dirty="0" err="1"/>
            <a:t>Romić</a:t>
          </a:r>
          <a:r>
            <a:rPr lang="en-US" b="0" i="0" dirty="0"/>
            <a:t>, </a:t>
          </a:r>
          <a:r>
            <a:rPr lang="en-GB" b="0" i="0" dirty="0"/>
            <a:t>National and University Library in Zagreb</a:t>
          </a:r>
          <a:endParaRPr lang="hr-HR" dirty="0"/>
        </a:p>
      </dgm:t>
    </dgm:pt>
    <dgm:pt modelId="{8197608A-8413-41D8-AB28-F18266E56097}" type="parTrans" cxnId="{F22F1FFB-00E6-4C9F-8F96-A49007D42D1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FF4182F8-98BC-4646-8F85-3A0BDA66F1B6}" type="sibTrans" cxnId="{F22F1FFB-00E6-4C9F-8F96-A49007D42D1E}">
      <dgm:prSet/>
      <dgm:spPr/>
      <dgm:t>
        <a:bodyPr/>
        <a:lstStyle/>
        <a:p>
          <a:endParaRPr lang="hr-HR"/>
        </a:p>
      </dgm:t>
    </dgm:pt>
    <dgm:pt modelId="{262D49E8-78A7-4AC9-99A4-837E1BF4C0F0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dr. sc. Bojan Macan, </a:t>
          </a:r>
          <a:r>
            <a:rPr lang="hr-HR" b="1" i="0" dirty="0">
              <a:solidFill>
                <a:schemeClr val="bg1"/>
              </a:solidFill>
            </a:rPr>
            <a:t>Ruđer Bošković Institute</a:t>
          </a:r>
          <a:endParaRPr lang="hr-HR" b="1" dirty="0">
            <a:solidFill>
              <a:schemeClr val="bg1"/>
            </a:solidFill>
          </a:endParaRPr>
        </a:p>
      </dgm:t>
    </dgm:pt>
    <dgm:pt modelId="{11429B24-10E4-41CD-971C-61C8600088C4}" type="parTrans" cxnId="{FA149ED1-62BD-4979-8553-71FA0066BA9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81C971B-800C-424E-9B83-8E1588D1F257}" type="sibTrans" cxnId="{FA149ED1-62BD-4979-8553-71FA0066BA97}">
      <dgm:prSet/>
      <dgm:spPr/>
      <dgm:t>
        <a:bodyPr/>
        <a:lstStyle/>
        <a:p>
          <a:endParaRPr lang="hr-HR"/>
        </a:p>
      </dgm:t>
    </dgm:pt>
    <dgm:pt modelId="{92A1B6DC-CA5D-4C9E-86F8-9EB4C41EE029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izv</a:t>
          </a:r>
          <a:r>
            <a:rPr lang="en-US" b="1" i="0" dirty="0">
              <a:solidFill>
                <a:schemeClr val="bg1"/>
              </a:solidFill>
            </a:rPr>
            <a:t>. prof. dr. sc. </a:t>
          </a:r>
          <a:r>
            <a:rPr lang="en-US" b="1" i="0" dirty="0" err="1">
              <a:solidFill>
                <a:schemeClr val="bg1"/>
              </a:solidFill>
            </a:rPr>
            <a:t>Anamarija</a:t>
          </a:r>
          <a:r>
            <a:rPr lang="en-US" b="1" i="0" dirty="0">
              <a:solidFill>
                <a:schemeClr val="bg1"/>
              </a:solidFill>
            </a:rPr>
            <a:t> Musa, </a:t>
          </a:r>
          <a:r>
            <a:rPr lang="hr-HR" b="1" i="0" dirty="0">
              <a:solidFill>
                <a:schemeClr val="bg1"/>
              </a:solidFill>
            </a:rPr>
            <a:t>University </a:t>
          </a:r>
          <a:r>
            <a:rPr lang="hr-HR" b="1" i="0" dirty="0" err="1">
              <a:solidFill>
                <a:schemeClr val="bg1"/>
              </a:solidFill>
            </a:rPr>
            <a:t>of</a:t>
          </a:r>
          <a:r>
            <a:rPr lang="hr-HR" b="1" i="0" dirty="0">
              <a:solidFill>
                <a:schemeClr val="bg1"/>
              </a:solidFill>
            </a:rPr>
            <a:t> Zagreb </a:t>
          </a:r>
          <a:r>
            <a:rPr lang="hr-HR" b="1" i="0" dirty="0" err="1">
              <a:solidFill>
                <a:schemeClr val="bg1"/>
              </a:solidFill>
            </a:rPr>
            <a:t>The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Faculty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of</a:t>
          </a:r>
          <a:r>
            <a:rPr lang="hr-HR" b="1" i="0" dirty="0">
              <a:solidFill>
                <a:schemeClr val="bg1"/>
              </a:solidFill>
            </a:rPr>
            <a:t> </a:t>
          </a:r>
          <a:r>
            <a:rPr lang="hr-HR" b="1" i="0" dirty="0" err="1">
              <a:solidFill>
                <a:schemeClr val="bg1"/>
              </a:solidFill>
            </a:rPr>
            <a:t>Law</a:t>
          </a:r>
          <a:endParaRPr lang="hr-HR" b="1" dirty="0">
            <a:solidFill>
              <a:schemeClr val="bg1"/>
            </a:solidFill>
          </a:endParaRPr>
        </a:p>
      </dgm:t>
    </dgm:pt>
    <dgm:pt modelId="{E11F141A-A501-4C23-B8BC-578537E78490}" type="parTrans" cxnId="{398BFF38-E0F3-42D7-BECE-93D279B219A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7F1C1DB-9DF4-44D3-88F6-B1DE16BD168C}" type="sibTrans" cxnId="{398BFF38-E0F3-42D7-BECE-93D279B219AF}">
      <dgm:prSet/>
      <dgm:spPr/>
      <dgm:t>
        <a:bodyPr/>
        <a:lstStyle/>
        <a:p>
          <a:endParaRPr lang="hr-HR"/>
        </a:p>
      </dgm:t>
    </dgm:pt>
    <dgm:pt modelId="{585E6756-858C-4746-838C-F26FCEAA653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Sven </a:t>
          </a:r>
          <a:r>
            <a:rPr lang="en-US" b="0" i="0" dirty="0" err="1"/>
            <a:t>Maričić</a:t>
          </a:r>
          <a:r>
            <a:rPr lang="en-US" b="0" i="0" dirty="0"/>
            <a:t>, </a:t>
          </a:r>
          <a:r>
            <a:rPr lang="en-GB" b="0" i="0" dirty="0" err="1"/>
            <a:t>Juraj</a:t>
          </a:r>
          <a:r>
            <a:rPr lang="en-GB" b="0" i="0" dirty="0"/>
            <a:t> Dobrila University of Pula</a:t>
          </a:r>
          <a:endParaRPr lang="hr-HR" dirty="0"/>
        </a:p>
      </dgm:t>
    </dgm:pt>
    <dgm:pt modelId="{F044BB1C-3FEB-4770-AEBD-68C82C798453}" type="parTrans" cxnId="{310DBD50-CA93-4BDE-8B56-C0CAC86E96D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BE65F38F-BD4F-4BB7-BD34-FDC961A4E114}" type="sibTrans" cxnId="{310DBD50-CA93-4BDE-8B56-C0CAC86E96DB}">
      <dgm:prSet/>
      <dgm:spPr/>
      <dgm:t>
        <a:bodyPr/>
        <a:lstStyle/>
        <a:p>
          <a:endParaRPr lang="hr-HR"/>
        </a:p>
      </dgm:t>
    </dgm:pt>
    <dgm:pt modelId="{F5265630-6BFC-4688-A52D-CB9EEBFEDA4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Goran </a:t>
          </a:r>
          <a:r>
            <a:rPr lang="en-US" b="0" i="0" dirty="0" err="1"/>
            <a:t>Sedmak</a:t>
          </a:r>
          <a:r>
            <a:rPr lang="en-US" b="0" i="0" dirty="0"/>
            <a:t>, </a:t>
          </a:r>
          <a:r>
            <a:rPr lang="en-GB" b="0" i="0" dirty="0"/>
            <a:t>The Croatian Institute for Brain Research</a:t>
          </a:r>
          <a:endParaRPr lang="hr-HR" dirty="0"/>
        </a:p>
      </dgm:t>
    </dgm:pt>
    <dgm:pt modelId="{E206C772-51F3-4AC3-A094-6E85BDFE72CA}" type="parTrans" cxnId="{AE15E5AB-4816-4B53-8D3C-BD8CCB4685C6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49D222D-39EA-49AE-88EB-429E0444A4B2}" type="sibTrans" cxnId="{AE15E5AB-4816-4B53-8D3C-BD8CCB4685C6}">
      <dgm:prSet/>
      <dgm:spPr/>
      <dgm:t>
        <a:bodyPr/>
        <a:lstStyle/>
        <a:p>
          <a:endParaRPr lang="hr-HR"/>
        </a:p>
      </dgm:t>
    </dgm:pt>
    <dgm:pt modelId="{BDEEE65F-7110-49B3-B331-2D8EE1985A6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Marko </a:t>
          </a:r>
          <a:r>
            <a:rPr lang="en-US" b="0" i="0" dirty="0" err="1"/>
            <a:t>Tadić</a:t>
          </a:r>
          <a:r>
            <a:rPr lang="en-US" b="0" i="0" dirty="0"/>
            <a:t>, </a:t>
          </a:r>
          <a:r>
            <a:rPr lang="en-GB" b="0" i="0" dirty="0"/>
            <a:t>University of Zagreb Faculty of Humanities and Social Sciences</a:t>
          </a:r>
          <a:endParaRPr lang="hr-HR" dirty="0"/>
        </a:p>
      </dgm:t>
    </dgm:pt>
    <dgm:pt modelId="{18308D49-7E9E-4742-83F4-8FBAB3661DF2}" type="parTrans" cxnId="{6C112A15-24F4-45C6-A0C4-CA07E6ADAF1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F641E7D0-1684-41A2-9915-956695F95389}" type="sibTrans" cxnId="{6C112A15-24F4-45C6-A0C4-CA07E6ADAF13}">
      <dgm:prSet/>
      <dgm:spPr/>
      <dgm:t>
        <a:bodyPr/>
        <a:lstStyle/>
        <a:p>
          <a:endParaRPr lang="hr-HR"/>
        </a:p>
      </dgm:t>
    </dgm:pt>
    <dgm:pt modelId="{68D8B3B4-5ABE-4EFA-A9A8-147A1F08596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Diana </a:t>
          </a:r>
          <a:r>
            <a:rPr lang="en-US" b="0" i="0" dirty="0" err="1"/>
            <a:t>Šimić</a:t>
          </a:r>
          <a:r>
            <a:rPr lang="en-US" b="0" i="0" dirty="0"/>
            <a:t>, </a:t>
          </a:r>
          <a:r>
            <a:rPr lang="en-GB" b="0" i="0" dirty="0"/>
            <a:t>University of Zagreb Faculty of Organization and Informatics</a:t>
          </a:r>
          <a:endParaRPr lang="hr-HR" dirty="0"/>
        </a:p>
      </dgm:t>
    </dgm:pt>
    <dgm:pt modelId="{C70FAF72-7143-4049-AB01-195D32CA80E8}" type="parTrans" cxnId="{E32C6EC1-ECA3-475D-A7F3-E6AA31BAC5E8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F89103E-FC05-476B-BEF1-13738C9C4B21}" type="sibTrans" cxnId="{E32C6EC1-ECA3-475D-A7F3-E6AA31BAC5E8}">
      <dgm:prSet/>
      <dgm:spPr/>
      <dgm:t>
        <a:bodyPr/>
        <a:lstStyle/>
        <a:p>
          <a:endParaRPr lang="hr-HR"/>
        </a:p>
      </dgm:t>
    </dgm:pt>
    <dgm:pt modelId="{52A62E9D-507D-441B-9619-C1392BC4AF8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</a:t>
          </a:r>
          <a:r>
            <a:rPr lang="en-US" b="0" i="0" dirty="0" err="1"/>
            <a:t>Jadranka</a:t>
          </a:r>
          <a:r>
            <a:rPr lang="en-US" b="0" i="0" dirty="0"/>
            <a:t> </a:t>
          </a:r>
          <a:r>
            <a:rPr lang="en-US" b="0" i="0" dirty="0" err="1"/>
            <a:t>Stojanovski</a:t>
          </a:r>
          <a:r>
            <a:rPr lang="en-US" b="0" i="0" dirty="0"/>
            <a:t>, University of Zadar</a:t>
          </a:r>
          <a:endParaRPr lang="hr-HR" dirty="0"/>
        </a:p>
      </dgm:t>
    </dgm:pt>
    <dgm:pt modelId="{67C42777-07DB-43BD-ACAA-5BB27371D696}" type="parTrans" cxnId="{A13217F3-295F-4E70-A2B2-CC4A9FD4FDF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BFE8973A-08D1-4DD4-B300-D90B60256877}" type="sibTrans" cxnId="{A13217F3-295F-4E70-A2B2-CC4A9FD4FDF4}">
      <dgm:prSet/>
      <dgm:spPr/>
      <dgm:t>
        <a:bodyPr/>
        <a:lstStyle/>
        <a:p>
          <a:endParaRPr lang="hr-HR"/>
        </a:p>
      </dgm:t>
    </dgm:pt>
    <dgm:pt modelId="{CDDBD1CE-F271-4D90-B6BF-9C779B4B3B9E}">
      <dgm:prSet phldrT="[Tekst]"/>
      <dgm:spPr>
        <a:solidFill>
          <a:srgbClr val="2B5181"/>
        </a:solidFill>
        <a:ln>
          <a:noFill/>
        </a:ln>
      </dgm:spPr>
      <dgm:t>
        <a:bodyPr/>
        <a:lstStyle/>
        <a:p>
          <a:r>
            <a:rPr lang="hr-HR" b="1" dirty="0"/>
            <a:t>TF </a:t>
          </a:r>
          <a:r>
            <a:rPr lang="en-GB" b="1" dirty="0"/>
            <a:t>for drafting the proposal of the national plan and policies for open science</a:t>
          </a:r>
          <a:endParaRPr lang="hr-HR" dirty="0"/>
        </a:p>
      </dgm:t>
    </dgm:pt>
    <dgm:pt modelId="{A34EC9A3-415F-4688-8C0D-1C537F2E6944}" type="sibTrans" cxnId="{DE101BF9-BE6C-404E-8778-88F3BF0A1A42}">
      <dgm:prSet/>
      <dgm:spPr/>
      <dgm:t>
        <a:bodyPr/>
        <a:lstStyle/>
        <a:p>
          <a:endParaRPr lang="hr-HR"/>
        </a:p>
      </dgm:t>
    </dgm:pt>
    <dgm:pt modelId="{48574E3B-FF31-4705-8026-19A95D5C10E2}" type="parTrans" cxnId="{DE101BF9-BE6C-404E-8778-88F3BF0A1A42}">
      <dgm:prSet/>
      <dgm:spPr/>
      <dgm:t>
        <a:bodyPr/>
        <a:lstStyle/>
        <a:p>
          <a:endParaRPr lang="hr-HR"/>
        </a:p>
      </dgm:t>
    </dgm:pt>
    <dgm:pt modelId="{5AA297CF-C62A-4EC0-ADE6-C8CEFF6C40A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izv</a:t>
          </a:r>
          <a:r>
            <a:rPr lang="en-US" b="0" i="0" dirty="0"/>
            <a:t>. prof. dr. sc. Igor </a:t>
          </a:r>
          <a:r>
            <a:rPr lang="en-US" b="0" i="0" dirty="0" err="1"/>
            <a:t>Balaban</a:t>
          </a:r>
          <a:r>
            <a:rPr lang="en-US" b="0" i="0" dirty="0"/>
            <a:t>, </a:t>
          </a:r>
          <a:r>
            <a:rPr lang="en-GB" b="0" i="0" dirty="0"/>
            <a:t>University of Zagreb Faculty of Organization and Informatics</a:t>
          </a:r>
          <a:endParaRPr lang="en-US" b="0" i="0" dirty="0"/>
        </a:p>
      </dgm:t>
    </dgm:pt>
    <dgm:pt modelId="{2D11E490-3D03-4DCD-A16E-E24F800901CB}" type="parTrans" cxnId="{F13A5632-33DE-4F3F-AD4A-50A8825ED6D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EC2D05AA-DEBE-4FC3-A407-DF4439130BEE}" type="sibTrans" cxnId="{F13A5632-33DE-4F3F-AD4A-50A8825ED6D7}">
      <dgm:prSet/>
      <dgm:spPr/>
      <dgm:t>
        <a:bodyPr/>
        <a:lstStyle/>
        <a:p>
          <a:endParaRPr lang="hr-HR"/>
        </a:p>
      </dgm:t>
    </dgm:pt>
    <dgm:pt modelId="{6FC27304-719C-45F3-A556-371160A032C8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pl-PL" b="0" i="0" dirty="0"/>
            <a:t>dr. sc. Dejana Carić, </a:t>
          </a:r>
          <a:r>
            <a:rPr lang="hr-HR" b="0" i="0" dirty="0"/>
            <a:t>Croatian Science </a:t>
          </a:r>
          <a:r>
            <a:rPr lang="hr-HR" b="0" i="0" dirty="0" err="1"/>
            <a:t>Foundation</a:t>
          </a:r>
          <a:endParaRPr lang="pl-PL" b="0" i="0" dirty="0"/>
        </a:p>
      </dgm:t>
    </dgm:pt>
    <dgm:pt modelId="{94F259CF-E93B-49F2-99D3-BF839168A132}" type="parTrans" cxnId="{76322B48-0823-4B53-97BF-A915FCAB9C6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446A687-5435-49D5-A139-A66473276AAD}" type="sibTrans" cxnId="{76322B48-0823-4B53-97BF-A915FCAB9C6F}">
      <dgm:prSet/>
      <dgm:spPr/>
      <dgm:t>
        <a:bodyPr/>
        <a:lstStyle/>
        <a:p>
          <a:endParaRPr lang="hr-HR"/>
        </a:p>
      </dgm:t>
    </dgm:pt>
    <dgm:pt modelId="{B867E8F2-BBC4-4D89-AB0E-A04B8306F658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Draženko</a:t>
          </a:r>
          <a:r>
            <a:rPr lang="en-US" b="1" i="0" dirty="0">
              <a:solidFill>
                <a:schemeClr val="bg1"/>
              </a:solidFill>
            </a:rPr>
            <a:t> Celjak, </a:t>
          </a:r>
          <a:r>
            <a:rPr lang="en-GB" b="1" i="0" dirty="0">
              <a:solidFill>
                <a:schemeClr val="bg1"/>
              </a:solidFill>
            </a:rPr>
            <a:t>University of Zagreb University Computing Centre SRCE</a:t>
          </a:r>
          <a:endParaRPr lang="en-US" b="1" i="0" dirty="0">
            <a:solidFill>
              <a:schemeClr val="bg1"/>
            </a:solidFill>
          </a:endParaRPr>
        </a:p>
      </dgm:t>
    </dgm:pt>
    <dgm:pt modelId="{38ABF58F-8997-4A07-B9ED-24607E69B5BA}" type="parTrans" cxnId="{3469AD9C-9DA2-4453-92EC-E3AC009B66F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3C9C832A-D1A9-4149-8F5A-35EFC3F224F6}" type="sibTrans" cxnId="{3469AD9C-9DA2-4453-92EC-E3AC009B66FE}">
      <dgm:prSet/>
      <dgm:spPr/>
      <dgm:t>
        <a:bodyPr/>
        <a:lstStyle/>
        <a:p>
          <a:endParaRPr lang="hr-HR"/>
        </a:p>
      </dgm:t>
    </dgm:pt>
    <dgm:pt modelId="{CBBDECE2-0E23-41AC-BFE3-476A080E385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doc. dr. sc. Kristina </a:t>
          </a:r>
          <a:r>
            <a:rPr lang="en-US" b="0" i="0" dirty="0" err="1"/>
            <a:t>Feldvari</a:t>
          </a:r>
          <a:r>
            <a:rPr lang="en-US" b="0" i="0" dirty="0"/>
            <a:t>, </a:t>
          </a:r>
          <a:r>
            <a:rPr lang="en-GB" b="0" i="0" dirty="0"/>
            <a:t>Josip </a:t>
          </a:r>
          <a:r>
            <a:rPr lang="en-GB" b="0" i="0" dirty="0" err="1"/>
            <a:t>Juraj</a:t>
          </a:r>
          <a:r>
            <a:rPr lang="en-GB" b="0" i="0" dirty="0"/>
            <a:t> </a:t>
          </a:r>
          <a:r>
            <a:rPr lang="en-GB" b="0" i="0" dirty="0" err="1"/>
            <a:t>Strossmayer</a:t>
          </a:r>
          <a:r>
            <a:rPr lang="en-GB" b="0" i="0" dirty="0"/>
            <a:t> University of Osijek</a:t>
          </a:r>
          <a:endParaRPr lang="en-US" b="0" i="0" dirty="0"/>
        </a:p>
      </dgm:t>
    </dgm:pt>
    <dgm:pt modelId="{0D5A393A-8CBE-490E-AEC7-E33870C1A67A}" type="parTrans" cxnId="{8DDE31F9-AF60-458E-8AF8-4020595AB659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267ABFD6-7B47-4400-911A-8309A085C348}" type="sibTrans" cxnId="{8DDE31F9-AF60-458E-8AF8-4020595AB659}">
      <dgm:prSet/>
      <dgm:spPr/>
      <dgm:t>
        <a:bodyPr/>
        <a:lstStyle/>
        <a:p>
          <a:endParaRPr lang="hr-HR"/>
        </a:p>
      </dgm:t>
    </dgm:pt>
    <dgm:pt modelId="{20407B1F-55F6-47C7-A4DE-AAF296D3E73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 err="1"/>
            <a:t>Marijana</a:t>
          </a:r>
          <a:r>
            <a:rPr lang="en-US" b="0" i="0" dirty="0"/>
            <a:t> </a:t>
          </a:r>
          <a:r>
            <a:rPr lang="en-US" b="0" i="0" dirty="0" err="1"/>
            <a:t>Glavica</a:t>
          </a:r>
          <a:r>
            <a:rPr lang="en-US" b="0" i="0" dirty="0"/>
            <a:t>, </a:t>
          </a:r>
          <a:r>
            <a:rPr lang="en-GB" b="0" i="0" dirty="0"/>
            <a:t>University of Zagreb Faculty of Humanities and Social Sciences</a:t>
          </a:r>
          <a:endParaRPr lang="en-US" b="0" i="0" dirty="0"/>
        </a:p>
      </dgm:t>
    </dgm:pt>
    <dgm:pt modelId="{50343842-146F-4764-BAF7-1C7BD39DABA0}" type="parTrans" cxnId="{F12D128A-73E9-4F7E-8ECB-D81FC4DB219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4E831982-FD46-4122-983D-743A8ED1C988}" type="sibTrans" cxnId="{F12D128A-73E9-4F7E-8ECB-D81FC4DB2191}">
      <dgm:prSet/>
      <dgm:spPr/>
      <dgm:t>
        <a:bodyPr/>
        <a:lstStyle/>
        <a:p>
          <a:endParaRPr lang="hr-HR"/>
        </a:p>
      </dgm:t>
    </dgm:pt>
    <dgm:pt modelId="{DFB0EC0B-EEE6-4419-9DD6-BA9DA316347C}">
      <dgm:prSet/>
      <dgm:spPr>
        <a:solidFill>
          <a:srgbClr val="2B5181">
            <a:alpha val="90000"/>
          </a:srgb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1" i="0" dirty="0">
              <a:solidFill>
                <a:schemeClr val="bg1"/>
              </a:solidFill>
            </a:rPr>
            <a:t>Karolina </a:t>
          </a:r>
          <a:r>
            <a:rPr lang="en-US" b="1" i="0" dirty="0" err="1">
              <a:solidFill>
                <a:schemeClr val="bg1"/>
              </a:solidFill>
            </a:rPr>
            <a:t>Holub</a:t>
          </a:r>
          <a:r>
            <a:rPr lang="en-US" b="1" i="0" dirty="0">
              <a:solidFill>
                <a:schemeClr val="bg1"/>
              </a:solidFill>
            </a:rPr>
            <a:t>, </a:t>
          </a:r>
          <a:r>
            <a:rPr lang="en-GB" b="1" i="0" dirty="0">
              <a:solidFill>
                <a:schemeClr val="bg1"/>
              </a:solidFill>
            </a:rPr>
            <a:t>National and University Library in Zagreb</a:t>
          </a:r>
          <a:endParaRPr lang="en-US" b="1" i="0" dirty="0">
            <a:solidFill>
              <a:schemeClr val="bg1"/>
            </a:solidFill>
          </a:endParaRPr>
        </a:p>
      </dgm:t>
    </dgm:pt>
    <dgm:pt modelId="{6C226A59-044F-4B60-A960-A373A2F0C455}" type="parTrans" cxnId="{8801D5FF-A9DC-46CE-A552-38F9643C773F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EEDAE759-E8C2-4E7E-A101-CDFB6B84A795}" type="sibTrans" cxnId="{8801D5FF-A9DC-46CE-A552-38F9643C773F}">
      <dgm:prSet/>
      <dgm:spPr/>
      <dgm:t>
        <a:bodyPr/>
        <a:lstStyle/>
        <a:p>
          <a:endParaRPr lang="hr-HR"/>
        </a:p>
      </dgm:t>
    </dgm:pt>
    <dgm:pt modelId="{E004DEE6-B91A-49B5-9570-0A97B1C52AC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Pero </a:t>
          </a:r>
          <a:r>
            <a:rPr lang="en-US" b="0" i="0" dirty="0" err="1"/>
            <a:t>Hrabač</a:t>
          </a:r>
          <a:r>
            <a:rPr lang="en-US" b="0" i="0" dirty="0"/>
            <a:t>, </a:t>
          </a:r>
          <a:r>
            <a:rPr lang="en-GB" b="0" i="0" dirty="0"/>
            <a:t>University of Zagreb School of Medicine</a:t>
          </a:r>
          <a:endParaRPr lang="en-US" b="0" i="0" dirty="0"/>
        </a:p>
      </dgm:t>
    </dgm:pt>
    <dgm:pt modelId="{AFE0CB94-77C6-4A84-81AF-27E5286C7CC8}" type="parTrans" cxnId="{FCD0FBF5-F5B7-4B29-B036-7F2586E2196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A5B33EFB-BB61-461D-9E85-571CFC7FDB68}" type="sibTrans" cxnId="{FCD0FBF5-F5B7-4B29-B036-7F2586E2196A}">
      <dgm:prSet/>
      <dgm:spPr/>
      <dgm:t>
        <a:bodyPr/>
        <a:lstStyle/>
        <a:p>
          <a:endParaRPr lang="hr-HR"/>
        </a:p>
      </dgm:t>
    </dgm:pt>
    <dgm:pt modelId="{E20BC989-CB76-4690-86D8-830D38CC354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Lea </a:t>
          </a:r>
          <a:r>
            <a:rPr lang="en-US" b="0" i="0" dirty="0" err="1"/>
            <a:t>Lazzarich</a:t>
          </a:r>
          <a:r>
            <a:rPr lang="en-US" b="0" i="0" dirty="0"/>
            <a:t>, </a:t>
          </a:r>
          <a:r>
            <a:rPr lang="hr-HR" b="0" i="0" dirty="0"/>
            <a:t>University </a:t>
          </a:r>
          <a:r>
            <a:rPr lang="hr-HR" b="0" i="0" dirty="0" err="1"/>
            <a:t>of</a:t>
          </a:r>
          <a:r>
            <a:rPr lang="hr-HR" b="0" i="0" dirty="0"/>
            <a:t> Rijeka</a:t>
          </a:r>
          <a:endParaRPr lang="en-US" b="0" i="0" dirty="0"/>
        </a:p>
      </dgm:t>
    </dgm:pt>
    <dgm:pt modelId="{8146DCB2-ED36-495A-83F8-8E63DD253886}" type="parTrans" cxnId="{B68FB22D-FF9F-40B7-B705-823D405B483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8CD0C0C2-E658-4FD2-84A5-8BA5062880F5}" type="sibTrans" cxnId="{B68FB22D-FF9F-40B7-B705-823D405B4831}">
      <dgm:prSet/>
      <dgm:spPr/>
      <dgm:t>
        <a:bodyPr/>
        <a:lstStyle/>
        <a:p>
          <a:endParaRPr lang="hr-HR"/>
        </a:p>
      </dgm:t>
    </dgm:pt>
    <dgm:pt modelId="{E7D86A7E-6D78-439B-9D01-3FB476BAB2E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Ognjen Orel, </a:t>
          </a:r>
          <a:r>
            <a:rPr lang="en-GB" b="0" i="0" dirty="0"/>
            <a:t>University of Zagreb University Computing Centre SRCE</a:t>
          </a:r>
          <a:endParaRPr lang="en-US" b="0" i="0" dirty="0"/>
        </a:p>
      </dgm:t>
    </dgm:pt>
    <dgm:pt modelId="{57504C2B-004E-4BBD-AAC3-6A31FE68A819}" type="parTrans" cxnId="{91000EAB-E80F-4F83-8B06-4153647720F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8E1DB1AD-6629-4C34-AAEC-FFC528F351EA}" type="sibTrans" cxnId="{91000EAB-E80F-4F83-8B06-4153647720F0}">
      <dgm:prSet/>
      <dgm:spPr/>
      <dgm:t>
        <a:bodyPr/>
        <a:lstStyle/>
        <a:p>
          <a:endParaRPr lang="hr-HR"/>
        </a:p>
      </dgm:t>
    </dgm:pt>
    <dgm:pt modelId="{CE2CE497-657E-462E-BD91-8E84BD82721E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prof. dr. sc. Kristian </a:t>
          </a:r>
          <a:r>
            <a:rPr lang="en-US" b="0" i="0" dirty="0" err="1"/>
            <a:t>Vlahoviček</a:t>
          </a:r>
          <a:r>
            <a:rPr lang="en-US" b="0" i="0" dirty="0"/>
            <a:t>,</a:t>
          </a:r>
          <a:r>
            <a:rPr lang="hr-HR" b="0" i="0" dirty="0"/>
            <a:t> </a:t>
          </a:r>
          <a:r>
            <a:rPr lang="en-GB" b="0" i="0" dirty="0"/>
            <a:t>University of Zagreb</a:t>
          </a:r>
          <a:r>
            <a:rPr lang="en-US" b="0" i="0" dirty="0"/>
            <a:t> </a:t>
          </a:r>
          <a:r>
            <a:rPr lang="hr-HR" b="0" i="0" dirty="0" err="1"/>
            <a:t>Faculty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Science</a:t>
          </a:r>
          <a:endParaRPr lang="en-US" b="0" i="0" dirty="0"/>
        </a:p>
      </dgm:t>
    </dgm:pt>
    <dgm:pt modelId="{0CA8ECF0-1B0D-4E0A-9C41-AFA78A5B5ECF}" type="parTrans" cxnId="{AE5DD160-8A2F-4452-8A86-7D09354C2067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17312877-9D9E-4F0B-91AD-B07D1F0F12ED}" type="sibTrans" cxnId="{AE5DD160-8A2F-4452-8A86-7D09354C2067}">
      <dgm:prSet/>
      <dgm:spPr/>
      <dgm:t>
        <a:bodyPr/>
        <a:lstStyle/>
        <a:p>
          <a:endParaRPr lang="hr-HR"/>
        </a:p>
      </dgm:t>
    </dgm:pt>
    <dgm:pt modelId="{3D62E95B-42C0-400A-A3A7-A0D26BD98B8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Alen Vodopijevec, </a:t>
          </a:r>
          <a:r>
            <a:rPr lang="en-US" b="0" i="0" dirty="0" err="1"/>
            <a:t>Ruđer</a:t>
          </a:r>
          <a:r>
            <a:rPr lang="en-US" b="0" i="0" dirty="0"/>
            <a:t> </a:t>
          </a:r>
          <a:r>
            <a:rPr lang="en-US" b="0" i="0" dirty="0" err="1"/>
            <a:t>Bošković</a:t>
          </a:r>
          <a:r>
            <a:rPr lang="en-US" b="0" i="0" dirty="0"/>
            <a:t> Institute</a:t>
          </a:r>
        </a:p>
      </dgm:t>
    </dgm:pt>
    <dgm:pt modelId="{579226D7-8CE4-43B9-9059-569E0D24A544}" type="parTrans" cxnId="{8E617938-28B8-43D9-8275-357937E96C3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42F1AACF-C149-40B2-8158-A4ACF81794CC}" type="sibTrans" cxnId="{8E617938-28B8-43D9-8275-357937E96C34}">
      <dgm:prSet/>
      <dgm:spPr/>
      <dgm:t>
        <a:bodyPr/>
        <a:lstStyle/>
        <a:p>
          <a:endParaRPr lang="hr-HR"/>
        </a:p>
      </dgm:t>
    </dgm:pt>
    <dgm:pt modelId="{D60E4888-A2A3-48BA-A235-0AC149835FF6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b="0" i="0" dirty="0"/>
            <a:t>dr. sc. </a:t>
          </a:r>
          <a:r>
            <a:rPr lang="en-US" b="0" i="0" dirty="0" err="1"/>
            <a:t>Tvrtko</a:t>
          </a:r>
          <a:r>
            <a:rPr lang="en-US" b="0" i="0" dirty="0"/>
            <a:t> </a:t>
          </a:r>
          <a:r>
            <a:rPr lang="en-US" b="0" i="0" dirty="0" err="1"/>
            <a:t>Zebec</a:t>
          </a:r>
          <a:r>
            <a:rPr lang="en-US" b="0" i="0" dirty="0"/>
            <a:t>, </a:t>
          </a:r>
          <a:r>
            <a:rPr lang="en-GB" b="0" i="0" dirty="0"/>
            <a:t>Institute of Ethnology and Folklore Research</a:t>
          </a:r>
          <a:endParaRPr lang="en-US" b="0" i="0" dirty="0"/>
        </a:p>
      </dgm:t>
    </dgm:pt>
    <dgm:pt modelId="{B19736D8-2898-48DA-BC3A-7D4BDF1B5345}" type="parTrans" cxnId="{F3C36C4F-BC3F-4B4E-BCBA-2EFDC5CADA7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0BDADC66-7EE6-4325-94C7-EF1DFA9EA947}" type="sibTrans" cxnId="{F3C36C4F-BC3F-4B4E-BCBA-2EFDC5CADA71}">
      <dgm:prSet/>
      <dgm:spPr/>
      <dgm:t>
        <a:bodyPr/>
        <a:lstStyle/>
        <a:p>
          <a:endParaRPr lang="hr-HR"/>
        </a:p>
      </dgm:t>
    </dgm:pt>
    <dgm:pt modelId="{EB1E8D49-335A-41AD-9FF6-13173435889E}" type="pres">
      <dgm:prSet presAssocID="{2C189130-8BEF-43F4-BC1B-37C7DAF4CF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07133059-0EB8-4AFD-8985-F0A4852C77F3}" type="pres">
      <dgm:prSet presAssocID="{CDDBD1CE-F271-4D90-B6BF-9C779B4B3B9E}" presName="root" presStyleCnt="0"/>
      <dgm:spPr/>
    </dgm:pt>
    <dgm:pt modelId="{AB734A7F-8B2E-462B-9E9C-515DC2F085BB}" type="pres">
      <dgm:prSet presAssocID="{CDDBD1CE-F271-4D90-B6BF-9C779B4B3B9E}" presName="rootComposite" presStyleCnt="0"/>
      <dgm:spPr/>
    </dgm:pt>
    <dgm:pt modelId="{4858AF2B-7933-4FFD-AA42-E9CBD88C705A}" type="pres">
      <dgm:prSet presAssocID="{CDDBD1CE-F271-4D90-B6BF-9C779B4B3B9E}" presName="rootText" presStyleLbl="node1" presStyleIdx="0" presStyleCnt="2" custScaleX="800978" custScaleY="194611"/>
      <dgm:spPr/>
      <dgm:t>
        <a:bodyPr/>
        <a:lstStyle/>
        <a:p>
          <a:endParaRPr lang="hr-HR"/>
        </a:p>
      </dgm:t>
    </dgm:pt>
    <dgm:pt modelId="{01F520D5-F2AA-4A31-8745-63CFB6F85039}" type="pres">
      <dgm:prSet presAssocID="{CDDBD1CE-F271-4D90-B6BF-9C779B4B3B9E}" presName="rootConnector" presStyleLbl="node1" presStyleIdx="0" presStyleCnt="2"/>
      <dgm:spPr/>
      <dgm:t>
        <a:bodyPr/>
        <a:lstStyle/>
        <a:p>
          <a:endParaRPr lang="hr-HR"/>
        </a:p>
      </dgm:t>
    </dgm:pt>
    <dgm:pt modelId="{412E76A3-8319-4D9C-9959-0CBBAC35ACB1}" type="pres">
      <dgm:prSet presAssocID="{CDDBD1CE-F271-4D90-B6BF-9C779B4B3B9E}" presName="childShape" presStyleCnt="0"/>
      <dgm:spPr/>
    </dgm:pt>
    <dgm:pt modelId="{2428F48A-29D9-49D3-9C87-C44682C8F123}" type="pres">
      <dgm:prSet presAssocID="{4141943B-260C-4EEB-BAE5-17A30E5A20F7}" presName="Name13" presStyleLbl="parChTrans1D2" presStyleIdx="0" presStyleCnt="26"/>
      <dgm:spPr/>
      <dgm:t>
        <a:bodyPr/>
        <a:lstStyle/>
        <a:p>
          <a:endParaRPr lang="hr-HR"/>
        </a:p>
      </dgm:t>
    </dgm:pt>
    <dgm:pt modelId="{A178A6FC-B843-4233-92F3-10E3FDA76446}" type="pres">
      <dgm:prSet presAssocID="{07AD51DD-8E58-4F03-93F7-43A3B03E972D}" presName="childText" presStyleLbl="bgAcc1" presStyleIdx="0" presStyleCnt="26" custScaleX="55924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2AD91B-4F64-494A-85AB-EA6A6A0DDCC9}" type="pres">
      <dgm:prSet presAssocID="{71D92108-525D-4E64-83C8-013C5B418185}" presName="Name13" presStyleLbl="parChTrans1D2" presStyleIdx="1" presStyleCnt="26"/>
      <dgm:spPr/>
      <dgm:t>
        <a:bodyPr/>
        <a:lstStyle/>
        <a:p>
          <a:endParaRPr lang="hr-HR"/>
        </a:p>
      </dgm:t>
    </dgm:pt>
    <dgm:pt modelId="{6285C5F6-18A6-47A5-B45F-583819B606DC}" type="pres">
      <dgm:prSet presAssocID="{959B174D-22BC-4BED-A518-57B2DE543026}" presName="childText" presStyleLbl="bgAcc1" presStyleIdx="1" presStyleCnt="26" custScaleX="7548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CCE321-4D19-4201-A374-53D001521EC4}" type="pres">
      <dgm:prSet presAssocID="{D16E88E5-38CF-4E41-B4BE-9AFF7B79320F}" presName="Name13" presStyleLbl="parChTrans1D2" presStyleIdx="2" presStyleCnt="26"/>
      <dgm:spPr/>
      <dgm:t>
        <a:bodyPr/>
        <a:lstStyle/>
        <a:p>
          <a:endParaRPr lang="hr-HR"/>
        </a:p>
      </dgm:t>
    </dgm:pt>
    <dgm:pt modelId="{B954E4B3-919F-4D8E-BECD-C3F80AD1EF72}" type="pres">
      <dgm:prSet presAssocID="{6227DB71-047B-45ED-9980-F6C066D47886}" presName="childText" presStyleLbl="bgAcc1" presStyleIdx="2" presStyleCnt="26" custScaleX="7408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8E06CA-38D1-4D56-8F53-2751AB020D68}" type="pres">
      <dgm:prSet presAssocID="{D087E4E1-76F3-4720-8837-905CA8E66548}" presName="Name13" presStyleLbl="parChTrans1D2" presStyleIdx="3" presStyleCnt="26"/>
      <dgm:spPr/>
      <dgm:t>
        <a:bodyPr/>
        <a:lstStyle/>
        <a:p>
          <a:endParaRPr lang="hr-HR"/>
        </a:p>
      </dgm:t>
    </dgm:pt>
    <dgm:pt modelId="{0D91106F-7563-43BE-AECC-96291E7DB299}" type="pres">
      <dgm:prSet presAssocID="{1DD9F692-864F-40D8-B440-45DD676D9A9D}" presName="childText" presStyleLbl="bgAcc1" presStyleIdx="3" presStyleCnt="26" custScaleX="70534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A7345C-0D3A-4904-B4F1-57F841266C6E}" type="pres">
      <dgm:prSet presAssocID="{11429B24-10E4-41CD-971C-61C8600088C4}" presName="Name13" presStyleLbl="parChTrans1D2" presStyleIdx="4" presStyleCnt="26"/>
      <dgm:spPr/>
      <dgm:t>
        <a:bodyPr/>
        <a:lstStyle/>
        <a:p>
          <a:endParaRPr lang="hr-HR"/>
        </a:p>
      </dgm:t>
    </dgm:pt>
    <dgm:pt modelId="{CD2EA158-7C9A-41CF-BFE5-19435550D1E4}" type="pres">
      <dgm:prSet presAssocID="{262D49E8-78A7-4AC9-99A4-837E1BF4C0F0}" presName="childText" presStyleLbl="bgAcc1" presStyleIdx="4" presStyleCnt="26" custScaleX="72718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D159B2-8D52-4A43-81D0-D2E5D2248194}" type="pres">
      <dgm:prSet presAssocID="{F044BB1C-3FEB-4770-AEBD-68C82C798453}" presName="Name13" presStyleLbl="parChTrans1D2" presStyleIdx="5" presStyleCnt="26"/>
      <dgm:spPr/>
      <dgm:t>
        <a:bodyPr/>
        <a:lstStyle/>
        <a:p>
          <a:endParaRPr lang="hr-HR"/>
        </a:p>
      </dgm:t>
    </dgm:pt>
    <dgm:pt modelId="{4C3E46C7-8228-4438-B7AC-F4CA3C5534F5}" type="pres">
      <dgm:prSet presAssocID="{585E6756-858C-4746-838C-F26FCEAA6536}" presName="childText" presStyleLbl="bgAcc1" presStyleIdx="5" presStyleCnt="26" custScaleX="615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EE242B-B6FE-4E20-A2A7-612FB387834C}" type="pres">
      <dgm:prSet presAssocID="{E11F141A-A501-4C23-B8BC-578537E78490}" presName="Name13" presStyleLbl="parChTrans1D2" presStyleIdx="6" presStyleCnt="26"/>
      <dgm:spPr/>
      <dgm:t>
        <a:bodyPr/>
        <a:lstStyle/>
        <a:p>
          <a:endParaRPr lang="hr-HR"/>
        </a:p>
      </dgm:t>
    </dgm:pt>
    <dgm:pt modelId="{C7331650-B96F-402E-B9A3-EFBA63C7C8CB}" type="pres">
      <dgm:prSet presAssocID="{92A1B6DC-CA5D-4C9E-86F8-9EB4C41EE029}" presName="childText" presStyleLbl="bgAcc1" presStyleIdx="6" presStyleCnt="26" custScaleX="7913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9D29FA-6E39-4505-8643-02B1A42F6909}" type="pres">
      <dgm:prSet presAssocID="{8197608A-8413-41D8-AB28-F18266E56097}" presName="Name13" presStyleLbl="parChTrans1D2" presStyleIdx="7" presStyleCnt="26"/>
      <dgm:spPr/>
      <dgm:t>
        <a:bodyPr/>
        <a:lstStyle/>
        <a:p>
          <a:endParaRPr lang="hr-HR"/>
        </a:p>
      </dgm:t>
    </dgm:pt>
    <dgm:pt modelId="{78FE4FE3-680B-4EFD-9AF6-F3AF2A5A73C8}" type="pres">
      <dgm:prSet presAssocID="{81E3B5A7-0590-4302-A77B-FD709F4DFD3C}" presName="childText" presStyleLbl="bgAcc1" presStyleIdx="7" presStyleCnt="26" custScaleX="71323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7E4C62-1955-4942-B514-031DF6B80E5B}" type="pres">
      <dgm:prSet presAssocID="{E206C772-51F3-4AC3-A094-6E85BDFE72CA}" presName="Name13" presStyleLbl="parChTrans1D2" presStyleIdx="8" presStyleCnt="26"/>
      <dgm:spPr/>
      <dgm:t>
        <a:bodyPr/>
        <a:lstStyle/>
        <a:p>
          <a:endParaRPr lang="hr-HR"/>
        </a:p>
      </dgm:t>
    </dgm:pt>
    <dgm:pt modelId="{5FC06421-D909-4A5E-86FB-E3F2A75FE4D8}" type="pres">
      <dgm:prSet presAssocID="{F5265630-6BFC-4688-A52D-CB9EEBFEDA45}" presName="childText" presStyleLbl="bgAcc1" presStyleIdx="8" presStyleCnt="26" custScaleX="7408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14BCAA-02C6-475B-8312-CAC320701644}" type="pres">
      <dgm:prSet presAssocID="{67C42777-07DB-43BD-ACAA-5BB27371D696}" presName="Name13" presStyleLbl="parChTrans1D2" presStyleIdx="9" presStyleCnt="26"/>
      <dgm:spPr/>
      <dgm:t>
        <a:bodyPr/>
        <a:lstStyle/>
        <a:p>
          <a:endParaRPr lang="hr-HR"/>
        </a:p>
      </dgm:t>
    </dgm:pt>
    <dgm:pt modelId="{6CE20724-4A15-4AC3-B183-24EDC5D41C8E}" type="pres">
      <dgm:prSet presAssocID="{52A62E9D-507D-441B-9619-C1392BC4AF86}" presName="childText" presStyleLbl="bgAcc1" presStyleIdx="9" presStyleCnt="26" custScaleX="6630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E6C012-3DC1-4788-8B05-E0939C080A27}" type="pres">
      <dgm:prSet presAssocID="{C70FAF72-7143-4049-AB01-195D32CA80E8}" presName="Name13" presStyleLbl="parChTrans1D2" presStyleIdx="10" presStyleCnt="26"/>
      <dgm:spPr/>
      <dgm:t>
        <a:bodyPr/>
        <a:lstStyle/>
        <a:p>
          <a:endParaRPr lang="hr-HR"/>
        </a:p>
      </dgm:t>
    </dgm:pt>
    <dgm:pt modelId="{D0ED4917-1F23-45CB-81F2-6DFC7413BE76}" type="pres">
      <dgm:prSet presAssocID="{68D8B3B4-5ABE-4EFA-A9A8-147A1F085967}" presName="childText" presStyleLbl="bgAcc1" presStyleIdx="10" presStyleCnt="26" custScaleX="6261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BFCA6F-18F4-4BF2-9952-05E1945E3CAB}" type="pres">
      <dgm:prSet presAssocID="{18308D49-7E9E-4742-83F4-8FBAB3661DF2}" presName="Name13" presStyleLbl="parChTrans1D2" presStyleIdx="11" presStyleCnt="26"/>
      <dgm:spPr/>
      <dgm:t>
        <a:bodyPr/>
        <a:lstStyle/>
        <a:p>
          <a:endParaRPr lang="hr-HR"/>
        </a:p>
      </dgm:t>
    </dgm:pt>
    <dgm:pt modelId="{101BD463-1866-4495-B717-C76A9B4C7EA3}" type="pres">
      <dgm:prSet presAssocID="{BDEEE65F-7110-49B3-B331-2D8EE1985A6F}" presName="childText" presStyleLbl="bgAcc1" presStyleIdx="11" presStyleCnt="26" custScaleX="71505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B5DC22-100E-4541-96A8-878779575BAF}" type="pres">
      <dgm:prSet presAssocID="{ACF536D6-FC1A-4715-9B42-23D03C908D63}" presName="Name13" presStyleLbl="parChTrans1D2" presStyleIdx="12" presStyleCnt="26"/>
      <dgm:spPr/>
      <dgm:t>
        <a:bodyPr/>
        <a:lstStyle/>
        <a:p>
          <a:endParaRPr lang="hr-HR"/>
        </a:p>
      </dgm:t>
    </dgm:pt>
    <dgm:pt modelId="{3417150B-D909-406F-98F7-3251F1F1E80C}" type="pres">
      <dgm:prSet presAssocID="{FB8A96EB-B002-4E16-B388-EC5437781EF0}" presName="childText" presStyleLbl="bgAcc1" presStyleIdx="12" presStyleCnt="26" custScaleX="6022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0BAC00-2036-4300-A9CC-7355D2697A37}" type="pres">
      <dgm:prSet presAssocID="{DBF79883-908D-4BFA-A4A0-16B1E51856DB}" presName="root" presStyleCnt="0"/>
      <dgm:spPr/>
    </dgm:pt>
    <dgm:pt modelId="{94A324ED-1B96-4080-BFB9-ADA1D2387A32}" type="pres">
      <dgm:prSet presAssocID="{DBF79883-908D-4BFA-A4A0-16B1E51856DB}" presName="rootComposite" presStyleCnt="0"/>
      <dgm:spPr/>
    </dgm:pt>
    <dgm:pt modelId="{F5D6DA1F-9D44-4BD8-838E-75525D61F730}" type="pres">
      <dgm:prSet presAssocID="{DBF79883-908D-4BFA-A4A0-16B1E51856DB}" presName="rootText" presStyleLbl="node1" presStyleIdx="1" presStyleCnt="2" custScaleX="743609" custScaleY="183414"/>
      <dgm:spPr/>
      <dgm:t>
        <a:bodyPr/>
        <a:lstStyle/>
        <a:p>
          <a:endParaRPr lang="hr-HR"/>
        </a:p>
      </dgm:t>
    </dgm:pt>
    <dgm:pt modelId="{D3A0CED0-B203-45B7-ABC5-9143C14BC8E9}" type="pres">
      <dgm:prSet presAssocID="{DBF79883-908D-4BFA-A4A0-16B1E51856DB}" presName="rootConnector" presStyleLbl="node1" presStyleIdx="1" presStyleCnt="2"/>
      <dgm:spPr/>
      <dgm:t>
        <a:bodyPr/>
        <a:lstStyle/>
        <a:p>
          <a:endParaRPr lang="hr-HR"/>
        </a:p>
      </dgm:t>
    </dgm:pt>
    <dgm:pt modelId="{752BA491-0750-4E80-94CD-F74AA3A1DD92}" type="pres">
      <dgm:prSet presAssocID="{DBF79883-908D-4BFA-A4A0-16B1E51856DB}" presName="childShape" presStyleCnt="0"/>
      <dgm:spPr/>
    </dgm:pt>
    <dgm:pt modelId="{9B01157B-4411-4D5D-9344-ADB8CB4B95FD}" type="pres">
      <dgm:prSet presAssocID="{CFF93FA1-5102-4C44-B4AB-0B495445EDF5}" presName="Name13" presStyleLbl="parChTrans1D2" presStyleIdx="13" presStyleCnt="26"/>
      <dgm:spPr/>
      <dgm:t>
        <a:bodyPr/>
        <a:lstStyle/>
        <a:p>
          <a:endParaRPr lang="hr-HR"/>
        </a:p>
      </dgm:t>
    </dgm:pt>
    <dgm:pt modelId="{A54D907C-70CF-43D7-B01B-3985ADA14CF0}" type="pres">
      <dgm:prSet presAssocID="{CC4A2EB5-69BB-468C-AE40-EE7F0F339FB8}" presName="childText" presStyleLbl="bgAcc1" presStyleIdx="13" presStyleCnt="26" custScaleX="6525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0A47B2-0045-4697-88CE-B5DF218C8C7F}" type="pres">
      <dgm:prSet presAssocID="{2D11E490-3D03-4DCD-A16E-E24F800901CB}" presName="Name13" presStyleLbl="parChTrans1D2" presStyleIdx="14" presStyleCnt="26"/>
      <dgm:spPr/>
      <dgm:t>
        <a:bodyPr/>
        <a:lstStyle/>
        <a:p>
          <a:endParaRPr lang="hr-HR"/>
        </a:p>
      </dgm:t>
    </dgm:pt>
    <dgm:pt modelId="{B84ACE69-797C-4712-B5D2-1E4C3F1B5ADB}" type="pres">
      <dgm:prSet presAssocID="{5AA297CF-C62A-4EC0-ADE6-C8CEFF6C40AD}" presName="childText" presStyleLbl="bgAcc1" presStyleIdx="14" presStyleCnt="26" custScaleX="7060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EB5464-DF25-4C80-B8FD-CA02EDAD5126}" type="pres">
      <dgm:prSet presAssocID="{94F259CF-E93B-49F2-99D3-BF839168A132}" presName="Name13" presStyleLbl="parChTrans1D2" presStyleIdx="15" presStyleCnt="26"/>
      <dgm:spPr/>
      <dgm:t>
        <a:bodyPr/>
        <a:lstStyle/>
        <a:p>
          <a:endParaRPr lang="hr-HR"/>
        </a:p>
      </dgm:t>
    </dgm:pt>
    <dgm:pt modelId="{B93D517F-FA6D-41D3-8E44-50B5DF6C1FB8}" type="pres">
      <dgm:prSet presAssocID="{6FC27304-719C-45F3-A556-371160A032C8}" presName="childText" presStyleLbl="bgAcc1" presStyleIdx="15" presStyleCnt="26" custScaleX="5265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89016E-F4D1-4E7F-8558-E5E1977E405A}" type="pres">
      <dgm:prSet presAssocID="{38ABF58F-8997-4A07-B9ED-24607E69B5BA}" presName="Name13" presStyleLbl="parChTrans1D2" presStyleIdx="16" presStyleCnt="26"/>
      <dgm:spPr/>
      <dgm:t>
        <a:bodyPr/>
        <a:lstStyle/>
        <a:p>
          <a:endParaRPr lang="hr-HR"/>
        </a:p>
      </dgm:t>
    </dgm:pt>
    <dgm:pt modelId="{B1C5F946-E0B2-4DFE-9364-A6E68DE29FE9}" type="pres">
      <dgm:prSet presAssocID="{B867E8F2-BBC4-4D89-AB0E-A04B8306F658}" presName="childText" presStyleLbl="bgAcc1" presStyleIdx="16" presStyleCnt="26" custScaleX="61482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E7A14D-15A9-4513-B77D-C87351674C4D}" type="pres">
      <dgm:prSet presAssocID="{0D5A393A-8CBE-490E-AEC7-E33870C1A67A}" presName="Name13" presStyleLbl="parChTrans1D2" presStyleIdx="17" presStyleCnt="26"/>
      <dgm:spPr/>
      <dgm:t>
        <a:bodyPr/>
        <a:lstStyle/>
        <a:p>
          <a:endParaRPr lang="hr-HR"/>
        </a:p>
      </dgm:t>
    </dgm:pt>
    <dgm:pt modelId="{A868B9F4-FDB7-4C8F-BD18-AC762835D931}" type="pres">
      <dgm:prSet presAssocID="{CBBDECE2-0E23-41AC-BFE3-476A080E385E}" presName="childText" presStyleLbl="bgAcc1" presStyleIdx="17" presStyleCnt="26" custScaleX="63306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ACCD99-8F6B-4A7F-B039-ADA153EC4CF0}" type="pres">
      <dgm:prSet presAssocID="{50343842-146F-4764-BAF7-1C7BD39DABA0}" presName="Name13" presStyleLbl="parChTrans1D2" presStyleIdx="18" presStyleCnt="26"/>
      <dgm:spPr/>
      <dgm:t>
        <a:bodyPr/>
        <a:lstStyle/>
        <a:p>
          <a:endParaRPr lang="hr-HR"/>
        </a:p>
      </dgm:t>
    </dgm:pt>
    <dgm:pt modelId="{46986357-3550-492D-8A2F-C0B0BD1105E7}" type="pres">
      <dgm:prSet presAssocID="{20407B1F-55F6-47C7-A4DE-AAF296D3E73D}" presName="childText" presStyleLbl="bgAcc1" presStyleIdx="18" presStyleCnt="26" custScaleX="6513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157FEB-9A55-4944-AE83-D7B28EB0F50E}" type="pres">
      <dgm:prSet presAssocID="{6C226A59-044F-4B60-A960-A373A2F0C455}" presName="Name13" presStyleLbl="parChTrans1D2" presStyleIdx="19" presStyleCnt="26"/>
      <dgm:spPr/>
      <dgm:t>
        <a:bodyPr/>
        <a:lstStyle/>
        <a:p>
          <a:endParaRPr lang="hr-HR"/>
        </a:p>
      </dgm:t>
    </dgm:pt>
    <dgm:pt modelId="{8BBB27DB-861B-4FF2-B713-3F28651109EB}" type="pres">
      <dgm:prSet presAssocID="{DFB0EC0B-EEE6-4419-9DD6-BA9DA316347C}" presName="childText" presStyleLbl="bgAcc1" presStyleIdx="19" presStyleCnt="26" custScaleX="62003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5E95D2-DE9D-4311-BF19-E48377F0B906}" type="pres">
      <dgm:prSet presAssocID="{AFE0CB94-77C6-4A84-81AF-27E5286C7CC8}" presName="Name13" presStyleLbl="parChTrans1D2" presStyleIdx="20" presStyleCnt="26"/>
      <dgm:spPr/>
      <dgm:t>
        <a:bodyPr/>
        <a:lstStyle/>
        <a:p>
          <a:endParaRPr lang="hr-HR"/>
        </a:p>
      </dgm:t>
    </dgm:pt>
    <dgm:pt modelId="{3F688A22-A2FA-44A2-9FDA-58634B5F7A34}" type="pres">
      <dgm:prSet presAssocID="{E004DEE6-B91A-49B5-9570-0A97B1C52ACE}" presName="childText" presStyleLbl="bgAcc1" presStyleIdx="20" presStyleCnt="26" custScaleX="6096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9648C-850E-42BE-AEAC-F8A8AA3B0552}" type="pres">
      <dgm:prSet presAssocID="{8146DCB2-ED36-495A-83F8-8E63DD253886}" presName="Name13" presStyleLbl="parChTrans1D2" presStyleIdx="21" presStyleCnt="26"/>
      <dgm:spPr/>
      <dgm:t>
        <a:bodyPr/>
        <a:lstStyle/>
        <a:p>
          <a:endParaRPr lang="hr-HR"/>
        </a:p>
      </dgm:t>
    </dgm:pt>
    <dgm:pt modelId="{840C60FB-A193-4D42-99A8-81227DCDD5DF}" type="pres">
      <dgm:prSet presAssocID="{E20BC989-CB76-4690-86D8-830D38CC3544}" presName="childText" presStyleLbl="bgAcc1" presStyleIdx="21" presStyleCnt="26" custScaleX="4848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3ED8C4-5EFB-40CA-96BA-147B3CE33C31}" type="pres">
      <dgm:prSet presAssocID="{57504C2B-004E-4BBD-AAC3-6A31FE68A819}" presName="Name13" presStyleLbl="parChTrans1D2" presStyleIdx="22" presStyleCnt="26"/>
      <dgm:spPr/>
      <dgm:t>
        <a:bodyPr/>
        <a:lstStyle/>
        <a:p>
          <a:endParaRPr lang="hr-HR"/>
        </a:p>
      </dgm:t>
    </dgm:pt>
    <dgm:pt modelId="{EAA3FE8B-0A0A-4050-A58B-17E8CE57F7A5}" type="pres">
      <dgm:prSet presAssocID="{E7D86A7E-6D78-439B-9D01-3FB476BAB2E3}" presName="childText" presStyleLbl="bgAcc1" presStyleIdx="22" presStyleCnt="26" custScaleX="64647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5316D6-61C6-4E00-9863-D2F02AA1B0B5}" type="pres">
      <dgm:prSet presAssocID="{0CA8ECF0-1B0D-4E0A-9C41-AFA78A5B5ECF}" presName="Name13" presStyleLbl="parChTrans1D2" presStyleIdx="23" presStyleCnt="26"/>
      <dgm:spPr/>
      <dgm:t>
        <a:bodyPr/>
        <a:lstStyle/>
        <a:p>
          <a:endParaRPr lang="hr-HR"/>
        </a:p>
      </dgm:t>
    </dgm:pt>
    <dgm:pt modelId="{DC6DA7A1-714D-437C-8CDF-C189790816FD}" type="pres">
      <dgm:prSet presAssocID="{CE2CE497-657E-462E-BD91-8E84BD82721E}" presName="childText" presStyleLbl="bgAcc1" presStyleIdx="23" presStyleCnt="26" custScaleX="64870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F5B58ED-E910-4134-880D-264F070B5A8F}" type="pres">
      <dgm:prSet presAssocID="{579226D7-8CE4-43B9-9059-569E0D24A544}" presName="Name13" presStyleLbl="parChTrans1D2" presStyleIdx="24" presStyleCnt="26"/>
      <dgm:spPr/>
      <dgm:t>
        <a:bodyPr/>
        <a:lstStyle/>
        <a:p>
          <a:endParaRPr lang="hr-HR"/>
        </a:p>
      </dgm:t>
    </dgm:pt>
    <dgm:pt modelId="{D5473690-5118-412A-B016-76F70DD46C83}" type="pres">
      <dgm:prSet presAssocID="{3D62E95B-42C0-400A-A3A7-A0D26BD98B83}" presName="childText" presStyleLbl="bgAcc1" presStyleIdx="24" presStyleCnt="26" custScaleX="5526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D52D45-D75C-47A9-B63D-086A8CE0B318}" type="pres">
      <dgm:prSet presAssocID="{B19736D8-2898-48DA-BC3A-7D4BDF1B5345}" presName="Name13" presStyleLbl="parChTrans1D2" presStyleIdx="25" presStyleCnt="26"/>
      <dgm:spPr/>
      <dgm:t>
        <a:bodyPr/>
        <a:lstStyle/>
        <a:p>
          <a:endParaRPr lang="hr-HR"/>
        </a:p>
      </dgm:t>
    </dgm:pt>
    <dgm:pt modelId="{E44D4A49-4EBC-4C4D-A10A-4F65FC1F6B05}" type="pres">
      <dgm:prSet presAssocID="{D60E4888-A2A3-48BA-A235-0AC149835FF6}" presName="childText" presStyleLbl="bgAcc1" presStyleIdx="25" presStyleCnt="26" custScaleX="57311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277BD7-5376-4012-82BD-515AD2DACC41}" type="presOf" srcId="{585E6756-858C-4746-838C-F26FCEAA6536}" destId="{4C3E46C7-8228-4438-B7AC-F4CA3C5534F5}" srcOrd="0" destOrd="0" presId="urn:microsoft.com/office/officeart/2005/8/layout/hierarchy3"/>
    <dgm:cxn modelId="{8D40A9D7-8DF3-49A1-B62F-AFA92FEEFBC4}" type="presOf" srcId="{6C226A59-044F-4B60-A960-A373A2F0C455}" destId="{14157FEB-9A55-4944-AE83-D7B28EB0F50E}" srcOrd="0" destOrd="0" presId="urn:microsoft.com/office/officeart/2005/8/layout/hierarchy3"/>
    <dgm:cxn modelId="{33952899-6304-4A78-98C1-D201DF111897}" type="presOf" srcId="{AFE0CB94-77C6-4A84-81AF-27E5286C7CC8}" destId="{935E95D2-DE9D-4311-BF19-E48377F0B906}" srcOrd="0" destOrd="0" presId="urn:microsoft.com/office/officeart/2005/8/layout/hierarchy3"/>
    <dgm:cxn modelId="{53D7ADB9-67AD-4730-ADCB-A5469CDD5584}" type="presOf" srcId="{E7D86A7E-6D78-439B-9D01-3FB476BAB2E3}" destId="{EAA3FE8B-0A0A-4050-A58B-17E8CE57F7A5}" srcOrd="0" destOrd="0" presId="urn:microsoft.com/office/officeart/2005/8/layout/hierarchy3"/>
    <dgm:cxn modelId="{C04485DE-3E0A-4A10-BCCC-99FF25DAC968}" type="presOf" srcId="{11429B24-10E4-41CD-971C-61C8600088C4}" destId="{76A7345C-0D3A-4904-B4F1-57F841266C6E}" srcOrd="0" destOrd="0" presId="urn:microsoft.com/office/officeart/2005/8/layout/hierarchy3"/>
    <dgm:cxn modelId="{02A1FFA9-8ADF-4C1D-9B2A-FF89C8099D6A}" type="presOf" srcId="{52A62E9D-507D-441B-9619-C1392BC4AF86}" destId="{6CE20724-4A15-4AC3-B183-24EDC5D41C8E}" srcOrd="0" destOrd="0" presId="urn:microsoft.com/office/officeart/2005/8/layout/hierarchy3"/>
    <dgm:cxn modelId="{56E0BB53-9100-4C0A-BB94-38621D862915}" type="presOf" srcId="{CBBDECE2-0E23-41AC-BFE3-476A080E385E}" destId="{A868B9F4-FDB7-4C8F-BD18-AC762835D931}" srcOrd="0" destOrd="0" presId="urn:microsoft.com/office/officeart/2005/8/layout/hierarchy3"/>
    <dgm:cxn modelId="{AE5DD160-8A2F-4452-8A86-7D09354C2067}" srcId="{DBF79883-908D-4BFA-A4A0-16B1E51856DB}" destId="{CE2CE497-657E-462E-BD91-8E84BD82721E}" srcOrd="10" destOrd="0" parTransId="{0CA8ECF0-1B0D-4E0A-9C41-AFA78A5B5ECF}" sibTransId="{17312877-9D9E-4F0B-91AD-B07D1F0F12ED}"/>
    <dgm:cxn modelId="{ECF8DD43-6744-4002-B8DC-8AA284EC7B01}" type="presOf" srcId="{50343842-146F-4764-BAF7-1C7BD39DABA0}" destId="{60ACCD99-8F6B-4A7F-B039-ADA153EC4CF0}" srcOrd="0" destOrd="0" presId="urn:microsoft.com/office/officeart/2005/8/layout/hierarchy3"/>
    <dgm:cxn modelId="{A7C40C9A-FB32-4599-B177-0C8BF7D34540}" srcId="{CDDBD1CE-F271-4D90-B6BF-9C779B4B3B9E}" destId="{6227DB71-047B-45ED-9980-F6C066D47886}" srcOrd="2" destOrd="0" parTransId="{D16E88E5-38CF-4E41-B4BE-9AFF7B79320F}" sibTransId="{A1990DDA-FD63-4604-8F19-45D443E937A6}"/>
    <dgm:cxn modelId="{DE101BF9-BE6C-404E-8778-88F3BF0A1A42}" srcId="{2C189130-8BEF-43F4-BC1B-37C7DAF4CFA8}" destId="{CDDBD1CE-F271-4D90-B6BF-9C779B4B3B9E}" srcOrd="0" destOrd="0" parTransId="{48574E3B-FF31-4705-8026-19A95D5C10E2}" sibTransId="{A34EC9A3-415F-4688-8C0D-1C537F2E6944}"/>
    <dgm:cxn modelId="{FA149ED1-62BD-4979-8553-71FA0066BA97}" srcId="{CDDBD1CE-F271-4D90-B6BF-9C779B4B3B9E}" destId="{262D49E8-78A7-4AC9-99A4-837E1BF4C0F0}" srcOrd="4" destOrd="0" parTransId="{11429B24-10E4-41CD-971C-61C8600088C4}" sibTransId="{381C971B-800C-424E-9B83-8E1588D1F257}"/>
    <dgm:cxn modelId="{D3C1DDA5-E34E-4620-AA2A-6028252EA2BD}" type="presOf" srcId="{D16E88E5-38CF-4E41-B4BE-9AFF7B79320F}" destId="{A9CCE321-4D19-4201-A374-53D001521EC4}" srcOrd="0" destOrd="0" presId="urn:microsoft.com/office/officeart/2005/8/layout/hierarchy3"/>
    <dgm:cxn modelId="{D98C68D8-DE92-45A5-8D14-8DFC997BC8AF}" type="presOf" srcId="{8146DCB2-ED36-495A-83F8-8E63DD253886}" destId="{7769648C-850E-42BE-AEAC-F8A8AA3B0552}" srcOrd="0" destOrd="0" presId="urn:microsoft.com/office/officeart/2005/8/layout/hierarchy3"/>
    <dgm:cxn modelId="{F22F1FFB-00E6-4C9F-8F96-A49007D42D1E}" srcId="{CDDBD1CE-F271-4D90-B6BF-9C779B4B3B9E}" destId="{81E3B5A7-0590-4302-A77B-FD709F4DFD3C}" srcOrd="7" destOrd="0" parTransId="{8197608A-8413-41D8-AB28-F18266E56097}" sibTransId="{FF4182F8-98BC-4646-8F85-3A0BDA66F1B6}"/>
    <dgm:cxn modelId="{5ACFA5FD-051F-48C8-97B5-1E2F4AAD9EF7}" type="presOf" srcId="{DBF79883-908D-4BFA-A4A0-16B1E51856DB}" destId="{D3A0CED0-B203-45B7-ABC5-9143C14BC8E9}" srcOrd="1" destOrd="0" presId="urn:microsoft.com/office/officeart/2005/8/layout/hierarchy3"/>
    <dgm:cxn modelId="{4B06021E-7FCB-4F5F-855E-5AA090B11661}" type="presOf" srcId="{71D92108-525D-4E64-83C8-013C5B418185}" destId="{982AD91B-4F64-494A-85AB-EA6A6A0DDCC9}" srcOrd="0" destOrd="0" presId="urn:microsoft.com/office/officeart/2005/8/layout/hierarchy3"/>
    <dgm:cxn modelId="{74DF9FD6-D951-4915-A481-6C4B9F114BD8}" type="presOf" srcId="{5AA297CF-C62A-4EC0-ADE6-C8CEFF6C40AD}" destId="{B84ACE69-797C-4712-B5D2-1E4C3F1B5ADB}" srcOrd="0" destOrd="0" presId="urn:microsoft.com/office/officeart/2005/8/layout/hierarchy3"/>
    <dgm:cxn modelId="{A13217F3-295F-4E70-A2B2-CC4A9FD4FDF4}" srcId="{CDDBD1CE-F271-4D90-B6BF-9C779B4B3B9E}" destId="{52A62E9D-507D-441B-9619-C1392BC4AF86}" srcOrd="9" destOrd="0" parTransId="{67C42777-07DB-43BD-ACAA-5BB27371D696}" sibTransId="{BFE8973A-08D1-4DD4-B300-D90B60256877}"/>
    <dgm:cxn modelId="{38D37A39-999F-4A36-936F-A05EE568420F}" type="presOf" srcId="{F5265630-6BFC-4688-A52D-CB9EEBFEDA45}" destId="{5FC06421-D909-4A5E-86FB-E3F2A75FE4D8}" srcOrd="0" destOrd="0" presId="urn:microsoft.com/office/officeart/2005/8/layout/hierarchy3"/>
    <dgm:cxn modelId="{FA94D08C-7B82-49AC-9138-C4E47016D58B}" type="presOf" srcId="{C70FAF72-7143-4049-AB01-195D32CA80E8}" destId="{61E6C012-3DC1-4788-8B05-E0939C080A27}" srcOrd="0" destOrd="0" presId="urn:microsoft.com/office/officeart/2005/8/layout/hierarchy3"/>
    <dgm:cxn modelId="{310DBD50-CA93-4BDE-8B56-C0CAC86E96DB}" srcId="{CDDBD1CE-F271-4D90-B6BF-9C779B4B3B9E}" destId="{585E6756-858C-4746-838C-F26FCEAA6536}" srcOrd="5" destOrd="0" parTransId="{F044BB1C-3FEB-4770-AEBD-68C82C798453}" sibTransId="{BE65F38F-BD4F-4BB7-BD34-FDC961A4E114}"/>
    <dgm:cxn modelId="{8801D5FF-A9DC-46CE-A552-38F9643C773F}" srcId="{DBF79883-908D-4BFA-A4A0-16B1E51856DB}" destId="{DFB0EC0B-EEE6-4419-9DD6-BA9DA316347C}" srcOrd="6" destOrd="0" parTransId="{6C226A59-044F-4B60-A960-A373A2F0C455}" sibTransId="{EEDAE759-E8C2-4E7E-A101-CDFB6B84A795}"/>
    <dgm:cxn modelId="{C08ADFF6-4058-402C-BCA2-0955BCE1C5BC}" srcId="{DBF79883-908D-4BFA-A4A0-16B1E51856DB}" destId="{CC4A2EB5-69BB-468C-AE40-EE7F0F339FB8}" srcOrd="0" destOrd="0" parTransId="{CFF93FA1-5102-4C44-B4AB-0B495445EDF5}" sibTransId="{32DAA755-5ABE-4BE8-9CBC-75B971A9D458}"/>
    <dgm:cxn modelId="{8B940BA7-E8B5-45E7-9BD0-C2C4107CFFBA}" type="presOf" srcId="{CC4A2EB5-69BB-468C-AE40-EE7F0F339FB8}" destId="{A54D907C-70CF-43D7-B01B-3985ADA14CF0}" srcOrd="0" destOrd="0" presId="urn:microsoft.com/office/officeart/2005/8/layout/hierarchy3"/>
    <dgm:cxn modelId="{9AA19043-417C-4B89-8080-F0D4D305021A}" type="presOf" srcId="{8197608A-8413-41D8-AB28-F18266E56097}" destId="{6A9D29FA-6E39-4505-8643-02B1A42F6909}" srcOrd="0" destOrd="0" presId="urn:microsoft.com/office/officeart/2005/8/layout/hierarchy3"/>
    <dgm:cxn modelId="{5442B3A3-4831-4396-933B-E23349135854}" type="presOf" srcId="{18308D49-7E9E-4742-83F4-8FBAB3661DF2}" destId="{BEBFCA6F-18F4-4BF2-9952-05E1945E3CAB}" srcOrd="0" destOrd="0" presId="urn:microsoft.com/office/officeart/2005/8/layout/hierarchy3"/>
    <dgm:cxn modelId="{91E12BF5-3DCA-4C2B-942F-F0AEE03E13F2}" type="presOf" srcId="{CFF93FA1-5102-4C44-B4AB-0B495445EDF5}" destId="{9B01157B-4411-4D5D-9344-ADB8CB4B95FD}" srcOrd="0" destOrd="0" presId="urn:microsoft.com/office/officeart/2005/8/layout/hierarchy3"/>
    <dgm:cxn modelId="{683F4BAA-0EF6-4CB9-8395-4ED6E2859D05}" type="presOf" srcId="{6227DB71-047B-45ED-9980-F6C066D47886}" destId="{B954E4B3-919F-4D8E-BECD-C3F80AD1EF72}" srcOrd="0" destOrd="0" presId="urn:microsoft.com/office/officeart/2005/8/layout/hierarchy3"/>
    <dgm:cxn modelId="{C1EE26F1-BC15-43C3-9468-250C256B7CC3}" srcId="{2C189130-8BEF-43F4-BC1B-37C7DAF4CFA8}" destId="{DBF79883-908D-4BFA-A4A0-16B1E51856DB}" srcOrd="1" destOrd="0" parTransId="{E926B5AE-5259-409D-A9F8-F6C15C2D2527}" sibTransId="{A8008F8A-8FB9-4AF0-87F3-A349E497F300}"/>
    <dgm:cxn modelId="{AD66EA3D-32EB-436B-BF3A-4640B8014708}" srcId="{CDDBD1CE-F271-4D90-B6BF-9C779B4B3B9E}" destId="{07AD51DD-8E58-4F03-93F7-43A3B03E972D}" srcOrd="0" destOrd="0" parTransId="{4141943B-260C-4EEB-BAE5-17A30E5A20F7}" sibTransId="{65ADBAF7-F464-4C3A-B9FD-C6968E71DFD2}"/>
    <dgm:cxn modelId="{6480AD67-B1DD-4D6C-ADCE-8100833A8B98}" type="presOf" srcId="{579226D7-8CE4-43B9-9059-569E0D24A544}" destId="{BF5B58ED-E910-4134-880D-264F070B5A8F}" srcOrd="0" destOrd="0" presId="urn:microsoft.com/office/officeart/2005/8/layout/hierarchy3"/>
    <dgm:cxn modelId="{9D919DFF-24CA-4B1D-AC7E-5C1D6F423393}" type="presOf" srcId="{2D11E490-3D03-4DCD-A16E-E24F800901CB}" destId="{D20A47B2-0045-4697-88CE-B5DF218C8C7F}" srcOrd="0" destOrd="0" presId="urn:microsoft.com/office/officeart/2005/8/layout/hierarchy3"/>
    <dgm:cxn modelId="{FCD0FBF5-F5B7-4B29-B036-7F2586E2196A}" srcId="{DBF79883-908D-4BFA-A4A0-16B1E51856DB}" destId="{E004DEE6-B91A-49B5-9570-0A97B1C52ACE}" srcOrd="7" destOrd="0" parTransId="{AFE0CB94-77C6-4A84-81AF-27E5286C7CC8}" sibTransId="{A5B33EFB-BB61-461D-9E85-571CFC7FDB68}"/>
    <dgm:cxn modelId="{542004AE-B271-4355-B7D9-864700B3A586}" type="presOf" srcId="{262D49E8-78A7-4AC9-99A4-837E1BF4C0F0}" destId="{CD2EA158-7C9A-41CF-BFE5-19435550D1E4}" srcOrd="0" destOrd="0" presId="urn:microsoft.com/office/officeart/2005/8/layout/hierarchy3"/>
    <dgm:cxn modelId="{BFE507E0-52E4-475F-9CA2-396F33CE2727}" type="presOf" srcId="{4141943B-260C-4EEB-BAE5-17A30E5A20F7}" destId="{2428F48A-29D9-49D3-9C87-C44682C8F123}" srcOrd="0" destOrd="0" presId="urn:microsoft.com/office/officeart/2005/8/layout/hierarchy3"/>
    <dgm:cxn modelId="{398BFF38-E0F3-42D7-BECE-93D279B219AF}" srcId="{CDDBD1CE-F271-4D90-B6BF-9C779B4B3B9E}" destId="{92A1B6DC-CA5D-4C9E-86F8-9EB4C41EE029}" srcOrd="6" destOrd="0" parTransId="{E11F141A-A501-4C23-B8BC-578537E78490}" sibTransId="{07F1C1DB-9DF4-44D3-88F6-B1DE16BD168C}"/>
    <dgm:cxn modelId="{48A7280C-D5E6-408F-8738-8708CA4B2101}" type="presOf" srcId="{B867E8F2-BBC4-4D89-AB0E-A04B8306F658}" destId="{B1C5F946-E0B2-4DFE-9364-A6E68DE29FE9}" srcOrd="0" destOrd="0" presId="urn:microsoft.com/office/officeart/2005/8/layout/hierarchy3"/>
    <dgm:cxn modelId="{4D32F2AA-C4BC-45AD-A2D5-717B82E0B03C}" srcId="{CDDBD1CE-F271-4D90-B6BF-9C779B4B3B9E}" destId="{1DD9F692-864F-40D8-B440-45DD676D9A9D}" srcOrd="3" destOrd="0" parTransId="{D087E4E1-76F3-4720-8837-905CA8E66548}" sibTransId="{CFFA35EB-240E-4FED-A51D-7D41EEA01EBA}"/>
    <dgm:cxn modelId="{8E617938-28B8-43D9-8275-357937E96C34}" srcId="{DBF79883-908D-4BFA-A4A0-16B1E51856DB}" destId="{3D62E95B-42C0-400A-A3A7-A0D26BD98B83}" srcOrd="11" destOrd="0" parTransId="{579226D7-8CE4-43B9-9059-569E0D24A544}" sibTransId="{42F1AACF-C149-40B2-8158-A4ACF81794CC}"/>
    <dgm:cxn modelId="{175DAA9C-1FE0-4EC2-88C7-FBD145527007}" type="presOf" srcId="{FB8A96EB-B002-4E16-B388-EC5437781EF0}" destId="{3417150B-D909-406F-98F7-3251F1F1E80C}" srcOrd="0" destOrd="0" presId="urn:microsoft.com/office/officeart/2005/8/layout/hierarchy3"/>
    <dgm:cxn modelId="{7817F3D7-E80A-45D0-ADFB-338E30BBD12E}" type="presOf" srcId="{0D5A393A-8CBE-490E-AEC7-E33870C1A67A}" destId="{9EE7A14D-15A9-4513-B77D-C87351674C4D}" srcOrd="0" destOrd="0" presId="urn:microsoft.com/office/officeart/2005/8/layout/hierarchy3"/>
    <dgm:cxn modelId="{E2EF8D18-39CA-4434-8FB2-191828E427C9}" type="presOf" srcId="{20407B1F-55F6-47C7-A4DE-AAF296D3E73D}" destId="{46986357-3550-492D-8A2F-C0B0BD1105E7}" srcOrd="0" destOrd="0" presId="urn:microsoft.com/office/officeart/2005/8/layout/hierarchy3"/>
    <dgm:cxn modelId="{733EA4DF-66E9-4117-A20D-6589A15E136E}" type="presOf" srcId="{959B174D-22BC-4BED-A518-57B2DE543026}" destId="{6285C5F6-18A6-47A5-B45F-583819B606DC}" srcOrd="0" destOrd="0" presId="urn:microsoft.com/office/officeart/2005/8/layout/hierarchy3"/>
    <dgm:cxn modelId="{B68FB22D-FF9F-40B7-B705-823D405B4831}" srcId="{DBF79883-908D-4BFA-A4A0-16B1E51856DB}" destId="{E20BC989-CB76-4690-86D8-830D38CC3544}" srcOrd="8" destOrd="0" parTransId="{8146DCB2-ED36-495A-83F8-8E63DD253886}" sibTransId="{8CD0C0C2-E658-4FD2-84A5-8BA5062880F5}"/>
    <dgm:cxn modelId="{E32C6EC1-ECA3-475D-A7F3-E6AA31BAC5E8}" srcId="{CDDBD1CE-F271-4D90-B6BF-9C779B4B3B9E}" destId="{68D8B3B4-5ABE-4EFA-A9A8-147A1F085967}" srcOrd="10" destOrd="0" parTransId="{C70FAF72-7143-4049-AB01-195D32CA80E8}" sibTransId="{3F89103E-FC05-476B-BEF1-13738C9C4B21}"/>
    <dgm:cxn modelId="{29FAB3E7-0B24-463C-8ED9-B886B051CDBD}" type="presOf" srcId="{67C42777-07DB-43BD-ACAA-5BB27371D696}" destId="{AC14BCAA-02C6-475B-8312-CAC320701644}" srcOrd="0" destOrd="0" presId="urn:microsoft.com/office/officeart/2005/8/layout/hierarchy3"/>
    <dgm:cxn modelId="{01775E62-5546-413A-B3C6-2733A1802D5C}" type="presOf" srcId="{92A1B6DC-CA5D-4C9E-86F8-9EB4C41EE029}" destId="{C7331650-B96F-402E-B9A3-EFBA63C7C8CB}" srcOrd="0" destOrd="0" presId="urn:microsoft.com/office/officeart/2005/8/layout/hierarchy3"/>
    <dgm:cxn modelId="{F3C36C4F-BC3F-4B4E-BCBA-2EFDC5CADA71}" srcId="{DBF79883-908D-4BFA-A4A0-16B1E51856DB}" destId="{D60E4888-A2A3-48BA-A235-0AC149835FF6}" srcOrd="12" destOrd="0" parTransId="{B19736D8-2898-48DA-BC3A-7D4BDF1B5345}" sibTransId="{0BDADC66-7EE6-4325-94C7-EF1DFA9EA947}"/>
    <dgm:cxn modelId="{1A99EBA8-E075-42C9-B785-A32FD15B1805}" type="presOf" srcId="{3D62E95B-42C0-400A-A3A7-A0D26BD98B83}" destId="{D5473690-5118-412A-B016-76F70DD46C83}" srcOrd="0" destOrd="0" presId="urn:microsoft.com/office/officeart/2005/8/layout/hierarchy3"/>
    <dgm:cxn modelId="{3CF1289C-78B0-424F-99D8-4F91E720EE3F}" type="presOf" srcId="{ACF536D6-FC1A-4715-9B42-23D03C908D63}" destId="{78B5DC22-100E-4541-96A8-878779575BAF}" srcOrd="0" destOrd="0" presId="urn:microsoft.com/office/officeart/2005/8/layout/hierarchy3"/>
    <dgm:cxn modelId="{9770A8BD-99EF-4E11-AA3F-C50F26C0F0F7}" type="presOf" srcId="{CDDBD1CE-F271-4D90-B6BF-9C779B4B3B9E}" destId="{01F520D5-F2AA-4A31-8745-63CFB6F85039}" srcOrd="1" destOrd="0" presId="urn:microsoft.com/office/officeart/2005/8/layout/hierarchy3"/>
    <dgm:cxn modelId="{8E8EAC23-4D53-4322-ABD5-111CBE769668}" srcId="{CDDBD1CE-F271-4D90-B6BF-9C779B4B3B9E}" destId="{FB8A96EB-B002-4E16-B388-EC5437781EF0}" srcOrd="12" destOrd="0" parTransId="{ACF536D6-FC1A-4715-9B42-23D03C908D63}" sibTransId="{2418F770-2789-4128-8D29-2EE84B1C2F8D}"/>
    <dgm:cxn modelId="{F43A7872-16B6-4DDF-BB3E-2EDC090B8671}" type="presOf" srcId="{CE2CE497-657E-462E-BD91-8E84BD82721E}" destId="{DC6DA7A1-714D-437C-8CDF-C189790816FD}" srcOrd="0" destOrd="0" presId="urn:microsoft.com/office/officeart/2005/8/layout/hierarchy3"/>
    <dgm:cxn modelId="{AE15E5AB-4816-4B53-8D3C-BD8CCB4685C6}" srcId="{CDDBD1CE-F271-4D90-B6BF-9C779B4B3B9E}" destId="{F5265630-6BFC-4688-A52D-CB9EEBFEDA45}" srcOrd="8" destOrd="0" parTransId="{E206C772-51F3-4AC3-A094-6E85BDFE72CA}" sibTransId="{049D222D-39EA-49AE-88EB-429E0444A4B2}"/>
    <dgm:cxn modelId="{29274A15-CAB3-4198-84B0-63400CD74C2A}" type="presOf" srcId="{94F259CF-E93B-49F2-99D3-BF839168A132}" destId="{30EB5464-DF25-4C80-B8FD-CA02EDAD5126}" srcOrd="0" destOrd="0" presId="urn:microsoft.com/office/officeart/2005/8/layout/hierarchy3"/>
    <dgm:cxn modelId="{FE3CAFFA-CF64-416F-95F0-B34E2AA94E92}" type="presOf" srcId="{D087E4E1-76F3-4720-8837-905CA8E66548}" destId="{568E06CA-38D1-4D56-8F53-2751AB020D68}" srcOrd="0" destOrd="0" presId="urn:microsoft.com/office/officeart/2005/8/layout/hierarchy3"/>
    <dgm:cxn modelId="{01B65B50-2B0D-4976-A3F5-1E9A9A0EB954}" type="presOf" srcId="{68D8B3B4-5ABE-4EFA-A9A8-147A1F085967}" destId="{D0ED4917-1F23-45CB-81F2-6DFC7413BE76}" srcOrd="0" destOrd="0" presId="urn:microsoft.com/office/officeart/2005/8/layout/hierarchy3"/>
    <dgm:cxn modelId="{BEAC4F23-72EC-4E69-B25A-EB480377989A}" type="presOf" srcId="{38ABF58F-8997-4A07-B9ED-24607E69B5BA}" destId="{8D89016E-F4D1-4E7F-8558-E5E1977E405A}" srcOrd="0" destOrd="0" presId="urn:microsoft.com/office/officeart/2005/8/layout/hierarchy3"/>
    <dgm:cxn modelId="{54007214-75F2-4962-9095-629CC84A0220}" type="presOf" srcId="{D60E4888-A2A3-48BA-A235-0AC149835FF6}" destId="{E44D4A49-4EBC-4C4D-A10A-4F65FC1F6B05}" srcOrd="0" destOrd="0" presId="urn:microsoft.com/office/officeart/2005/8/layout/hierarchy3"/>
    <dgm:cxn modelId="{F12D128A-73E9-4F7E-8ECB-D81FC4DB2191}" srcId="{DBF79883-908D-4BFA-A4A0-16B1E51856DB}" destId="{20407B1F-55F6-47C7-A4DE-AAF296D3E73D}" srcOrd="5" destOrd="0" parTransId="{50343842-146F-4764-BAF7-1C7BD39DABA0}" sibTransId="{4E831982-FD46-4122-983D-743A8ED1C988}"/>
    <dgm:cxn modelId="{6C112A15-24F4-45C6-A0C4-CA07E6ADAF13}" srcId="{CDDBD1CE-F271-4D90-B6BF-9C779B4B3B9E}" destId="{BDEEE65F-7110-49B3-B331-2D8EE1985A6F}" srcOrd="11" destOrd="0" parTransId="{18308D49-7E9E-4742-83F4-8FBAB3661DF2}" sibTransId="{F641E7D0-1684-41A2-9915-956695F95389}"/>
    <dgm:cxn modelId="{6D6C3F66-E4B0-44A7-8ECB-A20EFB493D4A}" srcId="{CDDBD1CE-F271-4D90-B6BF-9C779B4B3B9E}" destId="{959B174D-22BC-4BED-A518-57B2DE543026}" srcOrd="1" destOrd="0" parTransId="{71D92108-525D-4E64-83C8-013C5B418185}" sibTransId="{A4B9191B-A937-491E-BAAF-10DDE24EC291}"/>
    <dgm:cxn modelId="{DD7209EF-E46C-4410-BD13-7EBFB5E8336D}" type="presOf" srcId="{DBF79883-908D-4BFA-A4A0-16B1E51856DB}" destId="{F5D6DA1F-9D44-4BD8-838E-75525D61F730}" srcOrd="0" destOrd="0" presId="urn:microsoft.com/office/officeart/2005/8/layout/hierarchy3"/>
    <dgm:cxn modelId="{E0DD6D43-DE01-4E4D-BF75-29C328F29828}" type="presOf" srcId="{E206C772-51F3-4AC3-A094-6E85BDFE72CA}" destId="{337E4C62-1955-4942-B514-031DF6B80E5B}" srcOrd="0" destOrd="0" presId="urn:microsoft.com/office/officeart/2005/8/layout/hierarchy3"/>
    <dgm:cxn modelId="{6F282CEE-6875-42EE-AFB0-086A5CE53C39}" type="presOf" srcId="{0CA8ECF0-1B0D-4E0A-9C41-AFA78A5B5ECF}" destId="{535316D6-61C6-4E00-9863-D2F02AA1B0B5}" srcOrd="0" destOrd="0" presId="urn:microsoft.com/office/officeart/2005/8/layout/hierarchy3"/>
    <dgm:cxn modelId="{9EA4CADB-D2DA-4B48-9076-775578833DD0}" type="presOf" srcId="{B19736D8-2898-48DA-BC3A-7D4BDF1B5345}" destId="{DFD52D45-D75C-47A9-B63D-086A8CE0B318}" srcOrd="0" destOrd="0" presId="urn:microsoft.com/office/officeart/2005/8/layout/hierarchy3"/>
    <dgm:cxn modelId="{76322B48-0823-4B53-97BF-A915FCAB9C6F}" srcId="{DBF79883-908D-4BFA-A4A0-16B1E51856DB}" destId="{6FC27304-719C-45F3-A556-371160A032C8}" srcOrd="2" destOrd="0" parTransId="{94F259CF-E93B-49F2-99D3-BF839168A132}" sibTransId="{2446A687-5435-49D5-A139-A66473276AAD}"/>
    <dgm:cxn modelId="{DEDF037D-EAAB-405B-8AB5-D4553966ACAB}" type="presOf" srcId="{6FC27304-719C-45F3-A556-371160A032C8}" destId="{B93D517F-FA6D-41D3-8E44-50B5DF6C1FB8}" srcOrd="0" destOrd="0" presId="urn:microsoft.com/office/officeart/2005/8/layout/hierarchy3"/>
    <dgm:cxn modelId="{EDDF5F94-7107-4595-A1B8-55250A5C3061}" type="presOf" srcId="{07AD51DD-8E58-4F03-93F7-43A3B03E972D}" destId="{A178A6FC-B843-4233-92F3-10E3FDA76446}" srcOrd="0" destOrd="0" presId="urn:microsoft.com/office/officeart/2005/8/layout/hierarchy3"/>
    <dgm:cxn modelId="{84B911B1-04C5-4D93-9D03-2BBD1FCBE398}" type="presOf" srcId="{E004DEE6-B91A-49B5-9570-0A97B1C52ACE}" destId="{3F688A22-A2FA-44A2-9FDA-58634B5F7A34}" srcOrd="0" destOrd="0" presId="urn:microsoft.com/office/officeart/2005/8/layout/hierarchy3"/>
    <dgm:cxn modelId="{1B3E6F7D-7719-4CA9-BE2B-0F6EA882E8EC}" type="presOf" srcId="{DFB0EC0B-EEE6-4419-9DD6-BA9DA316347C}" destId="{8BBB27DB-861B-4FF2-B713-3F28651109EB}" srcOrd="0" destOrd="0" presId="urn:microsoft.com/office/officeart/2005/8/layout/hierarchy3"/>
    <dgm:cxn modelId="{C11FB009-AB70-4104-993B-0EEE4E771EBA}" type="presOf" srcId="{2C189130-8BEF-43F4-BC1B-37C7DAF4CFA8}" destId="{EB1E8D49-335A-41AD-9FF6-13173435889E}" srcOrd="0" destOrd="0" presId="urn:microsoft.com/office/officeart/2005/8/layout/hierarchy3"/>
    <dgm:cxn modelId="{6D44127B-BB62-4399-A2C2-15F2116C0CFF}" type="presOf" srcId="{E11F141A-A501-4C23-B8BC-578537E78490}" destId="{65EE242B-B6FE-4E20-A2A7-612FB387834C}" srcOrd="0" destOrd="0" presId="urn:microsoft.com/office/officeart/2005/8/layout/hierarchy3"/>
    <dgm:cxn modelId="{7308B655-BA03-4249-96F6-5545DEA6EBE4}" type="presOf" srcId="{CDDBD1CE-F271-4D90-B6BF-9C779B4B3B9E}" destId="{4858AF2B-7933-4FFD-AA42-E9CBD88C705A}" srcOrd="0" destOrd="0" presId="urn:microsoft.com/office/officeart/2005/8/layout/hierarchy3"/>
    <dgm:cxn modelId="{D85451B3-3277-4F44-829A-85FA7C872235}" type="presOf" srcId="{57504C2B-004E-4BBD-AAC3-6A31FE68A819}" destId="{703ED8C4-5EFB-40CA-96BA-147B3CE33C31}" srcOrd="0" destOrd="0" presId="urn:microsoft.com/office/officeart/2005/8/layout/hierarchy3"/>
    <dgm:cxn modelId="{F13A5632-33DE-4F3F-AD4A-50A8825ED6D7}" srcId="{DBF79883-908D-4BFA-A4A0-16B1E51856DB}" destId="{5AA297CF-C62A-4EC0-ADE6-C8CEFF6C40AD}" srcOrd="1" destOrd="0" parTransId="{2D11E490-3D03-4DCD-A16E-E24F800901CB}" sibTransId="{EC2D05AA-DEBE-4FC3-A407-DF4439130BEE}"/>
    <dgm:cxn modelId="{D0466027-CF08-40A7-B129-8EB94928DE6B}" type="presOf" srcId="{BDEEE65F-7110-49B3-B331-2D8EE1985A6F}" destId="{101BD463-1866-4495-B717-C76A9B4C7EA3}" srcOrd="0" destOrd="0" presId="urn:microsoft.com/office/officeart/2005/8/layout/hierarchy3"/>
    <dgm:cxn modelId="{91000EAB-E80F-4F83-8B06-4153647720F0}" srcId="{DBF79883-908D-4BFA-A4A0-16B1E51856DB}" destId="{E7D86A7E-6D78-439B-9D01-3FB476BAB2E3}" srcOrd="9" destOrd="0" parTransId="{57504C2B-004E-4BBD-AAC3-6A31FE68A819}" sibTransId="{8E1DB1AD-6629-4C34-AAEC-FFC528F351EA}"/>
    <dgm:cxn modelId="{8358268B-3846-46F0-AAC3-77E64F3451CE}" type="presOf" srcId="{81E3B5A7-0590-4302-A77B-FD709F4DFD3C}" destId="{78FE4FE3-680B-4EFD-9AF6-F3AF2A5A73C8}" srcOrd="0" destOrd="0" presId="urn:microsoft.com/office/officeart/2005/8/layout/hierarchy3"/>
    <dgm:cxn modelId="{36354063-AFA9-4C52-A5A1-F507AB94619F}" type="presOf" srcId="{1DD9F692-864F-40D8-B440-45DD676D9A9D}" destId="{0D91106F-7563-43BE-AECC-96291E7DB299}" srcOrd="0" destOrd="0" presId="urn:microsoft.com/office/officeart/2005/8/layout/hierarchy3"/>
    <dgm:cxn modelId="{D2E97930-145E-495E-8971-053550A88B14}" type="presOf" srcId="{E20BC989-CB76-4690-86D8-830D38CC3544}" destId="{840C60FB-A193-4D42-99A8-81227DCDD5DF}" srcOrd="0" destOrd="0" presId="urn:microsoft.com/office/officeart/2005/8/layout/hierarchy3"/>
    <dgm:cxn modelId="{108B41FB-B231-4965-BB67-4DF36BB91C76}" type="presOf" srcId="{F044BB1C-3FEB-4770-AEBD-68C82C798453}" destId="{52D159B2-8D52-4A43-81D0-D2E5D2248194}" srcOrd="0" destOrd="0" presId="urn:microsoft.com/office/officeart/2005/8/layout/hierarchy3"/>
    <dgm:cxn modelId="{8DDE31F9-AF60-458E-8AF8-4020595AB659}" srcId="{DBF79883-908D-4BFA-A4A0-16B1E51856DB}" destId="{CBBDECE2-0E23-41AC-BFE3-476A080E385E}" srcOrd="4" destOrd="0" parTransId="{0D5A393A-8CBE-490E-AEC7-E33870C1A67A}" sibTransId="{267ABFD6-7B47-4400-911A-8309A085C348}"/>
    <dgm:cxn modelId="{3469AD9C-9DA2-4453-92EC-E3AC009B66FE}" srcId="{DBF79883-908D-4BFA-A4A0-16B1E51856DB}" destId="{B867E8F2-BBC4-4D89-AB0E-A04B8306F658}" srcOrd="3" destOrd="0" parTransId="{38ABF58F-8997-4A07-B9ED-24607E69B5BA}" sibTransId="{3C9C832A-D1A9-4149-8F5A-35EFC3F224F6}"/>
    <dgm:cxn modelId="{69337259-EA8F-4BC8-8283-A3331AF74E31}" type="presParOf" srcId="{EB1E8D49-335A-41AD-9FF6-13173435889E}" destId="{07133059-0EB8-4AFD-8985-F0A4852C77F3}" srcOrd="0" destOrd="0" presId="urn:microsoft.com/office/officeart/2005/8/layout/hierarchy3"/>
    <dgm:cxn modelId="{80163937-AF0F-492B-84E8-19B2D1E3651D}" type="presParOf" srcId="{07133059-0EB8-4AFD-8985-F0A4852C77F3}" destId="{AB734A7F-8B2E-462B-9E9C-515DC2F085BB}" srcOrd="0" destOrd="0" presId="urn:microsoft.com/office/officeart/2005/8/layout/hierarchy3"/>
    <dgm:cxn modelId="{73E4A2D2-CF70-42F2-A73A-19A3D342F914}" type="presParOf" srcId="{AB734A7F-8B2E-462B-9E9C-515DC2F085BB}" destId="{4858AF2B-7933-4FFD-AA42-E9CBD88C705A}" srcOrd="0" destOrd="0" presId="urn:microsoft.com/office/officeart/2005/8/layout/hierarchy3"/>
    <dgm:cxn modelId="{E90CC869-189D-482A-A48E-D9274EC3EC84}" type="presParOf" srcId="{AB734A7F-8B2E-462B-9E9C-515DC2F085BB}" destId="{01F520D5-F2AA-4A31-8745-63CFB6F85039}" srcOrd="1" destOrd="0" presId="urn:microsoft.com/office/officeart/2005/8/layout/hierarchy3"/>
    <dgm:cxn modelId="{CEFD6C02-DA13-4A5B-9DAF-64B8CD4C65EA}" type="presParOf" srcId="{07133059-0EB8-4AFD-8985-F0A4852C77F3}" destId="{412E76A3-8319-4D9C-9959-0CBBAC35ACB1}" srcOrd="1" destOrd="0" presId="urn:microsoft.com/office/officeart/2005/8/layout/hierarchy3"/>
    <dgm:cxn modelId="{0654870C-CED7-45BB-B56C-777D20AE6371}" type="presParOf" srcId="{412E76A3-8319-4D9C-9959-0CBBAC35ACB1}" destId="{2428F48A-29D9-49D3-9C87-C44682C8F123}" srcOrd="0" destOrd="0" presId="urn:microsoft.com/office/officeart/2005/8/layout/hierarchy3"/>
    <dgm:cxn modelId="{17C4F73A-66C4-4972-8F81-42B2AD9718F6}" type="presParOf" srcId="{412E76A3-8319-4D9C-9959-0CBBAC35ACB1}" destId="{A178A6FC-B843-4233-92F3-10E3FDA76446}" srcOrd="1" destOrd="0" presId="urn:microsoft.com/office/officeart/2005/8/layout/hierarchy3"/>
    <dgm:cxn modelId="{999B43DB-61EE-43F6-99CC-9D4180808F27}" type="presParOf" srcId="{412E76A3-8319-4D9C-9959-0CBBAC35ACB1}" destId="{982AD91B-4F64-494A-85AB-EA6A6A0DDCC9}" srcOrd="2" destOrd="0" presId="urn:microsoft.com/office/officeart/2005/8/layout/hierarchy3"/>
    <dgm:cxn modelId="{DAE18838-7A91-40D4-AC5B-D35B0522C555}" type="presParOf" srcId="{412E76A3-8319-4D9C-9959-0CBBAC35ACB1}" destId="{6285C5F6-18A6-47A5-B45F-583819B606DC}" srcOrd="3" destOrd="0" presId="urn:microsoft.com/office/officeart/2005/8/layout/hierarchy3"/>
    <dgm:cxn modelId="{4E818AC7-55BB-45F0-8F77-6B77F4DA78F1}" type="presParOf" srcId="{412E76A3-8319-4D9C-9959-0CBBAC35ACB1}" destId="{A9CCE321-4D19-4201-A374-53D001521EC4}" srcOrd="4" destOrd="0" presId="urn:microsoft.com/office/officeart/2005/8/layout/hierarchy3"/>
    <dgm:cxn modelId="{FA3E1CCC-EEE6-4231-A932-FBCCAF568C93}" type="presParOf" srcId="{412E76A3-8319-4D9C-9959-0CBBAC35ACB1}" destId="{B954E4B3-919F-4D8E-BECD-C3F80AD1EF72}" srcOrd="5" destOrd="0" presId="urn:microsoft.com/office/officeart/2005/8/layout/hierarchy3"/>
    <dgm:cxn modelId="{BFB7EA8F-C0D4-4115-B710-E87521020C5E}" type="presParOf" srcId="{412E76A3-8319-4D9C-9959-0CBBAC35ACB1}" destId="{568E06CA-38D1-4D56-8F53-2751AB020D68}" srcOrd="6" destOrd="0" presId="urn:microsoft.com/office/officeart/2005/8/layout/hierarchy3"/>
    <dgm:cxn modelId="{7B8BE654-D2E2-4E9D-8FC8-AA14B52EF31A}" type="presParOf" srcId="{412E76A3-8319-4D9C-9959-0CBBAC35ACB1}" destId="{0D91106F-7563-43BE-AECC-96291E7DB299}" srcOrd="7" destOrd="0" presId="urn:microsoft.com/office/officeart/2005/8/layout/hierarchy3"/>
    <dgm:cxn modelId="{8295F177-173C-4839-A672-0DE739F940A3}" type="presParOf" srcId="{412E76A3-8319-4D9C-9959-0CBBAC35ACB1}" destId="{76A7345C-0D3A-4904-B4F1-57F841266C6E}" srcOrd="8" destOrd="0" presId="urn:microsoft.com/office/officeart/2005/8/layout/hierarchy3"/>
    <dgm:cxn modelId="{4C67E340-D6D5-4086-937D-509E028D604F}" type="presParOf" srcId="{412E76A3-8319-4D9C-9959-0CBBAC35ACB1}" destId="{CD2EA158-7C9A-41CF-BFE5-19435550D1E4}" srcOrd="9" destOrd="0" presId="urn:microsoft.com/office/officeart/2005/8/layout/hierarchy3"/>
    <dgm:cxn modelId="{86039B13-B4FE-4F27-88F8-C3CCE1B6238E}" type="presParOf" srcId="{412E76A3-8319-4D9C-9959-0CBBAC35ACB1}" destId="{52D159B2-8D52-4A43-81D0-D2E5D2248194}" srcOrd="10" destOrd="0" presId="urn:microsoft.com/office/officeart/2005/8/layout/hierarchy3"/>
    <dgm:cxn modelId="{1F5A46BE-CF41-480B-9822-79C69951C3E3}" type="presParOf" srcId="{412E76A3-8319-4D9C-9959-0CBBAC35ACB1}" destId="{4C3E46C7-8228-4438-B7AC-F4CA3C5534F5}" srcOrd="11" destOrd="0" presId="urn:microsoft.com/office/officeart/2005/8/layout/hierarchy3"/>
    <dgm:cxn modelId="{93D5C49D-4EBB-4118-92B4-0EF732749FC4}" type="presParOf" srcId="{412E76A3-8319-4D9C-9959-0CBBAC35ACB1}" destId="{65EE242B-B6FE-4E20-A2A7-612FB387834C}" srcOrd="12" destOrd="0" presId="urn:microsoft.com/office/officeart/2005/8/layout/hierarchy3"/>
    <dgm:cxn modelId="{396A630B-85D3-442E-AD5F-9463683D7750}" type="presParOf" srcId="{412E76A3-8319-4D9C-9959-0CBBAC35ACB1}" destId="{C7331650-B96F-402E-B9A3-EFBA63C7C8CB}" srcOrd="13" destOrd="0" presId="urn:microsoft.com/office/officeart/2005/8/layout/hierarchy3"/>
    <dgm:cxn modelId="{72A07E90-2D91-4940-A3BF-7F2388A4FFEB}" type="presParOf" srcId="{412E76A3-8319-4D9C-9959-0CBBAC35ACB1}" destId="{6A9D29FA-6E39-4505-8643-02B1A42F6909}" srcOrd="14" destOrd="0" presId="urn:microsoft.com/office/officeart/2005/8/layout/hierarchy3"/>
    <dgm:cxn modelId="{8820BDB5-2ECA-4AAB-AA8C-E0290225F304}" type="presParOf" srcId="{412E76A3-8319-4D9C-9959-0CBBAC35ACB1}" destId="{78FE4FE3-680B-4EFD-9AF6-F3AF2A5A73C8}" srcOrd="15" destOrd="0" presId="urn:microsoft.com/office/officeart/2005/8/layout/hierarchy3"/>
    <dgm:cxn modelId="{85E668BC-1128-4A01-98E0-CD39CB98B3AF}" type="presParOf" srcId="{412E76A3-8319-4D9C-9959-0CBBAC35ACB1}" destId="{337E4C62-1955-4942-B514-031DF6B80E5B}" srcOrd="16" destOrd="0" presId="urn:microsoft.com/office/officeart/2005/8/layout/hierarchy3"/>
    <dgm:cxn modelId="{597806DA-A314-49B0-A906-0B29D665AAD3}" type="presParOf" srcId="{412E76A3-8319-4D9C-9959-0CBBAC35ACB1}" destId="{5FC06421-D909-4A5E-86FB-E3F2A75FE4D8}" srcOrd="17" destOrd="0" presId="urn:microsoft.com/office/officeart/2005/8/layout/hierarchy3"/>
    <dgm:cxn modelId="{8C1E45A0-AFDE-43B8-8B61-14743163165A}" type="presParOf" srcId="{412E76A3-8319-4D9C-9959-0CBBAC35ACB1}" destId="{AC14BCAA-02C6-475B-8312-CAC320701644}" srcOrd="18" destOrd="0" presId="urn:microsoft.com/office/officeart/2005/8/layout/hierarchy3"/>
    <dgm:cxn modelId="{E04A85C5-F925-4A07-A4EC-E190D3E55281}" type="presParOf" srcId="{412E76A3-8319-4D9C-9959-0CBBAC35ACB1}" destId="{6CE20724-4A15-4AC3-B183-24EDC5D41C8E}" srcOrd="19" destOrd="0" presId="urn:microsoft.com/office/officeart/2005/8/layout/hierarchy3"/>
    <dgm:cxn modelId="{D06F2D9A-6AFE-4E1C-8F1B-429A1396D80B}" type="presParOf" srcId="{412E76A3-8319-4D9C-9959-0CBBAC35ACB1}" destId="{61E6C012-3DC1-4788-8B05-E0939C080A27}" srcOrd="20" destOrd="0" presId="urn:microsoft.com/office/officeart/2005/8/layout/hierarchy3"/>
    <dgm:cxn modelId="{AB420952-C214-4387-8722-BAABE1862429}" type="presParOf" srcId="{412E76A3-8319-4D9C-9959-0CBBAC35ACB1}" destId="{D0ED4917-1F23-45CB-81F2-6DFC7413BE76}" srcOrd="21" destOrd="0" presId="urn:microsoft.com/office/officeart/2005/8/layout/hierarchy3"/>
    <dgm:cxn modelId="{19C88769-6EA2-4967-A5A8-ED432B64A1FC}" type="presParOf" srcId="{412E76A3-8319-4D9C-9959-0CBBAC35ACB1}" destId="{BEBFCA6F-18F4-4BF2-9952-05E1945E3CAB}" srcOrd="22" destOrd="0" presId="urn:microsoft.com/office/officeart/2005/8/layout/hierarchy3"/>
    <dgm:cxn modelId="{AC92C6CA-E8A7-48A2-8515-F52EBE3A8BCF}" type="presParOf" srcId="{412E76A3-8319-4D9C-9959-0CBBAC35ACB1}" destId="{101BD463-1866-4495-B717-C76A9B4C7EA3}" srcOrd="23" destOrd="0" presId="urn:microsoft.com/office/officeart/2005/8/layout/hierarchy3"/>
    <dgm:cxn modelId="{67F97222-3A95-4F6B-9236-436B8816C4E1}" type="presParOf" srcId="{412E76A3-8319-4D9C-9959-0CBBAC35ACB1}" destId="{78B5DC22-100E-4541-96A8-878779575BAF}" srcOrd="24" destOrd="0" presId="urn:microsoft.com/office/officeart/2005/8/layout/hierarchy3"/>
    <dgm:cxn modelId="{B2C57F9B-80D8-46E7-BFA3-F6D512AB64CE}" type="presParOf" srcId="{412E76A3-8319-4D9C-9959-0CBBAC35ACB1}" destId="{3417150B-D909-406F-98F7-3251F1F1E80C}" srcOrd="25" destOrd="0" presId="urn:microsoft.com/office/officeart/2005/8/layout/hierarchy3"/>
    <dgm:cxn modelId="{1CDF1AE0-4950-4C6E-B878-2C2363E43E0B}" type="presParOf" srcId="{EB1E8D49-335A-41AD-9FF6-13173435889E}" destId="{6A0BAC00-2036-4300-A9CC-7355D2697A37}" srcOrd="1" destOrd="0" presId="urn:microsoft.com/office/officeart/2005/8/layout/hierarchy3"/>
    <dgm:cxn modelId="{9588369A-848F-4EEA-BC34-834FC898F2E1}" type="presParOf" srcId="{6A0BAC00-2036-4300-A9CC-7355D2697A37}" destId="{94A324ED-1B96-4080-BFB9-ADA1D2387A32}" srcOrd="0" destOrd="0" presId="urn:microsoft.com/office/officeart/2005/8/layout/hierarchy3"/>
    <dgm:cxn modelId="{6FA05C65-CA28-449E-BCF1-8BA44554D0B3}" type="presParOf" srcId="{94A324ED-1B96-4080-BFB9-ADA1D2387A32}" destId="{F5D6DA1F-9D44-4BD8-838E-75525D61F730}" srcOrd="0" destOrd="0" presId="urn:microsoft.com/office/officeart/2005/8/layout/hierarchy3"/>
    <dgm:cxn modelId="{5F27D49A-D4B1-4FB8-A0BF-5FEA9CAD201A}" type="presParOf" srcId="{94A324ED-1B96-4080-BFB9-ADA1D2387A32}" destId="{D3A0CED0-B203-45B7-ABC5-9143C14BC8E9}" srcOrd="1" destOrd="0" presId="urn:microsoft.com/office/officeart/2005/8/layout/hierarchy3"/>
    <dgm:cxn modelId="{AC8B8808-7EFF-4272-AA1D-72492FEB553C}" type="presParOf" srcId="{6A0BAC00-2036-4300-A9CC-7355D2697A37}" destId="{752BA491-0750-4E80-94CD-F74AA3A1DD92}" srcOrd="1" destOrd="0" presId="urn:microsoft.com/office/officeart/2005/8/layout/hierarchy3"/>
    <dgm:cxn modelId="{297B1D66-F703-4AEA-A246-0F272512B17F}" type="presParOf" srcId="{752BA491-0750-4E80-94CD-F74AA3A1DD92}" destId="{9B01157B-4411-4D5D-9344-ADB8CB4B95FD}" srcOrd="0" destOrd="0" presId="urn:microsoft.com/office/officeart/2005/8/layout/hierarchy3"/>
    <dgm:cxn modelId="{4C8F15E8-2CF3-45AF-AB37-73FF4532BE6B}" type="presParOf" srcId="{752BA491-0750-4E80-94CD-F74AA3A1DD92}" destId="{A54D907C-70CF-43D7-B01B-3985ADA14CF0}" srcOrd="1" destOrd="0" presId="urn:microsoft.com/office/officeart/2005/8/layout/hierarchy3"/>
    <dgm:cxn modelId="{75341A16-8928-45E6-95DA-54BC37A6464A}" type="presParOf" srcId="{752BA491-0750-4E80-94CD-F74AA3A1DD92}" destId="{D20A47B2-0045-4697-88CE-B5DF218C8C7F}" srcOrd="2" destOrd="0" presId="urn:microsoft.com/office/officeart/2005/8/layout/hierarchy3"/>
    <dgm:cxn modelId="{D8717861-7993-4912-9AF2-9D1DC0348BE1}" type="presParOf" srcId="{752BA491-0750-4E80-94CD-F74AA3A1DD92}" destId="{B84ACE69-797C-4712-B5D2-1E4C3F1B5ADB}" srcOrd="3" destOrd="0" presId="urn:microsoft.com/office/officeart/2005/8/layout/hierarchy3"/>
    <dgm:cxn modelId="{8655F2E7-43C5-49E7-8E2F-DBB85B1051A7}" type="presParOf" srcId="{752BA491-0750-4E80-94CD-F74AA3A1DD92}" destId="{30EB5464-DF25-4C80-B8FD-CA02EDAD5126}" srcOrd="4" destOrd="0" presId="urn:microsoft.com/office/officeart/2005/8/layout/hierarchy3"/>
    <dgm:cxn modelId="{A164D023-F305-4A7C-85A8-03D24043D6E1}" type="presParOf" srcId="{752BA491-0750-4E80-94CD-F74AA3A1DD92}" destId="{B93D517F-FA6D-41D3-8E44-50B5DF6C1FB8}" srcOrd="5" destOrd="0" presId="urn:microsoft.com/office/officeart/2005/8/layout/hierarchy3"/>
    <dgm:cxn modelId="{8EB948FD-E40E-4928-A74D-E5A6CA50DFC4}" type="presParOf" srcId="{752BA491-0750-4E80-94CD-F74AA3A1DD92}" destId="{8D89016E-F4D1-4E7F-8558-E5E1977E405A}" srcOrd="6" destOrd="0" presId="urn:microsoft.com/office/officeart/2005/8/layout/hierarchy3"/>
    <dgm:cxn modelId="{B8801D23-4E69-4198-9E25-DF8406B1CBAF}" type="presParOf" srcId="{752BA491-0750-4E80-94CD-F74AA3A1DD92}" destId="{B1C5F946-E0B2-4DFE-9364-A6E68DE29FE9}" srcOrd="7" destOrd="0" presId="urn:microsoft.com/office/officeart/2005/8/layout/hierarchy3"/>
    <dgm:cxn modelId="{472A7F77-839F-4F10-BB3E-D8FC8B46E522}" type="presParOf" srcId="{752BA491-0750-4E80-94CD-F74AA3A1DD92}" destId="{9EE7A14D-15A9-4513-B77D-C87351674C4D}" srcOrd="8" destOrd="0" presId="urn:microsoft.com/office/officeart/2005/8/layout/hierarchy3"/>
    <dgm:cxn modelId="{DD1EE594-B02A-437B-A386-035AC689C321}" type="presParOf" srcId="{752BA491-0750-4E80-94CD-F74AA3A1DD92}" destId="{A868B9F4-FDB7-4C8F-BD18-AC762835D931}" srcOrd="9" destOrd="0" presId="urn:microsoft.com/office/officeart/2005/8/layout/hierarchy3"/>
    <dgm:cxn modelId="{7CAA79A3-4242-48CA-A2AF-DE3395426328}" type="presParOf" srcId="{752BA491-0750-4E80-94CD-F74AA3A1DD92}" destId="{60ACCD99-8F6B-4A7F-B039-ADA153EC4CF0}" srcOrd="10" destOrd="0" presId="urn:microsoft.com/office/officeart/2005/8/layout/hierarchy3"/>
    <dgm:cxn modelId="{360C11C9-B3EB-48D6-A443-9A235D8722F6}" type="presParOf" srcId="{752BA491-0750-4E80-94CD-F74AA3A1DD92}" destId="{46986357-3550-492D-8A2F-C0B0BD1105E7}" srcOrd="11" destOrd="0" presId="urn:microsoft.com/office/officeart/2005/8/layout/hierarchy3"/>
    <dgm:cxn modelId="{FA51B2C3-7564-40D2-A908-A0B7D5C8D2E9}" type="presParOf" srcId="{752BA491-0750-4E80-94CD-F74AA3A1DD92}" destId="{14157FEB-9A55-4944-AE83-D7B28EB0F50E}" srcOrd="12" destOrd="0" presId="urn:microsoft.com/office/officeart/2005/8/layout/hierarchy3"/>
    <dgm:cxn modelId="{65534137-6890-4B5E-B614-6B82A402B3BD}" type="presParOf" srcId="{752BA491-0750-4E80-94CD-F74AA3A1DD92}" destId="{8BBB27DB-861B-4FF2-B713-3F28651109EB}" srcOrd="13" destOrd="0" presId="urn:microsoft.com/office/officeart/2005/8/layout/hierarchy3"/>
    <dgm:cxn modelId="{AFD5481C-C8E3-41C5-A513-F4125577912E}" type="presParOf" srcId="{752BA491-0750-4E80-94CD-F74AA3A1DD92}" destId="{935E95D2-DE9D-4311-BF19-E48377F0B906}" srcOrd="14" destOrd="0" presId="urn:microsoft.com/office/officeart/2005/8/layout/hierarchy3"/>
    <dgm:cxn modelId="{B11A0598-DAC6-45EA-BC1F-148333EF9740}" type="presParOf" srcId="{752BA491-0750-4E80-94CD-F74AA3A1DD92}" destId="{3F688A22-A2FA-44A2-9FDA-58634B5F7A34}" srcOrd="15" destOrd="0" presId="urn:microsoft.com/office/officeart/2005/8/layout/hierarchy3"/>
    <dgm:cxn modelId="{56182A94-2A5F-4798-93AC-E56D3695226F}" type="presParOf" srcId="{752BA491-0750-4E80-94CD-F74AA3A1DD92}" destId="{7769648C-850E-42BE-AEAC-F8A8AA3B0552}" srcOrd="16" destOrd="0" presId="urn:microsoft.com/office/officeart/2005/8/layout/hierarchy3"/>
    <dgm:cxn modelId="{68AE8D86-DFCF-4140-AB95-D7B85B3C6E24}" type="presParOf" srcId="{752BA491-0750-4E80-94CD-F74AA3A1DD92}" destId="{840C60FB-A193-4D42-99A8-81227DCDD5DF}" srcOrd="17" destOrd="0" presId="urn:microsoft.com/office/officeart/2005/8/layout/hierarchy3"/>
    <dgm:cxn modelId="{E7AB8EA8-ADCA-4DF2-86DA-4302F7497A9F}" type="presParOf" srcId="{752BA491-0750-4E80-94CD-F74AA3A1DD92}" destId="{703ED8C4-5EFB-40CA-96BA-147B3CE33C31}" srcOrd="18" destOrd="0" presId="urn:microsoft.com/office/officeart/2005/8/layout/hierarchy3"/>
    <dgm:cxn modelId="{3046E84D-7D0D-44E5-B996-906FC898AC3B}" type="presParOf" srcId="{752BA491-0750-4E80-94CD-F74AA3A1DD92}" destId="{EAA3FE8B-0A0A-4050-A58B-17E8CE57F7A5}" srcOrd="19" destOrd="0" presId="urn:microsoft.com/office/officeart/2005/8/layout/hierarchy3"/>
    <dgm:cxn modelId="{C17A056E-E8F1-4265-84AF-A4823C855687}" type="presParOf" srcId="{752BA491-0750-4E80-94CD-F74AA3A1DD92}" destId="{535316D6-61C6-4E00-9863-D2F02AA1B0B5}" srcOrd="20" destOrd="0" presId="urn:microsoft.com/office/officeart/2005/8/layout/hierarchy3"/>
    <dgm:cxn modelId="{E4B04968-EC1B-49B1-98EA-7CADC0D4E0ED}" type="presParOf" srcId="{752BA491-0750-4E80-94CD-F74AA3A1DD92}" destId="{DC6DA7A1-714D-437C-8CDF-C189790816FD}" srcOrd="21" destOrd="0" presId="urn:microsoft.com/office/officeart/2005/8/layout/hierarchy3"/>
    <dgm:cxn modelId="{906044B4-C168-4E24-B590-2CE0A2540046}" type="presParOf" srcId="{752BA491-0750-4E80-94CD-F74AA3A1DD92}" destId="{BF5B58ED-E910-4134-880D-264F070B5A8F}" srcOrd="22" destOrd="0" presId="urn:microsoft.com/office/officeart/2005/8/layout/hierarchy3"/>
    <dgm:cxn modelId="{E86A4C9B-2F53-4156-8434-B60E64642178}" type="presParOf" srcId="{752BA491-0750-4E80-94CD-F74AA3A1DD92}" destId="{D5473690-5118-412A-B016-76F70DD46C83}" srcOrd="23" destOrd="0" presId="urn:microsoft.com/office/officeart/2005/8/layout/hierarchy3"/>
    <dgm:cxn modelId="{3ED6391A-99F1-4393-88FD-11E2554AF2B2}" type="presParOf" srcId="{752BA491-0750-4E80-94CD-F74AA3A1DD92}" destId="{DFD52D45-D75C-47A9-B63D-086A8CE0B318}" srcOrd="24" destOrd="0" presId="urn:microsoft.com/office/officeart/2005/8/layout/hierarchy3"/>
    <dgm:cxn modelId="{D0FEED34-6700-4535-9F96-23FFC853AF77}" type="presParOf" srcId="{752BA491-0750-4E80-94CD-F74AA3A1DD92}" destId="{E44D4A49-4EBC-4C4D-A10A-4F65FC1F6B05}" srcOrd="2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AC9F-7CD0-4746-89AC-30BF48B98D0F}">
      <dsp:nvSpPr>
        <dsp:cNvPr id="0" name=""/>
        <dsp:cNvSpPr/>
      </dsp:nvSpPr>
      <dsp:spPr>
        <a:xfrm>
          <a:off x="4534" y="1141013"/>
          <a:ext cx="1960568" cy="9802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GOALS</a:t>
          </a:r>
          <a:endParaRPr lang="en-GB" sz="2000" b="1" kern="1200" dirty="0"/>
        </a:p>
      </dsp:txBody>
      <dsp:txXfrm>
        <a:off x="33246" y="1169725"/>
        <a:ext cx="1903144" cy="922860"/>
      </dsp:txXfrm>
    </dsp:sp>
    <dsp:sp modelId="{505A0BD6-69F9-4029-9DE6-89B10491BB39}">
      <dsp:nvSpPr>
        <dsp:cNvPr id="0" name=""/>
        <dsp:cNvSpPr/>
      </dsp:nvSpPr>
      <dsp:spPr>
        <a:xfrm rot="18875741">
          <a:off x="1798379" y="1205589"/>
          <a:ext cx="111932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19320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30056" y="1204650"/>
        <a:ext cx="55966" cy="55966"/>
      </dsp:txXfrm>
    </dsp:sp>
    <dsp:sp modelId="{2AECD804-8FA2-4230-AF09-D79F2E2B27C2}">
      <dsp:nvSpPr>
        <dsp:cNvPr id="0" name=""/>
        <dsp:cNvSpPr/>
      </dsp:nvSpPr>
      <dsp:spPr>
        <a:xfrm>
          <a:off x="2750976" y="171483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Setting up and </a:t>
          </a:r>
          <a:r>
            <a:rPr lang="en-GB" sz="1400" b="1" kern="1200" dirty="0"/>
            <a:t>defining organizational and governance structures, and technical components</a:t>
          </a:r>
          <a:r>
            <a:rPr lang="en-GB" sz="1400" b="0" kern="1200" dirty="0"/>
            <a:t> for the long-term sustainability of HR-OOZ</a:t>
          </a:r>
        </a:p>
      </dsp:txBody>
      <dsp:txXfrm>
        <a:off x="2789791" y="210298"/>
        <a:ext cx="3083531" cy="1247625"/>
      </dsp:txXfrm>
    </dsp:sp>
    <dsp:sp modelId="{BC83AFD7-C6D4-47AA-8E9D-922E6C3BD9F6}">
      <dsp:nvSpPr>
        <dsp:cNvPr id="0" name=""/>
        <dsp:cNvSpPr/>
      </dsp:nvSpPr>
      <dsp:spPr>
        <a:xfrm rot="2753222">
          <a:off x="1793535" y="2009408"/>
          <a:ext cx="112900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29007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29814" y="2008226"/>
        <a:ext cx="56450" cy="56450"/>
      </dsp:txXfrm>
    </dsp:sp>
    <dsp:sp modelId="{1A3F15F4-4BB9-4EE9-9E93-F8D4F824970D}">
      <dsp:nvSpPr>
        <dsp:cNvPr id="0" name=""/>
        <dsp:cNvSpPr/>
      </dsp:nvSpPr>
      <dsp:spPr>
        <a:xfrm>
          <a:off x="2750976" y="1779120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Drafting the </a:t>
          </a:r>
          <a:r>
            <a:rPr lang="en-GB" sz="1400" b="1" kern="1200" dirty="0"/>
            <a:t>proposal of the National Plan for Open Science and proposal of the law </a:t>
          </a:r>
          <a:r>
            <a:rPr lang="en-GB" sz="1400" kern="1200" dirty="0"/>
            <a:t>governing the scientific activity in the part related to the open science</a:t>
          </a:r>
        </a:p>
      </dsp:txBody>
      <dsp:txXfrm>
        <a:off x="2789791" y="1817935"/>
        <a:ext cx="3083531" cy="1247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8AF2B-7933-4FFD-AA42-E9CBD88C705A}">
      <dsp:nvSpPr>
        <dsp:cNvPr id="0" name=""/>
        <dsp:cNvSpPr/>
      </dsp:nvSpPr>
      <dsp:spPr>
        <a:xfrm>
          <a:off x="5429" y="183696"/>
          <a:ext cx="3135868" cy="380955"/>
        </a:xfrm>
        <a:prstGeom prst="roundRect">
          <a:avLst>
            <a:gd name="adj" fmla="val 10000"/>
          </a:avLst>
        </a:prstGeom>
        <a:solidFill>
          <a:srgbClr val="2B518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TF </a:t>
          </a:r>
          <a:r>
            <a:rPr lang="en-GB" sz="1100" b="1" kern="1200" dirty="0"/>
            <a:t>for drafting the proposal of the national plan and policies for open science</a:t>
          </a:r>
          <a:endParaRPr lang="hr-HR" sz="1100" kern="1200" dirty="0"/>
        </a:p>
      </dsp:txBody>
      <dsp:txXfrm>
        <a:off x="16587" y="194854"/>
        <a:ext cx="3113552" cy="358639"/>
      </dsp:txXfrm>
    </dsp:sp>
    <dsp:sp modelId="{2428F48A-29D9-49D3-9C87-C44682C8F123}">
      <dsp:nvSpPr>
        <dsp:cNvPr id="0" name=""/>
        <dsp:cNvSpPr/>
      </dsp:nvSpPr>
      <dsp:spPr>
        <a:xfrm>
          <a:off x="319016" y="564652"/>
          <a:ext cx="313586" cy="14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14"/>
              </a:lnTo>
              <a:lnTo>
                <a:pt x="313586" y="146814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178A6FC-B843-4233-92F3-10E3FDA76446}">
      <dsp:nvSpPr>
        <dsp:cNvPr id="0" name=""/>
        <dsp:cNvSpPr/>
      </dsp:nvSpPr>
      <dsp:spPr>
        <a:xfrm>
          <a:off x="632603" y="613590"/>
          <a:ext cx="1751568" cy="1957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0" i="0" kern="1200" dirty="0"/>
            <a:t>dr. sc. Lovorka Barać Lauc, </a:t>
          </a:r>
          <a:r>
            <a:rPr lang="hr-HR" sz="600" b="0" i="0" kern="1200" dirty="0"/>
            <a:t>Croatian Science </a:t>
          </a:r>
          <a:r>
            <a:rPr lang="hr-HR" sz="600" b="0" i="0" kern="1200" dirty="0" err="1"/>
            <a:t>Foundation</a:t>
          </a:r>
          <a:endParaRPr lang="hr-HR" sz="600" kern="1200" dirty="0"/>
        </a:p>
      </dsp:txBody>
      <dsp:txXfrm>
        <a:off x="638336" y="619323"/>
        <a:ext cx="1740102" cy="184286"/>
      </dsp:txXfrm>
    </dsp:sp>
    <dsp:sp modelId="{982AD91B-4F64-494A-85AB-EA6A6A0DDCC9}">
      <dsp:nvSpPr>
        <dsp:cNvPr id="0" name=""/>
        <dsp:cNvSpPr/>
      </dsp:nvSpPr>
      <dsp:spPr>
        <a:xfrm>
          <a:off x="319016" y="564652"/>
          <a:ext cx="313586" cy="39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04"/>
              </a:lnTo>
              <a:lnTo>
                <a:pt x="313586" y="391504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285C5F6-18A6-47A5-B45F-583819B606DC}">
      <dsp:nvSpPr>
        <dsp:cNvPr id="0" name=""/>
        <dsp:cNvSpPr/>
      </dsp:nvSpPr>
      <dsp:spPr>
        <a:xfrm>
          <a:off x="632603" y="858281"/>
          <a:ext cx="236409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Zoran </a:t>
          </a:r>
          <a:r>
            <a:rPr lang="en-US" sz="600" b="0" i="0" kern="1200" dirty="0" err="1"/>
            <a:t>Bekić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University Computing Centre SRCE</a:t>
          </a:r>
          <a:endParaRPr lang="hr-HR" sz="600" kern="1200" dirty="0"/>
        </a:p>
      </dsp:txBody>
      <dsp:txXfrm>
        <a:off x="638336" y="864014"/>
        <a:ext cx="2352628" cy="184286"/>
      </dsp:txXfrm>
    </dsp:sp>
    <dsp:sp modelId="{A9CCE321-4D19-4201-A374-53D001521EC4}">
      <dsp:nvSpPr>
        <dsp:cNvPr id="0" name=""/>
        <dsp:cNvSpPr/>
      </dsp:nvSpPr>
      <dsp:spPr>
        <a:xfrm>
          <a:off x="319016" y="564652"/>
          <a:ext cx="313586" cy="63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195"/>
              </a:lnTo>
              <a:lnTo>
                <a:pt x="313586" y="636195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B954E4B3-919F-4D8E-BECD-C3F80AD1EF72}">
      <dsp:nvSpPr>
        <dsp:cNvPr id="0" name=""/>
        <dsp:cNvSpPr/>
      </dsp:nvSpPr>
      <dsp:spPr>
        <a:xfrm>
          <a:off x="632603" y="1102971"/>
          <a:ext cx="232031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prof. dr. sc. </a:t>
          </a:r>
          <a:r>
            <a:rPr lang="en-US" sz="600" b="0" i="0" kern="1200" dirty="0" err="1"/>
            <a:t>Gordan</a:t>
          </a:r>
          <a:r>
            <a:rPr lang="en-US" sz="600" b="0" i="0" kern="1200" dirty="0"/>
            <a:t> </a:t>
          </a:r>
          <a:r>
            <a:rPr lang="en-US" sz="600" b="0" i="0" kern="1200" dirty="0" err="1"/>
            <a:t>Jelenić</a:t>
          </a:r>
          <a:r>
            <a:rPr lang="en-US" sz="600" b="0" i="0" kern="1200" dirty="0"/>
            <a:t>, </a:t>
          </a:r>
          <a:r>
            <a:rPr lang="hr-HR" sz="600" b="0" i="0" kern="1200" dirty="0"/>
            <a:t>University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Rijeka</a:t>
          </a:r>
          <a:endParaRPr lang="hr-HR" sz="600" kern="1200" dirty="0"/>
        </a:p>
      </dsp:txBody>
      <dsp:txXfrm>
        <a:off x="638336" y="1108704"/>
        <a:ext cx="2308849" cy="184286"/>
      </dsp:txXfrm>
    </dsp:sp>
    <dsp:sp modelId="{568E06CA-38D1-4D56-8F53-2751AB020D68}">
      <dsp:nvSpPr>
        <dsp:cNvPr id="0" name=""/>
        <dsp:cNvSpPr/>
      </dsp:nvSpPr>
      <dsp:spPr>
        <a:xfrm>
          <a:off x="319016" y="564652"/>
          <a:ext cx="313586" cy="88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886"/>
              </a:lnTo>
              <a:lnTo>
                <a:pt x="313586" y="880886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D91106F-7563-43BE-AECC-96291E7DB299}">
      <dsp:nvSpPr>
        <dsp:cNvPr id="0" name=""/>
        <dsp:cNvSpPr/>
      </dsp:nvSpPr>
      <dsp:spPr>
        <a:xfrm>
          <a:off x="632603" y="1347662"/>
          <a:ext cx="220916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</a:t>
          </a:r>
          <a:r>
            <a:rPr lang="en-US" sz="600" b="0" i="0" kern="1200" dirty="0" err="1"/>
            <a:t>Koraljka</a:t>
          </a:r>
          <a:r>
            <a:rPr lang="en-US" sz="600" b="0" i="0" kern="1200" dirty="0"/>
            <a:t> </a:t>
          </a:r>
          <a:r>
            <a:rPr lang="en-US" sz="600" b="0" i="0" kern="1200" dirty="0" err="1"/>
            <a:t>Kuzman</a:t>
          </a:r>
          <a:r>
            <a:rPr lang="en-US" sz="600" b="0" i="0" kern="1200" dirty="0"/>
            <a:t> </a:t>
          </a:r>
          <a:r>
            <a:rPr lang="en-US" sz="600" b="0" i="0" kern="1200" dirty="0" err="1"/>
            <a:t>Šlogar</a:t>
          </a:r>
          <a:r>
            <a:rPr lang="en-US" sz="600" b="0" i="0" kern="1200" dirty="0"/>
            <a:t>, </a:t>
          </a:r>
          <a:r>
            <a:rPr lang="en-GB" sz="600" b="0" i="0" kern="1200" dirty="0"/>
            <a:t>Institute of Ethnology and Folklore Research</a:t>
          </a:r>
          <a:endParaRPr lang="hr-HR" sz="600" kern="1200" dirty="0"/>
        </a:p>
      </dsp:txBody>
      <dsp:txXfrm>
        <a:off x="638336" y="1353395"/>
        <a:ext cx="2197699" cy="184286"/>
      </dsp:txXfrm>
    </dsp:sp>
    <dsp:sp modelId="{76A7345C-0D3A-4904-B4F1-57F841266C6E}">
      <dsp:nvSpPr>
        <dsp:cNvPr id="0" name=""/>
        <dsp:cNvSpPr/>
      </dsp:nvSpPr>
      <dsp:spPr>
        <a:xfrm>
          <a:off x="319016" y="564652"/>
          <a:ext cx="313586" cy="1125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576"/>
              </a:lnTo>
              <a:lnTo>
                <a:pt x="313586" y="1125576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D2EA158-7C9A-41CF-BFE5-19435550D1E4}">
      <dsp:nvSpPr>
        <dsp:cNvPr id="0" name=""/>
        <dsp:cNvSpPr/>
      </dsp:nvSpPr>
      <dsp:spPr>
        <a:xfrm>
          <a:off x="632603" y="1592353"/>
          <a:ext cx="2277566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i="0" kern="1200" dirty="0">
              <a:solidFill>
                <a:schemeClr val="bg1"/>
              </a:solidFill>
            </a:rPr>
            <a:t>dr. sc. Bojan Macan, </a:t>
          </a:r>
          <a:r>
            <a:rPr lang="hr-HR" sz="600" b="1" i="0" kern="1200" dirty="0">
              <a:solidFill>
                <a:schemeClr val="bg1"/>
              </a:solidFill>
            </a:rPr>
            <a:t>Ruđer Bošković Institute</a:t>
          </a:r>
          <a:endParaRPr lang="hr-HR" sz="600" b="1" kern="1200" dirty="0">
            <a:solidFill>
              <a:schemeClr val="bg1"/>
            </a:solidFill>
          </a:endParaRPr>
        </a:p>
      </dsp:txBody>
      <dsp:txXfrm>
        <a:off x="638336" y="1598086"/>
        <a:ext cx="2266100" cy="184286"/>
      </dsp:txXfrm>
    </dsp:sp>
    <dsp:sp modelId="{52D159B2-8D52-4A43-81D0-D2E5D2248194}">
      <dsp:nvSpPr>
        <dsp:cNvPr id="0" name=""/>
        <dsp:cNvSpPr/>
      </dsp:nvSpPr>
      <dsp:spPr>
        <a:xfrm>
          <a:off x="319016" y="564652"/>
          <a:ext cx="313586" cy="137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7"/>
              </a:lnTo>
              <a:lnTo>
                <a:pt x="313586" y="1370267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4C3E46C7-8228-4438-B7AC-F4CA3C5534F5}">
      <dsp:nvSpPr>
        <dsp:cNvPr id="0" name=""/>
        <dsp:cNvSpPr/>
      </dsp:nvSpPr>
      <dsp:spPr>
        <a:xfrm>
          <a:off x="632603" y="1837043"/>
          <a:ext cx="192702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Sven </a:t>
          </a:r>
          <a:r>
            <a:rPr lang="en-US" sz="600" b="0" i="0" kern="1200" dirty="0" err="1"/>
            <a:t>Maričić</a:t>
          </a:r>
          <a:r>
            <a:rPr lang="en-US" sz="600" b="0" i="0" kern="1200" dirty="0"/>
            <a:t>, </a:t>
          </a:r>
          <a:r>
            <a:rPr lang="en-GB" sz="600" b="0" i="0" kern="1200" dirty="0" err="1"/>
            <a:t>Juraj</a:t>
          </a:r>
          <a:r>
            <a:rPr lang="en-GB" sz="600" b="0" i="0" kern="1200" dirty="0"/>
            <a:t> Dobrila University of Pula</a:t>
          </a:r>
          <a:endParaRPr lang="hr-HR" sz="600" kern="1200" dirty="0"/>
        </a:p>
      </dsp:txBody>
      <dsp:txXfrm>
        <a:off x="638336" y="1842776"/>
        <a:ext cx="1915555" cy="184286"/>
      </dsp:txXfrm>
    </dsp:sp>
    <dsp:sp modelId="{65EE242B-B6FE-4E20-A2A7-612FB387834C}">
      <dsp:nvSpPr>
        <dsp:cNvPr id="0" name=""/>
        <dsp:cNvSpPr/>
      </dsp:nvSpPr>
      <dsp:spPr>
        <a:xfrm>
          <a:off x="319016" y="564652"/>
          <a:ext cx="313586" cy="161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958"/>
              </a:lnTo>
              <a:lnTo>
                <a:pt x="313586" y="1614958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C7331650-B96F-402E-B9A3-EFBA63C7C8CB}">
      <dsp:nvSpPr>
        <dsp:cNvPr id="0" name=""/>
        <dsp:cNvSpPr/>
      </dsp:nvSpPr>
      <dsp:spPr>
        <a:xfrm>
          <a:off x="632603" y="2081734"/>
          <a:ext cx="2478383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i="0" kern="1200" dirty="0" err="1">
              <a:solidFill>
                <a:schemeClr val="bg1"/>
              </a:solidFill>
            </a:rPr>
            <a:t>izv</a:t>
          </a:r>
          <a:r>
            <a:rPr lang="en-US" sz="600" b="1" i="0" kern="1200" dirty="0">
              <a:solidFill>
                <a:schemeClr val="bg1"/>
              </a:solidFill>
            </a:rPr>
            <a:t>. prof. dr. sc. </a:t>
          </a:r>
          <a:r>
            <a:rPr lang="en-US" sz="600" b="1" i="0" kern="1200" dirty="0" err="1">
              <a:solidFill>
                <a:schemeClr val="bg1"/>
              </a:solidFill>
            </a:rPr>
            <a:t>Anamarija</a:t>
          </a:r>
          <a:r>
            <a:rPr lang="en-US" sz="600" b="1" i="0" kern="1200" dirty="0">
              <a:solidFill>
                <a:schemeClr val="bg1"/>
              </a:solidFill>
            </a:rPr>
            <a:t> Musa, </a:t>
          </a:r>
          <a:r>
            <a:rPr lang="hr-HR" sz="600" b="1" i="0" kern="1200" dirty="0">
              <a:solidFill>
                <a:schemeClr val="bg1"/>
              </a:solidFill>
            </a:rPr>
            <a:t>University </a:t>
          </a:r>
          <a:r>
            <a:rPr lang="hr-HR" sz="600" b="1" i="0" kern="1200" dirty="0" err="1">
              <a:solidFill>
                <a:schemeClr val="bg1"/>
              </a:solidFill>
            </a:rPr>
            <a:t>of</a:t>
          </a:r>
          <a:r>
            <a:rPr lang="hr-HR" sz="600" b="1" i="0" kern="1200" dirty="0">
              <a:solidFill>
                <a:schemeClr val="bg1"/>
              </a:solidFill>
            </a:rPr>
            <a:t> Zagreb </a:t>
          </a:r>
          <a:r>
            <a:rPr lang="hr-HR" sz="600" b="1" i="0" kern="1200" dirty="0" err="1">
              <a:solidFill>
                <a:schemeClr val="bg1"/>
              </a:solidFill>
            </a:rPr>
            <a:t>The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Faculty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of</a:t>
          </a:r>
          <a:r>
            <a:rPr lang="hr-HR" sz="600" b="1" i="0" kern="1200" dirty="0">
              <a:solidFill>
                <a:schemeClr val="bg1"/>
              </a:solidFill>
            </a:rPr>
            <a:t> </a:t>
          </a:r>
          <a:r>
            <a:rPr lang="hr-HR" sz="600" b="1" i="0" kern="1200" dirty="0" err="1">
              <a:solidFill>
                <a:schemeClr val="bg1"/>
              </a:solidFill>
            </a:rPr>
            <a:t>Law</a:t>
          </a:r>
          <a:endParaRPr lang="hr-HR" sz="600" b="1" kern="1200" dirty="0">
            <a:solidFill>
              <a:schemeClr val="bg1"/>
            </a:solidFill>
          </a:endParaRPr>
        </a:p>
      </dsp:txBody>
      <dsp:txXfrm>
        <a:off x="638336" y="2087467"/>
        <a:ext cx="2466917" cy="184286"/>
      </dsp:txXfrm>
    </dsp:sp>
    <dsp:sp modelId="{6A9D29FA-6E39-4505-8643-02B1A42F6909}">
      <dsp:nvSpPr>
        <dsp:cNvPr id="0" name=""/>
        <dsp:cNvSpPr/>
      </dsp:nvSpPr>
      <dsp:spPr>
        <a:xfrm>
          <a:off x="319016" y="564652"/>
          <a:ext cx="313586" cy="185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48"/>
              </a:lnTo>
              <a:lnTo>
                <a:pt x="313586" y="1859648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78FE4FE3-680B-4EFD-9AF6-F3AF2A5A73C8}">
      <dsp:nvSpPr>
        <dsp:cNvPr id="0" name=""/>
        <dsp:cNvSpPr/>
      </dsp:nvSpPr>
      <dsp:spPr>
        <a:xfrm>
          <a:off x="632603" y="2326424"/>
          <a:ext cx="223387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Kristina </a:t>
          </a:r>
          <a:r>
            <a:rPr lang="en-US" sz="600" b="0" i="0" kern="1200" dirty="0" err="1"/>
            <a:t>Romić</a:t>
          </a:r>
          <a:r>
            <a:rPr lang="en-US" sz="600" b="0" i="0" kern="1200" dirty="0"/>
            <a:t>, </a:t>
          </a:r>
          <a:r>
            <a:rPr lang="en-GB" sz="600" b="0" i="0" kern="1200" dirty="0"/>
            <a:t>National and University Library in Zagreb</a:t>
          </a:r>
          <a:endParaRPr lang="hr-HR" sz="600" kern="1200" dirty="0"/>
        </a:p>
      </dsp:txBody>
      <dsp:txXfrm>
        <a:off x="638336" y="2332157"/>
        <a:ext cx="2222405" cy="184286"/>
      </dsp:txXfrm>
    </dsp:sp>
    <dsp:sp modelId="{337E4C62-1955-4942-B514-031DF6B80E5B}">
      <dsp:nvSpPr>
        <dsp:cNvPr id="0" name=""/>
        <dsp:cNvSpPr/>
      </dsp:nvSpPr>
      <dsp:spPr>
        <a:xfrm>
          <a:off x="319016" y="564652"/>
          <a:ext cx="313586" cy="210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339"/>
              </a:lnTo>
              <a:lnTo>
                <a:pt x="313586" y="2104339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5FC06421-D909-4A5E-86FB-E3F2A75FE4D8}">
      <dsp:nvSpPr>
        <dsp:cNvPr id="0" name=""/>
        <dsp:cNvSpPr/>
      </dsp:nvSpPr>
      <dsp:spPr>
        <a:xfrm>
          <a:off x="632603" y="2571115"/>
          <a:ext cx="232027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Goran </a:t>
          </a:r>
          <a:r>
            <a:rPr lang="en-US" sz="600" b="0" i="0" kern="1200" dirty="0" err="1"/>
            <a:t>Sedmak</a:t>
          </a:r>
          <a:r>
            <a:rPr lang="en-US" sz="600" b="0" i="0" kern="1200" dirty="0"/>
            <a:t>, </a:t>
          </a:r>
          <a:r>
            <a:rPr lang="en-GB" sz="600" b="0" i="0" kern="1200" dirty="0"/>
            <a:t>The Croatian Institute for Brain Research</a:t>
          </a:r>
          <a:endParaRPr lang="hr-HR" sz="600" kern="1200" dirty="0"/>
        </a:p>
      </dsp:txBody>
      <dsp:txXfrm>
        <a:off x="638336" y="2576848"/>
        <a:ext cx="2308808" cy="184286"/>
      </dsp:txXfrm>
    </dsp:sp>
    <dsp:sp modelId="{AC14BCAA-02C6-475B-8312-CAC320701644}">
      <dsp:nvSpPr>
        <dsp:cNvPr id="0" name=""/>
        <dsp:cNvSpPr/>
      </dsp:nvSpPr>
      <dsp:spPr>
        <a:xfrm>
          <a:off x="319016" y="564652"/>
          <a:ext cx="313586" cy="234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029"/>
              </a:lnTo>
              <a:lnTo>
                <a:pt x="313586" y="2349029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6CE20724-4A15-4AC3-B183-24EDC5D41C8E}">
      <dsp:nvSpPr>
        <dsp:cNvPr id="0" name=""/>
        <dsp:cNvSpPr/>
      </dsp:nvSpPr>
      <dsp:spPr>
        <a:xfrm>
          <a:off x="632603" y="2815806"/>
          <a:ext cx="207675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</a:t>
          </a:r>
          <a:r>
            <a:rPr lang="en-US" sz="600" b="0" i="0" kern="1200" dirty="0" err="1"/>
            <a:t>Jadranka</a:t>
          </a:r>
          <a:r>
            <a:rPr lang="en-US" sz="600" b="0" i="0" kern="1200" dirty="0"/>
            <a:t> </a:t>
          </a:r>
          <a:r>
            <a:rPr lang="en-US" sz="600" b="0" i="0" kern="1200" dirty="0" err="1"/>
            <a:t>Stojanovski</a:t>
          </a:r>
          <a:r>
            <a:rPr lang="en-US" sz="600" b="0" i="0" kern="1200" dirty="0"/>
            <a:t>, University of Zadar</a:t>
          </a:r>
          <a:endParaRPr lang="hr-HR" sz="600" kern="1200" dirty="0"/>
        </a:p>
      </dsp:txBody>
      <dsp:txXfrm>
        <a:off x="638336" y="2821539"/>
        <a:ext cx="2065289" cy="184286"/>
      </dsp:txXfrm>
    </dsp:sp>
    <dsp:sp modelId="{61E6C012-3DC1-4788-8B05-E0939C080A27}">
      <dsp:nvSpPr>
        <dsp:cNvPr id="0" name=""/>
        <dsp:cNvSpPr/>
      </dsp:nvSpPr>
      <dsp:spPr>
        <a:xfrm>
          <a:off x="319016" y="564652"/>
          <a:ext cx="313586" cy="259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720"/>
              </a:lnTo>
              <a:lnTo>
                <a:pt x="313586" y="2593720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D0ED4917-1F23-45CB-81F2-6DFC7413BE76}">
      <dsp:nvSpPr>
        <dsp:cNvPr id="0" name=""/>
        <dsp:cNvSpPr/>
      </dsp:nvSpPr>
      <dsp:spPr>
        <a:xfrm>
          <a:off x="632603" y="3060496"/>
          <a:ext cx="1961220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prof. dr. sc. Diana </a:t>
          </a:r>
          <a:r>
            <a:rPr lang="en-US" sz="600" b="0" i="0" kern="1200" dirty="0" err="1"/>
            <a:t>Šimić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Organization and Informatics</a:t>
          </a:r>
          <a:endParaRPr lang="hr-HR" sz="600" kern="1200" dirty="0"/>
        </a:p>
      </dsp:txBody>
      <dsp:txXfrm>
        <a:off x="638336" y="3066229"/>
        <a:ext cx="1949754" cy="184286"/>
      </dsp:txXfrm>
    </dsp:sp>
    <dsp:sp modelId="{BEBFCA6F-18F4-4BF2-9952-05E1945E3CAB}">
      <dsp:nvSpPr>
        <dsp:cNvPr id="0" name=""/>
        <dsp:cNvSpPr/>
      </dsp:nvSpPr>
      <dsp:spPr>
        <a:xfrm>
          <a:off x="319016" y="564652"/>
          <a:ext cx="313586" cy="283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411"/>
              </a:lnTo>
              <a:lnTo>
                <a:pt x="313586" y="2838411"/>
              </a:lnTo>
            </a:path>
          </a:pathLst>
        </a:custGeom>
        <a:noFill/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01BD463-1866-4495-B717-C76A9B4C7EA3}">
      <dsp:nvSpPr>
        <dsp:cNvPr id="0" name=""/>
        <dsp:cNvSpPr/>
      </dsp:nvSpPr>
      <dsp:spPr>
        <a:xfrm>
          <a:off x="632603" y="3305187"/>
          <a:ext cx="223958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prof. dr. sc. Marko </a:t>
          </a:r>
          <a:r>
            <a:rPr lang="en-US" sz="600" b="0" i="0" kern="1200" dirty="0" err="1"/>
            <a:t>Tadić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Humanities and Social Sciences</a:t>
          </a:r>
          <a:endParaRPr lang="hr-HR" sz="600" kern="1200" dirty="0"/>
        </a:p>
      </dsp:txBody>
      <dsp:txXfrm>
        <a:off x="638336" y="3310920"/>
        <a:ext cx="2228121" cy="184286"/>
      </dsp:txXfrm>
    </dsp:sp>
    <dsp:sp modelId="{78B5DC22-100E-4541-96A8-878779575BAF}">
      <dsp:nvSpPr>
        <dsp:cNvPr id="0" name=""/>
        <dsp:cNvSpPr/>
      </dsp:nvSpPr>
      <dsp:spPr>
        <a:xfrm>
          <a:off x="319016" y="564652"/>
          <a:ext cx="313586" cy="308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101"/>
              </a:lnTo>
              <a:lnTo>
                <a:pt x="313586" y="3083101"/>
              </a:lnTo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3417150B-D909-406F-98F7-3251F1F1E80C}">
      <dsp:nvSpPr>
        <dsp:cNvPr id="0" name=""/>
        <dsp:cNvSpPr/>
      </dsp:nvSpPr>
      <dsp:spPr>
        <a:xfrm>
          <a:off x="632603" y="3549877"/>
          <a:ext cx="188621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prof. dr. sc. Leandra </a:t>
          </a:r>
          <a:r>
            <a:rPr lang="en-US" sz="600" b="0" i="0" kern="1200" dirty="0" err="1"/>
            <a:t>Vranješ</a:t>
          </a:r>
          <a:r>
            <a:rPr lang="en-US" sz="600" b="0" i="0" kern="1200" dirty="0"/>
            <a:t> </a:t>
          </a:r>
          <a:r>
            <a:rPr lang="en-US" sz="600" b="0" i="0" kern="1200" dirty="0" err="1"/>
            <a:t>Markić</a:t>
          </a:r>
          <a:r>
            <a:rPr lang="en-US" sz="600" b="0" i="0" kern="1200" dirty="0"/>
            <a:t>, University of Split</a:t>
          </a:r>
          <a:endParaRPr lang="hr-HR" sz="600" kern="1200" dirty="0"/>
        </a:p>
      </dsp:txBody>
      <dsp:txXfrm>
        <a:off x="638336" y="3555610"/>
        <a:ext cx="1874745" cy="184286"/>
      </dsp:txXfrm>
    </dsp:sp>
    <dsp:sp modelId="{F5D6DA1F-9D44-4BD8-838E-75525D61F730}">
      <dsp:nvSpPr>
        <dsp:cNvPr id="0" name=""/>
        <dsp:cNvSpPr/>
      </dsp:nvSpPr>
      <dsp:spPr>
        <a:xfrm>
          <a:off x="3239174" y="183696"/>
          <a:ext cx="2911266" cy="359037"/>
        </a:xfrm>
        <a:prstGeom prst="roundRect">
          <a:avLst>
            <a:gd name="adj" fmla="val 10000"/>
          </a:avLst>
        </a:prstGeom>
        <a:solidFill>
          <a:srgbClr val="2B518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b="1" kern="1200" dirty="0"/>
            <a:t>TF </a:t>
          </a:r>
          <a:r>
            <a:rPr lang="en-GB" sz="1100" b="1" kern="1200" dirty="0"/>
            <a:t>for defining the structure and principles of HR-OOZ</a:t>
          </a:r>
          <a:endParaRPr lang="hr-HR" sz="1100" kern="1200" dirty="0"/>
        </a:p>
      </dsp:txBody>
      <dsp:txXfrm>
        <a:off x="3249690" y="194212"/>
        <a:ext cx="2890234" cy="338005"/>
      </dsp:txXfrm>
    </dsp:sp>
    <dsp:sp modelId="{9B01157B-4411-4D5D-9344-ADB8CB4B95FD}">
      <dsp:nvSpPr>
        <dsp:cNvPr id="0" name=""/>
        <dsp:cNvSpPr/>
      </dsp:nvSpPr>
      <dsp:spPr>
        <a:xfrm>
          <a:off x="3530301" y="542734"/>
          <a:ext cx="291126" cy="146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14"/>
              </a:lnTo>
              <a:lnTo>
                <a:pt x="291126" y="146814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907C-70CF-43D7-B01B-3985ADA14CF0}">
      <dsp:nvSpPr>
        <dsp:cNvPr id="0" name=""/>
        <dsp:cNvSpPr/>
      </dsp:nvSpPr>
      <dsp:spPr>
        <a:xfrm>
          <a:off x="3821428" y="591672"/>
          <a:ext cx="204394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Marko </a:t>
          </a:r>
          <a:r>
            <a:rPr lang="en-US" sz="600" b="0" i="0" kern="1200" dirty="0" err="1"/>
            <a:t>Badrić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</a:t>
          </a:r>
          <a:r>
            <a:rPr lang="hr-HR" sz="600" b="0" i="0" kern="1200" dirty="0" err="1"/>
            <a:t>Faculty</a:t>
          </a:r>
          <a:r>
            <a:rPr lang="hr-HR" sz="600" b="0" i="0" kern="1200" dirty="0"/>
            <a:t>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</a:t>
          </a:r>
          <a:r>
            <a:rPr lang="hr-HR" sz="600" b="0" i="0" kern="1200" dirty="0" err="1"/>
            <a:t>Teacher</a:t>
          </a:r>
          <a:r>
            <a:rPr lang="hr-HR" sz="600" b="0" i="0" kern="1200" dirty="0"/>
            <a:t> </a:t>
          </a:r>
          <a:r>
            <a:rPr lang="hr-HR" sz="600" b="0" i="0" kern="1200" dirty="0" err="1"/>
            <a:t>Education</a:t>
          </a:r>
          <a:endParaRPr lang="hr-HR" sz="600" kern="1200" dirty="0"/>
        </a:p>
      </dsp:txBody>
      <dsp:txXfrm>
        <a:off x="3827161" y="597405"/>
        <a:ext cx="2032478" cy="184286"/>
      </dsp:txXfrm>
    </dsp:sp>
    <dsp:sp modelId="{D20A47B2-0045-4697-88CE-B5DF218C8C7F}">
      <dsp:nvSpPr>
        <dsp:cNvPr id="0" name=""/>
        <dsp:cNvSpPr/>
      </dsp:nvSpPr>
      <dsp:spPr>
        <a:xfrm>
          <a:off x="3530301" y="542734"/>
          <a:ext cx="291126" cy="391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504"/>
              </a:lnTo>
              <a:lnTo>
                <a:pt x="291126" y="391504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ACE69-797C-4712-B5D2-1E4C3F1B5ADB}">
      <dsp:nvSpPr>
        <dsp:cNvPr id="0" name=""/>
        <dsp:cNvSpPr/>
      </dsp:nvSpPr>
      <dsp:spPr>
        <a:xfrm>
          <a:off x="3821428" y="836362"/>
          <a:ext cx="221139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izv</a:t>
          </a:r>
          <a:r>
            <a:rPr lang="en-US" sz="600" b="0" i="0" kern="1200" dirty="0"/>
            <a:t>. prof. dr. sc. Igor </a:t>
          </a:r>
          <a:r>
            <a:rPr lang="en-US" sz="600" b="0" i="0" kern="1200" dirty="0" err="1"/>
            <a:t>Balaban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Organization and Informatics</a:t>
          </a:r>
          <a:endParaRPr lang="en-US" sz="600" b="0" i="0" kern="1200" dirty="0"/>
        </a:p>
      </dsp:txBody>
      <dsp:txXfrm>
        <a:off x="3827161" y="842095"/>
        <a:ext cx="2199929" cy="184286"/>
      </dsp:txXfrm>
    </dsp:sp>
    <dsp:sp modelId="{30EB5464-DF25-4C80-B8FD-CA02EDAD5126}">
      <dsp:nvSpPr>
        <dsp:cNvPr id="0" name=""/>
        <dsp:cNvSpPr/>
      </dsp:nvSpPr>
      <dsp:spPr>
        <a:xfrm>
          <a:off x="3530301" y="542734"/>
          <a:ext cx="291126" cy="636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195"/>
              </a:lnTo>
              <a:lnTo>
                <a:pt x="291126" y="636195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D517F-FA6D-41D3-8E44-50B5DF6C1FB8}">
      <dsp:nvSpPr>
        <dsp:cNvPr id="0" name=""/>
        <dsp:cNvSpPr/>
      </dsp:nvSpPr>
      <dsp:spPr>
        <a:xfrm>
          <a:off x="3821428" y="1081053"/>
          <a:ext cx="164922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00" b="0" i="0" kern="1200" dirty="0"/>
            <a:t>dr. sc. Dejana Carić, </a:t>
          </a:r>
          <a:r>
            <a:rPr lang="hr-HR" sz="600" b="0" i="0" kern="1200" dirty="0"/>
            <a:t>Croatian Science </a:t>
          </a:r>
          <a:r>
            <a:rPr lang="hr-HR" sz="600" b="0" i="0" kern="1200" dirty="0" err="1"/>
            <a:t>Foundation</a:t>
          </a:r>
          <a:endParaRPr lang="pl-PL" sz="600" b="0" i="0" kern="1200" dirty="0"/>
        </a:p>
      </dsp:txBody>
      <dsp:txXfrm>
        <a:off x="3827161" y="1086786"/>
        <a:ext cx="1637759" cy="184286"/>
      </dsp:txXfrm>
    </dsp:sp>
    <dsp:sp modelId="{8D89016E-F4D1-4E7F-8558-E5E1977E405A}">
      <dsp:nvSpPr>
        <dsp:cNvPr id="0" name=""/>
        <dsp:cNvSpPr/>
      </dsp:nvSpPr>
      <dsp:spPr>
        <a:xfrm>
          <a:off x="3530301" y="542734"/>
          <a:ext cx="291126" cy="880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886"/>
              </a:lnTo>
              <a:lnTo>
                <a:pt x="291126" y="880886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5F946-E0B2-4DFE-9364-A6E68DE29FE9}">
      <dsp:nvSpPr>
        <dsp:cNvPr id="0" name=""/>
        <dsp:cNvSpPr/>
      </dsp:nvSpPr>
      <dsp:spPr>
        <a:xfrm>
          <a:off x="3821428" y="1325744"/>
          <a:ext cx="1925646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i="0" kern="1200" dirty="0" err="1">
              <a:solidFill>
                <a:schemeClr val="bg1"/>
              </a:solidFill>
            </a:rPr>
            <a:t>Draženko</a:t>
          </a:r>
          <a:r>
            <a:rPr lang="en-US" sz="600" b="1" i="0" kern="1200" dirty="0">
              <a:solidFill>
                <a:schemeClr val="bg1"/>
              </a:solidFill>
            </a:rPr>
            <a:t> Celjak, </a:t>
          </a:r>
          <a:r>
            <a:rPr lang="en-GB" sz="600" b="1" i="0" kern="1200" dirty="0">
              <a:solidFill>
                <a:schemeClr val="bg1"/>
              </a:solidFill>
            </a:rPr>
            <a:t>University of Zagreb University Computing Centre SRCE</a:t>
          </a:r>
          <a:endParaRPr lang="en-US" sz="600" b="1" i="0" kern="1200" dirty="0">
            <a:solidFill>
              <a:schemeClr val="bg1"/>
            </a:solidFill>
          </a:endParaRPr>
        </a:p>
      </dsp:txBody>
      <dsp:txXfrm>
        <a:off x="3827161" y="1331477"/>
        <a:ext cx="1914180" cy="184286"/>
      </dsp:txXfrm>
    </dsp:sp>
    <dsp:sp modelId="{9EE7A14D-15A9-4513-B77D-C87351674C4D}">
      <dsp:nvSpPr>
        <dsp:cNvPr id="0" name=""/>
        <dsp:cNvSpPr/>
      </dsp:nvSpPr>
      <dsp:spPr>
        <a:xfrm>
          <a:off x="3530301" y="542734"/>
          <a:ext cx="291126" cy="1125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576"/>
              </a:lnTo>
              <a:lnTo>
                <a:pt x="291126" y="1125576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8B9F4-FDB7-4C8F-BD18-AC762835D931}">
      <dsp:nvSpPr>
        <dsp:cNvPr id="0" name=""/>
        <dsp:cNvSpPr/>
      </dsp:nvSpPr>
      <dsp:spPr>
        <a:xfrm>
          <a:off x="3821428" y="1570434"/>
          <a:ext cx="198279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doc. dr. sc. Kristina </a:t>
          </a:r>
          <a:r>
            <a:rPr lang="en-US" sz="600" b="0" i="0" kern="1200" dirty="0" err="1"/>
            <a:t>Feldvari</a:t>
          </a:r>
          <a:r>
            <a:rPr lang="en-US" sz="600" b="0" i="0" kern="1200" dirty="0"/>
            <a:t>, </a:t>
          </a:r>
          <a:r>
            <a:rPr lang="en-GB" sz="600" b="0" i="0" kern="1200" dirty="0"/>
            <a:t>Josip </a:t>
          </a:r>
          <a:r>
            <a:rPr lang="en-GB" sz="600" b="0" i="0" kern="1200" dirty="0" err="1"/>
            <a:t>Juraj</a:t>
          </a:r>
          <a:r>
            <a:rPr lang="en-GB" sz="600" b="0" i="0" kern="1200" dirty="0"/>
            <a:t> </a:t>
          </a:r>
          <a:r>
            <a:rPr lang="en-GB" sz="600" b="0" i="0" kern="1200" dirty="0" err="1"/>
            <a:t>Strossmayer</a:t>
          </a:r>
          <a:r>
            <a:rPr lang="en-GB" sz="600" b="0" i="0" kern="1200" dirty="0"/>
            <a:t> University of Osijek</a:t>
          </a:r>
          <a:endParaRPr lang="en-US" sz="600" b="0" i="0" kern="1200" dirty="0"/>
        </a:p>
      </dsp:txBody>
      <dsp:txXfrm>
        <a:off x="3827161" y="1576167"/>
        <a:ext cx="1971331" cy="184286"/>
      </dsp:txXfrm>
    </dsp:sp>
    <dsp:sp modelId="{60ACCD99-8F6B-4A7F-B039-ADA153EC4CF0}">
      <dsp:nvSpPr>
        <dsp:cNvPr id="0" name=""/>
        <dsp:cNvSpPr/>
      </dsp:nvSpPr>
      <dsp:spPr>
        <a:xfrm>
          <a:off x="3530301" y="542734"/>
          <a:ext cx="291126" cy="137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267"/>
              </a:lnTo>
              <a:lnTo>
                <a:pt x="291126" y="1370267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86357-3550-492D-8A2F-C0B0BD1105E7}">
      <dsp:nvSpPr>
        <dsp:cNvPr id="0" name=""/>
        <dsp:cNvSpPr/>
      </dsp:nvSpPr>
      <dsp:spPr>
        <a:xfrm>
          <a:off x="3821428" y="1815125"/>
          <a:ext cx="2039944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 err="1"/>
            <a:t>Marijana</a:t>
          </a:r>
          <a:r>
            <a:rPr lang="en-US" sz="600" b="0" i="0" kern="1200" dirty="0"/>
            <a:t> </a:t>
          </a:r>
          <a:r>
            <a:rPr lang="en-US" sz="600" b="0" i="0" kern="1200" dirty="0" err="1"/>
            <a:t>Glavica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Faculty of Humanities and Social Sciences</a:t>
          </a:r>
          <a:endParaRPr lang="en-US" sz="600" b="0" i="0" kern="1200" dirty="0"/>
        </a:p>
      </dsp:txBody>
      <dsp:txXfrm>
        <a:off x="3827161" y="1820858"/>
        <a:ext cx="2028478" cy="184286"/>
      </dsp:txXfrm>
    </dsp:sp>
    <dsp:sp modelId="{14157FEB-9A55-4944-AE83-D7B28EB0F50E}">
      <dsp:nvSpPr>
        <dsp:cNvPr id="0" name=""/>
        <dsp:cNvSpPr/>
      </dsp:nvSpPr>
      <dsp:spPr>
        <a:xfrm>
          <a:off x="3530301" y="542734"/>
          <a:ext cx="291126" cy="1614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958"/>
              </a:lnTo>
              <a:lnTo>
                <a:pt x="291126" y="1614958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B27DB-861B-4FF2-B713-3F28651109EB}">
      <dsp:nvSpPr>
        <dsp:cNvPr id="0" name=""/>
        <dsp:cNvSpPr/>
      </dsp:nvSpPr>
      <dsp:spPr>
        <a:xfrm>
          <a:off x="3821428" y="2059815"/>
          <a:ext cx="1941974" cy="195752"/>
        </a:xfrm>
        <a:prstGeom prst="roundRect">
          <a:avLst>
            <a:gd name="adj" fmla="val 10000"/>
          </a:avLst>
        </a:prstGeom>
        <a:solidFill>
          <a:srgbClr val="2B5181">
            <a:alpha val="90000"/>
          </a:srgb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1" i="0" kern="1200" dirty="0">
              <a:solidFill>
                <a:schemeClr val="bg1"/>
              </a:solidFill>
            </a:rPr>
            <a:t>Karolina </a:t>
          </a:r>
          <a:r>
            <a:rPr lang="en-US" sz="600" b="1" i="0" kern="1200" dirty="0" err="1">
              <a:solidFill>
                <a:schemeClr val="bg1"/>
              </a:solidFill>
            </a:rPr>
            <a:t>Holub</a:t>
          </a:r>
          <a:r>
            <a:rPr lang="en-US" sz="600" b="1" i="0" kern="1200" dirty="0">
              <a:solidFill>
                <a:schemeClr val="bg1"/>
              </a:solidFill>
            </a:rPr>
            <a:t>, </a:t>
          </a:r>
          <a:r>
            <a:rPr lang="en-GB" sz="600" b="1" i="0" kern="1200" dirty="0">
              <a:solidFill>
                <a:schemeClr val="bg1"/>
              </a:solidFill>
            </a:rPr>
            <a:t>National and University Library in Zagreb</a:t>
          </a:r>
          <a:endParaRPr lang="en-US" sz="600" b="1" i="0" kern="1200" dirty="0">
            <a:solidFill>
              <a:schemeClr val="bg1"/>
            </a:solidFill>
          </a:endParaRPr>
        </a:p>
      </dsp:txBody>
      <dsp:txXfrm>
        <a:off x="3827161" y="2065548"/>
        <a:ext cx="1930508" cy="184286"/>
      </dsp:txXfrm>
    </dsp:sp>
    <dsp:sp modelId="{935E95D2-DE9D-4311-BF19-E48377F0B906}">
      <dsp:nvSpPr>
        <dsp:cNvPr id="0" name=""/>
        <dsp:cNvSpPr/>
      </dsp:nvSpPr>
      <dsp:spPr>
        <a:xfrm>
          <a:off x="3530301" y="542734"/>
          <a:ext cx="291126" cy="1859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9648"/>
              </a:lnTo>
              <a:lnTo>
                <a:pt x="291126" y="1859648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88A22-A2FA-44A2-9FDA-58634B5F7A34}">
      <dsp:nvSpPr>
        <dsp:cNvPr id="0" name=""/>
        <dsp:cNvSpPr/>
      </dsp:nvSpPr>
      <dsp:spPr>
        <a:xfrm>
          <a:off x="3821428" y="2304506"/>
          <a:ext cx="1909319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Pero </a:t>
          </a:r>
          <a:r>
            <a:rPr lang="en-US" sz="600" b="0" i="0" kern="1200" dirty="0" err="1"/>
            <a:t>Hrabač</a:t>
          </a:r>
          <a:r>
            <a:rPr lang="en-US" sz="600" b="0" i="0" kern="1200" dirty="0"/>
            <a:t>, </a:t>
          </a:r>
          <a:r>
            <a:rPr lang="en-GB" sz="600" b="0" i="0" kern="1200" dirty="0"/>
            <a:t>University of Zagreb School of Medicine</a:t>
          </a:r>
          <a:endParaRPr lang="en-US" sz="600" b="0" i="0" kern="1200" dirty="0"/>
        </a:p>
      </dsp:txBody>
      <dsp:txXfrm>
        <a:off x="3827161" y="2310239"/>
        <a:ext cx="1897853" cy="184286"/>
      </dsp:txXfrm>
    </dsp:sp>
    <dsp:sp modelId="{7769648C-850E-42BE-AEAC-F8A8AA3B0552}">
      <dsp:nvSpPr>
        <dsp:cNvPr id="0" name=""/>
        <dsp:cNvSpPr/>
      </dsp:nvSpPr>
      <dsp:spPr>
        <a:xfrm>
          <a:off x="3530301" y="542734"/>
          <a:ext cx="291126" cy="2104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339"/>
              </a:lnTo>
              <a:lnTo>
                <a:pt x="291126" y="2104339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C60FB-A193-4D42-99A8-81227DCDD5DF}">
      <dsp:nvSpPr>
        <dsp:cNvPr id="0" name=""/>
        <dsp:cNvSpPr/>
      </dsp:nvSpPr>
      <dsp:spPr>
        <a:xfrm>
          <a:off x="3821428" y="2549197"/>
          <a:ext cx="1518597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Lea </a:t>
          </a:r>
          <a:r>
            <a:rPr lang="en-US" sz="600" b="0" i="0" kern="1200" dirty="0" err="1"/>
            <a:t>Lazzarich</a:t>
          </a:r>
          <a:r>
            <a:rPr lang="en-US" sz="600" b="0" i="0" kern="1200" dirty="0"/>
            <a:t>, </a:t>
          </a:r>
          <a:r>
            <a:rPr lang="hr-HR" sz="600" b="0" i="0" kern="1200" dirty="0"/>
            <a:t>University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Rijeka</a:t>
          </a:r>
          <a:endParaRPr lang="en-US" sz="600" b="0" i="0" kern="1200" dirty="0"/>
        </a:p>
      </dsp:txBody>
      <dsp:txXfrm>
        <a:off x="3827161" y="2554930"/>
        <a:ext cx="1507131" cy="184286"/>
      </dsp:txXfrm>
    </dsp:sp>
    <dsp:sp modelId="{703ED8C4-5EFB-40CA-96BA-147B3CE33C31}">
      <dsp:nvSpPr>
        <dsp:cNvPr id="0" name=""/>
        <dsp:cNvSpPr/>
      </dsp:nvSpPr>
      <dsp:spPr>
        <a:xfrm>
          <a:off x="3530301" y="542734"/>
          <a:ext cx="291126" cy="2349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029"/>
              </a:lnTo>
              <a:lnTo>
                <a:pt x="291126" y="2349029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3FE8B-0A0A-4050-A58B-17E8CE57F7A5}">
      <dsp:nvSpPr>
        <dsp:cNvPr id="0" name=""/>
        <dsp:cNvSpPr/>
      </dsp:nvSpPr>
      <dsp:spPr>
        <a:xfrm>
          <a:off x="3821428" y="2793887"/>
          <a:ext cx="2024785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Ognjen Orel, </a:t>
          </a:r>
          <a:r>
            <a:rPr lang="en-GB" sz="600" b="0" i="0" kern="1200" dirty="0"/>
            <a:t>University of Zagreb University Computing Centre SRCE</a:t>
          </a:r>
          <a:endParaRPr lang="en-US" sz="600" b="0" i="0" kern="1200" dirty="0"/>
        </a:p>
      </dsp:txBody>
      <dsp:txXfrm>
        <a:off x="3827161" y="2799620"/>
        <a:ext cx="2013319" cy="184286"/>
      </dsp:txXfrm>
    </dsp:sp>
    <dsp:sp modelId="{535316D6-61C6-4E00-9863-D2F02AA1B0B5}">
      <dsp:nvSpPr>
        <dsp:cNvPr id="0" name=""/>
        <dsp:cNvSpPr/>
      </dsp:nvSpPr>
      <dsp:spPr>
        <a:xfrm>
          <a:off x="3530301" y="542734"/>
          <a:ext cx="291126" cy="2593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3720"/>
              </a:lnTo>
              <a:lnTo>
                <a:pt x="291126" y="2593720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DA7A1-714D-437C-8CDF-C189790816FD}">
      <dsp:nvSpPr>
        <dsp:cNvPr id="0" name=""/>
        <dsp:cNvSpPr/>
      </dsp:nvSpPr>
      <dsp:spPr>
        <a:xfrm>
          <a:off x="3821428" y="3038578"/>
          <a:ext cx="2031782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prof. dr. sc. Kristian </a:t>
          </a:r>
          <a:r>
            <a:rPr lang="en-US" sz="600" b="0" i="0" kern="1200" dirty="0" err="1"/>
            <a:t>Vlahoviček</a:t>
          </a:r>
          <a:r>
            <a:rPr lang="en-US" sz="600" b="0" i="0" kern="1200" dirty="0"/>
            <a:t>,</a:t>
          </a:r>
          <a:r>
            <a:rPr lang="hr-HR" sz="600" b="0" i="0" kern="1200" dirty="0"/>
            <a:t> </a:t>
          </a:r>
          <a:r>
            <a:rPr lang="en-GB" sz="600" b="0" i="0" kern="1200" dirty="0"/>
            <a:t>University of Zagreb</a:t>
          </a:r>
          <a:r>
            <a:rPr lang="en-US" sz="600" b="0" i="0" kern="1200" dirty="0"/>
            <a:t> </a:t>
          </a:r>
          <a:r>
            <a:rPr lang="hr-HR" sz="600" b="0" i="0" kern="1200" dirty="0" err="1"/>
            <a:t>Faculty</a:t>
          </a:r>
          <a:r>
            <a:rPr lang="hr-HR" sz="600" b="0" i="0" kern="1200" dirty="0"/>
            <a:t> </a:t>
          </a:r>
          <a:r>
            <a:rPr lang="hr-HR" sz="600" b="0" i="0" kern="1200" dirty="0" err="1"/>
            <a:t>of</a:t>
          </a:r>
          <a:r>
            <a:rPr lang="hr-HR" sz="600" b="0" i="0" kern="1200" dirty="0"/>
            <a:t> Science</a:t>
          </a:r>
          <a:endParaRPr lang="en-US" sz="600" b="0" i="0" kern="1200" dirty="0"/>
        </a:p>
      </dsp:txBody>
      <dsp:txXfrm>
        <a:off x="3827161" y="3044311"/>
        <a:ext cx="2020316" cy="184286"/>
      </dsp:txXfrm>
    </dsp:sp>
    <dsp:sp modelId="{BF5B58ED-E910-4134-880D-264F070B5A8F}">
      <dsp:nvSpPr>
        <dsp:cNvPr id="0" name=""/>
        <dsp:cNvSpPr/>
      </dsp:nvSpPr>
      <dsp:spPr>
        <a:xfrm>
          <a:off x="3530301" y="542734"/>
          <a:ext cx="291126" cy="283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411"/>
              </a:lnTo>
              <a:lnTo>
                <a:pt x="291126" y="283841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3690-5118-412A-B016-76F70DD46C83}">
      <dsp:nvSpPr>
        <dsp:cNvPr id="0" name=""/>
        <dsp:cNvSpPr/>
      </dsp:nvSpPr>
      <dsp:spPr>
        <a:xfrm>
          <a:off x="3821428" y="3283268"/>
          <a:ext cx="1730871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Alen Vodopijevec, </a:t>
          </a:r>
          <a:r>
            <a:rPr lang="en-US" sz="600" b="0" i="0" kern="1200" dirty="0" err="1"/>
            <a:t>Ruđer</a:t>
          </a:r>
          <a:r>
            <a:rPr lang="en-US" sz="600" b="0" i="0" kern="1200" dirty="0"/>
            <a:t> </a:t>
          </a:r>
          <a:r>
            <a:rPr lang="en-US" sz="600" b="0" i="0" kern="1200" dirty="0" err="1"/>
            <a:t>Bošković</a:t>
          </a:r>
          <a:r>
            <a:rPr lang="en-US" sz="600" b="0" i="0" kern="1200" dirty="0"/>
            <a:t> Institute</a:t>
          </a:r>
        </a:p>
      </dsp:txBody>
      <dsp:txXfrm>
        <a:off x="3827161" y="3289001"/>
        <a:ext cx="1719405" cy="184286"/>
      </dsp:txXfrm>
    </dsp:sp>
    <dsp:sp modelId="{DFD52D45-D75C-47A9-B63D-086A8CE0B318}">
      <dsp:nvSpPr>
        <dsp:cNvPr id="0" name=""/>
        <dsp:cNvSpPr/>
      </dsp:nvSpPr>
      <dsp:spPr>
        <a:xfrm>
          <a:off x="3530301" y="542734"/>
          <a:ext cx="291126" cy="308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3101"/>
              </a:lnTo>
              <a:lnTo>
                <a:pt x="291126" y="3083101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D4A49-4EBC-4C4D-A10A-4F65FC1F6B05}">
      <dsp:nvSpPr>
        <dsp:cNvPr id="0" name=""/>
        <dsp:cNvSpPr/>
      </dsp:nvSpPr>
      <dsp:spPr>
        <a:xfrm>
          <a:off x="3821428" y="3527959"/>
          <a:ext cx="1795019" cy="19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b="0" i="0" kern="1200" dirty="0"/>
            <a:t>dr. sc. </a:t>
          </a:r>
          <a:r>
            <a:rPr lang="en-US" sz="600" b="0" i="0" kern="1200" dirty="0" err="1"/>
            <a:t>Tvrtko</a:t>
          </a:r>
          <a:r>
            <a:rPr lang="en-US" sz="600" b="0" i="0" kern="1200" dirty="0"/>
            <a:t> </a:t>
          </a:r>
          <a:r>
            <a:rPr lang="en-US" sz="600" b="0" i="0" kern="1200" dirty="0" err="1"/>
            <a:t>Zebec</a:t>
          </a:r>
          <a:r>
            <a:rPr lang="en-US" sz="600" b="0" i="0" kern="1200" dirty="0"/>
            <a:t>, </a:t>
          </a:r>
          <a:r>
            <a:rPr lang="en-GB" sz="600" b="0" i="0" kern="1200" dirty="0"/>
            <a:t>Institute of Ethnology and Folklore Research</a:t>
          </a:r>
          <a:endParaRPr lang="en-US" sz="600" b="0" i="0" kern="1200" dirty="0"/>
        </a:p>
      </dsp:txBody>
      <dsp:txXfrm>
        <a:off x="3827161" y="3533692"/>
        <a:ext cx="1783553" cy="184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21.10.2021.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15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4.0/deed.h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tvoreni-pristup" TargetMode="External"/><Relationship Id="rId5" Type="http://schemas.openxmlformats.org/officeDocument/2006/relationships/hyperlink" Target="http://www.srce.unizg.hr/oa-and-oer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804875"/>
            <a:ext cx="723223" cy="190930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4488320" y="3078512"/>
            <a:ext cx="2025000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675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985961" y="3099095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8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28757" y="3680559"/>
            <a:ext cx="107433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859830" y="3680560"/>
            <a:ext cx="23342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by-nc-nd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deed.en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790531" y="3647205"/>
            <a:ext cx="1420582" cy="19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8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68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4122312"/>
            <a:ext cx="685385" cy="270000"/>
          </a:xfrm>
          <a:prstGeom prst="rect">
            <a:avLst/>
          </a:prstGeom>
        </p:spPr>
      </p:pic>
      <p:pic>
        <p:nvPicPr>
          <p:cNvPr id="37" name="Picture 2" descr="http://mirrors.creativecommons.org/presskit/buttons/88x31/png/by-nc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12231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04" y="3092018"/>
            <a:ext cx="1401860" cy="4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523"/>
            <a:ext cx="6858000" cy="3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hr-oo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@srce.hr" TargetMode="External"/><Relationship Id="rId2" Type="http://schemas.openxmlformats.org/officeDocument/2006/relationships/hyperlink" Target="https://www.srce.unizg.hr/hr-ooz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1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jpeg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hyperlink" Target="http://www.srce.unizg.hr/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822622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Croatian Open Science Cloud Initiative (HR-OOZ Initiative)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5" y="3806669"/>
            <a:ext cx="564651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Art History – Methods, Practices, Epistemologies III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Conference, 12 – 13 October, 2021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9" y="356460"/>
            <a:ext cx="5915025" cy="9941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D2072A"/>
                </a:solidFill>
                <a:effectLst/>
              </a:rPr>
              <a:t>HR-OOZ </a:t>
            </a:r>
            <a:r>
              <a:rPr lang="hr-HR" dirty="0" err="1">
                <a:solidFill>
                  <a:srgbClr val="D2072A"/>
                </a:solidFill>
                <a:effectLst/>
              </a:rPr>
              <a:t>Initiative</a:t>
            </a:r>
            <a:r>
              <a:rPr lang="hr-HR" dirty="0">
                <a:solidFill>
                  <a:srgbClr val="D2072A"/>
                </a:solidFill>
                <a:effectLst/>
              </a:rPr>
              <a:t> - </a:t>
            </a:r>
            <a:r>
              <a:rPr lang="hr-HR" dirty="0" err="1">
                <a:solidFill>
                  <a:srgbClr val="D2072A"/>
                </a:solidFill>
                <a:effectLst/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864672" y="3502448"/>
            <a:ext cx="0" cy="47346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727604" y="3965788"/>
            <a:ext cx="1351910" cy="282506"/>
            <a:chOff x="1147186" y="6102356"/>
            <a:chExt cx="2573329" cy="747207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776896" y="6639490"/>
              <a:ext cx="1183989" cy="210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242596" y="2494876"/>
            <a:ext cx="0" cy="146183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58279" y="2259605"/>
            <a:ext cx="0" cy="172974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2" descr="Year 3&#10;">
            <a:extLst>
              <a:ext uri="{FF2B5EF4-FFF2-40B4-BE49-F238E27FC236}">
                <a16:creationId xmlns:a16="http://schemas.microsoft.com/office/drawing/2014/main" id="{CEE15DC0-A896-4EAF-85E8-9DC9DB979B84}"/>
              </a:ext>
            </a:extLst>
          </p:cNvPr>
          <p:cNvGrpSpPr/>
          <p:nvPr/>
        </p:nvGrpSpPr>
        <p:grpSpPr>
          <a:xfrm>
            <a:off x="2985949" y="3970381"/>
            <a:ext cx="2430611" cy="272478"/>
            <a:chOff x="6253981" y="6102356"/>
            <a:chExt cx="2158350" cy="720681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6440426" y="6602679"/>
              <a:ext cx="1872016" cy="220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September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6390632" y="6396067"/>
              <a:ext cx="1929798" cy="144000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Q1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Q2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Q3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107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Q4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874862" y="1627066"/>
            <a:ext cx="0" cy="236784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41068" y="3968908"/>
            <a:ext cx="846205" cy="241681"/>
            <a:chOff x="7797333" y="6102356"/>
            <a:chExt cx="3734862" cy="63922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7914158" y="6596677"/>
              <a:ext cx="3594202" cy="144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October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2021 - 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715438" y="3999053"/>
            <a:ext cx="5480885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2535265" y="2387171"/>
            <a:ext cx="585743" cy="325182"/>
            <a:chOff x="2849676" y="2113380"/>
            <a:chExt cx="780991" cy="433577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2926421" y="2113380"/>
              <a:ext cx="704246" cy="296505"/>
              <a:chOff x="2284259" y="2309971"/>
              <a:chExt cx="1338174" cy="588162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1" y="2309971"/>
                <a:ext cx="1294782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84259" y="2328295"/>
                <a:ext cx="752509" cy="5698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Signing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MoU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2849676" y="2465098"/>
              <a:ext cx="534572" cy="81859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130165" y="1819778"/>
            <a:ext cx="1120576" cy="784236"/>
            <a:chOff x="3766270" y="1952845"/>
            <a:chExt cx="685758" cy="1045652"/>
          </a:xfrm>
        </p:grpSpPr>
        <p:grpSp>
          <p:nvGrpSpPr>
            <p:cNvPr id="50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66270" y="1952845"/>
              <a:ext cx="685758" cy="1045652"/>
              <a:chOff x="2096943" y="2131312"/>
              <a:chExt cx="1303041" cy="2074258"/>
            </a:xfrm>
          </p:grpSpPr>
          <p:sp>
            <p:nvSpPr>
              <p:cNvPr id="54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2" y="2131312"/>
                <a:ext cx="1294782" cy="28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096943" y="2211144"/>
                <a:ext cx="854505" cy="199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Establishment of the Council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1283" y="2460730"/>
              <a:ext cx="385867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612684" y="2721092"/>
            <a:ext cx="0" cy="125354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a 62"/>
          <p:cNvGrpSpPr/>
          <p:nvPr/>
        </p:nvGrpSpPr>
        <p:grpSpPr>
          <a:xfrm>
            <a:off x="783711" y="2989667"/>
            <a:ext cx="856558" cy="646325"/>
            <a:chOff x="745587" y="2203703"/>
            <a:chExt cx="899644" cy="861769"/>
          </a:xfrm>
        </p:grpSpPr>
        <p:grpSp>
          <p:nvGrpSpPr>
            <p:cNvPr id="5" name="Group 9" title="Milestone">
              <a:extLst>
                <a:ext uri="{FF2B5EF4-FFF2-40B4-BE49-F238E27FC236}">
                  <a16:creationId xmlns:a16="http://schemas.microsoft.com/office/drawing/2014/main" id="{6BE69F2F-25E5-4E14-9BE7-F81A1FB8E199}"/>
                </a:ext>
              </a:extLst>
            </p:cNvPr>
            <p:cNvGrpSpPr/>
            <p:nvPr/>
          </p:nvGrpSpPr>
          <p:grpSpPr>
            <a:xfrm>
              <a:off x="745587" y="2384553"/>
              <a:ext cx="681412" cy="502860"/>
              <a:chOff x="1078799" y="3854665"/>
              <a:chExt cx="1294782" cy="99752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1078799" y="3854665"/>
                <a:ext cx="1294782" cy="619319"/>
                <a:chOff x="1510892" y="3568009"/>
                <a:chExt cx="1294782" cy="61931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1546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8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87"/>
                  <a:ext cx="1294782" cy="1375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38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1105880" y="4701064"/>
                <a:ext cx="1056597" cy="151121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38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46535" y="2203703"/>
              <a:ext cx="898696" cy="861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Preparation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for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the Croatian Open Science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Cloud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Initiative (HR-OOZ)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1643972" y="2504088"/>
            <a:ext cx="937246" cy="538034"/>
            <a:chOff x="1787496" y="2296480"/>
            <a:chExt cx="681412" cy="717380"/>
          </a:xfrm>
        </p:grpSpPr>
        <p:grpSp>
          <p:nvGrpSpPr>
            <p:cNvPr id="6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87496" y="2296480"/>
              <a:ext cx="681412" cy="717380"/>
              <a:chOff x="1376008" y="2193544"/>
              <a:chExt cx="1294782" cy="1423047"/>
            </a:xfrm>
          </p:grpSpPr>
          <p:sp>
            <p:nvSpPr>
              <p:cNvPr id="6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1376008" y="2193544"/>
                <a:ext cx="1294782" cy="569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SRCE DEI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1394306" y="2476937"/>
                <a:ext cx="1143331" cy="113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Announcement of the 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Initiative 28.4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.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1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789047" y="2931823"/>
              <a:ext cx="471205" cy="72593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82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750485" y="3040867"/>
            <a:ext cx="0" cy="92862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a 83"/>
          <p:cNvGrpSpPr/>
          <p:nvPr/>
        </p:nvGrpSpPr>
        <p:grpSpPr>
          <a:xfrm>
            <a:off x="4950535" y="1567826"/>
            <a:ext cx="824546" cy="522231"/>
            <a:chOff x="4537865" y="1646838"/>
            <a:chExt cx="1099393" cy="696308"/>
          </a:xfrm>
        </p:grpSpPr>
        <p:grpSp>
          <p:nvGrpSpPr>
            <p:cNvPr id="13" name="Group 13" title="Milestone">
              <a:extLst>
                <a:ext uri="{FF2B5EF4-FFF2-40B4-BE49-F238E27FC236}">
                  <a16:creationId xmlns:a16="http://schemas.microsoft.com/office/drawing/2014/main" id="{C7E1D808-BF31-44E5-A89C-D9C32D0902E9}"/>
                </a:ext>
              </a:extLst>
            </p:cNvPr>
            <p:cNvGrpSpPr/>
            <p:nvPr/>
          </p:nvGrpSpPr>
          <p:grpSpPr>
            <a:xfrm>
              <a:off x="4537865" y="1815342"/>
              <a:ext cx="821528" cy="527804"/>
              <a:chOff x="7566240" y="2725528"/>
              <a:chExt cx="1561024" cy="1046995"/>
            </a:xfrm>
          </p:grpSpPr>
          <p:sp>
            <p:nvSpPr>
              <p:cNvPr id="46" name="TextBox 126">
                <a:extLst>
                  <a:ext uri="{FF2B5EF4-FFF2-40B4-BE49-F238E27FC236}">
                    <a16:creationId xmlns:a16="http://schemas.microsoft.com/office/drawing/2014/main" id="{6B7D43BB-DF0D-41B0-9DCD-3549C3FB8A5F}"/>
                  </a:ext>
                </a:extLst>
              </p:cNvPr>
              <p:cNvSpPr txBox="1"/>
              <p:nvPr/>
            </p:nvSpPr>
            <p:spPr>
              <a:xfrm>
                <a:off x="7566240" y="2725528"/>
                <a:ext cx="1294782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7626287" y="3610345"/>
                <a:ext cx="1500977" cy="162178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3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4566232" y="1646838"/>
              <a:ext cx="1071026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Establishment and work of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TF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of the Council of the HR-OOZ Initiative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upa 85"/>
          <p:cNvGrpSpPr/>
          <p:nvPr/>
        </p:nvGrpSpPr>
        <p:grpSpPr>
          <a:xfrm>
            <a:off x="5787096" y="1316892"/>
            <a:ext cx="923946" cy="430888"/>
            <a:chOff x="5570288" y="1617057"/>
            <a:chExt cx="690171" cy="574517"/>
          </a:xfrm>
        </p:grpSpPr>
        <p:grpSp>
          <p:nvGrpSpPr>
            <p:cNvPr id="16" name="Group 18" title="Milestone">
              <a:extLst>
                <a:ext uri="{FF2B5EF4-FFF2-40B4-BE49-F238E27FC236}">
                  <a16:creationId xmlns:a16="http://schemas.microsoft.com/office/drawing/2014/main" id="{2A88F9CD-42D2-4C63-8F04-F26A9F3B40C6}"/>
                </a:ext>
              </a:extLst>
            </p:cNvPr>
            <p:cNvGrpSpPr/>
            <p:nvPr/>
          </p:nvGrpSpPr>
          <p:grpSpPr>
            <a:xfrm>
              <a:off x="5570288" y="1618074"/>
              <a:ext cx="690171" cy="432409"/>
              <a:chOff x="10131483" y="2321507"/>
              <a:chExt cx="1311426" cy="857763"/>
            </a:xfrm>
          </p:grpSpPr>
          <p:sp>
            <p:nvSpPr>
              <p:cNvPr id="35" name="TextBox 141">
                <a:extLst>
                  <a:ext uri="{FF2B5EF4-FFF2-40B4-BE49-F238E27FC236}">
                    <a16:creationId xmlns:a16="http://schemas.microsoft.com/office/drawing/2014/main" id="{C00C099A-E5BD-41FF-8EC5-D4F9E8C3CD9B}"/>
                  </a:ext>
                </a:extLst>
              </p:cNvPr>
              <p:cNvSpPr txBox="1"/>
              <p:nvPr/>
            </p:nvSpPr>
            <p:spPr>
              <a:xfrm>
                <a:off x="10148126" y="232150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142">
                <a:extLst>
                  <a:ext uri="{FF2B5EF4-FFF2-40B4-BE49-F238E27FC236}">
                    <a16:creationId xmlns:a16="http://schemas.microsoft.com/office/drawing/2014/main" id="{87AFE461-6F01-41C3-9DDA-FCDA0E9D52CF}"/>
                  </a:ext>
                </a:extLst>
              </p:cNvPr>
              <p:cNvSpPr txBox="1"/>
              <p:nvPr/>
            </p:nvSpPr>
            <p:spPr>
              <a:xfrm>
                <a:off x="10148126" y="250908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Rectangle: Rounded Corners 199" title="Milestone Graphic">
                <a:extLst>
                  <a:ext uri="{FF2B5EF4-FFF2-40B4-BE49-F238E27FC236}">
                    <a16:creationId xmlns:a16="http://schemas.microsoft.com/office/drawing/2014/main" id="{93D28DE4-454C-45F1-92B1-FC5788FD05B4}"/>
                  </a:ext>
                </a:extLst>
              </p:cNvPr>
              <p:cNvSpPr/>
              <p:nvPr/>
            </p:nvSpPr>
            <p:spPr>
              <a:xfrm>
                <a:off x="10131483" y="3028149"/>
                <a:ext cx="873222" cy="151121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5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5588238" y="1617057"/>
              <a:ext cx="548635" cy="5745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Realization of the goals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3133849" y="1959637"/>
            <a:ext cx="1137940" cy="540766"/>
            <a:chOff x="3770617" y="1834589"/>
            <a:chExt cx="681411" cy="721024"/>
          </a:xfrm>
        </p:grpSpPr>
        <p:grpSp>
          <p:nvGrpSpPr>
            <p:cNvPr id="89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70617" y="1834589"/>
              <a:ext cx="681411" cy="574519"/>
              <a:chOff x="2105203" y="1896717"/>
              <a:chExt cx="1294781" cy="1139667"/>
            </a:xfrm>
          </p:grpSpPr>
          <p:sp>
            <p:nvSpPr>
              <p:cNvPr id="93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3" y="2131312"/>
                <a:ext cx="1294781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58350" y="1896717"/>
                <a:ext cx="1017623" cy="113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Handing over ceremony of the M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oU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for members of the 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5027" y="2477059"/>
              <a:ext cx="466899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95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072727" y="2115513"/>
            <a:ext cx="0" cy="185976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2103897" y="3974637"/>
            <a:ext cx="1006880" cy="275148"/>
            <a:chOff x="2197783" y="3280676"/>
            <a:chExt cx="1006880" cy="275148"/>
          </a:xfrm>
        </p:grpSpPr>
        <p:grpSp>
          <p:nvGrpSpPr>
            <p:cNvPr id="10" name="Group 21" descr="Year 2">
              <a:extLst>
                <a:ext uri="{FF2B5EF4-FFF2-40B4-BE49-F238E27FC236}">
                  <a16:creationId xmlns:a16="http://schemas.microsoft.com/office/drawing/2014/main" id="{B77D3ADC-4691-423D-B968-599D539C51C4}"/>
                </a:ext>
              </a:extLst>
            </p:cNvPr>
            <p:cNvGrpSpPr/>
            <p:nvPr/>
          </p:nvGrpSpPr>
          <p:grpSpPr>
            <a:xfrm>
              <a:off x="2206613" y="3280676"/>
              <a:ext cx="983083" cy="275148"/>
              <a:chOff x="2894512" y="6102356"/>
              <a:chExt cx="3013708" cy="727740"/>
            </a:xfrm>
          </p:grpSpPr>
          <p:sp>
            <p:nvSpPr>
              <p:cNvPr id="56" name="TextBox 195">
                <a:extLst>
                  <a:ext uri="{FF2B5EF4-FFF2-40B4-BE49-F238E27FC236}">
                    <a16:creationId xmlns:a16="http://schemas.microsoft.com/office/drawing/2014/main" id="{9E24B3E5-9E8A-4B3A-ADB6-4481250B3F2A}"/>
                  </a:ext>
                </a:extLst>
              </p:cNvPr>
              <p:cNvSpPr txBox="1"/>
              <p:nvPr/>
            </p:nvSpPr>
            <p:spPr>
              <a:xfrm>
                <a:off x="2894512" y="6612193"/>
                <a:ext cx="3013708" cy="217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June 2021 – August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100">
                <a:extLst>
                  <a:ext uri="{FF2B5EF4-FFF2-40B4-BE49-F238E27FC236}">
                    <a16:creationId xmlns:a16="http://schemas.microsoft.com/office/drawing/2014/main" id="{316E8E00-CDAC-4884-B354-EEC46B99951A}"/>
                  </a:ext>
                </a:extLst>
              </p:cNvPr>
              <p:cNvSpPr txBox="1"/>
              <p:nvPr/>
            </p:nvSpPr>
            <p:spPr>
              <a:xfrm>
                <a:off x="366418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Q1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99123C15-08DD-4459-98C8-FB1D88A48434}"/>
                  </a:ext>
                </a:extLst>
              </p:cNvPr>
              <p:cNvSpPr txBox="1"/>
              <p:nvPr/>
            </p:nvSpPr>
            <p:spPr>
              <a:xfrm>
                <a:off x="43116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Q2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TextBox 103">
                <a:extLst>
                  <a:ext uri="{FF2B5EF4-FFF2-40B4-BE49-F238E27FC236}">
                    <a16:creationId xmlns:a16="http://schemas.microsoft.com/office/drawing/2014/main" id="{71DFD606-8479-465C-B5A5-ACC2FD6A05AD}"/>
                  </a:ext>
                </a:extLst>
              </p:cNvPr>
              <p:cNvSpPr txBox="1"/>
              <p:nvPr/>
            </p:nvSpPr>
            <p:spPr>
              <a:xfrm>
                <a:off x="56065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Q4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6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2197783" y="3383620"/>
              <a:ext cx="1006880" cy="5594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Structure</a:t>
            </a:r>
            <a:endParaRPr lang="en-US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77692D9-35D1-49ED-9AA0-91642C126EC2}"/>
              </a:ext>
            </a:extLst>
          </p:cNvPr>
          <p:cNvSpPr/>
          <p:nvPr/>
        </p:nvSpPr>
        <p:spPr>
          <a:xfrm>
            <a:off x="589190" y="1268019"/>
            <a:ext cx="1778453" cy="250782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HR-OOZ </a:t>
            </a:r>
            <a:r>
              <a:rPr lang="hr-HR" sz="1800" b="1" dirty="0" err="1">
                <a:solidFill>
                  <a:prstClr val="white"/>
                </a:solidFill>
              </a:rPr>
              <a:t>Initiative</a:t>
            </a:r>
            <a:endParaRPr lang="sr-Latn-BA" sz="18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/>
            <a:r>
              <a:rPr lang="en-GB" sz="1100" dirty="0">
                <a:solidFill>
                  <a:prstClr val="white"/>
                </a:solidFill>
              </a:rPr>
              <a:t>stakeholders in the Croatian science and higher education system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who</a:t>
            </a:r>
            <a:r>
              <a:rPr lang="hr-HR" sz="1100" dirty="0">
                <a:solidFill>
                  <a:prstClr val="white"/>
                </a:solidFill>
              </a:rPr>
              <a:t> are </a:t>
            </a:r>
            <a:r>
              <a:rPr lang="hr-HR" sz="1100" dirty="0" err="1">
                <a:solidFill>
                  <a:prstClr val="white"/>
                </a:solidFill>
              </a:rPr>
              <a:t>working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together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achieve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goals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related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open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science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in</a:t>
            </a:r>
            <a:r>
              <a:rPr lang="hr-HR" sz="1100" dirty="0">
                <a:solidFill>
                  <a:prstClr val="white"/>
                </a:solidFill>
              </a:rPr>
              <a:t> Croatia</a:t>
            </a:r>
            <a:endParaRPr lang="hr-HR" sz="1200" b="1" dirty="0">
              <a:solidFill>
                <a:srgbClr val="D2072A"/>
              </a:solidFill>
              <a:latin typeface="Calibri" panose="020F0502020204030204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23A9CE6-A170-4A5E-B8D7-3AA159C97D6F}"/>
              </a:ext>
            </a:extLst>
          </p:cNvPr>
          <p:cNvSpPr/>
          <p:nvPr/>
        </p:nvSpPr>
        <p:spPr>
          <a:xfrm>
            <a:off x="2468335" y="1636939"/>
            <a:ext cx="1778453" cy="213890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T</a:t>
            </a:r>
            <a:r>
              <a:rPr lang="en-GB" sz="1800" b="1" dirty="0">
                <a:solidFill>
                  <a:prstClr val="white"/>
                </a:solidFill>
              </a:rPr>
              <a:t>he Council of the HR-OOZ Initiative</a:t>
            </a:r>
            <a:endParaRPr lang="hr-HR" sz="1800" b="1" dirty="0">
              <a:solidFill>
                <a:prstClr val="white"/>
              </a:solidFill>
            </a:endParaRP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the coordinating body that manages the Initiative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which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is</a:t>
            </a:r>
            <a:r>
              <a:rPr lang="en-GB" sz="1100" dirty="0">
                <a:solidFill>
                  <a:prstClr val="white"/>
                </a:solidFill>
              </a:rPr>
              <a:t> composed of all </a:t>
            </a:r>
            <a:r>
              <a:rPr lang="en-GB" sz="1100" dirty="0" err="1">
                <a:solidFill>
                  <a:prstClr val="white"/>
                </a:solidFill>
              </a:rPr>
              <a:t>signator</a:t>
            </a:r>
            <a:r>
              <a:rPr lang="hr-HR" sz="1100" dirty="0" err="1">
                <a:solidFill>
                  <a:prstClr val="white"/>
                </a:solidFill>
              </a:rPr>
              <a:t>ies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of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en-GB" sz="1100" dirty="0">
                <a:solidFill>
                  <a:prstClr val="white"/>
                </a:solidFill>
              </a:rPr>
              <a:t>the </a:t>
            </a:r>
            <a:r>
              <a:rPr lang="hr-HR" sz="1100" dirty="0" err="1">
                <a:solidFill>
                  <a:prstClr val="white"/>
                </a:solidFill>
              </a:rPr>
              <a:t>MuO</a:t>
            </a:r>
            <a:endParaRPr lang="hr-HR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3C7335D-1088-48B2-8FE5-37A3CC258071}"/>
              </a:ext>
            </a:extLst>
          </p:cNvPr>
          <p:cNvSpPr/>
          <p:nvPr/>
        </p:nvSpPr>
        <p:spPr>
          <a:xfrm>
            <a:off x="4347480" y="1991119"/>
            <a:ext cx="1778453" cy="1767910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endParaRPr lang="hr-HR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>
              <a:spcAft>
                <a:spcPts val="1600"/>
              </a:spcAft>
            </a:pPr>
            <a:r>
              <a:rPr lang="hr-HR" sz="1800" b="1" dirty="0" err="1">
                <a:solidFill>
                  <a:prstClr val="white"/>
                </a:solidFill>
                <a:latin typeface="Calibri" panose="020F0502020204030204"/>
              </a:rPr>
              <a:t>Task</a:t>
            </a:r>
            <a:r>
              <a:rPr lang="hr-HR" sz="1800" b="1" dirty="0">
                <a:solidFill>
                  <a:prstClr val="white"/>
                </a:solidFill>
                <a:latin typeface="Calibri" panose="020F0502020204030204"/>
              </a:rPr>
              <a:t> Forces</a:t>
            </a: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achieving individual goals or groups of goals of the Initiative</a:t>
            </a:r>
            <a:endParaRPr lang="hr-HR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1BB128-4157-4781-BA53-4F33982916B5}"/>
              </a:ext>
            </a:extLst>
          </p:cNvPr>
          <p:cNvSpPr txBox="1"/>
          <p:nvPr/>
        </p:nvSpPr>
        <p:spPr>
          <a:xfrm>
            <a:off x="497852" y="4116644"/>
            <a:ext cx="588866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400" dirty="0">
                <a:solidFill>
                  <a:prstClr val="black"/>
                </a:solidFill>
              </a:rPr>
              <a:t>Administrative support to the Council </a:t>
            </a:r>
            <a:r>
              <a:rPr lang="hr-HR" sz="1400" dirty="0" err="1">
                <a:solidFill>
                  <a:prstClr val="black"/>
                </a:solidFill>
              </a:rPr>
              <a:t>and</a:t>
            </a:r>
            <a:r>
              <a:rPr lang="hr-HR" sz="1400" dirty="0">
                <a:solidFill>
                  <a:prstClr val="black"/>
                </a:solidFill>
              </a:rPr>
              <a:t> HR-OOZ </a:t>
            </a:r>
            <a:r>
              <a:rPr lang="hr-HR" sz="1400" dirty="0" err="1">
                <a:solidFill>
                  <a:prstClr val="black"/>
                </a:solidFill>
              </a:rPr>
              <a:t>Initiative</a:t>
            </a:r>
            <a:r>
              <a:rPr lang="hr-HR" sz="1400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is provided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hr-HR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hr-HR" sz="1400" dirty="0">
                <a:solidFill>
                  <a:srgbClr val="D2072A"/>
                </a:solidFill>
                <a:latin typeface="Calibri" panose="020F0502020204030204"/>
              </a:rPr>
              <a:t>SRCE - </a:t>
            </a:r>
            <a:r>
              <a:rPr lang="hr-HR" sz="1400" u="sng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http://www.srce.hr/hr-ooz</a:t>
            </a:r>
            <a:endParaRPr lang="hr-HR" sz="1400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First</a:t>
            </a:r>
            <a:r>
              <a:rPr lang="en-US" dirty="0"/>
              <a:t> meeting of the HR-OO</a:t>
            </a:r>
            <a:r>
              <a:rPr lang="hr-HR" dirty="0"/>
              <a:t>Z</a:t>
            </a:r>
            <a:r>
              <a:rPr lang="en-US" dirty="0"/>
              <a:t> Council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Sep 2021 (MSE)</a:t>
            </a:r>
          </a:p>
          <a:p>
            <a:r>
              <a:rPr lang="en-GB" dirty="0"/>
              <a:t>Next meetings: Dec 2021, Mar 2022, Jun 2022</a:t>
            </a:r>
          </a:p>
          <a:p>
            <a:endParaRPr lang="en-GB" dirty="0"/>
          </a:p>
          <a:p>
            <a:r>
              <a:rPr lang="en-GB" dirty="0"/>
              <a:t>Decisions and Actions:</a:t>
            </a:r>
          </a:p>
          <a:p>
            <a:pPr lvl="1"/>
            <a:r>
              <a:rPr lang="en-GB" dirty="0"/>
              <a:t>HR-OO</a:t>
            </a:r>
            <a:r>
              <a:rPr lang="hr-HR" dirty="0"/>
              <a:t>Z</a:t>
            </a:r>
            <a:r>
              <a:rPr lang="en-GB" dirty="0"/>
              <a:t> Council </a:t>
            </a:r>
            <a:r>
              <a:rPr lang="en-GB" dirty="0" err="1"/>
              <a:t>ToR</a:t>
            </a:r>
            <a:r>
              <a:rPr lang="en-GB" dirty="0"/>
              <a:t> approved</a:t>
            </a:r>
          </a:p>
          <a:p>
            <a:pPr lvl="1"/>
            <a:r>
              <a:rPr lang="en-GB" dirty="0"/>
              <a:t>President (Ivan </a:t>
            </a:r>
            <a:r>
              <a:rPr lang="en-GB" dirty="0" err="1"/>
              <a:t>Marić</a:t>
            </a:r>
            <a:r>
              <a:rPr lang="en-GB" dirty="0"/>
              <a:t>, SRCE) and two vice-presidents (</a:t>
            </a:r>
            <a:r>
              <a:rPr lang="en-GB" dirty="0" err="1"/>
              <a:t>Dr.</a:t>
            </a:r>
            <a:r>
              <a:rPr lang="en-GB" dirty="0"/>
              <a:t> David M. Smith, </a:t>
            </a:r>
            <a:r>
              <a:rPr lang="hr-HR" dirty="0"/>
              <a:t>RBI</a:t>
            </a:r>
            <a:r>
              <a:rPr lang="en-GB" dirty="0"/>
              <a:t> &amp; Assoc. 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Irena K. Martinović, </a:t>
            </a:r>
            <a:r>
              <a:rPr lang="hr-HR" dirty="0"/>
              <a:t>CSF</a:t>
            </a:r>
            <a:r>
              <a:rPr lang="en-GB" dirty="0"/>
              <a:t>) were elected</a:t>
            </a:r>
          </a:p>
          <a:p>
            <a:pPr lvl="1"/>
            <a:r>
              <a:rPr lang="en-GB" dirty="0"/>
              <a:t>The Criteria for accession of the new members approved</a:t>
            </a:r>
          </a:p>
          <a:p>
            <a:pPr lvl="1"/>
            <a:r>
              <a:rPr lang="hr-HR" dirty="0" err="1"/>
              <a:t>Two</a:t>
            </a:r>
            <a:r>
              <a:rPr lang="en-GB" dirty="0"/>
              <a:t> Task Forces</a:t>
            </a:r>
            <a:r>
              <a:rPr lang="hr-HR" dirty="0"/>
              <a:t> </a:t>
            </a:r>
            <a:r>
              <a:rPr lang="en-GB" dirty="0"/>
              <a:t>approved</a:t>
            </a:r>
            <a:r>
              <a:rPr lang="hr-HR" dirty="0"/>
              <a:t>, </a:t>
            </a:r>
            <a:r>
              <a:rPr lang="hr-HR" dirty="0" err="1"/>
              <a:t>established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en-GB" dirty="0"/>
              <a:t>:</a:t>
            </a:r>
          </a:p>
          <a:p>
            <a:pPr lvl="2"/>
            <a:r>
              <a:rPr lang="en-GB" sz="800" dirty="0"/>
              <a:t>TF for drafting the proposal of the national plan and policies for open science</a:t>
            </a:r>
          </a:p>
          <a:p>
            <a:pPr lvl="2"/>
            <a:r>
              <a:rPr lang="en-GB" sz="800" dirty="0"/>
              <a:t>TF for defining the structure and principles of HR-OOZ</a:t>
            </a:r>
          </a:p>
          <a:p>
            <a:r>
              <a:rPr lang="en-GB" dirty="0"/>
              <a:t>University of Zagreb Faculty of Organization and Informatics joined Initiative on September 20</a:t>
            </a:r>
            <a:r>
              <a:rPr lang="hr-HR" dirty="0"/>
              <a:t>,</a:t>
            </a:r>
            <a:r>
              <a:rPr lang="en-GB" dirty="0"/>
              <a:t>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HR-OOZ </a:t>
            </a:r>
            <a:r>
              <a:rPr lang="hr-HR" dirty="0" err="1"/>
              <a:t>Initiative</a:t>
            </a:r>
            <a:r>
              <a:rPr lang="hr-HR" dirty="0"/>
              <a:t> - </a:t>
            </a:r>
            <a:r>
              <a:rPr lang="hr-HR" dirty="0" err="1"/>
              <a:t>Task</a:t>
            </a:r>
            <a:r>
              <a:rPr lang="hr-HR" dirty="0"/>
              <a:t> Forces </a:t>
            </a:r>
            <a:endParaRPr lang="en-US" dirty="0"/>
          </a:p>
        </p:txBody>
      </p:sp>
      <p:grpSp>
        <p:nvGrpSpPr>
          <p:cNvPr id="26" name="Grupa 25"/>
          <p:cNvGrpSpPr/>
          <p:nvPr/>
        </p:nvGrpSpPr>
        <p:grpSpPr>
          <a:xfrm>
            <a:off x="370810" y="1332695"/>
            <a:ext cx="2742203" cy="2535478"/>
            <a:chOff x="1169581" y="1642730"/>
            <a:chExt cx="4875028" cy="4507517"/>
          </a:xfrm>
        </p:grpSpPr>
        <p:sp>
          <p:nvSpPr>
            <p:cNvPr id="6" name="Pravokutnik 5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drafting the proposal of the national plan and policies for open science</a:t>
              </a:r>
              <a:endParaRPr lang="en-GB" sz="759" dirty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169581" y="2968293"/>
              <a:ext cx="2344478" cy="31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of national open science plan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for provisions related to open science for the new law governing scientific activities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hr-HR" sz="788" dirty="0"/>
                <a:t>O</a:t>
              </a:r>
              <a:r>
                <a:rPr lang="en-GB" sz="788" dirty="0"/>
                <a:t>pen science policy </a:t>
              </a:r>
              <a:r>
                <a:rPr lang="hr-HR" sz="788" dirty="0"/>
                <a:t>t</a:t>
              </a:r>
              <a:r>
                <a:rPr lang="en-GB" sz="788" dirty="0" err="1"/>
                <a:t>emplate</a:t>
              </a:r>
              <a:r>
                <a:rPr lang="en-GB" sz="788" dirty="0"/>
                <a:t> for </a:t>
              </a:r>
              <a:r>
                <a:rPr lang="hr-HR" sz="788" dirty="0" err="1"/>
                <a:t>the</a:t>
              </a:r>
              <a:r>
                <a:rPr lang="en-GB" sz="788" dirty="0"/>
                <a:t> science and higher education institutions which can be used or adopted by institution needs</a:t>
              </a:r>
            </a:p>
          </p:txBody>
        </p:sp>
        <p:cxnSp>
          <p:nvCxnSpPr>
            <p:cNvPr id="24" name="Ravni poveznik 23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niOkvir 24"/>
            <p:cNvSpPr txBox="1"/>
            <p:nvPr/>
          </p:nvSpPr>
          <p:spPr>
            <a:xfrm>
              <a:off x="3700131" y="2968293"/>
              <a:ext cx="2344478" cy="253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Mapping OS activities, initiatives, projects, stakeholders and services in Croatia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Gathering information about</a:t>
              </a:r>
              <a:r>
                <a:rPr lang="hr-HR" sz="788" dirty="0"/>
                <a:t> </a:t>
              </a:r>
              <a:r>
                <a:rPr lang="en-GB" sz="788" dirty="0"/>
                <a:t>national plans and laws about OS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proposal of national plan for OS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Tracking adoption of OS policies 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3644311" y="1332695"/>
            <a:ext cx="2742203" cy="2347469"/>
            <a:chOff x="1169581" y="1642730"/>
            <a:chExt cx="4875028" cy="4173279"/>
          </a:xfrm>
        </p:grpSpPr>
        <p:sp>
          <p:nvSpPr>
            <p:cNvPr id="29" name="Pravokutnik 28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defining the structure and principles of HR-OOZ</a:t>
              </a:r>
              <a:endParaRPr lang="en-GB" sz="759" dirty="0"/>
            </a:p>
          </p:txBody>
        </p:sp>
        <p:sp>
          <p:nvSpPr>
            <p:cNvPr id="30" name="Pravokutnik 29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1169581" y="2968293"/>
              <a:ext cx="2344478" cy="231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sustainable organizational and management structure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principles and criteria for on boarding services and recourses into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Establishing catalogue of HR-OOZ services and resources</a:t>
              </a:r>
            </a:p>
          </p:txBody>
        </p:sp>
        <p:cxnSp>
          <p:nvCxnSpPr>
            <p:cNvPr id="33" name="Ravni poveznik 32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niOkvir 33"/>
            <p:cNvSpPr txBox="1"/>
            <p:nvPr/>
          </p:nvSpPr>
          <p:spPr>
            <a:xfrm>
              <a:off x="3700131" y="2968293"/>
              <a:ext cx="2344478" cy="210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Drafting Rules of Procedure for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elements of catalogue for HR-OOZ services and resources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Terms of Use template for services and resources in HR-OOZ </a:t>
              </a:r>
            </a:p>
          </p:txBody>
        </p:sp>
      </p:grpSp>
      <p:sp>
        <p:nvSpPr>
          <p:cNvPr id="3" name="TekstniOkvir 2"/>
          <p:cNvSpPr txBox="1"/>
          <p:nvPr/>
        </p:nvSpPr>
        <p:spPr>
          <a:xfrm>
            <a:off x="862464" y="4086227"/>
            <a:ext cx="35993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Kick-off</a:t>
            </a:r>
            <a:r>
              <a:rPr lang="hr-HR" dirty="0"/>
              <a:t> </a:t>
            </a:r>
            <a:r>
              <a:rPr lang="hr-HR" dirty="0" err="1"/>
              <a:t>meeting</a:t>
            </a:r>
            <a:r>
              <a:rPr lang="hr-HR" dirty="0"/>
              <a:t> </a:t>
            </a:r>
            <a:r>
              <a:rPr lang="hr-HR" dirty="0" err="1"/>
              <a:t>took</a:t>
            </a:r>
            <a:r>
              <a:rPr lang="hr-HR" dirty="0"/>
              <a:t> place on 8th </a:t>
            </a:r>
            <a:r>
              <a:rPr lang="hr-HR" dirty="0" err="1"/>
              <a:t>October</a:t>
            </a:r>
            <a:r>
              <a:rPr lang="hr-HR" dirty="0"/>
              <a:t>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45247"/>
            <a:ext cx="5915025" cy="994172"/>
          </a:xfrm>
        </p:spPr>
        <p:txBody>
          <a:bodyPr/>
          <a:lstStyle/>
          <a:p>
            <a:r>
              <a:rPr lang="hr-HR" dirty="0" err="1"/>
              <a:t>Members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Forces</a:t>
            </a:r>
            <a:endParaRPr lang="en-US" dirty="0"/>
          </a:p>
        </p:txBody>
      </p:sp>
      <p:graphicFrame>
        <p:nvGraphicFramePr>
          <p:cNvPr id="23" name="Dijagram 22"/>
          <p:cNvGraphicFramePr/>
          <p:nvPr>
            <p:extLst>
              <p:ext uri="{D42A27DB-BD31-4B8C-83A1-F6EECF244321}">
                <p14:modId xmlns:p14="http://schemas.microsoft.com/office/powerpoint/2010/main" val="1239211869"/>
              </p:ext>
            </p:extLst>
          </p:nvPr>
        </p:nvGraphicFramePr>
        <p:xfrm>
          <a:off x="351064" y="791937"/>
          <a:ext cx="6155871" cy="392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62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575" dirty="0">
                <a:solidFill>
                  <a:srgbClr val="D2072A"/>
                </a:solidFill>
              </a:rPr>
              <a:t>HR-OOZ </a:t>
            </a:r>
            <a:r>
              <a:rPr lang="hr-HR" sz="1575" dirty="0" err="1">
                <a:solidFill>
                  <a:srgbClr val="D2072A"/>
                </a:solidFill>
              </a:rPr>
              <a:t>Initiative</a:t>
            </a:r>
            <a:r>
              <a:rPr lang="hr-HR" sz="1575" dirty="0">
                <a:solidFill>
                  <a:srgbClr val="D2072A"/>
                </a:solidFill>
              </a:rPr>
              <a:t> </a:t>
            </a:r>
            <a:r>
              <a:rPr lang="hr-HR" sz="1575" dirty="0" err="1">
                <a:solidFill>
                  <a:srgbClr val="D2072A"/>
                </a:solidFill>
              </a:rPr>
              <a:t>Task</a:t>
            </a:r>
            <a:r>
              <a:rPr lang="hr-HR" sz="1575" dirty="0">
                <a:solidFill>
                  <a:srgbClr val="D2072A"/>
                </a:solidFill>
              </a:rPr>
              <a:t> Forces - </a:t>
            </a:r>
            <a:r>
              <a:rPr lang="hr-HR" sz="1575" dirty="0" err="1">
                <a:solidFill>
                  <a:srgbClr val="D2072A"/>
                </a:solidFill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787748" y="2579077"/>
            <a:ext cx="0" cy="110250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577331" y="3658985"/>
            <a:ext cx="1033206" cy="225019"/>
            <a:chOff x="1147186" y="6102356"/>
            <a:chExt cx="2573329" cy="793541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490766" y="6589457"/>
              <a:ext cx="1757027" cy="30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December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1625260" y="3658610"/>
            <a:ext cx="1534627" cy="207632"/>
            <a:chOff x="3664181" y="6102356"/>
            <a:chExt cx="2660227" cy="732222"/>
          </a:xfrm>
        </p:grpSpPr>
        <p:sp>
          <p:nvSpPr>
            <p:cNvPr id="56" name="TextBox 195">
              <a:extLst>
                <a:ext uri="{FF2B5EF4-FFF2-40B4-BE49-F238E27FC236}">
                  <a16:creationId xmlns:a16="http://schemas.microsoft.com/office/drawing/2014/main" id="{9E24B3E5-9E8A-4B3A-ADB6-4481250B3F2A}"/>
                </a:ext>
              </a:extLst>
            </p:cNvPr>
            <p:cNvSpPr txBox="1"/>
            <p:nvPr/>
          </p:nvSpPr>
          <p:spPr>
            <a:xfrm>
              <a:off x="4359287" y="6613408"/>
              <a:ext cx="1402954" cy="221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February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57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751079" y="6389324"/>
              <a:ext cx="2573329" cy="15739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100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TextBox 135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3756638" y="2781085"/>
            <a:ext cx="383295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738984" y="2529141"/>
            <a:ext cx="0" cy="112026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3794707" y="3142916"/>
            <a:ext cx="383296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74780" y="3162373"/>
            <a:ext cx="0" cy="50678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3017479" y="3738708"/>
            <a:ext cx="1911114" cy="120887"/>
            <a:chOff x="2885164" y="3387467"/>
            <a:chExt cx="1740421" cy="161183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2885164" y="3465336"/>
              <a:ext cx="1740421" cy="8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3058986" y="3387467"/>
              <a:ext cx="1225423" cy="5444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104">
            <a:extLst>
              <a:ext uri="{FF2B5EF4-FFF2-40B4-BE49-F238E27FC236}">
                <a16:creationId xmlns:a16="http://schemas.microsoft.com/office/drawing/2014/main" id="{16EAD50A-0933-4C9C-95E6-08A076B32041}"/>
              </a:ext>
            </a:extLst>
          </p:cNvPr>
          <p:cNvSpPr txBox="1"/>
          <p:nvPr/>
        </p:nvSpPr>
        <p:spPr>
          <a:xfrm>
            <a:off x="3081070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105">
            <a:extLst>
              <a:ext uri="{FF2B5EF4-FFF2-40B4-BE49-F238E27FC236}">
                <a16:creationId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3532523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106">
            <a:extLst>
              <a:ext uri="{FF2B5EF4-FFF2-40B4-BE49-F238E27FC236}">
                <a16:creationId xmlns:a16="http://schemas.microsoft.com/office/drawing/2014/main" id="{1B2A0732-77CE-4CCD-9584-C8A3BD068222}"/>
              </a:ext>
            </a:extLst>
          </p:cNvPr>
          <p:cNvSpPr txBox="1"/>
          <p:nvPr/>
        </p:nvSpPr>
        <p:spPr>
          <a:xfrm>
            <a:off x="3983976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107">
            <a:extLst>
              <a:ext uri="{FF2B5EF4-FFF2-40B4-BE49-F238E27FC236}">
                <a16:creationId xmlns:a16="http://schemas.microsoft.com/office/drawing/2014/main" id="{D56C61BF-4889-44FB-9251-6B314A0F79CE}"/>
              </a:ext>
            </a:extLst>
          </p:cNvPr>
          <p:cNvSpPr txBox="1"/>
          <p:nvPr/>
        </p:nvSpPr>
        <p:spPr>
          <a:xfrm>
            <a:off x="4435428" y="365542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 flipH="1">
            <a:off x="5070777" y="2579077"/>
            <a:ext cx="9760" cy="110819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4602019" y="3734818"/>
            <a:ext cx="686510" cy="110711"/>
            <a:chOff x="4369783" y="3382280"/>
            <a:chExt cx="687713" cy="14761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4411759" y="3457419"/>
              <a:ext cx="619399" cy="72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4369783" y="3382280"/>
              <a:ext cx="687713" cy="55945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08">
            <a:extLst>
              <a:ext uri="{FF2B5EF4-FFF2-40B4-BE49-F238E27FC236}">
                <a16:creationId xmlns:a16="http://schemas.microsoft.com/office/drawing/2014/main" id="{611F0B67-8314-4DF8-99E7-108753641C77}"/>
              </a:ext>
            </a:extLst>
          </p:cNvPr>
          <p:cNvSpPr txBox="1"/>
          <p:nvPr/>
        </p:nvSpPr>
        <p:spPr>
          <a:xfrm>
            <a:off x="4279103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09">
            <a:extLst>
              <a:ext uri="{FF2B5EF4-FFF2-40B4-BE49-F238E27FC236}">
                <a16:creationId xmlns:a16="http://schemas.microsoft.com/office/drawing/2014/main" id="{BAA83CD7-1992-4845-9916-79B3A6737423}"/>
              </a:ext>
            </a:extLst>
          </p:cNvPr>
          <p:cNvSpPr txBox="1"/>
          <p:nvPr/>
        </p:nvSpPr>
        <p:spPr>
          <a:xfrm>
            <a:off x="4368515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110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4457928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C941D233-C1E8-47A4-83C7-CEDB158017C3}"/>
              </a:ext>
            </a:extLst>
          </p:cNvPr>
          <p:cNvSpPr txBox="1"/>
          <p:nvPr/>
        </p:nvSpPr>
        <p:spPr>
          <a:xfrm>
            <a:off x="4547341" y="365249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563415" y="3676926"/>
            <a:ext cx="5471703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071111" y="2536524"/>
            <a:ext cx="0" cy="112772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413272" y="2128093"/>
            <a:ext cx="1195184" cy="443755"/>
            <a:chOff x="315533" y="1350503"/>
            <a:chExt cx="1593577" cy="591670"/>
          </a:xfrm>
        </p:grpSpPr>
        <p:grpSp>
          <p:nvGrpSpPr>
            <p:cNvPr id="9" name="Grupa 8"/>
            <p:cNvGrpSpPr/>
            <p:nvPr/>
          </p:nvGrpSpPr>
          <p:grpSpPr>
            <a:xfrm>
              <a:off x="315533" y="1350503"/>
              <a:ext cx="1471592" cy="591670"/>
              <a:chOff x="315533" y="1350503"/>
              <a:chExt cx="1471592" cy="59167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722920" y="1465356"/>
                <a:ext cx="720513" cy="284745"/>
                <a:chOff x="1510892" y="3568009"/>
                <a:chExt cx="1294782" cy="75312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90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745490" y="1885037"/>
                <a:ext cx="1041635" cy="57136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5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6" name="Graphic 5" title="Milestone Flag">
                <a:extLst>
                  <a:ext uri="{FF2B5EF4-FFF2-40B4-BE49-F238E27FC236}">
                    <a16:creationId xmlns:a16="http://schemas.microsoft.com/office/drawing/2014/main" id="{CA3F94A4-2D7F-4B6C-83F0-52217E90B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l="33525" t="18748" r="17129" b="44918"/>
              <a:stretch/>
            </p:blipFill>
            <p:spPr>
              <a:xfrm flipH="1">
                <a:off x="315533" y="1350503"/>
                <a:ext cx="402676" cy="359987"/>
              </a:xfrm>
              <a:prstGeom prst="rect">
                <a:avLst/>
              </a:prstGeom>
            </p:spPr>
          </p:pic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1CA9D4D8-9AC5-4EE6-B531-3E887152BA89}"/>
                  </a:ext>
                </a:extLst>
              </p:cNvPr>
              <p:cNvSpPr/>
              <p:nvPr/>
            </p:nvSpPr>
            <p:spPr>
              <a:xfrm>
                <a:off x="341023" y="1469223"/>
                <a:ext cx="495980" cy="26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TF1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36209" y="1393788"/>
              <a:ext cx="1172901" cy="430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Drafting the proposal of the National Action Plan for Open Science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91" name="Rectangle 151">
            <a:extLst>
              <a:ext uri="{FF2B5EF4-FFF2-40B4-BE49-F238E27FC236}">
                <a16:creationId xmlns:a16="http://schemas.microsoft.com/office/drawing/2014/main" id="{99FC0FD8-D770-40A8-8D3E-98968E17FD65}"/>
              </a:ext>
            </a:extLst>
          </p:cNvPr>
          <p:cNvSpPr/>
          <p:nvPr/>
        </p:nvSpPr>
        <p:spPr>
          <a:xfrm>
            <a:off x="3580459" y="3070905"/>
            <a:ext cx="184731" cy="141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4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2537215" y="3162373"/>
            <a:ext cx="0" cy="50187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22795" y="3733405"/>
            <a:ext cx="686510" cy="112124"/>
            <a:chOff x="7797333" y="6392687"/>
            <a:chExt cx="3734862" cy="395409"/>
          </a:xfrm>
        </p:grpSpPr>
        <p:sp>
          <p:nvSpPr>
            <p:cNvPr id="96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156875" y="6593269"/>
              <a:ext cx="2873224" cy="194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97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08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655257" y="3104503"/>
            <a:ext cx="0" cy="54985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1637249" y="2117688"/>
            <a:ext cx="1565940" cy="458718"/>
            <a:chOff x="1336433" y="1333307"/>
            <a:chExt cx="1991403" cy="611624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72403" y="1370416"/>
              <a:ext cx="1555433" cy="574515"/>
              <a:chOff x="2256443" y="1899717"/>
              <a:chExt cx="3207907" cy="1519554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3" y="2309971"/>
                <a:ext cx="1294781" cy="379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56443" y="1899717"/>
                <a:ext cx="3207907" cy="1519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Proposal for provisions related to open science for the new law governing scientific activities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1792036" y="1844434"/>
              <a:ext cx="1277472" cy="6139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336433" y="1333307"/>
              <a:ext cx="400114" cy="352972"/>
            </a:xfrm>
            <a:prstGeom prst="rect">
              <a:avLst/>
            </a:prstGeom>
          </p:spPr>
        </p:pic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357658" y="146312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584969" y="2112675"/>
            <a:ext cx="1433453" cy="439878"/>
            <a:chOff x="2569833" y="1319439"/>
            <a:chExt cx="1911266" cy="586505"/>
          </a:xfrm>
        </p:grpSpPr>
        <p:grpSp>
          <p:nvGrpSpPr>
            <p:cNvPr id="66" name="Grupa 65"/>
            <p:cNvGrpSpPr/>
            <p:nvPr/>
          </p:nvGrpSpPr>
          <p:grpSpPr>
            <a:xfrm>
              <a:off x="3024140" y="1376584"/>
              <a:ext cx="1456959" cy="529360"/>
              <a:chOff x="3243700" y="2017805"/>
              <a:chExt cx="1456959" cy="529360"/>
            </a:xfrm>
          </p:grpSpPr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243700" y="2017805"/>
                <a:ext cx="145695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Open science policy template for the science and higher education institutions </a:t>
                </a:r>
                <a:endPara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: Rounded Corners 198" title="Milestone Graphic">
                <a:extLst>
                  <a:ext uri="{FF2B5EF4-FFF2-40B4-BE49-F238E27FC236}">
                    <a16:creationId xmlns:a16="http://schemas.microsoft.com/office/drawing/2014/main" id="{EED5FFAD-AAB2-4E26-9CF2-CC5E610EB133}"/>
                  </a:ext>
                </a:extLst>
              </p:cNvPr>
              <p:cNvSpPr/>
              <p:nvPr/>
            </p:nvSpPr>
            <p:spPr>
              <a:xfrm>
                <a:off x="3260313" y="2488249"/>
                <a:ext cx="908267" cy="58916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2569833" y="1319439"/>
              <a:ext cx="459320" cy="377825"/>
            </a:xfrm>
            <a:prstGeom prst="rect">
              <a:avLst/>
            </a:prstGeom>
          </p:spPr>
        </p:pic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2645193" y="146034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120365" y="2707865"/>
            <a:ext cx="1285289" cy="495639"/>
            <a:chOff x="1908757" y="2012068"/>
            <a:chExt cx="1713718" cy="660844"/>
          </a:xfrm>
        </p:grpSpPr>
        <p:grpSp>
          <p:nvGrpSpPr>
            <p:cNvPr id="100" name="Grupa 99"/>
            <p:cNvGrpSpPr/>
            <p:nvPr/>
          </p:nvGrpSpPr>
          <p:grpSpPr>
            <a:xfrm>
              <a:off x="2381717" y="2144497"/>
              <a:ext cx="1240758" cy="528415"/>
              <a:chOff x="2717399" y="2580356"/>
              <a:chExt cx="871163" cy="528564"/>
            </a:xfrm>
          </p:grpSpPr>
          <p:grpSp>
            <p:nvGrpSpPr>
              <p:cNvPr id="88" name="Group 119" title="Milestone Text">
                <a:extLst>
                  <a:ext uri="{FF2B5EF4-FFF2-40B4-BE49-F238E27FC236}">
                    <a16:creationId xmlns:a16="http://schemas.microsoft.com/office/drawing/2014/main" id="{B15CF98A-C041-4C54-83E0-D6B1A0165558}"/>
                  </a:ext>
                </a:extLst>
              </p:cNvPr>
              <p:cNvGrpSpPr/>
              <p:nvPr/>
            </p:nvGrpSpPr>
            <p:grpSpPr>
              <a:xfrm>
                <a:off x="2717399" y="2580356"/>
                <a:ext cx="871163" cy="431008"/>
                <a:chOff x="2284257" y="2147445"/>
                <a:chExt cx="2207119" cy="1139985"/>
              </a:xfrm>
            </p:grpSpPr>
            <p:sp>
              <p:nvSpPr>
                <p:cNvPr id="92" name="TextBox 120">
                  <a:extLst>
                    <a:ext uri="{FF2B5EF4-FFF2-40B4-BE49-F238E27FC236}">
                      <a16:creationId xmlns:a16="http://schemas.microsoft.com/office/drawing/2014/main" id="{364C8657-37CD-432B-AD71-7255D32855F5}"/>
                    </a:ext>
                  </a:extLst>
                </p:cNvPr>
                <p:cNvSpPr txBox="1"/>
                <p:nvPr/>
              </p:nvSpPr>
              <p:spPr>
                <a:xfrm>
                  <a:off x="2327654" y="2309974"/>
                  <a:ext cx="1294779" cy="37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TextBox 121">
                  <a:extLst>
                    <a:ext uri="{FF2B5EF4-FFF2-40B4-BE49-F238E27FC236}">
                      <a16:creationId xmlns:a16="http://schemas.microsoft.com/office/drawing/2014/main" id="{5D435BCF-D2D6-4341-809F-90860DEAC612}"/>
                    </a:ext>
                  </a:extLst>
                </p:cNvPr>
                <p:cNvSpPr txBox="1"/>
                <p:nvPr/>
              </p:nvSpPr>
              <p:spPr>
                <a:xfrm>
                  <a:off x="2284257" y="2147445"/>
                  <a:ext cx="2207119" cy="11399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r>
                    <a:rPr lang="hr-HR" sz="700" b="1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Defining</a:t>
                  </a:r>
                  <a:r>
                    <a:rPr lang="hr-HR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</a:t>
                  </a:r>
                  <a:r>
                    <a:rPr lang="en-GB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criteria for on boarding services and recourses into HR-OOZ</a:t>
                  </a:r>
                </a:p>
              </p:txBody>
            </p:sp>
          </p:grpSp>
          <p:sp>
            <p:nvSpPr>
              <p:cNvPr id="89" name="Rectangle: Rounded Corners 138" title="Milestone Graphic">
                <a:extLst>
                  <a:ext uri="{FF2B5EF4-FFF2-40B4-BE49-F238E27FC236}">
                    <a16:creationId xmlns:a16="http://schemas.microsoft.com/office/drawing/2014/main" id="{96CB11CB-601A-42B3-A020-CB1A4A10F2CD}"/>
                  </a:ext>
                </a:extLst>
              </p:cNvPr>
              <p:cNvSpPr/>
              <p:nvPr/>
            </p:nvSpPr>
            <p:spPr>
              <a:xfrm>
                <a:off x="2722986" y="3047526"/>
                <a:ext cx="587003" cy="61394"/>
              </a:xfrm>
              <a:prstGeom prst="roundRect">
                <a:avLst>
                  <a:gd name="adj" fmla="val 50000"/>
                </a:avLst>
              </a:prstGeom>
              <a:solidFill>
                <a:srgbClr val="2B5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8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908757" y="2012068"/>
              <a:ext cx="465122" cy="400393"/>
            </a:xfrm>
            <a:prstGeom prst="rect">
              <a:avLst/>
            </a:prstGeom>
          </p:spPr>
        </p:pic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984117" y="214741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3863449" y="2708996"/>
            <a:ext cx="1081659" cy="438541"/>
            <a:chOff x="3079260" y="2068122"/>
            <a:chExt cx="1442207" cy="584713"/>
          </a:xfrm>
        </p:grpSpPr>
        <p:grpSp>
          <p:nvGrpSpPr>
            <p:cNvPr id="101" name="Grupa 100"/>
            <p:cNvGrpSpPr/>
            <p:nvPr/>
          </p:nvGrpSpPr>
          <p:grpSpPr>
            <a:xfrm>
              <a:off x="3555209" y="2101089"/>
              <a:ext cx="966258" cy="551746"/>
              <a:chOff x="3628239" y="2329649"/>
              <a:chExt cx="966258" cy="551746"/>
            </a:xfrm>
          </p:grpSpPr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3628239" y="2820078"/>
                <a:ext cx="651692" cy="61317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630970" y="2329649"/>
                <a:ext cx="9635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Drafting Rules of Procedure for HR-OOZ</a:t>
                </a:r>
              </a:p>
            </p:txBody>
          </p:sp>
        </p:grpSp>
        <p:pic>
          <p:nvPicPr>
            <p:cNvPr id="120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79260" y="2068122"/>
              <a:ext cx="476704" cy="352448"/>
            </a:xfrm>
            <a:prstGeom prst="rect">
              <a:avLst/>
            </a:prstGeom>
          </p:spPr>
        </p:pic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3171608" y="216485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5254442" y="2709267"/>
            <a:ext cx="1157886" cy="438302"/>
            <a:chOff x="4796358" y="2001683"/>
            <a:chExt cx="1503987" cy="584398"/>
          </a:xfrm>
        </p:grpSpPr>
        <p:grpSp>
          <p:nvGrpSpPr>
            <p:cNvPr id="114" name="Grupa 113"/>
            <p:cNvGrpSpPr/>
            <p:nvPr/>
          </p:nvGrpSpPr>
          <p:grpSpPr>
            <a:xfrm>
              <a:off x="4918564" y="2063812"/>
              <a:ext cx="1381781" cy="522269"/>
              <a:chOff x="4996826" y="2447392"/>
              <a:chExt cx="902625" cy="522269"/>
            </a:xfrm>
          </p:grpSpPr>
          <p:grpSp>
            <p:nvGrpSpPr>
              <p:cNvPr id="112" name="Grupa 111"/>
              <p:cNvGrpSpPr/>
              <p:nvPr/>
            </p:nvGrpSpPr>
            <p:grpSpPr>
              <a:xfrm>
                <a:off x="4996826" y="2610083"/>
                <a:ext cx="687851" cy="359578"/>
                <a:chOff x="4996826" y="2610083"/>
                <a:chExt cx="687851" cy="359578"/>
              </a:xfrm>
            </p:grpSpPr>
            <p:sp>
              <p:nvSpPr>
                <p:cNvPr id="103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4996826" y="2610083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4996826" y="2681004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5225926" y="2912524"/>
                  <a:ext cx="458751" cy="57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9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5210360" y="2447392"/>
                <a:ext cx="689091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ed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catalogue of HR-OOZ services and resources</a:t>
                </a:r>
              </a:p>
            </p:txBody>
          </p:sp>
        </p:grpSp>
        <p:pic>
          <p:nvPicPr>
            <p:cNvPr id="122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796358" y="2001683"/>
              <a:ext cx="419200" cy="388490"/>
            </a:xfrm>
            <a:prstGeom prst="rect">
              <a:avLst/>
            </a:prstGeom>
          </p:spPr>
        </p:pic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844011" y="215366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295575" y="2107876"/>
            <a:ext cx="1369965" cy="428648"/>
            <a:chOff x="4003539" y="1317107"/>
            <a:chExt cx="1826618" cy="571528"/>
          </a:xfrm>
        </p:grpSpPr>
        <p:grpSp>
          <p:nvGrpSpPr>
            <p:cNvPr id="67" name="Grupa 66"/>
            <p:cNvGrpSpPr/>
            <p:nvPr/>
          </p:nvGrpSpPr>
          <p:grpSpPr>
            <a:xfrm>
              <a:off x="4332940" y="1387350"/>
              <a:ext cx="1497217" cy="501285"/>
              <a:chOff x="4421294" y="1999799"/>
              <a:chExt cx="1497217" cy="501285"/>
            </a:xfrm>
          </p:grpSpPr>
          <p:grpSp>
            <p:nvGrpSpPr>
              <p:cNvPr id="16" name="Group 18" title="Milestone">
                <a:extLst>
                  <a:ext uri="{FF2B5EF4-FFF2-40B4-BE49-F238E27FC236}">
                    <a16:creationId xmlns:a16="http://schemas.microsoft.com/office/drawing/2014/main" id="{2A88F9CD-42D2-4C63-8F04-F26A9F3B40C6}"/>
                  </a:ext>
                </a:extLst>
              </p:cNvPr>
              <p:cNvGrpSpPr/>
              <p:nvPr/>
            </p:nvGrpSpPr>
            <p:grpSpPr>
              <a:xfrm>
                <a:off x="4421294" y="2124830"/>
                <a:ext cx="1033873" cy="376254"/>
                <a:chOff x="10148126" y="2321508"/>
                <a:chExt cx="2619355" cy="995160"/>
              </a:xfrm>
            </p:grpSpPr>
            <p:sp>
              <p:nvSpPr>
                <p:cNvPr id="35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10148126" y="2321508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10148126" y="2509089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10502564" y="3165549"/>
                  <a:ext cx="2264917" cy="151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2D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4542028" y="1999799"/>
                <a:ext cx="1376483" cy="430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Final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version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 the National Action Plan for Open Science</a:t>
                </a:r>
              </a:p>
            </p:txBody>
          </p:sp>
        </p:grpSp>
        <p:pic>
          <p:nvPicPr>
            <p:cNvPr id="124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003539" y="1317107"/>
              <a:ext cx="441593" cy="384777"/>
            </a:xfrm>
            <a:prstGeom prst="rect">
              <a:avLst/>
            </a:prstGeom>
          </p:spPr>
        </p:pic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056736" y="1457997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8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744620"/>
            <a:ext cx="5143500" cy="1376581"/>
          </a:xfrm>
        </p:spPr>
        <p:txBody>
          <a:bodyPr>
            <a:noAutofit/>
          </a:bodyPr>
          <a:lstStyle/>
          <a:p>
            <a:r>
              <a:rPr lang="en-GB" sz="2000" kern="0" dirty="0">
                <a:solidFill>
                  <a:srgbClr val="D2072A"/>
                </a:solidFill>
              </a:rPr>
              <a:t>Thank you!</a:t>
            </a: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2000" kern="0" dirty="0">
                <a:solidFill>
                  <a:srgbClr val="D2072A"/>
                </a:solidFill>
              </a:rPr>
              <a:t/>
            </a: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1800" kern="0" dirty="0">
                <a:solidFill>
                  <a:srgbClr val="D2072A"/>
                </a:solidFill>
              </a:rPr>
              <a:t>and</a:t>
            </a:r>
            <a:r>
              <a:rPr lang="en-GB" sz="2000" kern="0" dirty="0">
                <a:solidFill>
                  <a:srgbClr val="D2072A"/>
                </a:solidFill>
              </a:rPr>
              <a:t> </a:t>
            </a: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2000" kern="0" dirty="0">
                <a:solidFill>
                  <a:srgbClr val="D2072A"/>
                </a:solidFill>
              </a:rPr>
              <a:t/>
            </a:r>
            <a:br>
              <a:rPr lang="en-GB" sz="2000" kern="0" dirty="0">
                <a:solidFill>
                  <a:srgbClr val="D2072A"/>
                </a:solidFill>
              </a:rPr>
            </a:br>
            <a:r>
              <a:rPr lang="en-GB" sz="2000" kern="0" dirty="0">
                <a:solidFill>
                  <a:srgbClr val="D2072A"/>
                </a:solidFill>
              </a:rPr>
              <a:t>JOIN us!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196" y="2262909"/>
            <a:ext cx="5143500" cy="759391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https://www.srce.unizg.hr/</a:t>
            </a:r>
            <a:r>
              <a:rPr lang="hr-HR">
                <a:hlinkClick r:id="rId2"/>
              </a:rPr>
              <a:t>hr-oo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>
                <a:hlinkClick r:id="rId3"/>
              </a:rPr>
              <a:t>hr-ooz@srce.hr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Vision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200" i="1" dirty="0"/>
              <a:t>“We are creating a European Open Science Cloud now. It is a trusted space for researchers to store their data and to access data from researchers from all other disciplines. We will create a pool of interlinked information, a ‘web of research data'. Every researcher will be able to better use not only their own data, but also those of others”</a:t>
            </a:r>
            <a:r>
              <a:rPr lang="en-GB" i="1" dirty="0"/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1100" b="1" i="1" dirty="0"/>
              <a:t>Ursula von der </a:t>
            </a:r>
            <a:r>
              <a:rPr lang="en-GB" sz="1100" b="1" i="1" dirty="0" err="1"/>
              <a:t>Leyen</a:t>
            </a:r>
            <a:r>
              <a:rPr lang="en-GB" sz="1100" b="1" i="1" dirty="0"/>
              <a:t>, President of the European Commission</a:t>
            </a:r>
          </a:p>
          <a:p>
            <a:endParaRPr lang="en-GB" sz="1200" dirty="0"/>
          </a:p>
          <a:p>
            <a:r>
              <a:rPr lang="en-GB" dirty="0"/>
              <a:t>Key aspects:</a:t>
            </a:r>
          </a:p>
          <a:p>
            <a:pPr lvl="1"/>
            <a:r>
              <a:rPr lang="en-GB" dirty="0"/>
              <a:t>Open Science and FAIR data</a:t>
            </a:r>
          </a:p>
          <a:p>
            <a:pPr lvl="1"/>
            <a:r>
              <a:rPr lang="en-GB" dirty="0"/>
              <a:t>Alliance of existing and planned infrastructures </a:t>
            </a:r>
          </a:p>
          <a:p>
            <a:pPr lvl="1"/>
            <a:r>
              <a:rPr lang="en-GB" dirty="0"/>
              <a:t>Collaboration between different disciplines and countries  </a:t>
            </a:r>
          </a:p>
          <a:p>
            <a:r>
              <a:rPr lang="en-GB" dirty="0"/>
              <a:t>The National Open Science Cloud is significant on two levels:</a:t>
            </a:r>
          </a:p>
          <a:p>
            <a:pPr lvl="1"/>
            <a:r>
              <a:rPr lang="en-GB" b="1" dirty="0"/>
              <a:t>National</a:t>
            </a:r>
            <a:r>
              <a:rPr lang="en-GB" dirty="0"/>
              <a:t> – brings together all significant stakeholders and resources</a:t>
            </a:r>
          </a:p>
          <a:p>
            <a:pPr lvl="1"/>
            <a:r>
              <a:rPr lang="en-GB" b="1" dirty="0"/>
              <a:t>International</a:t>
            </a:r>
            <a:r>
              <a:rPr lang="en-GB" dirty="0"/>
              <a:t> - optimizes and coordinates the participation of organizations in initiatives such as EOSC, </a:t>
            </a:r>
            <a:r>
              <a:rPr lang="en-GB" dirty="0" err="1"/>
              <a:t>EuroHPC</a:t>
            </a:r>
            <a:r>
              <a:rPr lang="en-GB" dirty="0"/>
              <a:t>, PRACE, EGI, etc.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10750-56D2-4342-AF5C-899F9684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8" y="238735"/>
            <a:ext cx="2246560" cy="798512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C4CDD55E-7D61-0D4D-A9C5-FFEB7E6008E9}"/>
              </a:ext>
            </a:extLst>
          </p:cNvPr>
          <p:cNvGrpSpPr/>
          <p:nvPr/>
        </p:nvGrpSpPr>
        <p:grpSpPr>
          <a:xfrm>
            <a:off x="5031604" y="2157527"/>
            <a:ext cx="1197746" cy="1146377"/>
            <a:chOff x="6874966" y="1138029"/>
            <a:chExt cx="4275317" cy="4351918"/>
          </a:xfrm>
        </p:grpSpPr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FDE3B712-B4A5-8E46-AC80-6FAD32519DE0}"/>
                </a:ext>
              </a:extLst>
            </p:cNvPr>
            <p:cNvGrpSpPr/>
            <p:nvPr/>
          </p:nvGrpSpPr>
          <p:grpSpPr>
            <a:xfrm>
              <a:off x="6874966" y="1138029"/>
              <a:ext cx="4275317" cy="3222604"/>
              <a:chOff x="971133" y="680830"/>
              <a:chExt cx="4275317" cy="3222604"/>
            </a:xfrm>
          </p:grpSpPr>
          <p:pic>
            <p:nvPicPr>
              <p:cNvPr id="12" name="Picture 9">
                <a:extLst>
                  <a:ext uri="{FF2B5EF4-FFF2-40B4-BE49-F238E27FC236}">
                    <a16:creationId xmlns:a16="http://schemas.microsoft.com/office/drawing/2014/main" id="{C026E7B8-98B8-E740-8496-CD92756D74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133" y="680830"/>
                <a:ext cx="4275317" cy="3222604"/>
              </a:xfrm>
              <a:prstGeom prst="rect">
                <a:avLst/>
              </a:prstGeom>
            </p:spPr>
          </p:pic>
          <p:pic>
            <p:nvPicPr>
              <p:cNvPr id="13" name="Google Shape;75;p14">
                <a:extLst>
                  <a:ext uri="{FF2B5EF4-FFF2-40B4-BE49-F238E27FC236}">
                    <a16:creationId xmlns:a16="http://schemas.microsoft.com/office/drawing/2014/main" id="{292589E2-A0D9-1645-AB2F-7F97C613462D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930258" y="1103244"/>
                <a:ext cx="2244177" cy="8038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3CDAA4CC-B255-254C-90EC-20146607B43E}"/>
                </a:ext>
              </a:extLst>
            </p:cNvPr>
            <p:cNvGrpSpPr/>
            <p:nvPr/>
          </p:nvGrpSpPr>
          <p:grpSpPr>
            <a:xfrm>
              <a:off x="6874966" y="2062777"/>
              <a:ext cx="4275317" cy="3427170"/>
              <a:chOff x="6874966" y="2062777"/>
              <a:chExt cx="4275317" cy="3427170"/>
            </a:xfrm>
          </p:grpSpPr>
          <p:pic>
            <p:nvPicPr>
              <p:cNvPr id="10" name="Picture 7">
                <a:extLst>
                  <a:ext uri="{FF2B5EF4-FFF2-40B4-BE49-F238E27FC236}">
                    <a16:creationId xmlns:a16="http://schemas.microsoft.com/office/drawing/2014/main" id="{32AFFCE7-5137-CD4B-96B8-A605702F1B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8ED5BD4D-56AF-C044-A675-B20B8B782FBF}"/>
                  </a:ext>
                </a:extLst>
              </p:cNvPr>
              <p:cNvSpPr txBox="1"/>
              <p:nvPr/>
            </p:nvSpPr>
            <p:spPr>
              <a:xfrm>
                <a:off x="7695315" y="4112141"/>
                <a:ext cx="2834033" cy="1055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675" b="1" dirty="0">
                    <a:solidFill>
                      <a:srgbClr val="FFFF00"/>
                    </a:solidFill>
                    <a:latin typeface="Calibri" panose="020F0502020204030204"/>
                  </a:rPr>
                  <a:t>e </a:t>
                </a:r>
                <a:r>
                  <a:rPr lang="en-US" sz="600" b="1" dirty="0">
                    <a:solidFill>
                      <a:srgbClr val="FFFF00"/>
                    </a:solidFill>
                    <a:latin typeface="Calibri" panose="020F0502020204030204"/>
                  </a:rPr>
                  <a:t>infrastructures</a:t>
                </a:r>
                <a:endParaRPr lang="en-US" sz="675" b="1" dirty="0">
                  <a:solidFill>
                    <a:srgbClr val="FFFF00"/>
                  </a:solidFill>
                  <a:latin typeface="Calibri" panose="020F0502020204030204"/>
                </a:endParaRPr>
              </a:p>
              <a:p>
                <a:pPr algn="ctr" defTabSz="914377"/>
                <a:r>
                  <a:rPr lang="en-US" sz="600" b="1" dirty="0">
                    <a:solidFill>
                      <a:srgbClr val="FFFF00"/>
                    </a:solidFill>
                    <a:latin typeface="Calibri" panose="020F0502020204030204"/>
                  </a:rPr>
                  <a:t>Commons</a:t>
                </a:r>
                <a:endParaRPr lang="nl-NL" sz="675" b="1" dirty="0">
                  <a:solidFill>
                    <a:srgbClr val="FFFF00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8F2F6391-7260-B14A-864E-9C8086D07FA9}"/>
              </a:ext>
            </a:extLst>
          </p:cNvPr>
          <p:cNvSpPr/>
          <p:nvPr/>
        </p:nvSpPr>
        <p:spPr>
          <a:xfrm>
            <a:off x="4926107" y="3317098"/>
            <a:ext cx="1511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Karel Luyben: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Next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steps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towards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EOSC, GB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Meeting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11 </a:t>
            </a:r>
            <a:r>
              <a:rPr lang="hr-HR" sz="600" dirty="0" err="1">
                <a:solidFill>
                  <a:prstClr val="black"/>
                </a:solidFill>
                <a:latin typeface="Calibri" panose="020F0502020204030204"/>
              </a:rPr>
              <a:t>Sep</a:t>
            </a:r>
            <a:r>
              <a:rPr lang="hr-HR" sz="600" dirty="0">
                <a:solidFill>
                  <a:prstClr val="black"/>
                </a:solidFill>
                <a:latin typeface="Calibri" panose="020F0502020204030204"/>
              </a:rPr>
              <a:t> 2019</a:t>
            </a:r>
            <a:endParaRPr lang="en-GB" sz="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4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1488" y="1126671"/>
            <a:ext cx="5915025" cy="35060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  <a:r>
              <a:rPr lang="en-GB" dirty="0"/>
              <a:t> (M</a:t>
            </a:r>
            <a:r>
              <a:rPr lang="hr-HR" dirty="0" err="1"/>
              <a:t>oU</a:t>
            </a:r>
            <a:r>
              <a:rPr lang="en-GB" dirty="0"/>
              <a:t>, HR-OOZ Initiative): </a:t>
            </a:r>
          </a:p>
          <a:p>
            <a:pPr marL="0" indent="0" algn="ctr">
              <a:buNone/>
            </a:pPr>
            <a:r>
              <a:rPr lang="en-GB" sz="1200" i="1" dirty="0"/>
              <a:t>„A modern, collaborative and publicly open transparent research process aimed at the rapid use of results in the economy and society in general; such a process relies on digital tools and services, i.e. the possibilities of information and communication technology, and is recognizable by the openness and FAIR principles in accessing research data.”</a:t>
            </a:r>
          </a:p>
          <a:p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BF9D4A3-30DA-4698-A8F4-09EF00E0BDD1}"/>
              </a:ext>
            </a:extLst>
          </p:cNvPr>
          <p:cNvGrpSpPr/>
          <p:nvPr/>
        </p:nvGrpSpPr>
        <p:grpSpPr>
          <a:xfrm>
            <a:off x="2132709" y="2469703"/>
            <a:ext cx="2592582" cy="2008066"/>
            <a:chOff x="2035231" y="2809119"/>
            <a:chExt cx="2844279" cy="2187464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1750264C-75EA-4FCE-84EE-51027D78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231" y="2809119"/>
              <a:ext cx="2787535" cy="1818664"/>
            </a:xfrm>
            <a:prstGeom prst="rect">
              <a:avLst/>
            </a:prstGeom>
          </p:spPr>
        </p:pic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EA333B26-EBC5-4118-9CE9-2D84F5D6E0E5}"/>
                </a:ext>
              </a:extLst>
            </p:cNvPr>
            <p:cNvSpPr txBox="1"/>
            <p:nvPr/>
          </p:nvSpPr>
          <p:spPr>
            <a:xfrm>
              <a:off x="2091977" y="4627783"/>
              <a:ext cx="2787533" cy="36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Openness in different stages of research process. Reference: </a:t>
              </a:r>
              <a:r>
                <a:rPr lang="en-GB" sz="800" i="1" dirty="0">
                  <a:solidFill>
                    <a:prstClr val="black"/>
                  </a:solidFill>
                  <a:latin typeface="Calibri" panose="020F0502020204030204"/>
                </a:rPr>
                <a:t>Open Science and Research</a:t>
              </a:r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, 2014.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96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A Brief Chronology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3846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32462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968142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1510763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2006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211539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575482" y="4035922"/>
            <a:ext cx="301493" cy="431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2281694" y="4064841"/>
            <a:ext cx="301493" cy="402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3088847" y="4041582"/>
            <a:ext cx="301493" cy="425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2014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3200413" y="411394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2015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3801542" y="4036043"/>
            <a:ext cx="301493" cy="430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2018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3" name="TekstniOkvir 72"/>
          <p:cNvSpPr txBox="1"/>
          <p:nvPr/>
        </p:nvSpPr>
        <p:spPr>
          <a:xfrm>
            <a:off x="4656600" y="4032943"/>
            <a:ext cx="301493" cy="434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2019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4" name="TekstniOkvir 73"/>
          <p:cNvSpPr txBox="1"/>
          <p:nvPr/>
        </p:nvSpPr>
        <p:spPr>
          <a:xfrm>
            <a:off x="5502557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6162624" y="4057281"/>
            <a:ext cx="301493" cy="409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6" name="TekstniOkvir 75"/>
          <p:cNvSpPr txBox="1"/>
          <p:nvPr/>
        </p:nvSpPr>
        <p:spPr>
          <a:xfrm>
            <a:off x="1716110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1086623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9" name="Pravokutnik 78"/>
          <p:cNvSpPr/>
          <p:nvPr/>
        </p:nvSpPr>
        <p:spPr>
          <a:xfrm>
            <a:off x="1207840" y="2846744"/>
            <a:ext cx="393725" cy="357213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GRID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0" name="Pravokutnik 79"/>
          <p:cNvSpPr/>
          <p:nvPr/>
        </p:nvSpPr>
        <p:spPr>
          <a:xfrm>
            <a:off x="2702411" y="3064582"/>
            <a:ext cx="37343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ARA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1" name="Pravokutnik 80"/>
          <p:cNvSpPr/>
          <p:nvPr/>
        </p:nvSpPr>
        <p:spPr>
          <a:xfrm>
            <a:off x="5633367" y="3242008"/>
            <a:ext cx="455542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CroRIS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2" name="Pravokutnik 81"/>
          <p:cNvSpPr/>
          <p:nvPr/>
        </p:nvSpPr>
        <p:spPr>
          <a:xfrm>
            <a:off x="664379" y="3177655"/>
            <a:ext cx="49141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CROSBI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3" name="Pravokutnik 82"/>
          <p:cNvSpPr/>
          <p:nvPr/>
        </p:nvSpPr>
        <p:spPr>
          <a:xfrm>
            <a:off x="3940306" y="2503175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CLARIN-ERIC</a:t>
            </a:r>
          </a:p>
        </p:txBody>
      </p:sp>
      <p:sp>
        <p:nvSpPr>
          <p:cNvPr id="84" name="Pravokutnik 83"/>
          <p:cNvSpPr/>
          <p:nvPr/>
        </p:nvSpPr>
        <p:spPr>
          <a:xfrm>
            <a:off x="5644484" y="2870620"/>
            <a:ext cx="444425" cy="31520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EATRIS ERIC</a:t>
            </a:r>
          </a:p>
        </p:txBody>
      </p:sp>
      <p:sp>
        <p:nvSpPr>
          <p:cNvPr id="85" name="Pravokutnik 84"/>
          <p:cNvSpPr/>
          <p:nvPr/>
        </p:nvSpPr>
        <p:spPr>
          <a:xfrm>
            <a:off x="3936215" y="2972574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de-DE" sz="788" dirty="0">
                <a:solidFill>
                  <a:schemeClr val="bg1"/>
                </a:solidFill>
              </a:rPr>
              <a:t>C-ERIC (DON</a:t>
            </a:r>
            <a:r>
              <a:rPr lang="hr-HR" sz="788" dirty="0">
                <a:solidFill>
                  <a:schemeClr val="bg1"/>
                </a:solidFill>
              </a:rPr>
              <a:t>ES)</a:t>
            </a:r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en-US" sz="788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6" name="Pravokutnik 85"/>
          <p:cNvSpPr/>
          <p:nvPr/>
        </p:nvSpPr>
        <p:spPr>
          <a:xfrm>
            <a:off x="3235227" y="1283503"/>
            <a:ext cx="1030072" cy="447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88" dirty="0"/>
              <a:t>Strategy of Education, Science and Technology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8" name="TekstniOkvir 87"/>
          <p:cNvSpPr txBox="1"/>
          <p:nvPr/>
        </p:nvSpPr>
        <p:spPr>
          <a:xfrm>
            <a:off x="4785965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2020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89" name="Pravokutnik 88"/>
          <p:cNvSpPr/>
          <p:nvPr/>
        </p:nvSpPr>
        <p:spPr>
          <a:xfrm>
            <a:off x="2405211" y="2027341"/>
            <a:ext cx="770708" cy="6275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hr-HR" sz="788" dirty="0"/>
              <a:t>Croatian Open Access </a:t>
            </a:r>
            <a:r>
              <a:rPr lang="hr-HR" sz="788" dirty="0" err="1"/>
              <a:t>Declaration</a:t>
            </a:r>
            <a:endParaRPr lang="en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0" name="Pravokutnik 89"/>
          <p:cNvSpPr/>
          <p:nvPr/>
        </p:nvSpPr>
        <p:spPr>
          <a:xfrm>
            <a:off x="1652685" y="2462082"/>
            <a:ext cx="477679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HRČAK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1" name="Pravokutnik 90"/>
          <p:cNvSpPr/>
          <p:nvPr/>
        </p:nvSpPr>
        <p:spPr>
          <a:xfrm>
            <a:off x="4934756" y="2507522"/>
            <a:ext cx="56370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CESSDA/CROS</a:t>
            </a:r>
            <a:r>
              <a:rPr lang="hr-HR" sz="788" dirty="0">
                <a:solidFill>
                  <a:schemeClr val="bg1"/>
                </a:solidFill>
              </a:rPr>
              <a:t>S</a:t>
            </a:r>
            <a:r>
              <a:rPr lang="en-US" sz="788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92" name="Pravokutnik 91"/>
          <p:cNvSpPr/>
          <p:nvPr/>
        </p:nvSpPr>
        <p:spPr>
          <a:xfrm>
            <a:off x="3479249" y="1882064"/>
            <a:ext cx="1237749" cy="539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en-GB" sz="788" dirty="0"/>
              <a:t>Croatian Research and Innovation Infrastructures Roadmap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3" name="TekstniOkvir 92"/>
          <p:cNvSpPr txBox="1"/>
          <p:nvPr/>
        </p:nvSpPr>
        <p:spPr>
          <a:xfrm>
            <a:off x="3356182" y="410680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2016</a:t>
            </a:r>
            <a:endParaRPr lang="en-US" sz="759" dirty="0">
              <a:solidFill>
                <a:srgbClr val="D2072A"/>
              </a:solidFill>
            </a:endParaRPr>
          </a:p>
        </p:txBody>
      </p:sp>
      <p:cxnSp>
        <p:nvCxnSpPr>
          <p:cNvPr id="94" name="Ravni poveznik 93"/>
          <p:cNvCxnSpPr/>
          <p:nvPr/>
        </p:nvCxnSpPr>
        <p:spPr>
          <a:xfrm flipV="1">
            <a:off x="179462" y="3586384"/>
            <a:ext cx="0" cy="5595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avni poveznik 94"/>
          <p:cNvCxnSpPr/>
          <p:nvPr/>
        </p:nvCxnSpPr>
        <p:spPr>
          <a:xfrm flipV="1">
            <a:off x="662103" y="3177655"/>
            <a:ext cx="0" cy="968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Ravni poveznik 95"/>
          <p:cNvCxnSpPr/>
          <p:nvPr/>
        </p:nvCxnSpPr>
        <p:spPr>
          <a:xfrm flipV="1">
            <a:off x="1204102" y="2846744"/>
            <a:ext cx="0" cy="12992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 flipV="1">
            <a:off x="1647385" y="2462082"/>
            <a:ext cx="0" cy="16838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Ravni poveznik 97"/>
          <p:cNvCxnSpPr/>
          <p:nvPr/>
        </p:nvCxnSpPr>
        <p:spPr>
          <a:xfrm flipV="1">
            <a:off x="1765042" y="3524383"/>
            <a:ext cx="0" cy="621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avni poveznik 98"/>
          <p:cNvCxnSpPr/>
          <p:nvPr/>
        </p:nvCxnSpPr>
        <p:spPr>
          <a:xfrm flipV="1">
            <a:off x="2399406" y="2027341"/>
            <a:ext cx="9642" cy="2118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Pravokutnik 99"/>
          <p:cNvSpPr/>
          <p:nvPr/>
        </p:nvSpPr>
        <p:spPr>
          <a:xfrm>
            <a:off x="2249221" y="3065945"/>
            <a:ext cx="38305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JKP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1" name="Ravni poveznik 100"/>
          <p:cNvCxnSpPr/>
          <p:nvPr/>
        </p:nvCxnSpPr>
        <p:spPr>
          <a:xfrm flipH="1" flipV="1">
            <a:off x="2702411" y="3064582"/>
            <a:ext cx="2914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 flipV="1">
            <a:off x="2243442" y="3064582"/>
            <a:ext cx="0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avokutnik 102"/>
          <p:cNvSpPr/>
          <p:nvPr/>
        </p:nvSpPr>
        <p:spPr>
          <a:xfrm>
            <a:off x="2422596" y="3586384"/>
            <a:ext cx="525349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Cloud</a:t>
            </a:r>
            <a:r>
              <a:rPr lang="hr-HR" sz="788" dirty="0">
                <a:solidFill>
                  <a:schemeClr val="bg1"/>
                </a:solidFill>
              </a:rPr>
              <a:t> Srca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04" name="Pravokutnik 103"/>
          <p:cNvSpPr/>
          <p:nvPr/>
        </p:nvSpPr>
        <p:spPr>
          <a:xfrm>
            <a:off x="1783631" y="3523371"/>
            <a:ext cx="415960" cy="36710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NGI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5" name="Ravni poveznik 104"/>
          <p:cNvCxnSpPr/>
          <p:nvPr/>
        </p:nvCxnSpPr>
        <p:spPr>
          <a:xfrm flipH="1" flipV="1">
            <a:off x="3344636" y="3064582"/>
            <a:ext cx="5693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 flipV="1">
            <a:off x="3479249" y="1881999"/>
            <a:ext cx="4552" cy="22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Pravokutnik 106"/>
          <p:cNvSpPr/>
          <p:nvPr/>
        </p:nvSpPr>
        <p:spPr>
          <a:xfrm>
            <a:off x="1096065" y="3656194"/>
            <a:ext cx="499303" cy="281324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Isabella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8" name="Ravni poveznik 107"/>
          <p:cNvCxnSpPr/>
          <p:nvPr/>
        </p:nvCxnSpPr>
        <p:spPr>
          <a:xfrm flipH="1" flipV="1">
            <a:off x="1096066" y="3657706"/>
            <a:ext cx="7160" cy="4882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Pravokutnik 108"/>
          <p:cNvSpPr/>
          <p:nvPr/>
        </p:nvSpPr>
        <p:spPr>
          <a:xfrm>
            <a:off x="3222631" y="2505101"/>
            <a:ext cx="55896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DARIAH-ERIC</a:t>
            </a:r>
          </a:p>
        </p:txBody>
      </p:sp>
      <p:sp>
        <p:nvSpPr>
          <p:cNvPr id="110" name="Pravokutnik 109"/>
          <p:cNvSpPr/>
          <p:nvPr/>
        </p:nvSpPr>
        <p:spPr>
          <a:xfrm>
            <a:off x="3353996" y="3064582"/>
            <a:ext cx="480688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DABAR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1" name="Ravni poveznik 110"/>
          <p:cNvCxnSpPr/>
          <p:nvPr/>
        </p:nvCxnSpPr>
        <p:spPr>
          <a:xfrm flipV="1">
            <a:off x="3929902" y="2505101"/>
            <a:ext cx="9662" cy="16408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Ravni poveznik 111"/>
          <p:cNvCxnSpPr/>
          <p:nvPr/>
        </p:nvCxnSpPr>
        <p:spPr>
          <a:xfrm flipV="1">
            <a:off x="3219376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Ravni poveznik 112"/>
          <p:cNvCxnSpPr/>
          <p:nvPr/>
        </p:nvCxnSpPr>
        <p:spPr>
          <a:xfrm flipV="1">
            <a:off x="4919554" y="2507522"/>
            <a:ext cx="19199" cy="16384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Pravokutnik 113"/>
          <p:cNvSpPr/>
          <p:nvPr/>
        </p:nvSpPr>
        <p:spPr>
          <a:xfrm>
            <a:off x="4780783" y="3605263"/>
            <a:ext cx="540934" cy="335446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HTC </a:t>
            </a:r>
            <a:r>
              <a:rPr lang="hr-HR" sz="788" dirty="0" err="1">
                <a:solidFill>
                  <a:schemeClr val="bg1"/>
                </a:solidFill>
              </a:rPr>
              <a:t>Cloud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5" name="Pravokutnik 114"/>
          <p:cNvSpPr/>
          <p:nvPr/>
        </p:nvSpPr>
        <p:spPr>
          <a:xfrm>
            <a:off x="4781716" y="3064582"/>
            <a:ext cx="54000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RDA ČVOR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6" name="Pravokutnik 115"/>
          <p:cNvSpPr/>
          <p:nvPr/>
        </p:nvSpPr>
        <p:spPr>
          <a:xfrm>
            <a:off x="4792270" y="1661578"/>
            <a:ext cx="1802823" cy="30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en-GB" sz="788" dirty="0"/>
              <a:t>Declaration of the University of Rijeka European Open Science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7" name="Pravokutnik 116"/>
          <p:cNvSpPr/>
          <p:nvPr/>
        </p:nvSpPr>
        <p:spPr>
          <a:xfrm>
            <a:off x="4787119" y="1280134"/>
            <a:ext cx="1807974" cy="3429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en-GB" sz="788" dirty="0"/>
              <a:t>Declaration on the Application of Open Science Principles</a:t>
            </a:r>
          </a:p>
          <a:p>
            <a:pPr algn="ctr"/>
            <a:r>
              <a:rPr lang="en-GB" sz="788" dirty="0"/>
              <a:t>at the University of Zadar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8" name="Ravni poveznik 117"/>
          <p:cNvCxnSpPr/>
          <p:nvPr/>
        </p:nvCxnSpPr>
        <p:spPr>
          <a:xfrm flipV="1">
            <a:off x="4780783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Ravni poveznik 118"/>
          <p:cNvCxnSpPr/>
          <p:nvPr/>
        </p:nvCxnSpPr>
        <p:spPr>
          <a:xfrm flipV="1">
            <a:off x="5634522" y="2870620"/>
            <a:ext cx="2253" cy="12753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avni poveznik 119"/>
          <p:cNvCxnSpPr/>
          <p:nvPr/>
        </p:nvCxnSpPr>
        <p:spPr>
          <a:xfrm flipV="1">
            <a:off x="6288405" y="2487053"/>
            <a:ext cx="0" cy="16588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Pravokutnik 120"/>
          <p:cNvSpPr/>
          <p:nvPr/>
        </p:nvSpPr>
        <p:spPr>
          <a:xfrm>
            <a:off x="1667340" y="2854547"/>
            <a:ext cx="402943" cy="346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AAI</a:t>
            </a:r>
            <a:endParaRPr lang="en-US" sz="788" dirty="0">
              <a:solidFill>
                <a:schemeClr val="bg1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3A708E-7E24-408F-80C8-CEB9CE4CFBD4}"/>
              </a:ext>
            </a:extLst>
          </p:cNvPr>
          <p:cNvGrpSpPr/>
          <p:nvPr/>
        </p:nvGrpSpPr>
        <p:grpSpPr>
          <a:xfrm>
            <a:off x="5889929" y="1962407"/>
            <a:ext cx="796952" cy="734739"/>
            <a:chOff x="4466705" y="2146397"/>
            <a:chExt cx="1821199" cy="170914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19526AF-344D-4B7A-A0E2-A14D8C2A5464}"/>
                </a:ext>
              </a:extLst>
            </p:cNvPr>
            <p:cNvGrpSpPr/>
            <p:nvPr/>
          </p:nvGrpSpPr>
          <p:grpSpPr>
            <a:xfrm>
              <a:off x="4466705" y="2146397"/>
              <a:ext cx="1821199" cy="1709147"/>
              <a:chOff x="6874966" y="1138029"/>
              <a:chExt cx="4275317" cy="4351918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294E5CD6-D0E4-46F5-A427-DC7F170D8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1138029"/>
                <a:ext cx="4275317" cy="32226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BEC29A5-8A46-4442-8747-B715E0E9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8C899CB-08A3-4573-9440-0EF36D804178}"/>
                </a:ext>
              </a:extLst>
            </p:cNvPr>
            <p:cNvSpPr txBox="1"/>
            <p:nvPr/>
          </p:nvSpPr>
          <p:spPr>
            <a:xfrm>
              <a:off x="4622677" y="2405256"/>
              <a:ext cx="987926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/>
                <a:t>HR-ZOO</a:t>
              </a:r>
              <a:endParaRPr lang="hr-HR" sz="2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EDBEE1-A2D0-4713-812B-B48C6A21A8E1}"/>
                </a:ext>
              </a:extLst>
            </p:cNvPr>
            <p:cNvSpPr txBox="1"/>
            <p:nvPr/>
          </p:nvSpPr>
          <p:spPr>
            <a:xfrm>
              <a:off x="5089869" y="3261873"/>
              <a:ext cx="987929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>
                  <a:solidFill>
                    <a:schemeClr val="bg1"/>
                  </a:solidFill>
                </a:rPr>
                <a:t>HR-OOZ</a:t>
              </a:r>
              <a:endParaRPr lang="hr-H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Pravokutnik 86"/>
          <p:cNvSpPr/>
          <p:nvPr/>
        </p:nvSpPr>
        <p:spPr>
          <a:xfrm>
            <a:off x="195789" y="3586772"/>
            <a:ext cx="517345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CARNET</a:t>
            </a:r>
            <a:endParaRPr lang="en-US" sz="78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100" grpId="0" animBg="1"/>
      <p:bldP spid="103" grpId="0" animBg="1"/>
      <p:bldP spid="104" grpId="0" animBg="1"/>
      <p:bldP spid="107" grpId="0" animBg="1"/>
      <p:bldP spid="109" grpId="0" animBg="1"/>
      <p:bldP spid="110" grpId="0" animBg="1"/>
      <p:bldP spid="114" grpId="0" animBg="1"/>
      <p:bldP spid="115" grpId="0" animBg="1"/>
      <p:bldP spid="116" grpId="0" animBg="1"/>
      <p:bldP spid="117" grpId="0" animBg="1"/>
      <p:bldP spid="121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05" y="275380"/>
            <a:ext cx="6197885" cy="457352"/>
          </a:xfrm>
        </p:spPr>
        <p:txBody>
          <a:bodyPr>
            <a:noAutofit/>
          </a:bodyPr>
          <a:lstStyle/>
          <a:p>
            <a:r>
              <a:rPr lang="en-GB" sz="1900" dirty="0"/>
              <a:t>Croatian Scientific and Educational Cloud (HR-ZOO)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1090" y="796220"/>
            <a:ext cx="3297378" cy="419088"/>
          </a:xfrm>
          <a:prstGeom prst="rect">
            <a:avLst/>
          </a:prstGeom>
          <a:solidFill>
            <a:srgbClr val="B04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81000" indent="0">
              <a:buNone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Strategic project by Ministry of Science and 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090" y="1215310"/>
            <a:ext cx="3297378" cy="718004"/>
          </a:xfrm>
          <a:prstGeom prst="rect">
            <a:avLst/>
          </a:prstGeom>
          <a:solidFill>
            <a:srgbClr val="DD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00"/>
            <a:r>
              <a:rPr lang="en-GB" sz="759" dirty="0">
                <a:latin typeface="Arial" panose="020B0604020202020204" pitchFamily="34" charset="0"/>
                <a:cs typeface="Arial" panose="020B0604020202020204" pitchFamily="34" charset="0"/>
              </a:rPr>
              <a:t>Distributed national e-infrastructure of computing, storage and network resources for different purposes, designed for strengthening the capacity of the Croatian academic and research community for research, technological development and innovation.</a:t>
            </a:r>
            <a:endParaRPr lang="hr-HR" sz="7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8467" y="792428"/>
            <a:ext cx="2700516" cy="1127252"/>
          </a:xfrm>
          <a:prstGeom prst="rect">
            <a:avLst/>
          </a:prstGeom>
          <a:solidFill>
            <a:srgbClr val="F99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			       SRCE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No:			       KK.01.1.1.08.0001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value: 		          196.802.438,11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contribution: 		       167.282.072,40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share:				 29.520.365,71‬ HRK</a:t>
            </a:r>
          </a:p>
          <a:p>
            <a:pPr marL="81000" defTabSz="101250"/>
            <a:r>
              <a:rPr lang="en-GB" sz="75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:	           1.7.2017. - 30.4.2023.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15488" y="1605584"/>
            <a:ext cx="1380738" cy="974078"/>
            <a:chOff x="5323103" y="3713022"/>
            <a:chExt cx="2602328" cy="18389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77642">
              <a:off x="5704798" y="3331327"/>
              <a:ext cx="1838937" cy="2602328"/>
            </a:xfrm>
            <a:prstGeom prst="rect">
              <a:avLst/>
            </a:prstGeom>
          </p:spPr>
        </p:pic>
        <p:pic>
          <p:nvPicPr>
            <p:cNvPr id="8" name="Picture 14" descr="Image result for handshake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39020" y="4164692"/>
              <a:ext cx="873812" cy="87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51592" y="1986441"/>
            <a:ext cx="5835821" cy="429298"/>
            <a:chOff x="877408" y="4566610"/>
            <a:chExt cx="10374792" cy="76319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6003" y="4570207"/>
              <a:ext cx="1329300" cy="75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014" y="459000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308" y="459000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111" y="4566610"/>
              <a:ext cx="745089" cy="74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461" y="4592393"/>
              <a:ext cx="930348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595" y="4760487"/>
              <a:ext cx="1529259" cy="2763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408" y="4602946"/>
              <a:ext cx="1695550" cy="570696"/>
            </a:xfrm>
            <a:prstGeom prst="rect">
              <a:avLst/>
            </a:prstGeom>
          </p:spPr>
        </p:pic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671A40E-E586-BD4E-A421-E5F26FA75C02}"/>
              </a:ext>
            </a:extLst>
          </p:cNvPr>
          <p:cNvGrpSpPr/>
          <p:nvPr/>
        </p:nvGrpSpPr>
        <p:grpSpPr>
          <a:xfrm>
            <a:off x="1557118" y="2598116"/>
            <a:ext cx="4152294" cy="1900895"/>
            <a:chOff x="2457643" y="1745009"/>
            <a:chExt cx="7381855" cy="3379370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915446C2-1453-1C4E-9F4E-A3D621D26B65}"/>
                </a:ext>
              </a:extLst>
            </p:cNvPr>
            <p:cNvGrpSpPr/>
            <p:nvPr/>
          </p:nvGrpSpPr>
          <p:grpSpPr>
            <a:xfrm>
              <a:off x="3550564" y="3178539"/>
              <a:ext cx="1171037" cy="1184677"/>
              <a:chOff x="1668489" y="2466321"/>
              <a:chExt cx="686536" cy="694533"/>
            </a:xfrm>
          </p:grpSpPr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1A82B0A8-AFE2-F14D-B746-4E4BD434E2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1664490" y="2470320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65" name="Block Arc 264">
                  <a:extLst>
                    <a:ext uri="{FF2B5EF4-FFF2-40B4-BE49-F238E27FC236}">
                      <a16:creationId xmlns:a16="http://schemas.microsoft.com/office/drawing/2014/main" id="{15FD6910-BBD1-524C-88A0-CDEE22996033}"/>
                    </a:ext>
                  </a:extLst>
                </p:cNvPr>
                <p:cNvSpPr/>
                <p:nvPr/>
              </p:nvSpPr>
              <p:spPr>
                <a:xfrm rot="18279396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6" name="Block Arc 265">
                  <a:extLst>
                    <a:ext uri="{FF2B5EF4-FFF2-40B4-BE49-F238E27FC236}">
                      <a16:creationId xmlns:a16="http://schemas.microsoft.com/office/drawing/2014/main" id="{7EED0C32-726D-2844-9802-0EDF30053792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Block Arc 266">
                  <a:extLst>
                    <a:ext uri="{FF2B5EF4-FFF2-40B4-BE49-F238E27FC236}">
                      <a16:creationId xmlns:a16="http://schemas.microsoft.com/office/drawing/2014/main" id="{337C57CA-76A8-2D47-98EC-6C70D1626647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E3B5DB15-AE5A-3D4A-8F4E-E3F7586D9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1148" y="2680141"/>
                <a:ext cx="258896" cy="258896"/>
              </a:xfrm>
              <a:prstGeom prst="rect">
                <a:avLst/>
              </a:prstGeom>
            </p:spPr>
          </p:pic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8369D84-BBE7-2644-B96B-784EA2914435}"/>
                </a:ext>
              </a:extLst>
            </p:cNvPr>
            <p:cNvGrpSpPr/>
            <p:nvPr/>
          </p:nvGrpSpPr>
          <p:grpSpPr>
            <a:xfrm>
              <a:off x="4908822" y="3889651"/>
              <a:ext cx="1184677" cy="1171035"/>
              <a:chOff x="2686883" y="2950606"/>
              <a:chExt cx="694533" cy="686536"/>
            </a:xfrm>
          </p:grpSpPr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EFC366FD-4226-3E4D-AB72-09D957FE3D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86883" y="2950606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60" name="Block Arc 259">
                  <a:extLst>
                    <a:ext uri="{FF2B5EF4-FFF2-40B4-BE49-F238E27FC236}">
                      <a16:creationId xmlns:a16="http://schemas.microsoft.com/office/drawing/2014/main" id="{DAB0747C-2312-424B-BB63-6A6F6839799A}"/>
                    </a:ext>
                  </a:extLst>
                </p:cNvPr>
                <p:cNvSpPr/>
                <p:nvPr/>
              </p:nvSpPr>
              <p:spPr>
                <a:xfrm rot="7049141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Block Arc 260">
                  <a:extLst>
                    <a:ext uri="{FF2B5EF4-FFF2-40B4-BE49-F238E27FC236}">
                      <a16:creationId xmlns:a16="http://schemas.microsoft.com/office/drawing/2014/main" id="{A73A792C-3041-D949-B4AA-A9ACB06B6E27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2" name="Block Arc 261">
                  <a:extLst>
                    <a:ext uri="{FF2B5EF4-FFF2-40B4-BE49-F238E27FC236}">
                      <a16:creationId xmlns:a16="http://schemas.microsoft.com/office/drawing/2014/main" id="{A01EEECE-4031-8B40-BC71-5FDE2725A08A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59" name="Picture 258">
                <a:extLst>
                  <a:ext uri="{FF2B5EF4-FFF2-40B4-BE49-F238E27FC236}">
                    <a16:creationId xmlns:a16="http://schemas.microsoft.com/office/drawing/2014/main" id="{DE43941C-DB8E-5243-9817-AC90CCC02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25685" y="3174044"/>
                <a:ext cx="220291" cy="225978"/>
              </a:xfrm>
              <a:prstGeom prst="rect">
                <a:avLst/>
              </a:prstGeom>
            </p:spPr>
          </p:pic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431963DC-774C-A94D-85B5-C57CFC70385C}"/>
                </a:ext>
              </a:extLst>
            </p:cNvPr>
            <p:cNvGrpSpPr>
              <a:grpSpLocks noChangeAspect="1"/>
            </p:cNvGrpSpPr>
            <p:nvPr/>
          </p:nvGrpSpPr>
          <p:grpSpPr>
            <a:xfrm rot="8569191">
              <a:off x="6537419" y="3784174"/>
              <a:ext cx="1184677" cy="1171035"/>
              <a:chOff x="2460567" y="1664778"/>
              <a:chExt cx="1092580" cy="1080000"/>
            </a:xfrm>
          </p:grpSpPr>
          <p:sp>
            <p:nvSpPr>
              <p:cNvPr id="255" name="Block Arc 254">
                <a:extLst>
                  <a:ext uri="{FF2B5EF4-FFF2-40B4-BE49-F238E27FC236}">
                    <a16:creationId xmlns:a16="http://schemas.microsoft.com/office/drawing/2014/main" id="{2CEB3F33-FEB7-A34E-9C25-6D2E3432370A}"/>
                  </a:ext>
                </a:extLst>
              </p:cNvPr>
              <p:cNvSpPr/>
              <p:nvPr/>
            </p:nvSpPr>
            <p:spPr>
              <a:xfrm rot="16988848">
                <a:off x="2562162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Block Arc 255">
                <a:extLst>
                  <a:ext uri="{FF2B5EF4-FFF2-40B4-BE49-F238E27FC236}">
                    <a16:creationId xmlns:a16="http://schemas.microsoft.com/office/drawing/2014/main" id="{A2A353A4-FFAC-3C4B-B4C0-14705F85F527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Block Arc 256">
                <a:extLst>
                  <a:ext uri="{FF2B5EF4-FFF2-40B4-BE49-F238E27FC236}">
                    <a16:creationId xmlns:a16="http://schemas.microsoft.com/office/drawing/2014/main" id="{D379CB71-0782-6A44-8C13-180B9622F4A6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92D0CFCF-082D-284F-9392-B46B7230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675" y="4157028"/>
              <a:ext cx="433570" cy="433570"/>
            </a:xfrm>
            <a:prstGeom prst="rect">
              <a:avLst/>
            </a:prstGeom>
          </p:spPr>
        </p:pic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0A5ABA-0358-BD44-913B-5B0F7A3A5D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7326" y="2462190"/>
              <a:ext cx="1184677" cy="1171035"/>
              <a:chOff x="2460567" y="1664778"/>
              <a:chExt cx="1092580" cy="1080000"/>
            </a:xfrm>
          </p:grpSpPr>
          <p:sp>
            <p:nvSpPr>
              <p:cNvPr id="252" name="Block Arc 251">
                <a:extLst>
                  <a:ext uri="{FF2B5EF4-FFF2-40B4-BE49-F238E27FC236}">
                    <a16:creationId xmlns:a16="http://schemas.microsoft.com/office/drawing/2014/main" id="{ADC765FD-C482-3B44-8C3C-9405190ED0E3}"/>
                  </a:ext>
                </a:extLst>
              </p:cNvPr>
              <p:cNvSpPr/>
              <p:nvPr/>
            </p:nvSpPr>
            <p:spPr>
              <a:xfrm rot="6921117">
                <a:off x="2562164" y="1773949"/>
                <a:ext cx="876813" cy="861653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Block Arc 252">
                <a:extLst>
                  <a:ext uri="{FF2B5EF4-FFF2-40B4-BE49-F238E27FC236}">
                    <a16:creationId xmlns:a16="http://schemas.microsoft.com/office/drawing/2014/main" id="{98337953-2B73-1B41-A6AA-BD96546A5781}"/>
                  </a:ext>
                </a:extLst>
              </p:cNvPr>
              <p:cNvSpPr/>
              <p:nvPr/>
            </p:nvSpPr>
            <p:spPr>
              <a:xfrm rot="16200000">
                <a:off x="2473147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Block Arc 253">
                <a:extLst>
                  <a:ext uri="{FF2B5EF4-FFF2-40B4-BE49-F238E27FC236}">
                    <a16:creationId xmlns:a16="http://schemas.microsoft.com/office/drawing/2014/main" id="{CBD9C4F3-F70D-A842-9572-13C42312D672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F543F224-57AF-8E40-99D4-89A6E9D40A34}"/>
                </a:ext>
              </a:extLst>
            </p:cNvPr>
            <p:cNvGrpSpPr/>
            <p:nvPr/>
          </p:nvGrpSpPr>
          <p:grpSpPr>
            <a:xfrm>
              <a:off x="4330516" y="1825265"/>
              <a:ext cx="1184677" cy="1171035"/>
              <a:chOff x="2234524" y="1784502"/>
              <a:chExt cx="694533" cy="686536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EF553C39-C945-F14D-90E3-BB35A895F4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34524" y="1784502"/>
                <a:ext cx="694533" cy="686536"/>
                <a:chOff x="2460567" y="1664778"/>
                <a:chExt cx="1092580" cy="1080000"/>
              </a:xfrm>
            </p:grpSpPr>
            <p:sp>
              <p:nvSpPr>
                <p:cNvPr id="249" name="Block Arc 248">
                  <a:extLst>
                    <a:ext uri="{FF2B5EF4-FFF2-40B4-BE49-F238E27FC236}">
                      <a16:creationId xmlns:a16="http://schemas.microsoft.com/office/drawing/2014/main" id="{6AC64675-507C-0848-851D-629EB8038513}"/>
                    </a:ext>
                  </a:extLst>
                </p:cNvPr>
                <p:cNvSpPr/>
                <p:nvPr/>
              </p:nvSpPr>
              <p:spPr>
                <a:xfrm rot="16200000">
                  <a:off x="2562163" y="1773949"/>
                  <a:ext cx="876813" cy="861653"/>
                </a:xfrm>
                <a:prstGeom prst="blockArc">
                  <a:avLst>
                    <a:gd name="adj1" fmla="val 7006240"/>
                    <a:gd name="adj2" fmla="val 4478835"/>
                    <a:gd name="adj3" fmla="val 15348"/>
                  </a:avLst>
                </a:prstGeom>
                <a:solidFill>
                  <a:srgbClr val="ED1C24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0" name="Block Arc 249">
                  <a:extLst>
                    <a:ext uri="{FF2B5EF4-FFF2-40B4-BE49-F238E27FC236}">
                      <a16:creationId xmlns:a16="http://schemas.microsoft.com/office/drawing/2014/main" id="{31542414-6252-5A45-B12D-26B5D95D2996}"/>
                    </a:ext>
                  </a:extLst>
                </p:cNvPr>
                <p:cNvSpPr/>
                <p:nvPr/>
              </p:nvSpPr>
              <p:spPr>
                <a:xfrm rot="16200000">
                  <a:off x="2473147" y="1664778"/>
                  <a:ext cx="1080000" cy="1080000"/>
                </a:xfrm>
                <a:prstGeom prst="blockArc">
                  <a:avLst>
                    <a:gd name="adj1" fmla="val 10800000"/>
                    <a:gd name="adj2" fmla="val 21598066"/>
                    <a:gd name="adj3" fmla="val 15737"/>
                  </a:avLst>
                </a:prstGeom>
                <a:solidFill>
                  <a:srgbClr val="ED1C24">
                    <a:alpha val="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1" name="Block Arc 250">
                  <a:extLst>
                    <a:ext uri="{FF2B5EF4-FFF2-40B4-BE49-F238E27FC236}">
                      <a16:creationId xmlns:a16="http://schemas.microsoft.com/office/drawing/2014/main" id="{EF764C1C-18A6-FB43-9029-8F81B5562516}"/>
                    </a:ext>
                  </a:extLst>
                </p:cNvPr>
                <p:cNvSpPr/>
                <p:nvPr/>
              </p:nvSpPr>
              <p:spPr>
                <a:xfrm rot="5400000">
                  <a:off x="2462393" y="1662952"/>
                  <a:ext cx="1076347" cy="1080000"/>
                </a:xfrm>
                <a:prstGeom prst="blockArc">
                  <a:avLst>
                    <a:gd name="adj1" fmla="val 2574662"/>
                    <a:gd name="adj2" fmla="val 50241"/>
                    <a:gd name="adj3" fmla="val 15206"/>
                  </a:avLst>
                </a:prstGeom>
                <a:solidFill>
                  <a:srgbClr val="ED1C2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59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FF2B25FC-5DD1-7E4E-871D-1ED677A0A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4865" y="1996601"/>
                <a:ext cx="260015" cy="260016"/>
              </a:xfrm>
              <a:prstGeom prst="rect">
                <a:avLst/>
              </a:prstGeom>
            </p:spPr>
          </p:pic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CEC938C-C2F4-6942-8887-5FF60ADF25C5}"/>
                </a:ext>
              </a:extLst>
            </p:cNvPr>
            <p:cNvGrpSpPr>
              <a:grpSpLocks noChangeAspect="1"/>
            </p:cNvGrpSpPr>
            <p:nvPr/>
          </p:nvGrpSpPr>
          <p:grpSpPr>
            <a:xfrm rot="3154701">
              <a:off x="5836358" y="1751828"/>
              <a:ext cx="1184675" cy="1171037"/>
              <a:chOff x="2460567" y="1664778"/>
              <a:chExt cx="1092579" cy="1080000"/>
            </a:xfrm>
          </p:grpSpPr>
          <p:sp>
            <p:nvSpPr>
              <p:cNvPr id="244" name="Block Arc 243">
                <a:extLst>
                  <a:ext uri="{FF2B5EF4-FFF2-40B4-BE49-F238E27FC236}">
                    <a16:creationId xmlns:a16="http://schemas.microsoft.com/office/drawing/2014/main" id="{C732CE50-9E2C-2545-9F7D-1531E5F3B183}"/>
                  </a:ext>
                </a:extLst>
              </p:cNvPr>
              <p:cNvSpPr/>
              <p:nvPr/>
            </p:nvSpPr>
            <p:spPr>
              <a:xfrm rot="14206610">
                <a:off x="2562162" y="1773949"/>
                <a:ext cx="876813" cy="861654"/>
              </a:xfrm>
              <a:prstGeom prst="blockArc">
                <a:avLst>
                  <a:gd name="adj1" fmla="val 7006240"/>
                  <a:gd name="adj2" fmla="val 4478835"/>
                  <a:gd name="adj3" fmla="val 15348"/>
                </a:avLst>
              </a:prstGeom>
              <a:solidFill>
                <a:srgbClr val="ED1C24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Block Arc 244">
                <a:extLst>
                  <a:ext uri="{FF2B5EF4-FFF2-40B4-BE49-F238E27FC236}">
                    <a16:creationId xmlns:a16="http://schemas.microsoft.com/office/drawing/2014/main" id="{06B3D9EF-AFD1-5241-88BB-9906CBA027A7}"/>
                  </a:ext>
                </a:extLst>
              </p:cNvPr>
              <p:cNvSpPr/>
              <p:nvPr/>
            </p:nvSpPr>
            <p:spPr>
              <a:xfrm rot="18939103">
                <a:off x="2473146" y="1664778"/>
                <a:ext cx="1080000" cy="1080000"/>
              </a:xfrm>
              <a:prstGeom prst="blockArc">
                <a:avLst>
                  <a:gd name="adj1" fmla="val 10800000"/>
                  <a:gd name="adj2" fmla="val 21598066"/>
                  <a:gd name="adj3" fmla="val 15737"/>
                </a:avLst>
              </a:prstGeom>
              <a:solidFill>
                <a:srgbClr val="ED1C24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Block Arc 245">
                <a:extLst>
                  <a:ext uri="{FF2B5EF4-FFF2-40B4-BE49-F238E27FC236}">
                    <a16:creationId xmlns:a16="http://schemas.microsoft.com/office/drawing/2014/main" id="{F643CC6A-0B13-944A-B955-E4953C85F586}"/>
                  </a:ext>
                </a:extLst>
              </p:cNvPr>
              <p:cNvSpPr/>
              <p:nvPr/>
            </p:nvSpPr>
            <p:spPr>
              <a:xfrm rot="5400000">
                <a:off x="2462393" y="1662952"/>
                <a:ext cx="1076347" cy="1080000"/>
              </a:xfrm>
              <a:prstGeom prst="blockArc">
                <a:avLst>
                  <a:gd name="adj1" fmla="val 2574662"/>
                  <a:gd name="adj2" fmla="val 50241"/>
                  <a:gd name="adj3" fmla="val 15206"/>
                </a:avLst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D17BCBCB-7BED-1A46-8909-1313A51D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753" y="2158101"/>
              <a:ext cx="252682" cy="252682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D84F9F74-EF2F-C14C-BDA0-541386334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56" y="2217827"/>
              <a:ext cx="252682" cy="252682"/>
            </a:xfrm>
            <a:prstGeom prst="rect">
              <a:avLst/>
            </a:prstGeom>
          </p:spPr>
        </p:pic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5371F4D-7E11-B84E-A3B7-E273574C05BD}"/>
                </a:ext>
              </a:extLst>
            </p:cNvPr>
            <p:cNvSpPr txBox="1"/>
            <p:nvPr/>
          </p:nvSpPr>
          <p:spPr>
            <a:xfrm>
              <a:off x="3282390" y="4406233"/>
              <a:ext cx="1726206" cy="71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SPECIALIZED SUPPORT TO RESEARCHERS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01F9793-C8BE-EC49-9D10-2FA793C85EC8}"/>
                </a:ext>
              </a:extLst>
            </p:cNvPr>
            <p:cNvSpPr txBox="1"/>
            <p:nvPr/>
          </p:nvSpPr>
          <p:spPr>
            <a:xfrm>
              <a:off x="2457643" y="3510954"/>
              <a:ext cx="1318569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SCIENTIFIC SOFTWARE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DB71EF3-A8AF-814B-AE42-C2A92338BDDA}"/>
                </a:ext>
              </a:extLst>
            </p:cNvPr>
            <p:cNvSpPr txBox="1"/>
            <p:nvPr/>
          </p:nvSpPr>
          <p:spPr>
            <a:xfrm>
              <a:off x="7606014" y="4260892"/>
              <a:ext cx="1949648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COLOCATION OF ICT EQUIPMENT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5D1757F-88A7-FF42-AB78-C43DC0515888}"/>
                </a:ext>
              </a:extLst>
            </p:cNvPr>
            <p:cNvSpPr txBox="1"/>
            <p:nvPr/>
          </p:nvSpPr>
          <p:spPr>
            <a:xfrm>
              <a:off x="6903923" y="1944321"/>
              <a:ext cx="1671068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129EC4CE-51E5-7D44-84F9-4B9DC560CFB2}"/>
                </a:ext>
              </a:extLst>
            </p:cNvPr>
            <p:cNvSpPr txBox="1"/>
            <p:nvPr/>
          </p:nvSpPr>
          <p:spPr>
            <a:xfrm>
              <a:off x="8360652" y="2823560"/>
              <a:ext cx="1478846" cy="533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 CONNECTIVITY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00AE503B-2E86-3B43-85D7-C74A201F96BA}"/>
                </a:ext>
              </a:extLst>
            </p:cNvPr>
            <p:cNvSpPr txBox="1"/>
            <p:nvPr/>
          </p:nvSpPr>
          <p:spPr>
            <a:xfrm>
              <a:off x="3084478" y="2193596"/>
              <a:ext cx="1318570" cy="34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75" b="1" dirty="0">
                  <a:solidFill>
                    <a:srgbClr val="4E4C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</a:t>
              </a:r>
            </a:p>
          </p:txBody>
        </p: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82AF9434-0196-6348-A89D-81C162D65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482" y="2780043"/>
              <a:ext cx="614194" cy="500129"/>
            </a:xfrm>
            <a:prstGeom prst="rect">
              <a:avLst/>
            </a:prstGeom>
          </p:spPr>
        </p:pic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CBAA63F6-A290-E64A-92DB-EFAFC893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412642">
              <a:off x="5351340" y="2215206"/>
              <a:ext cx="741277" cy="566008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C43C9390-FECE-F044-AA36-C04A5D57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9147342">
              <a:off x="6708935" y="2546107"/>
              <a:ext cx="741277" cy="566008"/>
            </a:xfrm>
            <a:prstGeom prst="rect">
              <a:avLst/>
            </a:prstGeom>
          </p:spPr>
        </p:pic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FEC8F0E7-071F-C040-80DF-EDE28B363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8689925">
              <a:off x="7235375" y="3421662"/>
              <a:ext cx="741277" cy="566008"/>
            </a:xfrm>
            <a:prstGeom prst="rect">
              <a:avLst/>
            </a:prstGeom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13DCAD96-FC70-2F44-8720-EA4A00DC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6200000">
              <a:off x="5949521" y="4176215"/>
              <a:ext cx="741277" cy="566008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2E6B5C6F-EFA7-FB49-8D93-1F8D971BC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3381083">
              <a:off x="4435760" y="3758485"/>
              <a:ext cx="741277" cy="566008"/>
            </a:xfrm>
            <a:prstGeom prst="rect">
              <a:avLst/>
            </a:prstGeom>
          </p:spPr>
        </p:pic>
        <p:pic>
          <p:nvPicPr>
            <p:cNvPr id="243" name="Picture 242">
              <a:extLst>
                <a:ext uri="{FF2B5EF4-FFF2-40B4-BE49-F238E27FC236}">
                  <a16:creationId xmlns:a16="http://schemas.microsoft.com/office/drawing/2014/main" id="{DFD2CE41-8574-B746-A156-15293E997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9218711">
              <a:off x="4186177" y="2796813"/>
              <a:ext cx="741277" cy="566008"/>
            </a:xfrm>
            <a:prstGeom prst="rect">
              <a:avLst/>
            </a:prstGeom>
          </p:spPr>
        </p:pic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64" y="3312981"/>
            <a:ext cx="1046226" cy="3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Croatian Open Science Cloud – An Installation Guide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and connect the existing national elements of open science for the development of HR-OOZ and connect them with the European / international network</a:t>
            </a:r>
          </a:p>
          <a:p>
            <a:r>
              <a:rPr lang="en-GB" dirty="0"/>
              <a:t>Ensure that there is </a:t>
            </a:r>
            <a:r>
              <a:rPr lang="en-GB" b="1" dirty="0"/>
              <a:t>a national plan for the development of research infrastructure</a:t>
            </a:r>
            <a:r>
              <a:rPr lang="en-GB" dirty="0"/>
              <a:t> (including e-infrastructure)</a:t>
            </a:r>
          </a:p>
          <a:p>
            <a:r>
              <a:rPr lang="en-GB" dirty="0"/>
              <a:t>Develop and maintain national cooperation and bring together all relevant stakeholders :</a:t>
            </a:r>
          </a:p>
          <a:p>
            <a:pPr lvl="1"/>
            <a:r>
              <a:rPr lang="en-GB" dirty="0"/>
              <a:t>horizontal: joint projects for the development of new infrastructures, services and resources</a:t>
            </a:r>
          </a:p>
          <a:p>
            <a:pPr lvl="1"/>
            <a:r>
              <a:rPr lang="en-GB" dirty="0"/>
              <a:t>vertical: joint projects for building data standards, </a:t>
            </a:r>
            <a:r>
              <a:rPr lang="en-GB" dirty="0" err="1"/>
              <a:t>catalog</a:t>
            </a:r>
            <a:r>
              <a:rPr lang="en-GB" dirty="0"/>
              <a:t> of services, joint application for large (scientific) and challenging projects</a:t>
            </a:r>
          </a:p>
          <a:p>
            <a:r>
              <a:rPr lang="en-GB" dirty="0"/>
              <a:t>Ensure funding and sustainability of research infrastructures (including e-infrastructure)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7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Croatian Open Science Cloud Initiative 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2" y="1071052"/>
            <a:ext cx="4902896" cy="3262312"/>
          </a:xfrm>
        </p:spPr>
      </p:pic>
      <p:sp>
        <p:nvSpPr>
          <p:cNvPr id="5" name="TekstniOkvir 4"/>
          <p:cNvSpPr txBox="1"/>
          <p:nvPr/>
        </p:nvSpPr>
        <p:spPr>
          <a:xfrm>
            <a:off x="609327" y="4392904"/>
            <a:ext cx="5394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Handing over ceremony of the </a:t>
            </a:r>
            <a:r>
              <a:rPr lang="hr-HR" sz="1000" dirty="0" err="1"/>
              <a:t>MoU</a:t>
            </a:r>
            <a:r>
              <a:rPr lang="hr-HR" sz="1000" dirty="0"/>
              <a:t> </a:t>
            </a:r>
            <a:r>
              <a:rPr lang="en-GB" sz="1000" dirty="0"/>
              <a:t>for members of the </a:t>
            </a:r>
            <a:r>
              <a:rPr lang="hr-HR" sz="1000" dirty="0"/>
              <a:t>HR-OOZ </a:t>
            </a:r>
            <a:r>
              <a:rPr lang="hr-HR" sz="1000" dirty="0" err="1"/>
              <a:t>Initiative</a:t>
            </a:r>
            <a:r>
              <a:rPr lang="hr-HR" sz="1000" dirty="0"/>
              <a:t> on </a:t>
            </a:r>
            <a:r>
              <a:rPr lang="hr-HR" sz="1000" dirty="0" err="1"/>
              <a:t>September</a:t>
            </a:r>
            <a:r>
              <a:rPr lang="hr-HR" sz="1000" dirty="0"/>
              <a:t> 3rd 2021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46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6DB0F7C2-21F2-4C3A-BBCD-BFCA682E8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03" y="1906395"/>
            <a:ext cx="1240961" cy="800675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500" dirty="0">
                <a:solidFill>
                  <a:srgbClr val="D2072A"/>
                </a:solidFill>
              </a:rPr>
              <a:t>HR-ZOO </a:t>
            </a:r>
            <a:r>
              <a:rPr lang="hr-HR" sz="1500" dirty="0" err="1">
                <a:solidFill>
                  <a:srgbClr val="D2072A"/>
                </a:solidFill>
              </a:rPr>
              <a:t>Initiative</a:t>
            </a:r>
            <a:r>
              <a:rPr lang="hr-HR" sz="1500" dirty="0">
                <a:solidFill>
                  <a:srgbClr val="D2072A"/>
                </a:solidFill>
              </a:rPr>
              <a:t> – </a:t>
            </a:r>
            <a:r>
              <a:rPr lang="hr-HR" sz="1500" dirty="0" err="1">
                <a:solidFill>
                  <a:srgbClr val="D2072A"/>
                </a:solidFill>
              </a:rPr>
              <a:t>Members</a:t>
            </a:r>
            <a:r>
              <a:rPr lang="hr-HR" sz="1500" dirty="0">
                <a:solidFill>
                  <a:srgbClr val="D2072A"/>
                </a:solidFill>
              </a:rPr>
              <a:t> (11 </a:t>
            </a:r>
            <a:r>
              <a:rPr lang="hr-HR" sz="1500" dirty="0" err="1">
                <a:solidFill>
                  <a:srgbClr val="D2072A"/>
                </a:solidFill>
              </a:rPr>
              <a:t>Oct</a:t>
            </a:r>
            <a:r>
              <a:rPr lang="hr-HR" sz="1500" dirty="0">
                <a:solidFill>
                  <a:srgbClr val="D2072A"/>
                </a:solidFill>
              </a:rPr>
              <a:t> 2021)</a:t>
            </a: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FAFA746-3140-4852-9CE1-E7EDC5C67D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1314937"/>
            <a:ext cx="1100847" cy="458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A571-C178-4C2F-B363-35FC7D5E8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17" y="1357747"/>
            <a:ext cx="1050280" cy="39516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DCA8C74-4526-4EFD-9D71-7A5776DDD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21"/>
          <a:stretch/>
        </p:blipFill>
        <p:spPr>
          <a:xfrm>
            <a:off x="2982282" y="1215644"/>
            <a:ext cx="1000822" cy="610856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C7BE6075-816A-4683-9322-C1D49D050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954" y="1275730"/>
            <a:ext cx="963569" cy="499304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03A0901-F369-4C9F-A4EA-9CE78C85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12" y="1301149"/>
            <a:ext cx="1052825" cy="444159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CA4693C-B3D9-4001-AA25-07867A855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043156"/>
            <a:ext cx="1832396" cy="513493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35B47EB7-3CFD-4E49-9064-6DBF2D816C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23" y="2031480"/>
            <a:ext cx="1832469" cy="529747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9852D259-400E-4E49-9E1B-0CA2A708C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b="16523"/>
          <a:stretch/>
        </p:blipFill>
        <p:spPr>
          <a:xfrm>
            <a:off x="5131493" y="1921246"/>
            <a:ext cx="1472989" cy="659363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C6117AC1-E498-4D28-8EC5-B0D169B39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68" y="2952892"/>
            <a:ext cx="1515649" cy="32923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72AE761-4C51-43EB-BDFC-658702046C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3" y="2753112"/>
            <a:ext cx="702077" cy="70207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26B50C4-E262-48E9-AA6B-F1C2DEB012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83" y="2799736"/>
            <a:ext cx="655453" cy="655453"/>
          </a:xfrm>
          <a:prstGeom prst="rect">
            <a:avLst/>
          </a:prstGeom>
        </p:spPr>
      </p:pic>
      <p:pic>
        <p:nvPicPr>
          <p:cNvPr id="19" name="Content Placeholder 2">
            <a:extLst>
              <a:ext uri="{FF2B5EF4-FFF2-40B4-BE49-F238E27FC236}">
                <a16:creationId xmlns:a16="http://schemas.microsoft.com/office/drawing/2014/main" id="{AA805199-ECA4-4168-B61E-C11D6E52A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2596" y="2707070"/>
            <a:ext cx="840866" cy="891009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040D3B4-51A3-4D35-B473-1250E3DD48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55" y="2621927"/>
            <a:ext cx="1108782" cy="1146891"/>
          </a:xfrm>
          <a:prstGeom prst="rect">
            <a:avLst/>
          </a:prstGeom>
        </p:spPr>
      </p:pic>
      <p:pic>
        <p:nvPicPr>
          <p:cNvPr id="21" name="Content Placeholder 2">
            <a:extLst>
              <a:ext uri="{FF2B5EF4-FFF2-40B4-BE49-F238E27FC236}">
                <a16:creationId xmlns:a16="http://schemas.microsoft.com/office/drawing/2014/main" id="{F0CF8FFD-EF02-4517-A353-8AF9A92BB8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9" y="3837043"/>
            <a:ext cx="1624268" cy="578714"/>
          </a:xfrm>
          <a:prstGeom prst="rect">
            <a:avLst/>
          </a:prstGeom>
        </p:spPr>
      </p:pic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CA157EC3-D7C4-4202-8E74-8BA1150A3B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9" y="3866743"/>
            <a:ext cx="977845" cy="571611"/>
          </a:xfrm>
          <a:prstGeom prst="rect">
            <a:avLst/>
          </a:prstGeom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12E7E79D-FDC4-4443-B0B8-16E33B870F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83" y="3779087"/>
            <a:ext cx="654404" cy="669536"/>
          </a:xfrm>
          <a:prstGeom prst="rect">
            <a:avLst/>
          </a:prstGeom>
        </p:spPr>
      </p:pic>
      <p:pic>
        <p:nvPicPr>
          <p:cNvPr id="24" name="Picture 3">
            <a:hlinkClick r:id="rId19"/>
            <a:extLst>
              <a:ext uri="{FF2B5EF4-FFF2-40B4-BE49-F238E27FC236}">
                <a16:creationId xmlns:a16="http://schemas.microsoft.com/office/drawing/2014/main" id="{83A53810-93ED-4F61-8534-255304B620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28" y="3991102"/>
            <a:ext cx="1087794" cy="359158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4751614"/>
            <a:ext cx="685800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66" y="3768818"/>
            <a:ext cx="891113" cy="55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Goals</a:t>
            </a:r>
            <a:endParaRPr lang="en-US" dirty="0"/>
          </a:p>
        </p:txBody>
      </p:sp>
      <p:graphicFrame>
        <p:nvGraphicFramePr>
          <p:cNvPr id="4" name="Rezervirano mjesto sadržaja 10">
            <a:extLst>
              <a:ext uri="{FF2B5EF4-FFF2-40B4-BE49-F238E27FC236}">
                <a16:creationId xmlns:a16="http://schemas.microsoft.com/office/drawing/2014/main" id="{98EC47B4-143C-4051-87E5-76A18C54B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189982"/>
              </p:ext>
            </p:extLst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23907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1033</TotalTime>
  <Words>1685</Words>
  <Application>Microsoft Office PowerPoint</Application>
  <PresentationFormat>Prilagođeno</PresentationFormat>
  <Paragraphs>238</Paragraphs>
  <Slides>16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Calibri</vt:lpstr>
      <vt:lpstr>Srce - 4x3</vt:lpstr>
      <vt:lpstr>Imenovanje-Nekomercijalno-Bez prerada (CC BY-NC-ND)</vt:lpstr>
      <vt:lpstr>PowerPoint prezentacija</vt:lpstr>
      <vt:lpstr>EOSC Vision</vt:lpstr>
      <vt:lpstr>Open Science</vt:lpstr>
      <vt:lpstr>A Brief Chronology</vt:lpstr>
      <vt:lpstr>Croatian Scientific and Educational Cloud (HR-ZOO)</vt:lpstr>
      <vt:lpstr>Croatian Open Science Cloud – An Installation Guide</vt:lpstr>
      <vt:lpstr>Croatian Open Science Cloud Initiative </vt:lpstr>
      <vt:lpstr>HR-ZOO Initiative – Members (11 Oct 2021)</vt:lpstr>
      <vt:lpstr>HR-OOZ Initiative - Goals</vt:lpstr>
      <vt:lpstr>HR-OOZ Initiative - Timeline</vt:lpstr>
      <vt:lpstr>HR-OOZ Initiative - Structure</vt:lpstr>
      <vt:lpstr>First meeting of the HR-OOZ Council </vt:lpstr>
      <vt:lpstr>HR-OOZ Initiative - Task Forces </vt:lpstr>
      <vt:lpstr>Members of Task Forces</vt:lpstr>
      <vt:lpstr>HR-OOZ Initiative Task Forces - Timeline</vt:lpstr>
      <vt:lpstr>Thank you!  and   JOIN us!</vt:lpstr>
    </vt:vector>
  </TitlesOfParts>
  <Manager/>
  <Company>SRCE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HR-OOZ Initiative @ DARIAH HR Conference 2021</dc:title>
  <dc:subject/>
  <dc:creator>Ivan Marić</dc:creator>
  <cp:keywords/>
  <dc:description/>
  <cp:lastModifiedBy>Kristina Posavec</cp:lastModifiedBy>
  <cp:revision>124</cp:revision>
  <cp:lastPrinted>2014-06-24T07:01:20Z</cp:lastPrinted>
  <dcterms:created xsi:type="dcterms:W3CDTF">2014-09-19T07:16:42Z</dcterms:created>
  <dcterms:modified xsi:type="dcterms:W3CDTF">2021-10-21T06:49:49Z</dcterms:modified>
  <cp:category/>
</cp:coreProperties>
</file>