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5" r:id="rId4"/>
    <p:sldId id="273" r:id="rId5"/>
    <p:sldId id="274" r:id="rId6"/>
    <p:sldId id="715" r:id="rId7"/>
    <p:sldId id="277" r:id="rId8"/>
    <p:sldId id="278" r:id="rId9"/>
    <p:sldId id="289" r:id="rId10"/>
    <p:sldId id="287" r:id="rId11"/>
    <p:sldId id="297" r:id="rId12"/>
    <p:sldId id="298" r:id="rId13"/>
    <p:sldId id="299" r:id="rId14"/>
    <p:sldId id="291" r:id="rId15"/>
    <p:sldId id="300" r:id="rId16"/>
    <p:sldId id="286" r:id="rId17"/>
    <p:sldId id="281" r:id="rId18"/>
    <p:sldId id="279" r:id="rId19"/>
    <p:sldId id="282" r:id="rId20"/>
    <p:sldId id="302" r:id="rId21"/>
    <p:sldId id="303" r:id="rId22"/>
    <p:sldId id="272" r:id="rId23"/>
    <p:sldId id="257" r:id="rId24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" initials="S" lastIdx="0" clrIdx="0">
    <p:extLst>
      <p:ext uri="{19B8F6BF-5375-455C-9EA6-DF929625EA0E}">
        <p15:presenceInfo xmlns:p15="http://schemas.microsoft.com/office/powerpoint/2012/main" userId="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948" autoAdjust="0"/>
  </p:normalViewPr>
  <p:slideViewPr>
    <p:cSldViewPr snapToGrid="0">
      <p:cViewPr varScale="1">
        <p:scale>
          <a:sx n="163" d="100"/>
          <a:sy n="163" d="100"/>
        </p:scale>
        <p:origin x="150" y="23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812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kucina\Documents\Sandra_dokumenti\Centar%20za%20e-ucenje\predavanja\Srce%20dan%20na%20MZO\Merlin-brojke_eng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'[Merlin-brojke_eng.xlsx]Sheet1'!$A$2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'[Merlin-brojke_eng.xlsx]Sheet1'!$B$1:$D$1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'[Merlin-brojke_eng.xlsx]Sheet1'!$B$2:$D$2</c:f>
              <c:numCache>
                <c:formatCode>General</c:formatCode>
                <c:ptCount val="3"/>
                <c:pt idx="0">
                  <c:v>13038</c:v>
                </c:pt>
                <c:pt idx="1">
                  <c:v>5726</c:v>
                </c:pt>
                <c:pt idx="2">
                  <c:v>62088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B-4F79-8E65-C2D4AA4381AA}"/>
            </c:ext>
          </c:extLst>
        </c:ser>
        <c:ser>
          <c:idx val="1"/>
          <c:order val="1"/>
          <c:tx>
            <c:strRef>
              <c:f>'[Merlin-brojke_eng.xlsx]Sheet1'!$A$3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BCB8E00-7233-4974-B2F6-5893AD25BB0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32B-4F79-8E65-C2D4AA4381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41E372E-BE14-4638-BDA4-E0663FB5EE2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32B-4F79-8E65-C2D4AA4381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C2CEBAC-1BCC-4B57-B710-6EDAF644979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32B-4F79-8E65-C2D4AA438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'[Merlin-brojke_eng.xlsx]Sheet1'!$B$5:$D$5</c:f>
                <c:numCache>
                  <c:formatCode>General</c:formatCode>
                  <c:ptCount val="3"/>
                  <c:pt idx="0">
                    <c:v>-10498</c:v>
                  </c:pt>
                  <c:pt idx="1">
                    <c:v>-3721</c:v>
                  </c:pt>
                  <c:pt idx="2">
                    <c:v>-24206</c:v>
                  </c:pt>
                </c:numCache>
              </c:numRef>
            </c:plus>
            <c:minus>
              <c:numRef>
                <c:f>'[Merlin-brojke_eng.xlsx]Sheet1'!$B$6:$D$6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00B050"/>
                </a:solidFill>
                <a:round/>
              </a:ln>
              <a:effectLst/>
            </c:spPr>
          </c:errBars>
          <c:cat>
            <c:strRef>
              <c:f>'[Merlin-brojke_eng.xlsx]Sheet1'!$B$1:$D$1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'[Merlin-brojke_eng.xlsx]Sheet1'!$B$3:$D$3</c:f>
              <c:numCache>
                <c:formatCode>General</c:formatCode>
                <c:ptCount val="3"/>
                <c:pt idx="0">
                  <c:v>23536</c:v>
                </c:pt>
                <c:pt idx="1">
                  <c:v>9447</c:v>
                </c:pt>
                <c:pt idx="2">
                  <c:v>86294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'[Merlin-brojke_eng.xlsx]Sheet1'!$B$7:$D$7</c15:f>
                <c15:dlblRangeCache>
                  <c:ptCount val="3"/>
                  <c:pt idx="0">
                    <c:v>81%</c:v>
                  </c:pt>
                  <c:pt idx="1">
                    <c:v>65%</c:v>
                  </c:pt>
                  <c:pt idx="2">
                    <c:v>39%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B32B-4F79-8E65-C2D4AA4381AA}"/>
            </c:ext>
          </c:extLst>
        </c:ser>
        <c:ser>
          <c:idx val="2"/>
          <c:order val="2"/>
          <c:tx>
            <c:strRef>
              <c:f>'[Merlin-brojke_eng.xlsx]Sheet1'!$A$4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'[Merlin-brojke_eng.xlsx]Sheet1'!$B$1:$D$1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'[Merlin-brojke_eng.xlsx]Sheet1'!$B$4:$D$4</c:f>
              <c:numCache>
                <c:formatCode>General</c:formatCode>
                <c:ptCount val="3"/>
                <c:pt idx="0">
                  <c:v>23536</c:v>
                </c:pt>
                <c:pt idx="1">
                  <c:v>9447</c:v>
                </c:pt>
                <c:pt idx="2">
                  <c:v>86294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2B-4F79-8E65-C2D4AA4381AA}"/>
            </c:ext>
          </c:extLst>
        </c:ser>
        <c:ser>
          <c:idx val="3"/>
          <c:order val="3"/>
          <c:tx>
            <c:strRef>
              <c:f>'[Merlin-brojke_eng.xlsx]Sheet1'!$A$8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56979241231218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2B-4F79-8E65-C2D4AA4381AA}"/>
                </c:ext>
              </c:extLst>
            </c:dLbl>
            <c:dLbl>
              <c:idx val="1"/>
              <c:layout>
                <c:manualLayout>
                  <c:x val="0"/>
                  <c:y val="-1.2771728892740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2B-4F79-8E65-C2D4AA4381AA}"/>
                </c:ext>
              </c:extLst>
            </c:dLbl>
            <c:dLbl>
              <c:idx val="2"/>
              <c:layout>
                <c:manualLayout>
                  <c:x val="-2.2727272727272726E-3"/>
                  <c:y val="2.4714614022528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2B-4F79-8E65-C2D4AA438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'[Merlin-brojke_eng.xlsx]Sheet1'!$B$1:$D$1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'[Merlin-brojke_eng.xlsx]Sheet1'!$B$8:$D$8</c:f>
              <c:numCache>
                <c:formatCode>General</c:formatCode>
                <c:ptCount val="3"/>
                <c:pt idx="0">
                  <c:v>27166</c:v>
                </c:pt>
                <c:pt idx="1">
                  <c:v>10861</c:v>
                </c:pt>
                <c:pt idx="2">
                  <c:v>95010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32B-4F79-8E65-C2D4AA4381AA}"/>
            </c:ext>
          </c:extLst>
        </c:ser>
        <c:ser>
          <c:idx val="4"/>
          <c:order val="4"/>
          <c:tx>
            <c:strRef>
              <c:f>'[Merlin-brojke_eng.xlsx]Sheet1'!$A$9</c:f>
              <c:strCache>
                <c:ptCount val="1"/>
                <c:pt idx="0">
                  <c:v>2021/2022, Oct 30, 2021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'[Merlin-brojke_eng.xlsx]Sheet1'!$B$1:$D$1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'[Merlin-brojke_eng.xlsx]Sheet1'!$B$9:$D$9</c:f>
              <c:numCache>
                <c:formatCode>General</c:formatCode>
                <c:ptCount val="3"/>
                <c:pt idx="0">
                  <c:v>26510</c:v>
                </c:pt>
                <c:pt idx="1">
                  <c:v>9157</c:v>
                </c:pt>
                <c:pt idx="2">
                  <c:v>79957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2B-4F79-8E65-C2D4AA438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4"/>
        <c:axId val="463679968"/>
        <c:axId val="463681280"/>
      </c:barChart>
      <c:catAx>
        <c:axId val="463679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3681280"/>
        <c:crosses val="autoZero"/>
        <c:auto val="1"/>
        <c:lblAlgn val="ctr"/>
        <c:lblOffset val="100"/>
        <c:noMultiLvlLbl val="0"/>
      </c:catAx>
      <c:valAx>
        <c:axId val="46368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67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CC3C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0.14435</cdr:x>
      <cdr:y>0.00677</cdr:y>
    </cdr:from>
    <cdr:to>
      <cdr:x>0.3244</cdr:x>
      <cdr:y>0.09321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1019" y="25101"/>
          <a:ext cx="1385740" cy="320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</a:t>
          </a:r>
          <a:r>
            <a:rPr lang="hr-HR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courses</a:t>
          </a:r>
          <a:endParaRPr lang="en-GB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0.43145</cdr:x>
      <cdr:y>0.01358</cdr:y>
    </cdr:from>
    <cdr:to>
      <cdr:x>0.6115</cdr:x>
      <cdr:y>0.10002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20684" y="50357"/>
          <a:ext cx="1385740" cy="320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Teachers</a:t>
          </a:r>
          <a:endParaRPr lang="en-GB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9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05.11.2021.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9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05.11.2021.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355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48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rce.unizg.hr/oa-and-oer" TargetMode="External"/><Relationship Id="rId3" Type="http://schemas.openxmlformats.org/officeDocument/2006/relationships/image" Target="../media/image1.png"/><Relationship Id="rId7" Type="http://schemas.openxmlformats.org/officeDocument/2006/relationships/hyperlink" Target="creativecommons.org/licenses/by-nc-nd/4.0/deed.en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en" TargetMode="External"/><Relationship Id="rId11" Type="http://schemas.openxmlformats.org/officeDocument/2006/relationships/image" Target="../media/image7.emf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hyperlink" Target="http://www.srce.unizg.hr/otvoreni-pristup" TargetMode="External"/><Relationship Id="rId9" Type="http://schemas.openxmlformats.org/officeDocument/2006/relationships/hyperlink" Target="http://creativecommons.org/licenses/by-nc-nd/4.0/deed.h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4" y="0"/>
            <a:ext cx="9233012" cy="517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85641"/>
            <a:ext cx="962609" cy="256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47" name="TextBox 46"/>
          <p:cNvSpPr txBox="1"/>
          <p:nvPr userDrawn="1"/>
        </p:nvSpPr>
        <p:spPr>
          <a:xfrm>
            <a:off x="5826298" y="2937043"/>
            <a:ext cx="270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Open Access Policy,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ensures that all research data made by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8" name="Picture 47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98" y="4008294"/>
            <a:ext cx="918000" cy="362758"/>
          </a:xfrm>
          <a:prstGeom prst="rect">
            <a:avLst/>
          </a:prstGeom>
        </p:spPr>
      </p:pic>
      <p:sp>
        <p:nvSpPr>
          <p:cNvPr id="49" name="TextBox 48"/>
          <p:cNvSpPr txBox="1"/>
          <p:nvPr userDrawn="1"/>
        </p:nvSpPr>
        <p:spPr>
          <a:xfrm>
            <a:off x="2489821" y="3046526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Attribution-</a:t>
            </a:r>
            <a:r>
              <a:rPr lang="en-US" sz="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NonCommercial</a:t>
            </a:r>
            <a:r>
              <a:rPr lang="en-US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NoDerivs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887371" y="3627990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www.srce.unizg.hr/</a:t>
            </a:r>
            <a:r>
              <a:rPr lang="hr-HR" sz="900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en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2352422" y="3627991"/>
            <a:ext cx="30508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file"/>
              </a:rPr>
              <a:t>creativecommons.org/licenses/by-nc-nd/4.0/deed.en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6260023" y="3594636"/>
            <a:ext cx="18325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www.srce.unizg.hr/oa-and-oer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2" descr="http://mirrors.creativecommons.org/presskit/buttons/88x31/png/by-nc-nd.png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18" y="4047052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095" y="3003950"/>
            <a:ext cx="1396732" cy="47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7" y="4781930"/>
            <a:ext cx="856432" cy="22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Assessing the Digital Readiness of HE in Croatia, November 3rd 2021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://merlin.srce.hr/" TargetMode="Externa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0" y="2566691"/>
            <a:ext cx="7391982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i="1" dirty="0">
                <a:solidFill>
                  <a:schemeClr val="bg1"/>
                </a:solidFill>
              </a:rPr>
              <a:t>SRCE: Supporting HE in Digital Transformation – </a:t>
            </a:r>
            <a:endParaRPr lang="hr-HR" sz="2400" i="1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The Case of Supporting HE Teachers in Digital Education</a:t>
            </a:r>
            <a:endParaRPr lang="hr-HR" sz="24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8049" y="4427919"/>
            <a:ext cx="406244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Croatia</a:t>
            </a:r>
          </a:p>
          <a:p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kick-off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hr-H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3, 2021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44" y="3873082"/>
            <a:ext cx="5075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Dr. Sandra Kučina </a:t>
            </a:r>
            <a:r>
              <a:rPr lang="hr-HR" dirty="0" err="1">
                <a:solidFill>
                  <a:schemeClr val="bg1"/>
                </a:solidFill>
              </a:rPr>
              <a:t>Softić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M.Sc</a:t>
            </a:r>
            <a:r>
              <a:rPr lang="hr-HR" dirty="0">
                <a:solidFill>
                  <a:schemeClr val="bg1"/>
                </a:solidFill>
              </a:rPr>
              <a:t>. </a:t>
            </a:r>
            <a:r>
              <a:rPr lang="hr-HR" dirty="0" err="1">
                <a:solidFill>
                  <a:schemeClr val="bg1"/>
                </a:solidFill>
              </a:rPr>
              <a:t>in</a:t>
            </a:r>
            <a:r>
              <a:rPr lang="hr-HR" dirty="0">
                <a:solidFill>
                  <a:schemeClr val="bg1"/>
                </a:solidFill>
              </a:rPr>
              <a:t> Digital </a:t>
            </a:r>
            <a:r>
              <a:rPr lang="hr-HR" dirty="0" err="1">
                <a:solidFill>
                  <a:schemeClr val="bg1"/>
                </a:solidFill>
              </a:rPr>
              <a:t>Education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 err="1">
                <a:solidFill>
                  <a:schemeClr val="bg1"/>
                </a:solidFill>
              </a:rPr>
              <a:t>Assitant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Director</a:t>
            </a:r>
            <a:r>
              <a:rPr lang="hr-HR" dirty="0">
                <a:solidFill>
                  <a:schemeClr val="bg1"/>
                </a:solidFill>
              </a:rPr>
              <a:t> for </a:t>
            </a:r>
            <a:r>
              <a:rPr lang="hr-HR" dirty="0" err="1">
                <a:solidFill>
                  <a:schemeClr val="bg1"/>
                </a:solidFill>
              </a:rPr>
              <a:t>Education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University </a:t>
            </a:r>
            <a:r>
              <a:rPr lang="hr-HR" dirty="0" err="1">
                <a:solidFill>
                  <a:schemeClr val="bg1"/>
                </a:solidFill>
              </a:rPr>
              <a:t>Computing</a:t>
            </a:r>
            <a:r>
              <a:rPr lang="hr-HR" dirty="0">
                <a:solidFill>
                  <a:schemeClr val="bg1"/>
                </a:solidFill>
              </a:rPr>
              <a:t> Centre </a:t>
            </a:r>
            <a:r>
              <a:rPr lang="hr-HR" dirty="0" smtClean="0">
                <a:solidFill>
                  <a:schemeClr val="bg1"/>
                </a:solidFill>
              </a:rPr>
              <a:t>SRCE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sskucina@srce.hr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Merlin – </a:t>
            </a:r>
            <a:r>
              <a:rPr lang="hr-HR" sz="2400" dirty="0" err="1"/>
              <a:t>numbers</a:t>
            </a:r>
            <a:r>
              <a:rPr lang="hr-HR" sz="2400" dirty="0"/>
              <a:t>…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958110"/>
              </p:ext>
            </p:extLst>
          </p:nvPr>
        </p:nvGraphicFramePr>
        <p:xfrm>
          <a:off x="476250" y="1057406"/>
          <a:ext cx="7696555" cy="370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59228" y="1902745"/>
            <a:ext cx="1182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>
                <a:latin typeface="Arial" panose="020B0604020202020204" pitchFamily="34" charset="0"/>
                <a:cs typeface="Arial" panose="020B0604020202020204" pitchFamily="34" charset="0"/>
              </a:rPr>
              <a:t>73.752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archived </a:t>
            </a:r>
            <a:r>
              <a:rPr lang="hr-HR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e-courses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369733" y="1057406"/>
            <a:ext cx="1" cy="3142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672666" y="1057405"/>
            <a:ext cx="1" cy="3142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/>
          <p:nvPr/>
        </p:nvSpPr>
        <p:spPr>
          <a:xfrm>
            <a:off x="6471501" y="736893"/>
            <a:ext cx="1385740" cy="3205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1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           </a:t>
            </a:r>
            <a:r>
              <a:rPr lang="en-GB" sz="2400" dirty="0"/>
              <a:t>High quality, easily accessible and sustainable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          </a:t>
            </a:r>
            <a:r>
              <a:rPr lang="en-GB" sz="2400" dirty="0"/>
              <a:t> support</a:t>
            </a:r>
            <a:r>
              <a:rPr lang="hr-HR" sz="2400" dirty="0"/>
              <a:t> 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Assessing the Digital Readiness of HE in Croatia, November 3rd 2021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7637863" y="1533803"/>
            <a:ext cx="1536814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emplate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e-course creation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-course self-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ssessment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igital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badges for completed </a:t>
            </a:r>
            <a:r>
              <a:rPr lang="en-GB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hr-HR" sz="1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grading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hr-HR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8928" y="1538053"/>
            <a:ext cx="1530000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ailor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made support to teachers in  implementation of e-learning into educational process</a:t>
            </a: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9993" y="1542302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online)</a:t>
            </a: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7292" y="1090502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navigating the online environment and using digital technologies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4055" y="1087076"/>
            <a:ext cx="1530000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dirty="0"/>
          </a:p>
          <a:p>
            <a:pPr marL="20638" indent="-20638"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use of digital </a:t>
            </a:r>
            <a:r>
              <a:rPr lang="en-US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technologies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0638" indent="-20638" algn="ctr"/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implementation </a:t>
            </a:r>
            <a:r>
              <a:rPr lang="hr-HR" sz="14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digital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techoologies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teaching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learning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7344" y="1085068"/>
            <a:ext cx="1530000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to HEI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systematic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0638" indent="-20638"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Implementation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 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e-learning and the 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process of digital transformation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20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2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Teachers training</a:t>
            </a:r>
            <a:r>
              <a:rPr lang="hr-HR" sz="2400" dirty="0" smtClean="0"/>
              <a:t>…</a:t>
            </a:r>
            <a:r>
              <a:rPr lang="en-GB" sz="2400" dirty="0" smtClean="0"/>
              <a:t> designed for their needs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46033"/>
            <a:ext cx="7886700" cy="3486690"/>
          </a:xfrm>
        </p:spPr>
        <p:txBody>
          <a:bodyPr>
            <a:normAutofit lnSpcReduction="10000"/>
          </a:bodyPr>
          <a:lstStyle/>
          <a:p>
            <a:r>
              <a:rPr lang="hr-HR" sz="1400" b="1" dirty="0" err="1" smtClean="0"/>
              <a:t>Courses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and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workshops</a:t>
            </a:r>
            <a:endParaRPr lang="hr-HR" sz="1400" b="1" dirty="0" smtClean="0"/>
          </a:p>
          <a:p>
            <a:r>
              <a:rPr lang="en-GB" sz="1400" dirty="0" smtClean="0"/>
              <a:t>How </a:t>
            </a:r>
            <a:r>
              <a:rPr lang="en-GB" sz="1400" dirty="0"/>
              <a:t>to work in Moodle</a:t>
            </a:r>
          </a:p>
          <a:p>
            <a:r>
              <a:rPr lang="en-GB" sz="1400" dirty="0"/>
              <a:t>E-course development</a:t>
            </a:r>
            <a:endParaRPr lang="hr-HR" sz="1400" dirty="0"/>
          </a:p>
          <a:p>
            <a:r>
              <a:rPr lang="hr-HR" sz="1400" dirty="0"/>
              <a:t>L</a:t>
            </a:r>
            <a:r>
              <a:rPr lang="en-GB" sz="1400" dirty="0"/>
              <a:t>earning Outcomes in Moodle</a:t>
            </a:r>
          </a:p>
          <a:p>
            <a:r>
              <a:rPr lang="en-GB" sz="1400" dirty="0"/>
              <a:t>Student’s Assessment and Grading</a:t>
            </a:r>
          </a:p>
          <a:p>
            <a:r>
              <a:rPr lang="en-GB" sz="1400" dirty="0"/>
              <a:t>E-portfolio</a:t>
            </a:r>
          </a:p>
          <a:p>
            <a:r>
              <a:rPr lang="en-GB" sz="1400" dirty="0"/>
              <a:t>Teachers digital competences</a:t>
            </a:r>
          </a:p>
          <a:p>
            <a:r>
              <a:rPr lang="en-GB" sz="1400" dirty="0"/>
              <a:t>ABC workshop on learning design</a:t>
            </a:r>
          </a:p>
          <a:p>
            <a:r>
              <a:rPr lang="en-GB" sz="1400" dirty="0"/>
              <a:t>Interactive educational materials with H5P</a:t>
            </a:r>
          </a:p>
          <a:p>
            <a:r>
              <a:rPr lang="en-GB" sz="1400" dirty="0"/>
              <a:t>Multimedia in e-courses</a:t>
            </a:r>
          </a:p>
          <a:p>
            <a:r>
              <a:rPr lang="en-GB" sz="1400" dirty="0"/>
              <a:t>Educational materials as OER</a:t>
            </a:r>
          </a:p>
          <a:p>
            <a:r>
              <a:rPr lang="en-GB" sz="1400" dirty="0"/>
              <a:t>How to prepare and online lecture with Adobe </a:t>
            </a:r>
            <a:r>
              <a:rPr lang="en-GB" sz="1400" dirty="0" smtClean="0"/>
              <a:t>Connect</a:t>
            </a:r>
            <a:endParaRPr lang="hr-HR" sz="1400" dirty="0" smtClean="0"/>
          </a:p>
          <a:p>
            <a:r>
              <a:rPr lang="hr-HR" sz="1400" b="1" dirty="0" err="1" smtClean="0"/>
              <a:t>Individual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consultations</a:t>
            </a:r>
            <a:endParaRPr lang="hr-HR" sz="1400" b="1" dirty="0" smtClean="0"/>
          </a:p>
          <a:p>
            <a:r>
              <a:rPr lang="hr-HR" sz="1400" b="1" dirty="0" err="1" smtClean="0"/>
              <a:t>Engaging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events</a:t>
            </a:r>
            <a:r>
              <a:rPr lang="hr-HR" sz="1400" b="1" dirty="0" smtClean="0"/>
              <a:t>- </a:t>
            </a:r>
            <a:r>
              <a:rPr lang="hr-HR" sz="1400" b="1" dirty="0" err="1" smtClean="0"/>
              <a:t>building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comunities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of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practices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and</a:t>
            </a:r>
            <a:r>
              <a:rPr lang="hr-HR" sz="1400" b="1" dirty="0" smtClean="0"/>
              <a:t>  </a:t>
            </a:r>
            <a:r>
              <a:rPr lang="hr-HR" sz="1400" b="1" dirty="0" err="1" smtClean="0"/>
              <a:t>enhancing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networking</a:t>
            </a:r>
            <a:endParaRPr lang="en-GB" sz="1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Assessing the Digital Readiness of HE in Croatia, November 3rd 2021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1636" r="8995" b="12748"/>
          <a:stretch/>
        </p:blipFill>
        <p:spPr>
          <a:xfrm rot="922326">
            <a:off x="4041641" y="1799848"/>
            <a:ext cx="5167307" cy="17373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92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8187805" cy="994172"/>
          </a:xfrm>
        </p:spPr>
        <p:txBody>
          <a:bodyPr>
            <a:normAutofit/>
          </a:bodyPr>
          <a:lstStyle/>
          <a:p>
            <a:r>
              <a:rPr lang="en-GB" sz="2400" dirty="0"/>
              <a:t>Rising Awareness and Dissemination about </a:t>
            </a:r>
            <a:r>
              <a:rPr lang="hr-HR" sz="2400" dirty="0"/>
              <a:t>E-</a:t>
            </a:r>
            <a:r>
              <a:rPr lang="hr-HR" sz="2400" dirty="0" err="1"/>
              <a:t>learning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Assessing the Digital Readiness of HE in Croatia, November 3rd 2021</a:t>
            </a:r>
            <a:endParaRPr lang="hr-HR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1151898"/>
            <a:ext cx="1657713" cy="1243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59" y="1547670"/>
            <a:ext cx="1987533" cy="1324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5082" y="4427332"/>
            <a:ext cx="3390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E-</a:t>
            </a:r>
            <a:r>
              <a:rPr lang="hr-HR" sz="1400" dirty="0" err="1"/>
              <a:t>learning</a:t>
            </a:r>
            <a:r>
              <a:rPr lang="hr-HR" sz="1400" dirty="0"/>
              <a:t> Centre </a:t>
            </a:r>
            <a:r>
              <a:rPr lang="hr-HR" sz="1400" dirty="0" err="1"/>
              <a:t>Week</a:t>
            </a:r>
            <a:r>
              <a:rPr lang="hr-HR" sz="1400" dirty="0"/>
              <a:t> – </a:t>
            </a:r>
            <a:r>
              <a:rPr lang="hr-HR" sz="1400" dirty="0" err="1"/>
              <a:t>end</a:t>
            </a:r>
            <a:r>
              <a:rPr lang="hr-HR" sz="1400" dirty="0"/>
              <a:t> </a:t>
            </a:r>
            <a:r>
              <a:rPr lang="hr-HR" sz="1400" dirty="0" err="1"/>
              <a:t>of</a:t>
            </a:r>
            <a:r>
              <a:rPr lang="hr-HR" sz="1400" dirty="0"/>
              <a:t> </a:t>
            </a:r>
            <a:r>
              <a:rPr lang="hr-HR" sz="1400" dirty="0" err="1"/>
              <a:t>September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156402" y="3890627"/>
            <a:ext cx="25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E-</a:t>
            </a:r>
            <a:r>
              <a:rPr lang="hr-HR" sz="1400" dirty="0" err="1"/>
              <a:t>learning</a:t>
            </a:r>
            <a:r>
              <a:rPr lang="hr-HR" sz="1400" dirty="0"/>
              <a:t> </a:t>
            </a:r>
            <a:r>
              <a:rPr lang="hr-HR" sz="1400" dirty="0" err="1"/>
              <a:t>Day</a:t>
            </a:r>
            <a:r>
              <a:rPr lang="hr-HR" sz="1400" dirty="0"/>
              <a:t> – </a:t>
            </a:r>
            <a:r>
              <a:rPr lang="hr-HR" sz="1400" dirty="0" err="1"/>
              <a:t>December</a:t>
            </a:r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26" y="2417529"/>
            <a:ext cx="1956721" cy="130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45659" y="2871864"/>
            <a:ext cx="1852684" cy="13895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868" y="3490279"/>
            <a:ext cx="2395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MoodleM</a:t>
            </a:r>
            <a:r>
              <a:rPr lang="hr-HR" sz="1400" dirty="0"/>
              <a:t> </a:t>
            </a:r>
            <a:r>
              <a:rPr lang="hr-HR" sz="1400" dirty="0" err="1"/>
              <a:t>oot</a:t>
            </a:r>
            <a:r>
              <a:rPr lang="hr-HR" sz="1400" dirty="0"/>
              <a:t> Croatia - June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3726" y="4055433"/>
            <a:ext cx="1235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mailing</a:t>
            </a:r>
            <a:r>
              <a:rPr lang="hr-HR" sz="1400" dirty="0"/>
              <a:t> </a:t>
            </a:r>
            <a:r>
              <a:rPr lang="hr-HR" sz="1400" dirty="0" err="1"/>
              <a:t>lists</a:t>
            </a:r>
            <a:r>
              <a:rPr lang="hr-HR" sz="1400" dirty="0"/>
              <a:t>….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3552" y="3043451"/>
            <a:ext cx="191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Open </a:t>
            </a:r>
            <a:r>
              <a:rPr lang="hr-HR" sz="1400" dirty="0" err="1"/>
              <a:t>Education</a:t>
            </a:r>
            <a:r>
              <a:rPr lang="hr-HR" sz="1400" dirty="0"/>
              <a:t> </a:t>
            </a:r>
            <a:r>
              <a:rPr lang="hr-HR" dirty="0" err="1"/>
              <a:t>Week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2" y="1041051"/>
            <a:ext cx="2047164" cy="13647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3552" y="4261377"/>
            <a:ext cx="2292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Training </a:t>
            </a:r>
            <a:r>
              <a:rPr lang="hr-HR" sz="1400" dirty="0" err="1"/>
              <a:t>courses</a:t>
            </a:r>
            <a:r>
              <a:rPr lang="hr-HR" sz="1400" dirty="0"/>
              <a:t>, </a:t>
            </a:r>
            <a:r>
              <a:rPr lang="hr-HR" sz="1400" dirty="0" err="1"/>
              <a:t>workshops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03070" y="3806395"/>
            <a:ext cx="2334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Articles</a:t>
            </a:r>
            <a:r>
              <a:rPr lang="hr-HR" sz="1400" dirty="0"/>
              <a:t> </a:t>
            </a:r>
            <a:r>
              <a:rPr lang="hr-HR" sz="1400" dirty="0" err="1"/>
              <a:t>is</a:t>
            </a:r>
            <a:r>
              <a:rPr lang="hr-HR" sz="1400" dirty="0"/>
              <a:t> SRCE newsletter…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547210" y="2762502"/>
            <a:ext cx="1446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ELC web </a:t>
            </a:r>
            <a:r>
              <a:rPr lang="hr-HR" sz="1400" dirty="0" err="1"/>
              <a:t>pages</a:t>
            </a:r>
            <a:r>
              <a:rPr lang="hr-HR" dirty="0"/>
              <a:t>…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2792" y="987473"/>
            <a:ext cx="2049488" cy="12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508764"/>
            <a:ext cx="3992968" cy="3991517"/>
          </a:xfrm>
          <a:solidFill>
            <a:srgbClr val="D2072A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 </a:t>
            </a:r>
            <a:r>
              <a:rPr lang="hr-H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sucessfully</a:t>
            </a:r>
            <a:r>
              <a:rPr lang="hr-H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supported HEI when pandemic started</a:t>
            </a:r>
            <a:r>
              <a:rPr lang="en-GB" sz="2800" dirty="0">
                <a:solidFill>
                  <a:schemeClr val="bg1"/>
                </a:solidFill>
              </a:rPr>
              <a:t>...</a:t>
            </a:r>
            <a:endParaRPr lang="hr-HR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r-H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earhquake</a:t>
            </a:r>
            <a:r>
              <a:rPr lang="hr-H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71" y="3410392"/>
            <a:ext cx="1918763" cy="106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11" y="3066030"/>
            <a:ext cx="1872347" cy="118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72035" y="2633419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9991" y="2947577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8594" y="2625355"/>
            <a:ext cx="761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37009" y="3357601"/>
            <a:ext cx="1846860" cy="1167296"/>
          </a:xfrm>
          <a:prstGeom prst="rect">
            <a:avLst/>
          </a:prstGeom>
          <a:solidFill>
            <a:srgbClr val="E683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Easy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accessible and systematic </a:t>
            </a:r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pl-PL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 users to focus on  teaching and learning</a:t>
            </a:r>
            <a:endParaRPr lang="fi-FI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7009" y="1874520"/>
            <a:ext cx="1846860" cy="1458466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as the preffered way by users for communication and support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8290" y="508764"/>
            <a:ext cx="1846860" cy="1365756"/>
          </a:xfrm>
          <a:prstGeom prst="rect">
            <a:avLst/>
          </a:prstGeom>
          <a:solidFill>
            <a:srgbClr val="D207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Merlin  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2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2711" y="3240274"/>
            <a:ext cx="1845579" cy="1260008"/>
          </a:xfrm>
          <a:prstGeom prst="rect">
            <a:avLst/>
          </a:prstGeom>
          <a:solidFill>
            <a:srgbClr val="B04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Reliable and well designed infrastructure </a:t>
            </a:r>
          </a:p>
          <a:p>
            <a:pPr algn="ctr"/>
            <a:r>
              <a:rPr lang="pl-PL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ensured continuity and proper functioning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2711" y="1950446"/>
            <a:ext cx="1846860" cy="1297213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18.000 </a:t>
            </a:r>
          </a:p>
          <a:p>
            <a:pPr algn="ctr"/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succesffuly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answered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inquires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ctr"/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255%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2711" y="508766"/>
            <a:ext cx="1846860" cy="1438021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 10.000 </a:t>
            </a:r>
          </a:p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opened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(81% more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corses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50" i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the Digital Readiness of HE in Croatia, November 3rd 2021</a:t>
            </a:r>
            <a:endParaRPr lang="hr-HR" sz="750" i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496" y="2650930"/>
            <a:ext cx="10021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Higher education in Croatia till March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31442"/>
            <a:ext cx="7886700" cy="3733897"/>
          </a:xfrm>
        </p:spPr>
        <p:txBody>
          <a:bodyPr>
            <a:noAutofit/>
          </a:bodyPr>
          <a:lstStyle/>
          <a:p>
            <a:r>
              <a:rPr lang="en-GB" sz="1600" dirty="0"/>
              <a:t>Still dominantly oriented to classical (f2f) teaching and learning</a:t>
            </a:r>
          </a:p>
          <a:p>
            <a:r>
              <a:rPr lang="en-GB" sz="1600" dirty="0"/>
              <a:t>Digital technologies mostly as addition to enhance the quality of teaching and learning</a:t>
            </a:r>
            <a:endParaRPr lang="hr-HR" sz="1600" dirty="0"/>
          </a:p>
          <a:p>
            <a:r>
              <a:rPr lang="en-GB" sz="1600" dirty="0"/>
              <a:t>Few accredited online studies</a:t>
            </a:r>
            <a:r>
              <a:rPr lang="hr-HR" sz="1600" dirty="0"/>
              <a:t> (</a:t>
            </a:r>
            <a:r>
              <a:rPr lang="hr-HR" sz="1600" dirty="0" err="1"/>
              <a:t>only</a:t>
            </a:r>
            <a:r>
              <a:rPr lang="hr-HR" sz="1600" dirty="0"/>
              <a:t> for </a:t>
            </a:r>
            <a:r>
              <a:rPr lang="hr-HR" sz="1600" dirty="0" err="1"/>
              <a:t>part</a:t>
            </a:r>
            <a:r>
              <a:rPr lang="hr-HR" sz="1600" dirty="0"/>
              <a:t>-time </a:t>
            </a:r>
            <a:r>
              <a:rPr lang="hr-HR" sz="1600" dirty="0" err="1"/>
              <a:t>students</a:t>
            </a:r>
            <a:r>
              <a:rPr lang="hr-HR" sz="1600" dirty="0"/>
              <a:t>)</a:t>
            </a:r>
            <a:endParaRPr lang="en-GB" sz="1600" dirty="0"/>
          </a:p>
          <a:p>
            <a:r>
              <a:rPr lang="en-GB" sz="1600" dirty="0"/>
              <a:t>Strategy of Science, Education and Technology (Ministry of Science and Education, 2014)– Action plan with defined activities -  low level of realisation</a:t>
            </a:r>
          </a:p>
          <a:p>
            <a:r>
              <a:rPr lang="en-GB" sz="1600" dirty="0"/>
              <a:t>Left upon HEI  and teachers to decide on  implementation of digital technologies and e-learning into their study programs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courses</a:t>
            </a:r>
            <a:endParaRPr lang="en-GB" sz="1600" dirty="0"/>
          </a:p>
          <a:p>
            <a:r>
              <a:rPr lang="en-GB" sz="1600" dirty="0"/>
              <a:t>Research dominant in relation to teaching, especially in the rules for the advancement</a:t>
            </a:r>
          </a:p>
          <a:p>
            <a:r>
              <a:rPr lang="en-GB" sz="1600" dirty="0"/>
              <a:t>Teaching efforts not recognized </a:t>
            </a:r>
            <a:r>
              <a:rPr lang="hr-HR" sz="1600" dirty="0"/>
              <a:t>n</a:t>
            </a:r>
            <a:r>
              <a:rPr lang="en-GB" sz="1600" dirty="0"/>
              <a:t>or awarded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89082"/>
            <a:ext cx="1695560" cy="1127125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50" i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the Digital Readiness of HE in Croatia, November 3rd 2021</a:t>
            </a:r>
            <a:endParaRPr lang="hr-HR" sz="750" i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Teachers identified competencies they need to efficiently implement e-learning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1092146"/>
            <a:ext cx="6162625" cy="3849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502" y="113414"/>
            <a:ext cx="5405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E-learning Centre survey on </a:t>
            </a:r>
            <a:r>
              <a:rPr lang="hr-HR" sz="1200" b="1" dirty="0"/>
              <a:t>HE </a:t>
            </a:r>
            <a:r>
              <a:rPr lang="en-GB" sz="1200" b="1" dirty="0"/>
              <a:t>teachers competences, </a:t>
            </a:r>
            <a:r>
              <a:rPr lang="hr-HR" sz="1200" b="1" dirty="0"/>
              <a:t>S. Kučina </a:t>
            </a:r>
            <a:r>
              <a:rPr lang="hr-HR" sz="1200" b="1" dirty="0" err="1"/>
              <a:t>Softić</a:t>
            </a:r>
            <a:r>
              <a:rPr lang="hr-HR" sz="1200" b="1" dirty="0"/>
              <a:t>, </a:t>
            </a:r>
            <a:r>
              <a:rPr lang="en-GB" sz="1200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7835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err="1"/>
              <a:t>Teacher</a:t>
            </a:r>
            <a:r>
              <a:rPr lang="hr-HR" sz="2400" dirty="0"/>
              <a:t> </a:t>
            </a:r>
            <a:r>
              <a:rPr lang="hr-HR" sz="2400" dirty="0" err="1"/>
              <a:t>training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3737786" cy="3263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600" b="1" u="sng" dirty="0"/>
              <a:t>Usually organized</a:t>
            </a:r>
          </a:p>
          <a:p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Mostly passive structure similar to the classroom teaching </a:t>
            </a:r>
            <a:r>
              <a:rPr lang="en-GB" sz="1600" dirty="0"/>
              <a:t>where information goes from educator to participant (sit and listen model)</a:t>
            </a:r>
            <a:endParaRPr lang="hr-HR" sz="1600" dirty="0"/>
          </a:p>
          <a:p>
            <a:r>
              <a:rPr lang="en-GB" sz="1600" dirty="0"/>
              <a:t>Needed physical presence</a:t>
            </a:r>
          </a:p>
          <a:p>
            <a:r>
              <a:rPr lang="en-GB" sz="1600" dirty="0"/>
              <a:t>Self</a:t>
            </a:r>
            <a:r>
              <a:rPr lang="hr-HR" sz="1600" dirty="0"/>
              <a:t> </a:t>
            </a:r>
            <a:r>
              <a:rPr lang="en-GB" sz="1600" dirty="0"/>
              <a:t>directed</a:t>
            </a:r>
          </a:p>
          <a:p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Lacks active learning</a:t>
            </a:r>
            <a:r>
              <a:rPr lang="en-GB" sz="1600" dirty="0"/>
              <a:t> how to deal with specific scenarios in the classroom or participation in the practical learning about new teaching methods</a:t>
            </a:r>
          </a:p>
          <a:p>
            <a:r>
              <a:rPr lang="en-GB" sz="1600" dirty="0"/>
              <a:t>Usually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upon teachers to decide if they want to attend, to organize it themselves and to pay for it </a:t>
            </a:r>
            <a:r>
              <a:rPr lang="en-GB" sz="1600" dirty="0"/>
              <a:t>– results in  their participation </a:t>
            </a:r>
            <a:r>
              <a:rPr lang="en-US" sz="1600" dirty="0"/>
              <a:t>only rarely and unsystematically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66437" y="1369219"/>
            <a:ext cx="4148914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u="sng" dirty="0"/>
              <a:t>What teachers want</a:t>
            </a:r>
          </a:p>
          <a:p>
            <a:r>
              <a:rPr lang="en-GB" sz="1500" dirty="0"/>
              <a:t>They like consultations one on one</a:t>
            </a:r>
          </a:p>
          <a:p>
            <a:r>
              <a:rPr lang="en-GB" sz="1500" dirty="0"/>
              <a:t>They want variety of training (f2f, mixed mode and online)</a:t>
            </a:r>
          </a:p>
          <a:p>
            <a:r>
              <a:rPr lang="en-GB" sz="1500" dirty="0"/>
              <a:t>Training should be interactive and engaging, they do not want to be passive participants</a:t>
            </a:r>
          </a:p>
          <a:p>
            <a:r>
              <a:rPr lang="en-GB" sz="1500" dirty="0"/>
              <a:t>They want examples of good practice</a:t>
            </a:r>
          </a:p>
          <a:p>
            <a:r>
              <a:rPr lang="en-GB" sz="1500" dirty="0"/>
              <a:t>They want to be part of com</a:t>
            </a:r>
            <a:r>
              <a:rPr lang="hr-HR" sz="1500" dirty="0"/>
              <a:t>m</a:t>
            </a:r>
            <a:r>
              <a:rPr lang="en-GB" sz="1500" dirty="0"/>
              <a:t>unity yet left on their own when it suits them</a:t>
            </a:r>
          </a:p>
          <a:p>
            <a:r>
              <a:rPr lang="en-GB" sz="1500" dirty="0"/>
              <a:t>They want good quality and system</a:t>
            </a:r>
            <a:r>
              <a:rPr lang="hr-HR" sz="1500" dirty="0"/>
              <a:t>a</a:t>
            </a:r>
            <a:r>
              <a:rPr lang="en-GB" sz="1500" dirty="0" err="1"/>
              <a:t>ytic</a:t>
            </a:r>
            <a:r>
              <a:rPr lang="en-GB" sz="1500" dirty="0"/>
              <a:t> support</a:t>
            </a:r>
          </a:p>
          <a:p>
            <a:r>
              <a:rPr lang="en-GB" sz="1500" dirty="0"/>
              <a:t>They do not want to read long manuals</a:t>
            </a:r>
            <a:endParaRPr lang="hr-HR" sz="1500" dirty="0"/>
          </a:p>
          <a:p>
            <a:endParaRPr lang="hr-HR" sz="1600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0502" y="113414"/>
            <a:ext cx="5405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E-learning Centre survey on </a:t>
            </a:r>
            <a:r>
              <a:rPr lang="hr-HR" sz="1200" b="1" dirty="0"/>
              <a:t>HE </a:t>
            </a:r>
            <a:r>
              <a:rPr lang="en-GB" sz="1200" b="1" dirty="0"/>
              <a:t>teachers competences, </a:t>
            </a:r>
            <a:r>
              <a:rPr lang="hr-HR" sz="1200" b="1" dirty="0"/>
              <a:t>S. Kučina </a:t>
            </a:r>
            <a:r>
              <a:rPr lang="hr-HR" sz="1200" b="1" dirty="0" err="1"/>
              <a:t>Softić</a:t>
            </a:r>
            <a:r>
              <a:rPr lang="hr-HR" sz="1200" b="1" dirty="0"/>
              <a:t>, </a:t>
            </a:r>
            <a:r>
              <a:rPr lang="en-GB" sz="1200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3469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Obstacles to academics’ participation in </a:t>
            </a:r>
            <a:r>
              <a:rPr lang="hr-HR" sz="2400" dirty="0" err="1"/>
              <a:t>professional</a:t>
            </a:r>
            <a:r>
              <a:rPr lang="hr-HR" sz="2400" dirty="0"/>
              <a:t> development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academics’ unwillingness to move away from traditional teaching practices</a:t>
            </a:r>
            <a:endParaRPr lang="hr-HR" sz="1600" dirty="0"/>
          </a:p>
          <a:p>
            <a:r>
              <a:rPr lang="en-US" sz="1600" dirty="0"/>
              <a:t>lack of formal requirements or incentives for teaching development at HEIs</a:t>
            </a:r>
            <a:endParaRPr lang="hr-HR" sz="1600" dirty="0"/>
          </a:p>
          <a:p>
            <a:r>
              <a:rPr lang="en-US" sz="1600" dirty="0"/>
              <a:t>lack of time for </a:t>
            </a:r>
            <a:r>
              <a:rPr lang="hr-HR" sz="1600" dirty="0" err="1" smtClean="0"/>
              <a:t>professional</a:t>
            </a:r>
            <a:r>
              <a:rPr lang="hr-HR" sz="1600" dirty="0" smtClean="0"/>
              <a:t> development</a:t>
            </a:r>
            <a:r>
              <a:rPr lang="en-US" sz="1600" dirty="0" smtClean="0"/>
              <a:t> </a:t>
            </a:r>
            <a:r>
              <a:rPr lang="en-US" sz="1600" dirty="0"/>
              <a:t>among university staff</a:t>
            </a:r>
            <a:endParaRPr lang="hr-HR" sz="1600" dirty="0"/>
          </a:p>
          <a:p>
            <a:r>
              <a:rPr lang="en-US" sz="1600" dirty="0"/>
              <a:t>lack of financial, </a:t>
            </a:r>
            <a:r>
              <a:rPr lang="en-US" sz="1600" dirty="0" err="1"/>
              <a:t>organisational</a:t>
            </a:r>
            <a:r>
              <a:rPr lang="en-US" sz="1600" dirty="0"/>
              <a:t>, and institutional capacity to develop effective PD schemes at the HEI level</a:t>
            </a:r>
            <a:endParaRPr lang="hr-HR" sz="1600" dirty="0"/>
          </a:p>
          <a:p>
            <a:r>
              <a:rPr lang="hr-HR" sz="1600" dirty="0"/>
              <a:t>e</a:t>
            </a:r>
            <a:r>
              <a:rPr lang="en-GB" sz="1600" dirty="0" err="1"/>
              <a:t>mphasis</a:t>
            </a:r>
            <a:r>
              <a:rPr lang="en-GB" sz="1600" dirty="0"/>
              <a:t> on research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732" y="3146917"/>
            <a:ext cx="2177944" cy="1163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502" y="113414"/>
            <a:ext cx="5405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E-learning Centre survey on </a:t>
            </a:r>
            <a:r>
              <a:rPr lang="hr-HR" sz="1200" b="1" dirty="0"/>
              <a:t>HE </a:t>
            </a:r>
            <a:r>
              <a:rPr lang="en-GB" sz="1200" b="1" dirty="0"/>
              <a:t>teachers competences, </a:t>
            </a:r>
            <a:r>
              <a:rPr lang="hr-HR" sz="1200" b="1" dirty="0"/>
              <a:t>S. Kučina </a:t>
            </a:r>
            <a:r>
              <a:rPr lang="hr-HR" sz="1200" b="1" dirty="0" err="1"/>
              <a:t>Softić</a:t>
            </a:r>
            <a:r>
              <a:rPr lang="hr-HR" sz="1200" b="1" dirty="0"/>
              <a:t>, </a:t>
            </a:r>
            <a:r>
              <a:rPr lang="en-GB" sz="1200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1572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Teaching and learning after lockdown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13183"/>
            <a:ext cx="7886700" cy="3519540"/>
          </a:xfrm>
        </p:spPr>
        <p:txBody>
          <a:bodyPr>
            <a:normAutofit/>
          </a:bodyPr>
          <a:lstStyle/>
          <a:p>
            <a:r>
              <a:rPr lang="en-GB" dirty="0"/>
              <a:t>Those teachers who have used e-learning before, easier and faster moved their teaching online</a:t>
            </a:r>
          </a:p>
          <a:p>
            <a:r>
              <a:rPr lang="en-GB" dirty="0"/>
              <a:t>Those teachers who did not use any digital tools in their teaching had more difficulties to find out how to organize their teaching in online environment</a:t>
            </a:r>
          </a:p>
          <a:p>
            <a:r>
              <a:rPr lang="en-GB" dirty="0"/>
              <a:t>High increase on the </a:t>
            </a:r>
            <a:r>
              <a:rPr lang="hr-HR" dirty="0"/>
              <a:t>video </a:t>
            </a:r>
            <a:r>
              <a:rPr lang="hr-HR" dirty="0" err="1"/>
              <a:t>conferencing</a:t>
            </a:r>
            <a:r>
              <a:rPr lang="hr-HR" dirty="0"/>
              <a:t> </a:t>
            </a:r>
            <a:r>
              <a:rPr lang="hr-HR" dirty="0" err="1"/>
              <a:t>systems</a:t>
            </a:r>
            <a:r>
              <a:rPr lang="hr-HR" dirty="0"/>
              <a:t> </a:t>
            </a:r>
            <a:r>
              <a:rPr lang="en-GB" dirty="0"/>
              <a:t>in order to organize classroom lectures in online environment</a:t>
            </a:r>
            <a:r>
              <a:rPr lang="hr-HR" dirty="0"/>
              <a:t> - </a:t>
            </a:r>
            <a:r>
              <a:rPr lang="en-GB" dirty="0"/>
              <a:t>Adobe Connect, Zoom</a:t>
            </a:r>
            <a:r>
              <a:rPr lang="hr-HR" dirty="0"/>
              <a:t>,</a:t>
            </a:r>
            <a:r>
              <a:rPr lang="en-GB" dirty="0"/>
              <a:t> Microsoft teams, BBB, Google Suite</a:t>
            </a:r>
            <a:r>
              <a:rPr lang="hr-HR" dirty="0"/>
              <a:t>, </a:t>
            </a:r>
            <a:r>
              <a:rPr lang="hr-HR" dirty="0" err="1"/>
              <a:t>edumeet</a:t>
            </a:r>
            <a:r>
              <a:rPr lang="en-GB" dirty="0"/>
              <a:t>….</a:t>
            </a:r>
          </a:p>
          <a:p>
            <a:r>
              <a:rPr lang="en-GB" dirty="0"/>
              <a:t>Move to online environment with courses prepared for the classroom teaching- </a:t>
            </a:r>
            <a:r>
              <a:rPr lang="en-GB" b="1" dirty="0"/>
              <a:t>emergency remote teaching</a:t>
            </a:r>
          </a:p>
          <a:p>
            <a:r>
              <a:rPr lang="en-GB" dirty="0"/>
              <a:t>Technical issues- some institutions did not have adequate infrastructure, teachers and students did not have broadband or adequate laptops</a:t>
            </a:r>
          </a:p>
          <a:p>
            <a:r>
              <a:rPr lang="en-GB" dirty="0"/>
              <a:t>Lack of teachers’ digital skills resulted in low use of possibilities of digital technologies, high workload and stress</a:t>
            </a:r>
          </a:p>
          <a:p>
            <a:r>
              <a:rPr lang="en-GB" dirty="0"/>
              <a:t>Lack of students’ digital skills  resulted in confusion and high stress</a:t>
            </a:r>
          </a:p>
          <a:p>
            <a:r>
              <a:rPr lang="en-GB" dirty="0"/>
              <a:t>Online oral and written exams – additional stress for students (did not meet technical requirements, first time experience, lack of enough information and testing how to participate in online exams)</a:t>
            </a:r>
          </a:p>
          <a:p>
            <a:r>
              <a:rPr lang="en-GB" b="1" dirty="0"/>
              <a:t>Goal to ensure the continuation of teaching and learning and finish of academic year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0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University </a:t>
            </a:r>
            <a:r>
              <a:rPr lang="hr-HR" sz="2400" dirty="0" err="1"/>
              <a:t>Computing</a:t>
            </a:r>
            <a:r>
              <a:rPr lang="hr-HR" sz="2400" dirty="0"/>
              <a:t> Centre SRCE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65685"/>
            <a:ext cx="6016454" cy="3467038"/>
          </a:xfrm>
        </p:spPr>
        <p:txBody>
          <a:bodyPr>
            <a:normAutofit fontScale="92500" lnSpcReduction="20000"/>
          </a:bodyPr>
          <a:lstStyle/>
          <a:p>
            <a:r>
              <a:rPr lang="en-GB" sz="2100" dirty="0"/>
              <a:t>is </a:t>
            </a:r>
            <a:r>
              <a:rPr lang="en-GB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and the architect of the e-infrastructure </a:t>
            </a:r>
            <a:r>
              <a:rPr lang="en-GB" sz="2100" dirty="0"/>
              <a:t>of the entire system of science and higher education of the Republic of Croatia</a:t>
            </a:r>
          </a:p>
          <a:p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competence centre for information and communication technologies</a:t>
            </a:r>
            <a:r>
              <a:rPr lang="en-GB" sz="2100" dirty="0"/>
              <a:t> as well as the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for education and support in the area of ICT application</a:t>
            </a:r>
          </a:p>
          <a:p>
            <a:endParaRPr lang="en-GB" dirty="0"/>
          </a:p>
          <a:p>
            <a:r>
              <a:rPr lang="en-GB" sz="1600" dirty="0"/>
              <a:t>Celebrating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anniversary</a:t>
            </a:r>
          </a:p>
          <a:p>
            <a:pPr marL="0" indent="0">
              <a:buNone/>
            </a:pP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GB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 of digital transformation of science and higher education</a:t>
            </a:r>
            <a:endParaRPr lang="hr-HR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52" y="1821837"/>
            <a:ext cx="1593403" cy="1145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48" y="492531"/>
            <a:ext cx="1593403" cy="1060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48" y="3199826"/>
            <a:ext cx="1643010" cy="109534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Assessing the Digital Readiness of HE in Croatia, November 3rd 2021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46" y="3136576"/>
            <a:ext cx="2333321" cy="7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Reflection on present situation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268019"/>
            <a:ext cx="7886700" cy="3364704"/>
          </a:xfrm>
        </p:spPr>
        <p:txBody>
          <a:bodyPr>
            <a:normAutofit/>
          </a:bodyPr>
          <a:lstStyle/>
          <a:p>
            <a:r>
              <a:rPr lang="en-GB" sz="1400" b="1" dirty="0"/>
              <a:t>Teachers and students </a:t>
            </a:r>
          </a:p>
          <a:p>
            <a:pPr lvl="1"/>
            <a:r>
              <a:rPr lang="en-GB" sz="1400" dirty="0"/>
              <a:t>acquired new skills and knowledge in use of digital technologies in teaching and learning</a:t>
            </a:r>
          </a:p>
          <a:p>
            <a:pPr lvl="1"/>
            <a:r>
              <a:rPr lang="en-GB" sz="1400" dirty="0"/>
              <a:t>tired of emergency remote teaching- not prepared for </a:t>
            </a:r>
            <a:r>
              <a:rPr lang="hr-HR" sz="1400" dirty="0" err="1"/>
              <a:t>it</a:t>
            </a:r>
            <a:endParaRPr lang="en-GB" sz="1400" dirty="0"/>
          </a:p>
          <a:p>
            <a:pPr lvl="1"/>
            <a:r>
              <a:rPr lang="en-GB" sz="1400" dirty="0"/>
              <a:t>Lack social interaction</a:t>
            </a:r>
            <a:r>
              <a:rPr lang="hr-HR" sz="1400" dirty="0"/>
              <a:t>, </a:t>
            </a:r>
            <a:r>
              <a:rPr lang="en-GB" sz="1400" dirty="0"/>
              <a:t>mental health issues</a:t>
            </a:r>
          </a:p>
          <a:p>
            <a:pPr lvl="1"/>
            <a:r>
              <a:rPr lang="en-GB" sz="1400" dirty="0"/>
              <a:t>Still no systematic and continuous professional development of HEI teachers</a:t>
            </a:r>
            <a:r>
              <a:rPr lang="hr-HR" sz="1400" dirty="0"/>
              <a:t>, </a:t>
            </a:r>
            <a:r>
              <a:rPr lang="en-GB" sz="1400" dirty="0"/>
              <a:t>especially in digital </a:t>
            </a:r>
            <a:r>
              <a:rPr lang="en-GB" sz="1400" dirty="0" err="1"/>
              <a:t>pedago</a:t>
            </a:r>
            <a:r>
              <a:rPr lang="hr-HR" sz="1400" dirty="0"/>
              <a:t>g</a:t>
            </a:r>
            <a:r>
              <a:rPr lang="en-GB" sz="1400" dirty="0"/>
              <a:t>y</a:t>
            </a:r>
            <a:endParaRPr lang="hr-HR" sz="1400" dirty="0"/>
          </a:p>
          <a:p>
            <a:pPr lvl="1"/>
            <a:endParaRPr lang="en-GB" sz="1400" dirty="0"/>
          </a:p>
          <a:p>
            <a:r>
              <a:rPr lang="en-GB" sz="1400" b="1" dirty="0"/>
              <a:t>HEI</a:t>
            </a:r>
          </a:p>
          <a:p>
            <a:pPr lvl="1"/>
            <a:r>
              <a:rPr lang="en-GB" sz="1400" dirty="0"/>
              <a:t>Investment in videoconferencing systems</a:t>
            </a:r>
            <a:r>
              <a:rPr lang="hr-HR" sz="1400" dirty="0"/>
              <a:t>, g</a:t>
            </a:r>
            <a:r>
              <a:rPr lang="en-GB" sz="1400" dirty="0"/>
              <a:t>rowing interest</a:t>
            </a:r>
            <a:r>
              <a:rPr lang="hr-HR" sz="1400" dirty="0"/>
              <a:t> for SRCE </a:t>
            </a:r>
            <a:r>
              <a:rPr lang="en-GB" sz="1400" dirty="0"/>
              <a:t>services</a:t>
            </a:r>
          </a:p>
          <a:p>
            <a:pPr lvl="1"/>
            <a:r>
              <a:rPr lang="en-GB" sz="1400" dirty="0"/>
              <a:t>Some institutions invested into teacher training</a:t>
            </a:r>
            <a:endParaRPr lang="hr-HR" sz="1400" dirty="0"/>
          </a:p>
          <a:p>
            <a:pPr lvl="1"/>
            <a:r>
              <a:rPr lang="en-GB" sz="1400" dirty="0"/>
              <a:t>Reflection on study programmes</a:t>
            </a:r>
          </a:p>
          <a:p>
            <a:pPr lvl="1"/>
            <a:r>
              <a:rPr lang="en-GB" sz="1400" dirty="0"/>
              <a:t>Some  institutions started with development of tools and criteria for digital transformation </a:t>
            </a:r>
            <a:endParaRPr lang="hr-HR" sz="1400" dirty="0"/>
          </a:p>
          <a:p>
            <a:pPr lvl="2"/>
            <a:r>
              <a:rPr lang="en-GB" sz="1200" dirty="0"/>
              <a:t>Framework for digital maturity of HEI</a:t>
            </a:r>
          </a:p>
          <a:p>
            <a:pPr lvl="2"/>
            <a:r>
              <a:rPr lang="en-GB" sz="1200" dirty="0"/>
              <a:t>Framework for development and evaluation of the e-courses</a:t>
            </a:r>
          </a:p>
          <a:p>
            <a:endParaRPr lang="hr-HR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17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E</a:t>
            </a:r>
            <a:r>
              <a:rPr lang="en-GB" sz="2400" dirty="0" err="1" smtClean="0"/>
              <a:t>ducation</a:t>
            </a:r>
            <a:r>
              <a:rPr lang="en-GB" sz="2400" dirty="0" smtClean="0"/>
              <a:t> </a:t>
            </a:r>
            <a:r>
              <a:rPr lang="en-GB" sz="2400" dirty="0"/>
              <a:t>in post-pandemic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700" dirty="0"/>
              <a:t>Pandemic as a catalyst for digital transformation of education</a:t>
            </a:r>
          </a:p>
          <a:p>
            <a:pPr marL="128585" lvl="1">
              <a:spcBef>
                <a:spcPts val="563"/>
              </a:spcBef>
            </a:pPr>
            <a:r>
              <a:rPr lang="en-GB" sz="1700" dirty="0"/>
              <a:t>Periodical surveys on teaching and learning in pandemic serve as a base for reflection and planning future steps</a:t>
            </a:r>
          </a:p>
          <a:p>
            <a:r>
              <a:rPr lang="hr-H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is no more a question if it is classroom or online teaching but how to combine both of these to ensure the best students learning experience</a:t>
            </a:r>
            <a:endParaRPr lang="hr-HR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need to prepare our students to be lifelong learners, skilled to be able to live, work and contribute to the world they are living in</a:t>
            </a:r>
            <a:endParaRPr lang="hr-HR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skilled teachers who will be able to design such teaching and learning</a:t>
            </a:r>
          </a:p>
          <a:p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to be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made: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1600" dirty="0"/>
              <a:t>to return to the status quo f2f teaching they did before</a:t>
            </a:r>
          </a:p>
          <a:p>
            <a:pPr lvl="1"/>
            <a:r>
              <a:rPr lang="en-US" sz="1600" dirty="0"/>
              <a:t>to adapt what you have learned so far and make it your way of teaching</a:t>
            </a:r>
            <a:endParaRPr lang="hr-HR" sz="1600" dirty="0"/>
          </a:p>
          <a:p>
            <a:pPr lvl="1"/>
            <a:r>
              <a:rPr lang="en-US" sz="1600" dirty="0"/>
              <a:t>to evolve and do a bit more than in the </a:t>
            </a:r>
            <a:r>
              <a:rPr lang="hr-HR" sz="1600" dirty="0" smtClean="0"/>
              <a:t>„</a:t>
            </a:r>
            <a:r>
              <a:rPr lang="en-US" sz="1600" dirty="0" smtClean="0"/>
              <a:t>new normal</a:t>
            </a:r>
            <a:r>
              <a:rPr lang="hr-HR" sz="1600" dirty="0" smtClean="0"/>
              <a:t>”</a:t>
            </a:r>
            <a:endParaRPr lang="hr-HR" sz="1600" dirty="0"/>
          </a:p>
          <a:p>
            <a:pPr lvl="1"/>
            <a:r>
              <a:rPr lang="en-US" sz="1600" dirty="0"/>
              <a:t>to transform more radically </a:t>
            </a:r>
            <a:r>
              <a:rPr lang="hr-HR" sz="1600" dirty="0" err="1" smtClean="0"/>
              <a:t>study</a:t>
            </a:r>
            <a:r>
              <a:rPr lang="hr-HR" sz="1600" dirty="0" smtClean="0"/>
              <a:t> </a:t>
            </a:r>
            <a:r>
              <a:rPr lang="hr-HR" sz="1600" dirty="0" err="1" smtClean="0"/>
              <a:t>programs</a:t>
            </a:r>
            <a:endParaRPr lang="hr-HR" sz="1600" dirty="0"/>
          </a:p>
          <a:p>
            <a:endParaRPr lang="hr-HR" sz="1825" dirty="0"/>
          </a:p>
          <a:p>
            <a:endParaRPr lang="en-GB" sz="182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Assessing the Digital Readiness of HE in Croatia, November 3rd 2021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23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750" i="1" dirty="0">
                <a:solidFill>
                  <a:schemeClr val="tx1">
                    <a:tint val="75000"/>
                  </a:schemeClr>
                </a:solidFill>
              </a:rPr>
              <a:t>Assessing the Digital Readiness of HE in Croatia, November 3rd 2021</a:t>
            </a:r>
            <a:endParaRPr lang="hr-HR" sz="75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3283" y="444438"/>
            <a:ext cx="7869742" cy="22928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sr-Latn-R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r-HR" sz="1400" dirty="0"/>
          </a:p>
          <a:p>
            <a:pPr algn="l">
              <a:defRPr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transformation needs</a:t>
            </a:r>
          </a:p>
          <a:p>
            <a:pPr algn="l">
              <a:defRPr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and state-</a:t>
            </a:r>
            <a:r>
              <a:rPr lang="hr-H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-art e-infrastructure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High quality, easily accessible and systematic user support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hr-H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Tailored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eachers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training for digital skills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learning communities and </a:t>
            </a:r>
            <a:r>
              <a:rPr lang="hr-H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hr-H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SRCE is providing all this successfully and is here to continue </a:t>
            </a:r>
            <a:r>
              <a:rPr lang="hr-H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HEI in digital transformation</a:t>
            </a:r>
          </a:p>
          <a:p>
            <a:pPr>
              <a:defRPr/>
            </a:pPr>
            <a:endParaRPr lang="hr-HR" sz="1400" dirty="0">
              <a:solidFill>
                <a:srgbClr val="CC0000"/>
              </a:solidFill>
            </a:endParaRPr>
          </a:p>
          <a:p>
            <a:pPr>
              <a:spcBef>
                <a:spcPts val="750"/>
              </a:spcBef>
            </a:pPr>
            <a:endParaRPr lang="hr-HR" dirty="0"/>
          </a:p>
        </p:txBody>
      </p:sp>
      <p:sp>
        <p:nvSpPr>
          <p:cNvPr id="2" name="Rectangle 1"/>
          <p:cNvSpPr/>
          <p:nvPr/>
        </p:nvSpPr>
        <p:spPr>
          <a:xfrm>
            <a:off x="4657940" y="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GB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 of digital transformation of science and higher education</a:t>
            </a:r>
            <a:endParaRPr lang="hr-H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04" y="697717"/>
            <a:ext cx="2333321" cy="7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SRCE </a:t>
            </a:r>
            <a:r>
              <a:rPr lang="hr-HR" sz="2400" dirty="0" err="1"/>
              <a:t>today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1924"/>
            <a:ext cx="7886700" cy="3550799"/>
          </a:xfrm>
        </p:spPr>
        <p:txBody>
          <a:bodyPr/>
          <a:lstStyle/>
          <a:p>
            <a:r>
              <a:rPr lang="en-GB" sz="1600" b="1" dirty="0">
                <a:solidFill>
                  <a:srgbClr val="C00000"/>
                </a:solidFill>
              </a:rPr>
              <a:t>e-infrastructure</a:t>
            </a:r>
            <a:r>
              <a:rPr lang="en-GB" sz="1600" dirty="0"/>
              <a:t> – reliable services 24/365</a:t>
            </a:r>
            <a:r>
              <a:rPr lang="hr-HR" sz="1600" dirty="0"/>
              <a:t>, </a:t>
            </a:r>
            <a:r>
              <a:rPr lang="en-GB" sz="1600" dirty="0"/>
              <a:t> access to state-of-the-art ICT</a:t>
            </a:r>
          </a:p>
          <a:p>
            <a:r>
              <a:rPr lang="en-GB" sz="1600" b="1" dirty="0">
                <a:solidFill>
                  <a:srgbClr val="C00000"/>
                </a:solidFill>
              </a:rPr>
              <a:t>education</a:t>
            </a:r>
            <a:r>
              <a:rPr lang="en-GB" sz="1600" b="1" dirty="0"/>
              <a:t> </a:t>
            </a:r>
            <a:r>
              <a:rPr lang="en-GB" sz="1600" dirty="0"/>
              <a:t>– enabling users to use ICT &amp; support usage of ICT in education and research</a:t>
            </a:r>
          </a:p>
          <a:p>
            <a:r>
              <a:rPr lang="en-GB" sz="1600" b="1" dirty="0">
                <a:solidFill>
                  <a:srgbClr val="C00000"/>
                </a:solidFill>
              </a:rPr>
              <a:t>consultancy, support and partnership in research and education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43" y="2219672"/>
            <a:ext cx="7204141" cy="271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413497" y="2464614"/>
            <a:ext cx="1938462" cy="11112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541" indent="-134541">
              <a:buFont typeface="Arial" panose="020B0604020202020204" pitchFamily="34" charset="0"/>
              <a:buChar char="◄"/>
            </a:pPr>
            <a:r>
              <a:rPr lang="en-GB" sz="1200" b="1" dirty="0"/>
              <a:t>~ 50 services</a:t>
            </a:r>
          </a:p>
          <a:p>
            <a:pPr marL="203597" indent="-95250"/>
            <a:r>
              <a:rPr lang="en-GB" sz="1200" b="1" dirty="0"/>
              <a:t>158 employees</a:t>
            </a:r>
          </a:p>
          <a:p>
            <a:pPr marL="203597" indent="-95250"/>
            <a:r>
              <a:rPr lang="en-GB" sz="1200" b="1" dirty="0"/>
              <a:t>2 data centres</a:t>
            </a:r>
          </a:p>
          <a:p>
            <a:pPr marL="203597" indent="-95250"/>
            <a:r>
              <a:rPr lang="en-GB" sz="1200" b="1" dirty="0"/>
              <a:t>3 locations in</a:t>
            </a:r>
            <a:r>
              <a:rPr lang="hr-HR" sz="1200" b="1" dirty="0"/>
              <a:t> </a:t>
            </a:r>
            <a:r>
              <a:rPr lang="en-GB" sz="1200" b="1" dirty="0"/>
              <a:t>Zagreb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12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/>
              <a:t>SRC</a:t>
            </a:r>
            <a:r>
              <a:rPr lang="hr-HR" sz="2400" dirty="0"/>
              <a:t>E – </a:t>
            </a:r>
            <a:r>
              <a:rPr lang="en-GB" sz="2400" dirty="0"/>
              <a:t>e-infrastructure for higher education and research</a:t>
            </a:r>
            <a:r>
              <a:rPr lang="hr-HR" sz="2400" dirty="0"/>
              <a:t/>
            </a:r>
            <a:br>
              <a:rPr lang="hr-HR" sz="2400" dirty="0"/>
            </a:b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B85B81-E61C-450D-B29D-7EA2F86ABEF1}"/>
              </a:ext>
            </a:extLst>
          </p:cNvPr>
          <p:cNvGrpSpPr>
            <a:grpSpLocks noChangeAspect="1"/>
          </p:cNvGrpSpPr>
          <p:nvPr/>
        </p:nvGrpSpPr>
        <p:grpSpPr>
          <a:xfrm>
            <a:off x="202790" y="1268019"/>
            <a:ext cx="4476066" cy="3729770"/>
            <a:chOff x="1608197" y="924072"/>
            <a:chExt cx="3857533" cy="3290474"/>
          </a:xfrm>
        </p:grpSpPr>
        <p:sp>
          <p:nvSpPr>
            <p:cNvPr id="5" name="Cloud 4"/>
            <p:cNvSpPr/>
            <p:nvPr/>
          </p:nvSpPr>
          <p:spPr>
            <a:xfrm>
              <a:off x="1731239" y="1147464"/>
              <a:ext cx="3564396" cy="268638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/>
            <a:p>
              <a:pPr algn="ctr"/>
              <a:r>
                <a:rPr lang="en-US" sz="1800" b="1" dirty="0"/>
                <a:t>e - infrastructure?</a:t>
              </a:r>
            </a:p>
          </p:txBody>
        </p:sp>
        <p:sp>
          <p:nvSpPr>
            <p:cNvPr id="6" name="Quad Arrow Callout 5"/>
            <p:cNvSpPr/>
            <p:nvPr/>
          </p:nvSpPr>
          <p:spPr>
            <a:xfrm>
              <a:off x="1608197" y="924072"/>
              <a:ext cx="3857533" cy="3290474"/>
            </a:xfrm>
            <a:prstGeom prst="quadArrowCallout">
              <a:avLst>
                <a:gd name="adj1" fmla="val 81717"/>
                <a:gd name="adj2" fmla="val 45283"/>
                <a:gd name="adj3" fmla="val 18515"/>
                <a:gd name="adj4" fmla="val 48123"/>
              </a:avLst>
            </a:prstGeom>
            <a:solidFill>
              <a:srgbClr val="F99D1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 dirty="0"/>
            </a:p>
          </p:txBody>
        </p:sp>
        <p:sp>
          <p:nvSpPr>
            <p:cNvPr id="7" name="Frame 6"/>
            <p:cNvSpPr/>
            <p:nvPr/>
          </p:nvSpPr>
          <p:spPr>
            <a:xfrm>
              <a:off x="1877053" y="1233833"/>
              <a:ext cx="3343196" cy="2711865"/>
            </a:xfrm>
            <a:prstGeom prst="frame">
              <a:avLst>
                <a:gd name="adj1" fmla="val 56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1434" tIns="25717" rIns="51434" bIns="25717" rtlCol="0" anchor="ctr">
              <a:noAutofit/>
            </a:bodyPr>
            <a:lstStyle/>
            <a:p>
              <a:pPr algn="just">
                <a:spcBef>
                  <a:spcPts val="338"/>
                </a:spcBef>
              </a:pPr>
              <a:r>
                <a:rPr lang="en-US" sz="600" dirty="0">
                  <a:latin typeface="Arial"/>
                  <a:ea typeface="Times New Roman"/>
                  <a:cs typeface="Times New Roman"/>
                </a:rPr>
                <a:t> 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099155" y="1461771"/>
              <a:ext cx="2893150" cy="2291059"/>
              <a:chOff x="0" y="0"/>
              <a:chExt cx="5143500" cy="40005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5143500" cy="4000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04C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8578" tIns="34289" rIns="68578" bIns="34289" rtlCol="0" anchor="b" anchorCtr="0">
                <a:noAutofit/>
              </a:bodyPr>
              <a:lstStyle/>
              <a:p>
                <a:pPr algn="ctr"/>
                <a:r>
                  <a:rPr lang="en-US" sz="600" b="1" cap="small" dirty="0">
                    <a:solidFill>
                      <a:srgbClr val="943634"/>
                    </a:solidFill>
                    <a:latin typeface="Arial"/>
                    <a:ea typeface="Times New Roman"/>
                  </a:rPr>
                  <a:t>Teams of professionals to develop, maintain and support </a:t>
                </a:r>
                <a:r>
                  <a:rPr lang="hr-HR" sz="600" b="1" cap="small" dirty="0">
                    <a:solidFill>
                      <a:srgbClr val="943634"/>
                    </a:solidFill>
                    <a:latin typeface="Arial"/>
                    <a:ea typeface="Times New Roman"/>
                  </a:rPr>
                  <a:t/>
                </a:r>
                <a:br>
                  <a:rPr lang="hr-HR" sz="600" b="1" cap="small" dirty="0">
                    <a:solidFill>
                      <a:srgbClr val="943634"/>
                    </a:solidFill>
                    <a:latin typeface="Arial"/>
                    <a:ea typeface="Times New Roman"/>
                  </a:rPr>
                </a:br>
                <a:r>
                  <a:rPr lang="en-US" sz="600" b="1" cap="small" dirty="0">
                    <a:solidFill>
                      <a:srgbClr val="943634"/>
                    </a:solidFill>
                    <a:latin typeface="Arial"/>
                    <a:ea typeface="Times New Roman"/>
                  </a:rPr>
                  <a:t>usage od e-infrastructure</a:t>
                </a:r>
                <a:endParaRPr lang="en-US" sz="600" dirty="0">
                  <a:latin typeface="Times New Roman"/>
                  <a:ea typeface="Times New Roman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00" y="2753591"/>
                <a:ext cx="166255" cy="15586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518" y="1963882"/>
                <a:ext cx="197427" cy="197427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91" y="1194955"/>
                <a:ext cx="155864" cy="17664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5" y="436418"/>
                <a:ext cx="249382" cy="24938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909" y="1537855"/>
                <a:ext cx="197427" cy="197427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518" y="3106882"/>
                <a:ext cx="197427" cy="19742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518" y="2369128"/>
                <a:ext cx="197427" cy="19742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909" y="810491"/>
                <a:ext cx="197427" cy="19742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3727" y="768928"/>
                <a:ext cx="155864" cy="166254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945" y="374073"/>
                <a:ext cx="197428" cy="19742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945" y="3138055"/>
                <a:ext cx="155864" cy="17664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1773" y="1548246"/>
                <a:ext cx="249382" cy="24938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945" y="2348346"/>
                <a:ext cx="197428" cy="19742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3727" y="1153391"/>
                <a:ext cx="197428" cy="197427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2555" y="2774373"/>
                <a:ext cx="197427" cy="197427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2164" y="1963882"/>
                <a:ext cx="197427" cy="197427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327100" y="3238509"/>
              <a:ext cx="2429889" cy="303592"/>
            </a:xfrm>
            <a:prstGeom prst="rect">
              <a:avLst/>
            </a:prstGeom>
            <a:solidFill>
              <a:srgbClr val="ED857D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27772" tIns="13886" rIns="27772" bIns="13886" anchor="ctr"/>
            <a:lstStyle/>
            <a:p>
              <a:pPr algn="ctr"/>
              <a: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NETWORKS AND NETWORKING SERVICES</a:t>
              </a:r>
              <a:b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</a:br>
              <a:r>
                <a:rPr lang="en-US" sz="45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(international and national networks, MAN, LAN, WLAN…)</a:t>
              </a:r>
              <a:endParaRPr lang="en-US" sz="67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327100" y="2893681"/>
              <a:ext cx="2429889" cy="303592"/>
            </a:xfrm>
            <a:prstGeom prst="rect">
              <a:avLst/>
            </a:prstGeom>
            <a:solidFill>
              <a:srgbClr val="DD5850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27772" tIns="13886" rIns="27772" bIns="13886" anchor="ctr"/>
            <a:lstStyle/>
            <a:p>
              <a:pPr algn="ctr"/>
              <a: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DATA CENTERS</a:t>
              </a:r>
              <a:b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</a:br>
              <a:r>
                <a:rPr lang="en-US" sz="45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(national and university data centers, computer rooms, …)</a:t>
              </a:r>
              <a:endParaRPr lang="en-US" sz="67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327100" y="2554698"/>
              <a:ext cx="2429889" cy="303592"/>
            </a:xfrm>
            <a:prstGeom prst="rect">
              <a:avLst/>
            </a:prstGeom>
            <a:solidFill>
              <a:srgbClr val="D13129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27772" tIns="13886" rIns="27772" bIns="13886" anchor="ctr"/>
            <a:lstStyle/>
            <a:p>
              <a:pPr algn="ctr"/>
              <a: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COMPUTING SYSTEMS AND STORAGE RESOURCES</a:t>
              </a:r>
              <a:b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</a:br>
              <a:r>
                <a:rPr lang="en-US" sz="45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(physical or virtual servers, clusters, IaaS, PaaS, HPC / HTC systems, </a:t>
              </a:r>
              <a:r>
                <a:rPr lang="hr-HR" sz="45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s</a:t>
              </a:r>
              <a:r>
                <a:rPr lang="en-US" sz="450" b="1" dirty="0" err="1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upercomputers</a:t>
              </a:r>
              <a:r>
                <a:rPr lang="en-US" sz="45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, dana storage, backup systems, …)</a:t>
              </a:r>
              <a:endParaRPr lang="en-US" sz="67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327100" y="2209870"/>
              <a:ext cx="2429889" cy="303592"/>
            </a:xfrm>
            <a:prstGeom prst="rect">
              <a:avLst/>
            </a:prstGeom>
            <a:solidFill>
              <a:srgbClr val="C46E6A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27772" tIns="13886" rIns="27772" bIns="13886" anchor="ctr"/>
            <a:lstStyle/>
            <a:p>
              <a:pPr algn="ctr"/>
              <a: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MIDDLEWARE LAYER</a:t>
              </a:r>
              <a:r>
                <a:rPr lang="en-US" sz="600" b="1" dirty="0">
                  <a:solidFill>
                    <a:srgbClr val="FFFFFF"/>
                  </a:solidFill>
                  <a:latin typeface="Calibri"/>
                  <a:ea typeface="Batang"/>
                  <a:cs typeface="Times New Roman"/>
                </a:rPr>
                <a:t/>
              </a:r>
              <a:br>
                <a:rPr lang="en-US" sz="600" b="1" dirty="0">
                  <a:solidFill>
                    <a:srgbClr val="FFFFFF"/>
                  </a:solidFill>
                  <a:latin typeface="Calibri"/>
                  <a:ea typeface="Batang"/>
                  <a:cs typeface="Times New Roman"/>
                </a:rPr>
              </a:br>
              <a:r>
                <a:rPr lang="en-US" sz="450" b="1" dirty="0">
                  <a:solidFill>
                    <a:srgbClr val="FFFFFF"/>
                  </a:solidFill>
                  <a:latin typeface="Calibri"/>
                  <a:ea typeface="Batang"/>
                  <a:cs typeface="Times New Roman"/>
                </a:rPr>
                <a:t>(</a:t>
              </a:r>
              <a:r>
                <a:rPr lang="en-US" sz="45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authentication and authorization systems, monitoring, security, accounting, …) </a:t>
              </a:r>
              <a:endParaRPr lang="en-US" sz="67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332944" y="1870887"/>
              <a:ext cx="2429889" cy="303592"/>
            </a:xfrm>
            <a:prstGeom prst="rect">
              <a:avLst/>
            </a:prstGeom>
            <a:solidFill>
              <a:srgbClr val="AA4944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27772" tIns="13886" rIns="27772" bIns="13886" anchor="ctr"/>
            <a:lstStyle/>
            <a:p>
              <a:pPr algn="ctr"/>
              <a: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DATA LAYER</a:t>
              </a:r>
              <a:b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</a:br>
              <a:r>
                <a:rPr lang="en-US" sz="450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(digital archives, digital repositories, dana collections, portals, …)</a:t>
              </a:r>
              <a:endParaRPr lang="en-US" sz="67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327100" y="1531904"/>
              <a:ext cx="2429889" cy="303592"/>
            </a:xfrm>
            <a:prstGeom prst="rect">
              <a:avLst/>
            </a:prstGeom>
            <a:solidFill>
              <a:srgbClr val="8F3D39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27772" tIns="13886" rIns="27772" bIns="13886" anchor="ctr"/>
            <a:lstStyle/>
            <a:p>
              <a:pPr algn="ctr"/>
              <a: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INFORMATION SYSTEMS AND SERVICES</a:t>
              </a:r>
              <a:b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</a:br>
              <a:r>
                <a:rPr lang="en-US" sz="45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(collaboration and groupware systems, information systems, Internet applications, public registries, CRIS systems, library systems, e-learning platforms, ERP, CRM, DMS, …)</a:t>
              </a:r>
              <a:endParaRPr lang="en-US" sz="67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15" name="TextBox 8"/>
            <p:cNvSpPr txBox="1"/>
            <p:nvPr/>
          </p:nvSpPr>
          <p:spPr>
            <a:xfrm>
              <a:off x="2231472" y="3796753"/>
              <a:ext cx="2628520" cy="149653"/>
            </a:xfrm>
            <a:prstGeom prst="rect">
              <a:avLst/>
            </a:prstGeom>
            <a:noFill/>
          </p:spPr>
          <p:txBody>
            <a:bodyPr wrap="none" lIns="51434" tIns="25717" rIns="51434" bIns="25717" rtlCol="0">
              <a:spAutoFit/>
            </a:bodyPr>
            <a:lstStyle/>
            <a:p>
              <a:pPr algn="ctr"/>
              <a:r>
                <a:rPr lang="en-US" sz="700" b="1" cap="small" dirty="0">
                  <a:solidFill>
                    <a:schemeClr val="bg1"/>
                  </a:solidFill>
                  <a:latin typeface="Arial"/>
                  <a:ea typeface="Times New Roman"/>
                </a:rPr>
                <a:t>Organizational and governance framework of e-infrastructure</a:t>
              </a:r>
              <a:endParaRPr lang="en-US" sz="700" dirty="0">
                <a:solidFill>
                  <a:schemeClr val="bg1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6" name="Text Box 36"/>
            <p:cNvSpPr txBox="1"/>
            <p:nvPr/>
          </p:nvSpPr>
          <p:spPr>
            <a:xfrm>
              <a:off x="2438151" y="1058498"/>
              <a:ext cx="2150575" cy="1460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38"/>
                </a:spcBef>
              </a:pPr>
              <a:r>
                <a:rPr lang="en-US" sz="700" b="1" cap="small" dirty="0">
                  <a:solidFill>
                    <a:schemeClr val="tx1"/>
                  </a:solidFill>
                  <a:latin typeface="Arial"/>
                  <a:ea typeface="Times New Roman"/>
                  <a:cs typeface="Times New Roman"/>
                </a:rPr>
                <a:t>IT and information services to users</a:t>
              </a:r>
              <a:endParaRPr lang="en-US" sz="700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7" name="Text Box 37"/>
            <p:cNvSpPr txBox="1"/>
            <p:nvPr/>
          </p:nvSpPr>
          <p:spPr>
            <a:xfrm>
              <a:off x="2438151" y="3945698"/>
              <a:ext cx="2150575" cy="1460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38"/>
                </a:spcBef>
              </a:pPr>
              <a:r>
                <a:rPr lang="en-US" sz="700" b="1" cap="small" dirty="0">
                  <a:solidFill>
                    <a:schemeClr val="tx1"/>
                  </a:solidFill>
                  <a:latin typeface="Arial"/>
                  <a:ea typeface="Times New Roman"/>
                  <a:cs typeface="Times New Roman"/>
                </a:rPr>
                <a:t>IT and information services to users</a:t>
              </a:r>
              <a:endParaRPr lang="en-US" sz="700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59016" y="2604459"/>
            <a:ext cx="4367545" cy="1749285"/>
            <a:chOff x="4559016" y="2604459"/>
            <a:chExt cx="4367545" cy="174928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FB35B2-D824-4A42-A782-DA81F4FA3935}"/>
                </a:ext>
              </a:extLst>
            </p:cNvPr>
            <p:cNvSpPr/>
            <p:nvPr/>
          </p:nvSpPr>
          <p:spPr>
            <a:xfrm>
              <a:off x="7051908" y="2612009"/>
              <a:ext cx="1874653" cy="1741735"/>
            </a:xfrm>
            <a:prstGeom prst="rect">
              <a:avLst/>
            </a:prstGeom>
            <a:solidFill>
              <a:srgbClr val="DD58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71 other legal entities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that registered scientific activity (National and University Library, Croatian Academy of Sciences and Arts, hospitals, archives...)</a:t>
              </a:r>
              <a:endParaRPr lang="hr-H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DD00451-2E92-E241-9CB2-918E0C07CFB7}"/>
                </a:ext>
              </a:extLst>
            </p:cNvPr>
            <p:cNvSpPr/>
            <p:nvPr/>
          </p:nvSpPr>
          <p:spPr>
            <a:xfrm>
              <a:off x="5809213" y="2612009"/>
              <a:ext cx="1243725" cy="1741735"/>
            </a:xfrm>
            <a:prstGeom prst="rect">
              <a:avLst/>
            </a:prstGeom>
            <a:solidFill>
              <a:srgbClr val="BD524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25 public scientific institutes</a:t>
              </a:r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hr-H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7951C18-C97E-2E43-85FF-2CF2203ABE8B}"/>
                </a:ext>
              </a:extLst>
            </p:cNvPr>
            <p:cNvSpPr/>
            <p:nvPr/>
          </p:nvSpPr>
          <p:spPr>
            <a:xfrm>
              <a:off x="4559016" y="2604459"/>
              <a:ext cx="1249167" cy="1741734"/>
            </a:xfrm>
            <a:prstGeom prst="rect">
              <a:avLst/>
            </a:prstGeom>
            <a:solidFill>
              <a:srgbClr val="F99D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131 HE institutions </a:t>
              </a:r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of which </a:t>
              </a:r>
              <a:r>
                <a:rPr lang="hr-HR" sz="12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hr-HR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106 public  </a:t>
              </a:r>
              <a:endParaRPr lang="hr-H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(159 000</a:t>
              </a:r>
              <a:r>
                <a:rPr lang="hr-HR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+ students)</a:t>
              </a:r>
              <a:endParaRPr lang="hr-H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06691" y="4050294"/>
              <a:ext cx="1563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(20.000 + </a:t>
              </a:r>
              <a:r>
                <a:rPr lang="hr-HR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scientists</a:t>
              </a:r>
              <a:r>
                <a:rPr lang="hr-H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49413" y="1205964"/>
            <a:ext cx="4377148" cy="1412767"/>
            <a:chOff x="4549413" y="1205964"/>
            <a:chExt cx="4377148" cy="141276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EA7F6F9-09A9-6147-8164-8797ED6DC306}"/>
                </a:ext>
              </a:extLst>
            </p:cNvPr>
            <p:cNvSpPr/>
            <p:nvPr/>
          </p:nvSpPr>
          <p:spPr>
            <a:xfrm>
              <a:off x="4549413" y="1205964"/>
              <a:ext cx="2502495" cy="1412767"/>
            </a:xfrm>
            <a:prstGeom prst="rect">
              <a:avLst/>
            </a:prstGeom>
            <a:solidFill>
              <a:srgbClr val="D7182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SUPPORTING</a:t>
              </a:r>
            </a:p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227</a:t>
              </a:r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R &amp; HE </a:t>
              </a: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institutions</a:t>
              </a:r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Ministry of Science and Education</a:t>
              </a:r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Agency for Science and Higher Education</a:t>
              </a:r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39" y="1205965"/>
              <a:ext cx="1873622" cy="1405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3" name="Footer Placeholder 4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31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5147740" y="232091"/>
            <a:ext cx="2880000" cy="4312176"/>
            <a:chOff x="5147740" y="232091"/>
            <a:chExt cx="2880000" cy="4312176"/>
          </a:xfrm>
        </p:grpSpPr>
        <p:sp>
          <p:nvSpPr>
            <p:cNvPr id="23" name="Rectangle 22"/>
            <p:cNvSpPr/>
            <p:nvPr/>
          </p:nvSpPr>
          <p:spPr>
            <a:xfrm>
              <a:off x="6582840" y="1673394"/>
              <a:ext cx="1440000" cy="1440000"/>
            </a:xfrm>
            <a:prstGeom prst="rect">
              <a:avLst/>
            </a:prstGeom>
            <a:solidFill>
              <a:srgbClr val="ED85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8585" indent="-128585" algn="ctr" defTabSz="514337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C00000"/>
                </a:buClr>
                <a:defRPr/>
              </a:pPr>
              <a:r>
                <a:rPr lang="hr-H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Elastic </a:t>
              </a:r>
              <a:r>
                <a:rPr lang="hr-HR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</a:t>
              </a:r>
              <a:r>
                <a:rPr lang="hr-H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Computing</a:t>
              </a:r>
              <a:endParaRPr lang="hr-H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5" indent="-128585" algn="ctr" defTabSz="514337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C00000"/>
                </a:buClr>
                <a:defRPr/>
              </a:pPr>
              <a:endParaRPr lang="hr-H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47740" y="1673394"/>
              <a:ext cx="1440000" cy="1440000"/>
            </a:xfrm>
            <a:prstGeom prst="rect">
              <a:avLst/>
            </a:prstGeom>
            <a:solidFill>
              <a:srgbClr val="D2072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High </a:t>
              </a:r>
              <a:r>
                <a:rPr lang="hr-HR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Performance</a:t>
              </a:r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Computing</a:t>
              </a:r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(HPC)</a:t>
              </a:r>
            </a:p>
            <a:p>
              <a:pPr algn="ctr"/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82840" y="3104267"/>
              <a:ext cx="1440000" cy="1440000"/>
            </a:xfrm>
            <a:prstGeom prst="rect">
              <a:avLst/>
            </a:prstGeom>
            <a:solidFill>
              <a:srgbClr val="DD58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Virtual Data </a:t>
              </a:r>
            </a:p>
            <a:p>
              <a:pPr algn="ctr"/>
              <a:r>
                <a:rPr lang="hr-HR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Centres</a:t>
              </a:r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147740" y="3104267"/>
              <a:ext cx="1440000" cy="1440000"/>
            </a:xfrm>
            <a:prstGeom prst="rect">
              <a:avLst/>
            </a:prstGeom>
            <a:solidFill>
              <a:srgbClr val="F99D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hr-HR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b="1">
                  <a:latin typeface="Arial" panose="020B0604020202020204" pitchFamily="34" charset="0"/>
                  <a:cs typeface="Arial" panose="020B0604020202020204" pitchFamily="34" charset="0"/>
                </a:rPr>
                <a:t>Scientific </a:t>
              </a:r>
              <a:endParaRPr lang="hr-HR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b="1">
                  <a:latin typeface="Arial" panose="020B0604020202020204" pitchFamily="34" charset="0"/>
                  <a:cs typeface="Arial" panose="020B0604020202020204" pitchFamily="34" charset="0"/>
                </a:rPr>
                <a:t>Software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6038556" y="2585704"/>
              <a:ext cx="1080000" cy="1064507"/>
              <a:chOff x="6432717" y="3721012"/>
              <a:chExt cx="1259796" cy="1241724"/>
            </a:xfrm>
          </p:grpSpPr>
          <p:pic>
            <p:nvPicPr>
              <p:cNvPr id="48" name="Content Placeholder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1640" y="3721012"/>
                <a:ext cx="620873" cy="62087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2437" y="4343454"/>
                <a:ext cx="619281" cy="61928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7734" y="3721012"/>
                <a:ext cx="641380" cy="63710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2717" y="4340318"/>
                <a:ext cx="646397" cy="62241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27" name="Rectangle 26"/>
            <p:cNvSpPr/>
            <p:nvPr/>
          </p:nvSpPr>
          <p:spPr>
            <a:xfrm>
              <a:off x="6587740" y="232091"/>
              <a:ext cx="1440000" cy="1440000"/>
            </a:xfrm>
            <a:prstGeom prst="rect">
              <a:avLst/>
            </a:prstGeom>
            <a:solidFill>
              <a:srgbClr val="8F3D3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Data Storage</a:t>
              </a:r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52640" y="232091"/>
              <a:ext cx="1440000" cy="1440000"/>
            </a:xfrm>
            <a:prstGeom prst="rect">
              <a:avLst/>
            </a:prstGeom>
            <a:solidFill>
              <a:srgbClr val="DD58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Specialized support to researchers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469055" y="237306"/>
            <a:ext cx="1689166" cy="2866961"/>
            <a:chOff x="3469055" y="237306"/>
            <a:chExt cx="1689166" cy="2866961"/>
          </a:xfrm>
        </p:grpSpPr>
        <p:grpSp>
          <p:nvGrpSpPr>
            <p:cNvPr id="65" name="Group 64"/>
            <p:cNvGrpSpPr/>
            <p:nvPr/>
          </p:nvGrpSpPr>
          <p:grpSpPr>
            <a:xfrm>
              <a:off x="3469055" y="237306"/>
              <a:ext cx="1689166" cy="2866961"/>
              <a:chOff x="3469055" y="237306"/>
              <a:chExt cx="1689166" cy="286696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9055" y="1673394"/>
                <a:ext cx="1689166" cy="143087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52" name="Group 51"/>
              <p:cNvGrpSpPr/>
              <p:nvPr/>
            </p:nvGrpSpPr>
            <p:grpSpPr>
              <a:xfrm>
                <a:off x="3714318" y="237306"/>
                <a:ext cx="1440000" cy="1440000"/>
                <a:chOff x="3714318" y="237306"/>
                <a:chExt cx="1440000" cy="144000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3714318" y="237306"/>
                  <a:ext cx="1440000" cy="14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2405" y="620851"/>
                  <a:ext cx="1104706" cy="406448"/>
                </a:xfrm>
                <a:prstGeom prst="rect">
                  <a:avLst/>
                </a:prstGeom>
              </p:spPr>
            </p:pic>
          </p:grpSp>
        </p:grp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D4E530A-15FF-B546-8CAF-4A5BA4AF9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88675" y="1149626"/>
              <a:ext cx="1355162" cy="374371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836924" y="2679811"/>
            <a:ext cx="4310816" cy="2632003"/>
            <a:chOff x="836924" y="2679811"/>
            <a:chExt cx="4310816" cy="263200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299" y="2679811"/>
              <a:ext cx="940919" cy="286013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3707740" y="3113394"/>
              <a:ext cx="1440000" cy="2198420"/>
              <a:chOff x="3707740" y="3113394"/>
              <a:chExt cx="1440000" cy="219842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707740" y="3113394"/>
                <a:ext cx="1440000" cy="1440000"/>
              </a:xfrm>
              <a:prstGeom prst="rect">
                <a:avLst/>
              </a:prstGeom>
              <a:solidFill>
                <a:srgbClr val="ED857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(Temporary) </a:t>
                </a:r>
              </a:p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Storage &amp; sharing service</a:t>
                </a:r>
                <a:endParaRPr lang="hr-H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hr-H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1891" y="3999137"/>
                <a:ext cx="1312677" cy="1312677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2272640" y="3113394"/>
              <a:ext cx="1440000" cy="1440000"/>
              <a:chOff x="2272640" y="3113394"/>
              <a:chExt cx="1440000" cy="1440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272640" y="3113394"/>
                <a:ext cx="1440000" cy="1440000"/>
              </a:xfrm>
              <a:prstGeom prst="rect">
                <a:avLst/>
              </a:prstGeom>
              <a:solidFill>
                <a:srgbClr val="DD58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Preservation </a:t>
                </a:r>
                <a:r>
                  <a:rPr lang="hr-H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hr-H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  <a:r>
                  <a:rPr lang="hr-H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disemination</a:t>
                </a:r>
                <a:endParaRPr lang="hr-H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hr-H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hr-H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325B164-101E-6845-87B0-D3DF8ED2A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2414" y="3947956"/>
                <a:ext cx="899615" cy="514409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836924" y="3113394"/>
              <a:ext cx="1440000" cy="1440000"/>
              <a:chOff x="836924" y="3113394"/>
              <a:chExt cx="1440000" cy="1440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836924" y="3113394"/>
                <a:ext cx="1440000" cy="1440000"/>
              </a:xfrm>
              <a:prstGeom prst="rect">
                <a:avLst/>
              </a:prstGeom>
              <a:solidFill>
                <a:srgbClr val="ED857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8585" indent="-128585" algn="ctr" defTabSz="514337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C00000"/>
                  </a:buClr>
                  <a:defRPr/>
                </a:pPr>
                <a:r>
                  <a:rPr lang="hr-HR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Croatian OA </a:t>
                </a:r>
                <a:r>
                  <a:rPr lang="en-GB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journals</a:t>
                </a:r>
                <a:endParaRPr lang="hr-H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8585" indent="-128585" algn="ctr" defTabSz="514337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C00000"/>
                  </a:buClr>
                  <a:defRPr/>
                </a:pPr>
                <a:endPara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26CC7C1-31B2-EE44-8362-04C7A690A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077" y="4056697"/>
                <a:ext cx="1185720" cy="405668"/>
              </a:xfrm>
              <a:prstGeom prst="rect">
                <a:avLst/>
              </a:prstGeom>
            </p:spPr>
          </p:pic>
        </p:grpSp>
      </p:grpSp>
      <p:grpSp>
        <p:nvGrpSpPr>
          <p:cNvPr id="58" name="Group 57"/>
          <p:cNvGrpSpPr/>
          <p:nvPr/>
        </p:nvGrpSpPr>
        <p:grpSpPr>
          <a:xfrm>
            <a:off x="832641" y="1673394"/>
            <a:ext cx="2873275" cy="1440000"/>
            <a:chOff x="832641" y="1673394"/>
            <a:chExt cx="2873275" cy="1440000"/>
          </a:xfrm>
        </p:grpSpPr>
        <p:grpSp>
          <p:nvGrpSpPr>
            <p:cNvPr id="57" name="Group 56"/>
            <p:cNvGrpSpPr/>
            <p:nvPr/>
          </p:nvGrpSpPr>
          <p:grpSpPr>
            <a:xfrm>
              <a:off x="2265916" y="1673394"/>
              <a:ext cx="1440000" cy="1440000"/>
              <a:chOff x="2265916" y="1673394"/>
              <a:chExt cx="1440000" cy="1440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265916" y="1673394"/>
                <a:ext cx="1440000" cy="1440000"/>
              </a:xfrm>
              <a:prstGeom prst="rect">
                <a:avLst/>
              </a:prstGeom>
              <a:solidFill>
                <a:srgbClr val="F99D1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GB" sz="1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duroam</a:t>
                </a:r>
                <a:endParaRPr lang="hr-HR" sz="12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hr-HR" sz="12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6784" y="2499775"/>
                <a:ext cx="1204989" cy="522162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832641" y="1673394"/>
              <a:ext cx="1440000" cy="1440000"/>
              <a:chOff x="832641" y="1673394"/>
              <a:chExt cx="1440000" cy="1440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832641" y="1673394"/>
                <a:ext cx="1440000" cy="1440000"/>
              </a:xfrm>
              <a:prstGeom prst="rect">
                <a:avLst/>
              </a:prstGeom>
              <a:solidFill>
                <a:srgbClr val="D2072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AAI@EduHr</a:t>
                </a:r>
                <a:endParaRPr lang="hr-H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hr-H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073" y="2578620"/>
                <a:ext cx="1166007" cy="364472"/>
              </a:xfrm>
              <a:prstGeom prst="rect">
                <a:avLst/>
              </a:prstGeom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832641" y="234105"/>
            <a:ext cx="2883929" cy="1449127"/>
          </a:xfrm>
          <a:prstGeom prst="rect">
            <a:avLst/>
          </a:prstGeom>
          <a:solidFill>
            <a:srgbClr val="8F3D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</a:t>
            </a:r>
          </a:p>
          <a:p>
            <a:pPr lvl="0" algn="ctr"/>
            <a:r>
              <a:rPr lang="hr-HR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  <a:r>
              <a:rPr lang="hr-H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hr-H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hr-H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hr-H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pPr lvl="0" algn="ctr"/>
            <a:r>
              <a:rPr lang="en-GB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</a:t>
            </a:r>
            <a:r>
              <a:rPr lang="hr-HR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hr-H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multidisciplinary science</a:t>
            </a:r>
            <a:endParaRPr lang="pl-PL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</p:spPr>
        <p:txBody>
          <a:bodyPr/>
          <a:lstStyle/>
          <a:p>
            <a:r>
              <a:rPr lang="en-US" dirty="0"/>
              <a:t>Assessing the Digital Readiness of HE in Croatia, November 3rd 2021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91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/>
              <a:t>SRCE </a:t>
            </a:r>
            <a:r>
              <a:rPr lang="en-GB" sz="2400" dirty="0"/>
              <a:t>-	building and supporting information systems </a:t>
            </a:r>
            <a:r>
              <a:rPr lang="en-GB" sz="2400" b="0" dirty="0"/>
              <a:t>for</a:t>
            </a:r>
            <a:r>
              <a:rPr lang="hr-HR" sz="2400" b="0" dirty="0"/>
              <a:t> HE (</a:t>
            </a:r>
            <a:r>
              <a:rPr lang="en-GB" sz="2400" b="0" dirty="0"/>
              <a:t>Ministry of Science and Education and Agency for Science and Education</a:t>
            </a:r>
            <a:r>
              <a:rPr lang="hr-HR" sz="2400" b="0" dirty="0"/>
              <a:t>)</a:t>
            </a:r>
            <a:r>
              <a:rPr lang="en-GB" sz="2400" b="0" dirty="0"/>
              <a:t/>
            </a:r>
            <a:br>
              <a:rPr lang="en-GB" sz="2400" b="0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  <p:sp>
        <p:nvSpPr>
          <p:cNvPr id="38" name="Rectangle 37"/>
          <p:cNvSpPr/>
          <p:nvPr/>
        </p:nvSpPr>
        <p:spPr>
          <a:xfrm>
            <a:off x="7603650" y="1163169"/>
            <a:ext cx="1530000" cy="3286092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CroRIS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Croatian Research Information System  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(in development)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gradually in production 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99011" y="1163170"/>
            <a:ext cx="1530000" cy="3285266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ISRHKO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Information System of Croatian Qualifications Framework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3941" y="1163170"/>
            <a:ext cx="1530000" cy="3285266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MOZVAG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Information System for Accreditation of HE institutions and Study Programs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110+ HE institutions 1.900+ study programs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2004</a:t>
            </a: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8871" y="1163170"/>
            <a:ext cx="1530000" cy="3285266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ISAK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Information System of Academic (student) Cards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18871" y="1163170"/>
            <a:ext cx="1530000" cy="3285265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ISSP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Information System of Student Rights</a:t>
            </a: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115+ HE institutions 159.000+ students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1998</a:t>
            </a: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1163171"/>
            <a:ext cx="1530000" cy="3285266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ISVU</a:t>
            </a: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Information System of Higher Education Institutions</a:t>
            </a: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110+ HE institutions, 140.000+ students, 1.700.000+ exams/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ac.year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2001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1" y="3753633"/>
            <a:ext cx="1454654" cy="96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89" y="3319069"/>
            <a:ext cx="1596926" cy="1129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550" y="3721971"/>
            <a:ext cx="1345428" cy="726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82" y="3061511"/>
            <a:ext cx="1799517" cy="1384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8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SRCE – </a:t>
            </a:r>
            <a:r>
              <a:rPr lang="en-GB" sz="2400" dirty="0"/>
              <a:t>National Centre for E-learning in Higher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52144"/>
            <a:ext cx="7886700" cy="347143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hr-HR" sz="2100" b="1" dirty="0"/>
              <a:t>E-</a:t>
            </a:r>
            <a:r>
              <a:rPr lang="hr-HR" sz="2100" b="1" dirty="0" err="1"/>
              <a:t>learning</a:t>
            </a:r>
            <a:r>
              <a:rPr lang="hr-HR" sz="2100" b="1" dirty="0"/>
              <a:t> </a:t>
            </a:r>
            <a:r>
              <a:rPr lang="hr-HR" sz="2100" b="1" dirty="0" err="1"/>
              <a:t>Centre@SRCE</a:t>
            </a:r>
            <a:endParaRPr lang="hr-HR" sz="2100" b="1" dirty="0"/>
          </a:p>
          <a:p>
            <a:pPr>
              <a:defRPr/>
            </a:pPr>
            <a:endParaRPr lang="hr-HR" sz="1700" dirty="0"/>
          </a:p>
          <a:p>
            <a:r>
              <a:rPr lang="en-GB" altLang="en-US" sz="2100" dirty="0"/>
              <a:t>established in 2007</a:t>
            </a:r>
          </a:p>
          <a:p>
            <a:r>
              <a:rPr lang="en-US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institutions, teachers and students in the use of e-learning technologies and tools</a:t>
            </a:r>
            <a:endParaRPr lang="hr-HR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infrastructure, usage support and user education</a:t>
            </a:r>
            <a:endParaRPr lang="hr-HR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key stakeholder in the process of digital transformation of the higher education system</a:t>
            </a:r>
            <a:endParaRPr lang="hr-HR" sz="2100" dirty="0"/>
          </a:p>
          <a:p>
            <a:pPr>
              <a:defRPr/>
            </a:pPr>
            <a:endParaRPr lang="hr-HR" sz="2100" dirty="0"/>
          </a:p>
          <a:p>
            <a:pPr>
              <a:defRPr/>
            </a:pPr>
            <a:r>
              <a:rPr lang="en-GB" sz="2100" dirty="0"/>
              <a:t>Basic objectives</a:t>
            </a:r>
            <a:r>
              <a:rPr lang="en-GB" sz="1900" dirty="0"/>
              <a:t>:</a:t>
            </a:r>
          </a:p>
          <a:p>
            <a:pPr lvl="1">
              <a:defRPr/>
            </a:pPr>
            <a:r>
              <a:rPr lang="en-GB" sz="1900" b="1" dirty="0"/>
              <a:t>to support higher education </a:t>
            </a:r>
            <a:r>
              <a:rPr lang="en-GB" sz="1900" dirty="0"/>
              <a:t>teachers, students, e-learning teams and institutions</a:t>
            </a:r>
          </a:p>
          <a:p>
            <a:pPr lvl="1">
              <a:defRPr/>
            </a:pPr>
            <a:r>
              <a:rPr lang="en-GB" sz="1900" b="1" dirty="0"/>
              <a:t>to provide and maintain </a:t>
            </a:r>
            <a:r>
              <a:rPr lang="en-GB" sz="1900" dirty="0"/>
              <a:t>reliable and generally accessible university platform  for e-learning</a:t>
            </a:r>
          </a:p>
          <a:p>
            <a:pPr lvl="1">
              <a:defRPr/>
            </a:pPr>
            <a:r>
              <a:rPr lang="en-GB" sz="1900" b="1" dirty="0"/>
              <a:t>to support </a:t>
            </a:r>
            <a:r>
              <a:rPr lang="en-GB" sz="1900" dirty="0"/>
              <a:t>the university network of people involved or interested in e-learning</a:t>
            </a:r>
          </a:p>
          <a:p>
            <a:pPr lvl="1">
              <a:defRPr/>
            </a:pPr>
            <a:r>
              <a:rPr lang="en-GB" sz="1900" b="1" dirty="0"/>
              <a:t>to promote and foster </a:t>
            </a:r>
            <a:r>
              <a:rPr lang="en-GB" sz="1900" dirty="0"/>
              <a:t>implementation of e-learning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Assessing the Digital Readiness of HE in Croatia, November 3rd 2021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652405" y="1097563"/>
            <a:ext cx="25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www.srce.hr/enc</a:t>
            </a:r>
            <a:endParaRPr lang="en-GB" sz="1600" b="1" dirty="0"/>
          </a:p>
        </p:txBody>
      </p:sp>
      <p:pic>
        <p:nvPicPr>
          <p:cNvPr id="7" name="Picture 5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12" y="984046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6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50" y="62187"/>
            <a:ext cx="7886700" cy="994172"/>
          </a:xfrm>
        </p:spPr>
        <p:txBody>
          <a:bodyPr/>
          <a:lstStyle/>
          <a:p>
            <a:r>
              <a:rPr lang="hr-HR" sz="2400" dirty="0"/>
              <a:t>E-</a:t>
            </a:r>
            <a:r>
              <a:rPr lang="hr-HR" sz="2400" dirty="0" err="1"/>
              <a:t>learning</a:t>
            </a:r>
            <a:r>
              <a:rPr lang="hr-HR" sz="2400" dirty="0"/>
              <a:t> </a:t>
            </a:r>
            <a:r>
              <a:rPr lang="hr-HR" sz="2400" dirty="0" err="1"/>
              <a:t>Centre@SRCE</a:t>
            </a:r>
            <a:r>
              <a:rPr lang="hr-HR" sz="2400" dirty="0"/>
              <a:t/>
            </a:r>
            <a:br>
              <a:rPr lang="hr-HR" sz="2400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Assessing the Digital Readiness of HE in Croatia, November 3rd 2021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7614000" y="1215507"/>
            <a:ext cx="16062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Antiplagiarism software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for checking students work, t</a:t>
            </a:r>
            <a:r>
              <a:rPr lang="en-US" sz="1200" dirty="0" err="1"/>
              <a:t>heses</a:t>
            </a:r>
            <a:r>
              <a:rPr lang="en-US" sz="1200" dirty="0"/>
              <a:t> and doctoral dissertations</a:t>
            </a:r>
            <a:endParaRPr lang="hr-HR" sz="1200" dirty="0"/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4000" y="1215507"/>
            <a:ext cx="1530000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Promoting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Open Access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OER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all educational materials develed in SRCE in Open Access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SRCE Open education portal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8071" y="1216331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Catalogue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HEI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Croatia</a:t>
            </a: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central place to find basic information about all e-courses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6130" y="1216331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For online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lectures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seminars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Edumeet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2123" y="1216331"/>
            <a:ext cx="1530000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dirty="0"/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personal use, for presentation or as a learning activity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812" y="1216742"/>
            <a:ext cx="1530000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E-learning platform for HE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state-of-the-art </a:t>
            </a:r>
            <a:endParaRPr lang="hr-H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e-learning system tailored to user needs</a:t>
            </a:r>
            <a:endParaRPr lang="hr-H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2" y="559273"/>
            <a:ext cx="857639" cy="110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75" y="3569110"/>
            <a:ext cx="2329901" cy="87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2" y="3757594"/>
            <a:ext cx="1093933" cy="51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482" y="3786412"/>
            <a:ext cx="1028053" cy="47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0" y="3675824"/>
            <a:ext cx="1454654" cy="96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22" y="3831672"/>
            <a:ext cx="1087365" cy="80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" y="3906854"/>
            <a:ext cx="1369335" cy="562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78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6259" y="273847"/>
            <a:ext cx="6809092" cy="994172"/>
          </a:xfrm>
        </p:spPr>
        <p:txBody>
          <a:bodyPr>
            <a:normAutofit/>
          </a:bodyPr>
          <a:lstStyle/>
          <a:p>
            <a:r>
              <a:rPr lang="hr-HR" sz="2400" dirty="0" err="1"/>
              <a:t>Virtual</a:t>
            </a:r>
            <a:r>
              <a:rPr lang="hr-HR" sz="2400" dirty="0"/>
              <a:t> </a:t>
            </a:r>
            <a:r>
              <a:rPr lang="hr-HR" sz="2400" dirty="0" err="1"/>
              <a:t>Learning</a:t>
            </a:r>
            <a:r>
              <a:rPr lang="hr-HR" sz="2400" dirty="0"/>
              <a:t> </a:t>
            </a:r>
            <a:r>
              <a:rPr lang="hr-HR" sz="2400" dirty="0" err="1"/>
              <a:t>Environment</a:t>
            </a:r>
            <a:r>
              <a:rPr lang="hr-HR" sz="2400" dirty="0"/>
              <a:t> – </a:t>
            </a:r>
            <a:r>
              <a:rPr lang="hr-HR" sz="2400" dirty="0" err="1"/>
              <a:t>Merli</a:t>
            </a:r>
            <a:r>
              <a:rPr lang="en-GB" sz="2400" dirty="0"/>
              <a:t>n</a:t>
            </a:r>
          </a:p>
        </p:txBody>
      </p:sp>
      <p:pic>
        <p:nvPicPr>
          <p:cNvPr id="6" name="Picture 2" descr="merli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" y="140097"/>
            <a:ext cx="1687606" cy="209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56059" y="3811689"/>
            <a:ext cx="3787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Moodle installation</a:t>
            </a:r>
          </a:p>
          <a:p>
            <a:r>
              <a:rPr lang="hr-HR" alt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en-GB" alt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institutions on Merlin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0" y="1520528"/>
            <a:ext cx="4885363" cy="3129786"/>
          </a:xfrm>
        </p:spPr>
      </p:pic>
      <p:sp>
        <p:nvSpPr>
          <p:cNvPr id="3" name="Rectangle 2"/>
          <p:cNvSpPr/>
          <p:nvPr/>
        </p:nvSpPr>
        <p:spPr>
          <a:xfrm>
            <a:off x="2558155" y="960242"/>
            <a:ext cx="1732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http://merlin.srce.hr</a:t>
            </a:r>
            <a:r>
              <a:rPr lang="en-US" sz="1400" dirty="0"/>
              <a:t>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706259" y="2525561"/>
            <a:ext cx="1359877" cy="1181677"/>
          </a:xfrm>
          <a:prstGeom prst="ellipse">
            <a:avLst/>
          </a:prstGeom>
          <a:noFill/>
          <a:ln>
            <a:solidFill>
              <a:srgbClr val="CC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09" y="273847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14225"/>
          <a:stretch/>
        </p:blipFill>
        <p:spPr>
          <a:xfrm>
            <a:off x="5542925" y="1520528"/>
            <a:ext cx="3409767" cy="19427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Connector 12"/>
          <p:cNvCxnSpPr>
            <a:endCxn id="14" idx="3"/>
          </p:cNvCxnSpPr>
          <p:nvPr/>
        </p:nvCxnSpPr>
        <p:spPr>
          <a:xfrm flipH="1">
            <a:off x="1168924" y="3116399"/>
            <a:ext cx="641023" cy="845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41180" y="3707238"/>
            <a:ext cx="1027744" cy="5089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20395" y="3811689"/>
            <a:ext cx="7070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Dabar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7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1043</TotalTime>
  <Words>2238</Words>
  <Application>Microsoft Office PowerPoint</Application>
  <PresentationFormat>On-screen Show (16:9)</PresentationFormat>
  <Paragraphs>397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Batang</vt:lpstr>
      <vt:lpstr>Calibri</vt:lpstr>
      <vt:lpstr>Times New Roman</vt:lpstr>
      <vt:lpstr>Verdana</vt:lpstr>
      <vt:lpstr>Srce - 4x3</vt:lpstr>
      <vt:lpstr>Imenovanje-Nekomercijalno-Bez prerada (CC BY-NC-ND)</vt:lpstr>
      <vt:lpstr>PowerPoint Presentation</vt:lpstr>
      <vt:lpstr>University Computing Centre SRCE </vt:lpstr>
      <vt:lpstr>SRCE today </vt:lpstr>
      <vt:lpstr>SRCE – e-infrastructure for higher education and research </vt:lpstr>
      <vt:lpstr>PowerPoint Presentation</vt:lpstr>
      <vt:lpstr>SRCE - building and supporting information systems for HE (Ministry of Science and Education and Agency for Science and Education) </vt:lpstr>
      <vt:lpstr>SRCE – National Centre for E-learning in Higher Education</vt:lpstr>
      <vt:lpstr>E-learning Centre@SRCE </vt:lpstr>
      <vt:lpstr>Virtual Learning Environment – Merlin</vt:lpstr>
      <vt:lpstr>Merlin – numbers…</vt:lpstr>
      <vt:lpstr>           High quality, easily accessible and sustainable            support </vt:lpstr>
      <vt:lpstr>Teachers training… designed for their needs</vt:lpstr>
      <vt:lpstr>Rising Awareness and Dissemination about E-learning</vt:lpstr>
      <vt:lpstr>PowerPoint Presentation</vt:lpstr>
      <vt:lpstr>Higher education in Croatia till March 2020</vt:lpstr>
      <vt:lpstr>Teachers identified competencies they need to efficiently implement e-learning</vt:lpstr>
      <vt:lpstr>Teacher training</vt:lpstr>
      <vt:lpstr>Obstacles to academics’ participation in professional development</vt:lpstr>
      <vt:lpstr>Teaching and learning after lockdown</vt:lpstr>
      <vt:lpstr>Reflection on present situation</vt:lpstr>
      <vt:lpstr>Education in post-pandemic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Radna skupina</cp:lastModifiedBy>
  <cp:revision>95</cp:revision>
  <cp:lastPrinted>2014-06-24T07:01:20Z</cp:lastPrinted>
  <dcterms:created xsi:type="dcterms:W3CDTF">2014-09-19T07:16:42Z</dcterms:created>
  <dcterms:modified xsi:type="dcterms:W3CDTF">2021-11-05T12:46:09Z</dcterms:modified>
</cp:coreProperties>
</file>