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1" r:id="rId3"/>
  </p:sldMasterIdLst>
  <p:notesMasterIdLst>
    <p:notesMasterId r:id="rId23"/>
  </p:notesMasterIdLst>
  <p:handoutMasterIdLst>
    <p:handoutMasterId r:id="rId24"/>
  </p:handoutMasterIdLst>
  <p:sldIdLst>
    <p:sldId id="261" r:id="rId4"/>
    <p:sldId id="277" r:id="rId5"/>
    <p:sldId id="300" r:id="rId6"/>
    <p:sldId id="299" r:id="rId7"/>
    <p:sldId id="298" r:id="rId8"/>
    <p:sldId id="297" r:id="rId9"/>
    <p:sldId id="296" r:id="rId10"/>
    <p:sldId id="302" r:id="rId11"/>
    <p:sldId id="295" r:id="rId12"/>
    <p:sldId id="287" r:id="rId13"/>
    <p:sldId id="289" r:id="rId14"/>
    <p:sldId id="290" r:id="rId15"/>
    <p:sldId id="278" r:id="rId16"/>
    <p:sldId id="273" r:id="rId17"/>
    <p:sldId id="271" r:id="rId18"/>
    <p:sldId id="274" r:id="rId19"/>
    <p:sldId id="276" r:id="rId20"/>
    <p:sldId id="291" r:id="rId21"/>
    <p:sldId id="270" r:id="rId22"/>
  </p:sldIdLst>
  <p:sldSz cx="9144000" cy="5143500" type="screen16x9"/>
  <p:notesSz cx="6784975" cy="9906000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91" d="100"/>
          <a:sy n="91" d="100"/>
        </p:scale>
        <p:origin x="584" y="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9.png"/><Relationship Id="rId1" Type="http://schemas.openxmlformats.org/officeDocument/2006/relationships/theme" Target="../theme/theme5.xml"/><Relationship Id="rId4" Type="http://schemas.openxmlformats.org/officeDocument/2006/relationships/image" Target="../media/image10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11.12.2021.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10145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496" y="9410145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90" y="9010424"/>
            <a:ext cx="684105" cy="269439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8" y="8929592"/>
            <a:ext cx="1105910" cy="4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9.png"/><Relationship Id="rId1" Type="http://schemas.openxmlformats.org/officeDocument/2006/relationships/theme" Target="../theme/theme4.xml"/><Relationship Id="rId4" Type="http://schemas.openxmlformats.org/officeDocument/2006/relationships/image" Target="../media/image10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702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11.12.2021.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0156" cy="4970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50" y="9408982"/>
            <a:ext cx="2940156" cy="4970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90" y="8986090"/>
            <a:ext cx="684105" cy="269439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8" y="8905259"/>
            <a:ext cx="1105910" cy="4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94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hyperlink" Target="http://creativecommons.org/licenses/by-nc-nd/4.0/deed.h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wmf"/><Relationship Id="rId5" Type="http://schemas.openxmlformats.org/officeDocument/2006/relationships/hyperlink" Target="http://www.srce.unizg.hr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6" y="0"/>
            <a:ext cx="9241104" cy="51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>
          <a:xfrm>
            <a:off x="5757546" y="30224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6" y="4004788"/>
            <a:ext cx="918000" cy="362758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421069" y="30430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hr-HR" sz="9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Imenovanje-Nekomercijalno-Bez prerada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 međunarodna. </a:t>
            </a:r>
            <a:endParaRPr lang="hr-HR" sz="900" b="1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0" y="3012875"/>
            <a:ext cx="1384975" cy="448619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855621" y="36244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www.srce.unizg.hr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293288" y="3624485"/>
            <a:ext cx="30315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creativecommons.org/licenses/by-nc-nd/4.0/deed.hr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047001" y="35911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www.srce.unizg.hr/otvoreni-pristup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2" descr="http://mirrors.creativecommons.org/presskit/buttons/88x31/png/by-nc-nd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66" y="40435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9" y="4786072"/>
            <a:ext cx="988250" cy="2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91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153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484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76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49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858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66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791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80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66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47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84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9" y="4786072"/>
            <a:ext cx="988250" cy="2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9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2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ceu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srce.unizg.hr/files/srce/docs/CEU/srce_upute_za_odrzavanje_testova.pdf" TargetMode="External"/><Relationship Id="rId4" Type="http://schemas.openxmlformats.org/officeDocument/2006/relationships/hyperlink" Target="https://www.srce.unizg.hr/files/srce/docs/CEU/sustavi-na-daljinu/Merlin/vodic_za_ocjene/vodic_za_ocjene_u_sustavu_moodle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oodle@srce.hr" TargetMode="External"/><Relationship Id="rId2" Type="http://schemas.openxmlformats.org/officeDocument/2006/relationships/hyperlink" Target="mailto:ceu@srce.hr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srce.unizg.hr/files/srce/docs/CEU/srce_upute_za_odrzavanje_testov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80629" y="2086708"/>
            <a:ext cx="5112694" cy="1317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 smtClean="0">
                <a:solidFill>
                  <a:schemeClr val="bg1"/>
                </a:solidFill>
              </a:rPr>
              <a:t>Daj mi 5!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29" y="3651657"/>
            <a:ext cx="4533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Petra Gmajner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Sveučilišni računski centar Sveučilišta u Zagrebu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29" y="4159488"/>
            <a:ext cx="287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11th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Serbian Moodle Moot 2021</a:t>
            </a:r>
            <a:endParaRPr lang="hr-HR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prosinca 2021.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09032"/>
            <a:ext cx="749466" cy="2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" y="1548627"/>
            <a:ext cx="6840000" cy="23013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/>
          <a:lstStyle/>
          <a:p>
            <a:r>
              <a:rPr lang="hr-HR" dirty="0" smtClean="0"/>
              <a:t>Izvještaj nastavnika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28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/>
          <a:lstStyle/>
          <a:p>
            <a:r>
              <a:rPr lang="hr-HR" dirty="0" smtClean="0"/>
              <a:t>Prolazna ocjena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17" y="1798475"/>
            <a:ext cx="6024767" cy="10771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82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/>
          <a:lstStyle/>
          <a:p>
            <a:r>
              <a:rPr lang="hr-HR" dirty="0" smtClean="0"/>
              <a:t>Zaključane ocjene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471615"/>
            <a:ext cx="6173565" cy="1924728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842" y="533183"/>
            <a:ext cx="2213040" cy="3475021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2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 anchor="t" anchorCtr="0"/>
          <a:lstStyle/>
          <a:p>
            <a:r>
              <a:rPr lang="hr-HR" dirty="0" smtClean="0"/>
              <a:t>Organizacija kategorija i stavki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1" y="770933"/>
            <a:ext cx="4575672" cy="37367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13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Skrivene stavke koje se ocjenjuju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66" y="952558"/>
            <a:ext cx="2942933" cy="3240000"/>
          </a:xfrm>
          <a:ln w="3175">
            <a:solidFill>
              <a:schemeClr val="tx1"/>
            </a:solidFill>
          </a:ln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86" y="1509486"/>
            <a:ext cx="3956393" cy="1800000"/>
          </a:xfrm>
          <a:ln w="3175">
            <a:solidFill>
              <a:schemeClr val="tx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4" y="1509486"/>
            <a:ext cx="1084463" cy="21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Elipsa 6"/>
          <p:cNvSpPr/>
          <p:nvPr/>
        </p:nvSpPr>
        <p:spPr>
          <a:xfrm>
            <a:off x="3352093" y="2873476"/>
            <a:ext cx="2015644" cy="567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7022649" y="3493547"/>
            <a:ext cx="2015644" cy="567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1918"/>
            <a:ext cx="7886700" cy="641004"/>
          </a:xfrm>
        </p:spPr>
        <p:txBody>
          <a:bodyPr anchor="t" anchorCtr="0"/>
          <a:lstStyle/>
          <a:p>
            <a:r>
              <a:rPr lang="hr-HR" dirty="0" smtClean="0"/>
              <a:t>Izračun ukupne ocjene - mogućnosti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2" y="972922"/>
            <a:ext cx="4320000" cy="14509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38" y="2540750"/>
            <a:ext cx="5400000" cy="21060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4244" b="7074"/>
          <a:stretch/>
        </p:blipFill>
        <p:spPr>
          <a:xfrm>
            <a:off x="5149708" y="974065"/>
            <a:ext cx="3240000" cy="14530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0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Slovne ocjene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41" y="1876841"/>
            <a:ext cx="3240000" cy="17312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41" y="1876539"/>
            <a:ext cx="3334933" cy="173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" y="1662339"/>
            <a:ext cx="1084463" cy="21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4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Studentski prikaz</a:t>
            </a:r>
            <a:endParaRPr lang="hr-HR" dirty="0"/>
          </a:p>
        </p:txBody>
      </p:sp>
      <p:pic>
        <p:nvPicPr>
          <p:cNvPr id="8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21" y="1515678"/>
            <a:ext cx="5831541" cy="14887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0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Naši priručnici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32" y="405752"/>
            <a:ext cx="3785268" cy="3785268"/>
          </a:xfrm>
          <a:prstGeom prst="rect">
            <a:avLst/>
          </a:prstGeom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628651" y="1418586"/>
            <a:ext cx="7886700" cy="159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3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8585" marR="0" lvl="0" indent="-128585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Centar za</a:t>
            </a:r>
            <a:r>
              <a:rPr kumimoji="0" lang="hr-HR" sz="135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 e-učenje</a:t>
            </a:r>
            <a:endParaRPr kumimoji="0" lang="hr-HR" sz="13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hr-HR" b="1" dirty="0" smtClean="0">
                <a:solidFill>
                  <a:prstClr val="black"/>
                </a:solidFill>
                <a:hlinkClick r:id="rId4"/>
              </a:rPr>
              <a:t>Vodič za ocjene u </a:t>
            </a:r>
            <a:r>
              <a:rPr lang="hr-HR" b="1" dirty="0" err="1" smtClean="0">
                <a:solidFill>
                  <a:prstClr val="black"/>
                </a:solidFill>
                <a:hlinkClick r:id="rId4"/>
              </a:rPr>
              <a:t>Moodlu</a:t>
            </a:r>
            <a:endParaRPr lang="hr-HR" b="1" dirty="0" smtClean="0">
              <a:solidFill>
                <a:prstClr val="black"/>
              </a:solidFill>
            </a:endParaRPr>
          </a:p>
          <a:p>
            <a:r>
              <a:rPr kumimoji="0" lang="hr-HR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Upute za odražavanje testova</a:t>
            </a:r>
            <a:r>
              <a:rPr kumimoji="0" lang="hr-HR" sz="135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 u sustavu Merlin (</a:t>
            </a:r>
            <a:r>
              <a:rPr lang="hr-HR" b="1" dirty="0">
                <a:solidFill>
                  <a:prstClr val="black"/>
                </a:solidFill>
                <a:hlinkClick r:id="rId5"/>
              </a:rPr>
              <a:t>M</a:t>
            </a:r>
            <a:r>
              <a:rPr kumimoji="0" lang="hr-HR" sz="135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oodle</a:t>
            </a:r>
            <a:r>
              <a:rPr kumimoji="0" lang="hr-HR" sz="135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)</a:t>
            </a:r>
            <a:endParaRPr kumimoji="0" lang="hr-HR" sz="13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3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3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3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89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hr-HR" dirty="0">
                <a:hlinkClick r:id="rId2"/>
              </a:rPr>
              <a:t>ceu@srce.hr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 smtClean="0">
                <a:hlinkClick r:id="rId3"/>
              </a:rPr>
              <a:t>moodle@srce.hr</a:t>
            </a:r>
            <a:endParaRPr lang="hr-HR" dirty="0" smtClean="0"/>
          </a:p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83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/>
          <a:lstStyle/>
          <a:p>
            <a:r>
              <a:rPr lang="hr-HR" dirty="0"/>
              <a:t>Centar za e-učenje Srca</a:t>
            </a:r>
          </a:p>
        </p:txBody>
      </p:sp>
      <p:pic>
        <p:nvPicPr>
          <p:cNvPr id="8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4" y="1048859"/>
            <a:ext cx="3476709" cy="3262312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3521634" y="4311171"/>
            <a:ext cx="24055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750"/>
              </a:spcBef>
            </a:pPr>
            <a:r>
              <a:rPr lang="hr-HR" b="1" dirty="0">
                <a:solidFill>
                  <a:srgbClr val="C00000"/>
                </a:solidFill>
              </a:rPr>
              <a:t>https://www.srce.unizg.hr/ceu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7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/>
          <a:lstStyle/>
          <a:p>
            <a:r>
              <a:rPr lang="hr-HR" dirty="0"/>
              <a:t>Online vrednovanje u sustavu </a:t>
            </a:r>
            <a:r>
              <a:rPr lang="hr-HR" dirty="0" err="1"/>
              <a:t>Moodle</a:t>
            </a:r>
            <a:endParaRPr lang="hr-HR" dirty="0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2201849" y="1360831"/>
            <a:ext cx="6313502" cy="2694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800" indent="-172800">
              <a:lnSpc>
                <a:spcPct val="120000"/>
              </a:lnSpc>
              <a:spcBef>
                <a:spcPts val="750"/>
              </a:spcBef>
            </a:pPr>
            <a:r>
              <a:rPr lang="hr-HR" smtClean="0"/>
              <a:t>2020. - povećani broj upita o testovima i vrednovanju u sustavu Merlin (podrška Centra za e-učenje)</a:t>
            </a:r>
          </a:p>
          <a:p>
            <a:pPr marL="172800" indent="-172800">
              <a:lnSpc>
                <a:spcPct val="120000"/>
              </a:lnSpc>
              <a:spcBef>
                <a:spcPts val="750"/>
              </a:spcBef>
            </a:pPr>
            <a:r>
              <a:rPr lang="hr-HR" smtClean="0"/>
              <a:t>Izazov za nastavnike</a:t>
            </a:r>
            <a:r>
              <a:rPr lang="en-GB" smtClean="0"/>
              <a:t> – </a:t>
            </a:r>
            <a:r>
              <a:rPr lang="hr-HR" smtClean="0"/>
              <a:t>K</a:t>
            </a:r>
            <a:r>
              <a:rPr lang="en-GB" smtClean="0"/>
              <a:t>ako izraditi online test, može li se test pripremljen za učionicu prebaciti</a:t>
            </a:r>
            <a:r>
              <a:rPr lang="hr-HR" smtClean="0"/>
              <a:t> </a:t>
            </a:r>
            <a:r>
              <a:rPr lang="en-GB" smtClean="0"/>
              <a:t>u online okruženje?</a:t>
            </a:r>
            <a:r>
              <a:rPr lang="hr-HR" smtClean="0"/>
              <a:t> Kako provesti ocjene kroz sustav Merlin?</a:t>
            </a:r>
          </a:p>
          <a:p>
            <a:pPr marL="172800" indent="-172800">
              <a:spcBef>
                <a:spcPts val="750"/>
              </a:spcBef>
            </a:pPr>
            <a:r>
              <a:rPr lang="hr-HR" smtClean="0"/>
              <a:t>nastavnicima dostupni: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sz="1350" smtClean="0"/>
              <a:t>priručnici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sz="1350" smtClean="0"/>
              <a:t>tečajevi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sz="1350" smtClean="0"/>
              <a:t>brze pomoći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sz="1350" smtClean="0"/>
              <a:t>animacije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sz="1350" smtClean="0"/>
              <a:t>podrška putem helpdeska (telefon, elektronička pošta)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sz="1350" smtClean="0"/>
              <a:t>konzultacije</a:t>
            </a:r>
          </a:p>
          <a:p>
            <a:endParaRPr lang="hr-HR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2" y="990600"/>
            <a:ext cx="1609818" cy="3642122"/>
          </a:xfrm>
          <a:prstGeom prst="rect">
            <a:avLst/>
          </a:prstGeom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34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/>
          <a:lstStyle/>
          <a:p>
            <a:r>
              <a:rPr lang="hr-HR" dirty="0" smtClean="0"/>
              <a:t>Online testovi u sustavu </a:t>
            </a:r>
            <a:r>
              <a:rPr lang="hr-HR" dirty="0" err="1" smtClean="0"/>
              <a:t>Moodle</a:t>
            </a:r>
            <a:endParaRPr lang="hr-HR" dirty="0"/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830510" y="1158962"/>
            <a:ext cx="5027496" cy="2464550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750"/>
              </a:spcBef>
            </a:pPr>
            <a:endParaRPr lang="hr-HR" sz="1350" dirty="0"/>
          </a:p>
          <a:p>
            <a:endParaRPr lang="hr-HR" dirty="0"/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886567" y="1349669"/>
            <a:ext cx="3148712" cy="246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800" indent="-172800">
              <a:spcBef>
                <a:spcPts val="750"/>
              </a:spcBef>
            </a:pPr>
            <a:r>
              <a:rPr lang="hr-HR" dirty="0" smtClean="0"/>
              <a:t>priprema testa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tehničke postavke testa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kako smanjiti prepisivanje</a:t>
            </a:r>
          </a:p>
          <a:p>
            <a:endParaRPr lang="hr-HR" dirty="0"/>
          </a:p>
        </p:txBody>
      </p:sp>
      <p:pic>
        <p:nvPicPr>
          <p:cNvPr id="8" name="Slika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94" y="1268019"/>
            <a:ext cx="2184760" cy="2898194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844" y="1268019"/>
            <a:ext cx="2377646" cy="293243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57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/>
          <a:lstStyle/>
          <a:p>
            <a:r>
              <a:rPr lang="hr-HR" dirty="0" smtClean="0"/>
              <a:t>Priprema testa</a:t>
            </a:r>
            <a:endParaRPr lang="hr-HR" dirty="0"/>
          </a:p>
        </p:txBody>
      </p:sp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628651" y="1520889"/>
            <a:ext cx="7886700" cy="3111833"/>
          </a:xfrm>
        </p:spPr>
        <p:txBody>
          <a:bodyPr/>
          <a:lstStyle/>
          <a:p>
            <a:r>
              <a:rPr lang="hr-HR" dirty="0" smtClean="0"/>
              <a:t>velika baza pitanja</a:t>
            </a:r>
          </a:p>
          <a:p>
            <a:r>
              <a:rPr lang="hr-HR" dirty="0" smtClean="0"/>
              <a:t>detaljne upute studentima</a:t>
            </a:r>
          </a:p>
          <a:p>
            <a:r>
              <a:rPr lang="hr-HR" dirty="0" smtClean="0"/>
              <a:t>PROBNI TEST</a:t>
            </a:r>
          </a:p>
          <a:p>
            <a:endParaRPr lang="hr-HR" dirty="0"/>
          </a:p>
        </p:txBody>
      </p:sp>
      <p:pic>
        <p:nvPicPr>
          <p:cNvPr id="9" name="Slika 8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1" y="2864006"/>
            <a:ext cx="5523722" cy="1262973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10" name="Slika 9" descr="Zaslonski isječc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1" y="398354"/>
            <a:ext cx="4825176" cy="2245074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7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 txBox="1">
            <a:spLocks/>
          </p:cNvSpPr>
          <p:nvPr/>
        </p:nvSpPr>
        <p:spPr>
          <a:xfrm>
            <a:off x="781051" y="2613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Tehničke postavke testa</a:t>
            </a:r>
            <a:endParaRPr lang="hr-HR" dirty="0"/>
          </a:p>
        </p:txBody>
      </p:sp>
      <p:pic>
        <p:nvPicPr>
          <p:cNvPr id="13" name="Slika 12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1434796"/>
            <a:ext cx="4331413" cy="1136612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14" name="Slika 13" descr="Zaslonski isječc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3424202"/>
            <a:ext cx="7277878" cy="98264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15" name="Slika 14" descr="Zaslonski isječc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53" y="2798481"/>
            <a:ext cx="3828676" cy="398648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26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/>
          <a:lstStyle/>
          <a:p>
            <a:r>
              <a:rPr lang="hr-HR" dirty="0" smtClean="0"/>
              <a:t>Kako smanjiti prepisivanje</a:t>
            </a:r>
            <a:endParaRPr lang="hr-HR" dirty="0"/>
          </a:p>
        </p:txBody>
      </p:sp>
      <p:pic>
        <p:nvPicPr>
          <p:cNvPr id="6" name="Rezervirano mjesto sadržaja 3" descr="Zaslonski isječci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68" y="1772071"/>
            <a:ext cx="4343182" cy="2103729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7" name="Slika 6" descr="Zaslonski isječc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59" y="3118133"/>
            <a:ext cx="1652882" cy="133071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628651" y="1268019"/>
            <a:ext cx="7886700" cy="311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prilagođeno vrijeme dostupnosti testa</a:t>
            </a:r>
          </a:p>
          <a:p>
            <a:r>
              <a:rPr lang="hr-HR" dirty="0" smtClean="0"/>
              <a:t>vrijeme rješavanja testa prilagođeno njegovoj težini</a:t>
            </a:r>
          </a:p>
          <a:p>
            <a:r>
              <a:rPr lang="hr-HR" dirty="0"/>
              <a:t>velika baza pitanja + slučajni odabir pitanja</a:t>
            </a:r>
          </a:p>
          <a:p>
            <a:r>
              <a:rPr lang="hr-HR" dirty="0" smtClean="0"/>
              <a:t>izmiješan redoslijed pitanja i odgovora</a:t>
            </a:r>
          </a:p>
          <a:p>
            <a:r>
              <a:rPr lang="hr-HR" dirty="0" smtClean="0"/>
              <a:t>jedno pitanje po stranici</a:t>
            </a:r>
          </a:p>
          <a:p>
            <a:r>
              <a:rPr lang="hr-HR" dirty="0" smtClean="0"/>
              <a:t>zadani oblik navigacije</a:t>
            </a:r>
          </a:p>
          <a:p>
            <a:r>
              <a:rPr lang="hr-HR" dirty="0" err="1"/>
              <a:t>Bloomova</a:t>
            </a:r>
            <a:r>
              <a:rPr lang="hr-HR" dirty="0"/>
              <a:t> taksonomija –</a:t>
            </a:r>
            <a:r>
              <a:rPr lang="hr-HR" dirty="0" smtClean="0"/>
              <a:t> </a:t>
            </a:r>
            <a:r>
              <a:rPr lang="hr-HR" dirty="0"/>
              <a:t>više razine</a:t>
            </a:r>
          </a:p>
          <a:p>
            <a:r>
              <a:rPr lang="hr-HR" dirty="0" smtClean="0"/>
              <a:t>esejska pitanja</a:t>
            </a:r>
          </a:p>
          <a:p>
            <a:r>
              <a:rPr lang="hr-HR" dirty="0" smtClean="0"/>
              <a:t>ručno ocjenjivanje – usporedba odgovora</a:t>
            </a:r>
          </a:p>
          <a:p>
            <a:endParaRPr lang="hr-HR" dirty="0" smtClean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58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/>
          <a:lstStyle/>
          <a:p>
            <a:r>
              <a:rPr lang="hr-HR" dirty="0" smtClean="0"/>
              <a:t>Interaktivni vodič za ocjene u sustavu </a:t>
            </a:r>
            <a:r>
              <a:rPr lang="hr-HR" dirty="0" err="1" smtClean="0"/>
              <a:t>Moodle</a:t>
            </a:r>
            <a:endParaRPr lang="hr-HR" dirty="0"/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385212" y="1110828"/>
            <a:ext cx="5027496" cy="2464550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750"/>
              </a:spcBef>
            </a:pPr>
            <a:r>
              <a:rPr lang="hr-HR" dirty="0" smtClean="0"/>
              <a:t>prikaz ocjena</a:t>
            </a:r>
          </a:p>
          <a:p>
            <a:pPr marL="172800" indent="-172800">
              <a:spcBef>
                <a:spcPts val="750"/>
              </a:spcBef>
            </a:pPr>
            <a:r>
              <a:rPr lang="hr-HR" sz="1350" dirty="0" smtClean="0"/>
              <a:t>organizacija ocjena u kategorije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postavljanje ukupnih izračuna kategorija </a:t>
            </a:r>
            <a:br>
              <a:rPr lang="hr-HR" dirty="0" smtClean="0"/>
            </a:br>
            <a:r>
              <a:rPr lang="hr-HR" dirty="0" smtClean="0"/>
              <a:t>ili cijelog e-kolegija</a:t>
            </a:r>
          </a:p>
          <a:p>
            <a:pPr marL="172800" indent="-172800">
              <a:spcBef>
                <a:spcPts val="750"/>
              </a:spcBef>
            </a:pPr>
            <a:endParaRPr lang="hr-HR" sz="1350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5" y="2231135"/>
            <a:ext cx="3665654" cy="24506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29" y="1110828"/>
            <a:ext cx="4700818" cy="3293706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29" y="1110827"/>
            <a:ext cx="4700818" cy="3365757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9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2" y="1162512"/>
            <a:ext cx="3600000" cy="1839858"/>
          </a:xfrm>
          <a:ln w="3175">
            <a:solidFill>
              <a:schemeClr val="tx1"/>
            </a:solidFill>
          </a:ln>
        </p:spPr>
      </p:pic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/>
          <a:lstStyle/>
          <a:p>
            <a:r>
              <a:rPr lang="hr-HR" dirty="0" smtClean="0"/>
              <a:t>Ocjene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87" y="384071"/>
            <a:ext cx="1928205" cy="38405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8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1_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1911</TotalTime>
  <Words>262</Words>
  <Application>Microsoft Office PowerPoint</Application>
  <PresentationFormat>Prikaz na zaslonu (16:9)</PresentationFormat>
  <Paragraphs>76</Paragraphs>
  <Slides>19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Calibri</vt:lpstr>
      <vt:lpstr>Srce - 4x3</vt:lpstr>
      <vt:lpstr>Imenovanje-Nekomercijalno-Bez prerada (CC BY-NC-ND)</vt:lpstr>
      <vt:lpstr>1_Srce - 4x3</vt:lpstr>
      <vt:lpstr>PowerPoint prezentacija</vt:lpstr>
      <vt:lpstr>Centar za e-učenje Srca</vt:lpstr>
      <vt:lpstr>Online vrednovanje u sustavu Moodle</vt:lpstr>
      <vt:lpstr>Online testovi u sustavu Moodle</vt:lpstr>
      <vt:lpstr>Priprema testa</vt:lpstr>
      <vt:lpstr>PowerPoint prezentacija</vt:lpstr>
      <vt:lpstr>Kako smanjiti prepisivanje</vt:lpstr>
      <vt:lpstr>Interaktivni vodič za ocjene u sustavu Moodle</vt:lpstr>
      <vt:lpstr>Ocjene</vt:lpstr>
      <vt:lpstr>Izvještaj nastavnika</vt:lpstr>
      <vt:lpstr>Prolazna ocjena</vt:lpstr>
      <vt:lpstr>Zaključane ocjene</vt:lpstr>
      <vt:lpstr>Organizacija kategorija i stavki</vt:lpstr>
      <vt:lpstr>Skrivene stavke koje se ocjenjuju</vt:lpstr>
      <vt:lpstr>Izračun ukupne ocjene - mogućnosti</vt:lpstr>
      <vt:lpstr>Slovne ocjene</vt:lpstr>
      <vt:lpstr>Studentski prikaz</vt:lpstr>
      <vt:lpstr>Naši priručnici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Petra Gmajner</cp:lastModifiedBy>
  <cp:revision>93</cp:revision>
  <cp:lastPrinted>2021-06-15T13:45:27Z</cp:lastPrinted>
  <dcterms:created xsi:type="dcterms:W3CDTF">2014-09-19T07:16:42Z</dcterms:created>
  <dcterms:modified xsi:type="dcterms:W3CDTF">2021-12-11T13:14:53Z</dcterms:modified>
</cp:coreProperties>
</file>