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</p:sldMasterIdLst>
  <p:notesMasterIdLst>
    <p:notesMasterId r:id="rId31"/>
  </p:notesMasterIdLst>
  <p:handoutMasterIdLst>
    <p:handoutMasterId r:id="rId32"/>
  </p:handoutMasterIdLst>
  <p:sldIdLst>
    <p:sldId id="256" r:id="rId3"/>
    <p:sldId id="277" r:id="rId4"/>
    <p:sldId id="278" r:id="rId5"/>
    <p:sldId id="282" r:id="rId6"/>
    <p:sldId id="281" r:id="rId7"/>
    <p:sldId id="259" r:id="rId8"/>
    <p:sldId id="261" r:id="rId9"/>
    <p:sldId id="272" r:id="rId10"/>
    <p:sldId id="263" r:id="rId11"/>
    <p:sldId id="262" r:id="rId12"/>
    <p:sldId id="264" r:id="rId13"/>
    <p:sldId id="265" r:id="rId14"/>
    <p:sldId id="271" r:id="rId15"/>
    <p:sldId id="266" r:id="rId16"/>
    <p:sldId id="274" r:id="rId17"/>
    <p:sldId id="273" r:id="rId18"/>
    <p:sldId id="267" r:id="rId19"/>
    <p:sldId id="268" r:id="rId20"/>
    <p:sldId id="275" r:id="rId21"/>
    <p:sldId id="270" r:id="rId22"/>
    <p:sldId id="287" r:id="rId23"/>
    <p:sldId id="285" r:id="rId24"/>
    <p:sldId id="289" r:id="rId25"/>
    <p:sldId id="290" r:id="rId26"/>
    <p:sldId id="291" r:id="rId27"/>
    <p:sldId id="283" r:id="rId28"/>
    <p:sldId id="269" r:id="rId29"/>
    <p:sldId id="257" r:id="rId30"/>
  </p:sldIdLst>
  <p:sldSz cx="6858000" cy="5143500"/>
  <p:notesSz cx="6797675" cy="9926638"/>
  <p:defaultTextStyle>
    <a:defPPr>
      <a:defRPr lang="sr-Latn-R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72A"/>
    <a:srgbClr val="C00000"/>
    <a:srgbClr val="D7182A"/>
    <a:srgbClr val="CC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931" autoAdjust="0"/>
  </p:normalViewPr>
  <p:slideViewPr>
    <p:cSldViewPr snapToGrid="0">
      <p:cViewPr varScale="1">
        <p:scale>
          <a:sx n="168" d="100"/>
          <a:sy n="168" d="100"/>
        </p:scale>
        <p:origin x="1206" y="126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31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5.png"/><Relationship Id="rId1" Type="http://schemas.openxmlformats.org/officeDocument/2006/relationships/theme" Target="../theme/theme4.xml"/><Relationship Id="rId4" Type="http://schemas.openxmlformats.org/officeDocument/2006/relationships/image" Target="../media/image6.gif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853DB-230B-4F3D-B9BF-250411BF9C4B}" type="datetimeFigureOut">
              <a:rPr lang="hr-HR" smtClean="0"/>
              <a:t>08.03.2022.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A04F5-5F63-4D08-AD88-EB891A182B2F}" type="slidenum">
              <a:rPr lang="hr-HR" smtClean="0"/>
              <a:t>‹#›</a:t>
            </a:fld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29196"/>
            <a:ext cx="685385" cy="270000"/>
          </a:xfrm>
          <a:prstGeom prst="rect">
            <a:avLst/>
          </a:prstGeom>
        </p:spPr>
      </p:pic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48196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41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5.png"/><Relationship Id="rId1" Type="http://schemas.openxmlformats.org/officeDocument/2006/relationships/theme" Target="../theme/theme3.xml"/><Relationship Id="rId4" Type="http://schemas.openxmlformats.org/officeDocument/2006/relationships/image" Target="../media/image6.gif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F9046-B63C-4A32-BE1A-8D8BC0B360B6}" type="datetimeFigureOut">
              <a:rPr lang="hr-HR" smtClean="0"/>
              <a:t>08.03.2022.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95B1D-EC5B-426D-9BEA-45F6C2B62C27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04812"/>
            <a:ext cx="685385" cy="270000"/>
          </a:xfrm>
          <a:prstGeom prst="rect">
            <a:avLst/>
          </a:prstGeom>
        </p:spPr>
      </p:pic>
      <p:pic>
        <p:nvPicPr>
          <p:cNvPr id="9" name="Picture 8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23812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6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95B1D-EC5B-426D-9BEA-45F6C2B62C27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39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800" dirty="0" smtClean="0"/>
              <a:t>US Copyright</a:t>
            </a:r>
            <a:r>
              <a:rPr lang="en-GB" sz="800" baseline="0" dirty="0" smtClean="0"/>
              <a:t> Office – </a:t>
            </a:r>
            <a:r>
              <a:rPr lang="en-GB" sz="800" baseline="0" dirty="0" err="1" smtClean="0"/>
              <a:t>registrira</a:t>
            </a:r>
            <a:r>
              <a:rPr lang="en-GB" sz="800" baseline="0" dirty="0" smtClean="0"/>
              <a:t> </a:t>
            </a:r>
            <a:r>
              <a:rPr lang="en-GB" sz="800" baseline="0" dirty="0" err="1" smtClean="0"/>
              <a:t>autorska</a:t>
            </a:r>
            <a:r>
              <a:rPr lang="en-GB" sz="800" baseline="0" dirty="0" smtClean="0"/>
              <a:t> </a:t>
            </a:r>
            <a:r>
              <a:rPr lang="en-GB" sz="800" baseline="0" dirty="0" err="1" smtClean="0"/>
              <a:t>djela</a:t>
            </a:r>
            <a:r>
              <a:rPr lang="en-GB" sz="800" baseline="0" dirty="0" smtClean="0"/>
              <a:t> – </a:t>
            </a:r>
            <a:r>
              <a:rPr lang="en-GB" sz="800" baseline="0" dirty="0" err="1" smtClean="0"/>
              <a:t>odbijen</a:t>
            </a:r>
            <a:r>
              <a:rPr lang="en-GB" sz="800" baseline="0" dirty="0" smtClean="0"/>
              <a:t> </a:t>
            </a:r>
            <a:r>
              <a:rPr lang="en-GB" sz="800" baseline="0" dirty="0" err="1" smtClean="0"/>
              <a:t>zahtjev</a:t>
            </a:r>
            <a:r>
              <a:rPr lang="en-GB" sz="800" baseline="0" dirty="0" smtClean="0"/>
              <a:t> </a:t>
            </a:r>
            <a:r>
              <a:rPr lang="en-GB" sz="800" baseline="0" dirty="0" err="1" smtClean="0"/>
              <a:t>za</a:t>
            </a:r>
            <a:r>
              <a:rPr lang="en-GB" sz="800" baseline="0" dirty="0" smtClean="0"/>
              <a:t> </a:t>
            </a:r>
            <a:r>
              <a:rPr lang="en-GB" sz="800" baseline="0" dirty="0" err="1" smtClean="0"/>
              <a:t>registracijom</a:t>
            </a:r>
            <a:r>
              <a:rPr lang="en-GB" sz="800" baseline="0" dirty="0" smtClean="0"/>
              <a:t> </a:t>
            </a:r>
            <a:r>
              <a:rPr lang="en-GB" sz="800" baseline="0" dirty="0" err="1" smtClean="0"/>
              <a:t>djela</a:t>
            </a:r>
            <a:r>
              <a:rPr lang="en-GB" sz="800" baseline="0" dirty="0" smtClean="0"/>
              <a:t> </a:t>
            </a:r>
            <a:r>
              <a:rPr lang="en-GB" sz="800" baseline="0" dirty="0" err="1" smtClean="0"/>
              <a:t>koje</a:t>
            </a:r>
            <a:r>
              <a:rPr lang="en-GB" sz="800" baseline="0" dirty="0" smtClean="0"/>
              <a:t> je </a:t>
            </a:r>
            <a:r>
              <a:rPr lang="en-GB" sz="800" baseline="0" dirty="0" err="1" smtClean="0"/>
              <a:t>stvorio</a:t>
            </a:r>
            <a:r>
              <a:rPr lang="en-GB" sz="800" baseline="0" dirty="0" smtClean="0"/>
              <a:t> </a:t>
            </a:r>
            <a:r>
              <a:rPr lang="en-GB" sz="800" baseline="0" dirty="0" err="1" smtClean="0"/>
              <a:t>kompjuterski</a:t>
            </a:r>
            <a:r>
              <a:rPr lang="en-GB" sz="800" baseline="0" dirty="0" smtClean="0"/>
              <a:t> </a:t>
            </a:r>
            <a:r>
              <a:rPr lang="en-GB" sz="800" baseline="0" dirty="0" err="1" smtClean="0"/>
              <a:t>algoritam</a:t>
            </a:r>
            <a:r>
              <a:rPr lang="en-GB" sz="800" baseline="0" dirty="0" smtClean="0"/>
              <a:t> – </a:t>
            </a:r>
            <a:r>
              <a:rPr lang="en-GB" sz="800" baseline="0" dirty="0" err="1" smtClean="0"/>
              <a:t>djelo</a:t>
            </a:r>
            <a:r>
              <a:rPr lang="en-GB" sz="800" baseline="0" dirty="0" smtClean="0"/>
              <a:t> je </a:t>
            </a:r>
            <a:r>
              <a:rPr lang="en-GB" sz="800" baseline="0" dirty="0" err="1" smtClean="0"/>
              <a:t>pokušao</a:t>
            </a:r>
            <a:r>
              <a:rPr lang="en-GB" sz="800" baseline="0" dirty="0" smtClean="0"/>
              <a:t> </a:t>
            </a:r>
            <a:r>
              <a:rPr lang="en-GB" sz="800" baseline="0" dirty="0" err="1" smtClean="0"/>
              <a:t>zaštititi</a:t>
            </a:r>
            <a:r>
              <a:rPr lang="en-GB" sz="800" baseline="0" dirty="0" smtClean="0"/>
              <a:t> </a:t>
            </a:r>
            <a:r>
              <a:rPr lang="en-GB" sz="800" baseline="0" dirty="0" err="1" smtClean="0"/>
              <a:t>vlasnik</a:t>
            </a:r>
            <a:r>
              <a:rPr lang="en-GB" sz="800" baseline="0" dirty="0" smtClean="0"/>
              <a:t> </a:t>
            </a:r>
            <a:r>
              <a:rPr lang="en-GB" sz="800" baseline="0" dirty="0" err="1" smtClean="0"/>
              <a:t>stroja</a:t>
            </a:r>
            <a:endParaRPr lang="hr-HR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95B1D-EC5B-426D-9BEA-45F6C2B62C27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5586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Društvo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hrvatskih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književnika</a:t>
            </a:r>
            <a:r>
              <a:rPr lang="en-GB" baseline="0" dirty="0" smtClean="0"/>
              <a:t>, HDS ZAMP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95B1D-EC5B-426D-9BEA-45F6C2B62C27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7598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95B1D-EC5B-426D-9BEA-45F6C2B62C27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8161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Wrapped Reichstag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95B1D-EC5B-426D-9BEA-45F6C2B62C27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6650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25" tIns="44862" rIns="89725" bIns="44862"/>
          <a:lstStyle/>
          <a:p>
            <a:fld id="{70A48691-3133-1B49-9448-D76EA2AC1730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5734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0"/>
            <a:ext cx="1588" cy="1588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734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defRPr/>
            </a:pPr>
            <a:endParaRPr lang="en-US" sz="2000" dirty="0">
              <a:latin typeface="Arial" charset="0"/>
              <a:cs typeface="Microsoft YaHei" charset="0"/>
            </a:endParaRP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9990" tIns="44996" rIns="89990" bIns="44996"/>
          <a:lstStyle/>
          <a:p>
            <a:pPr algn="ctr">
              <a:defRPr/>
            </a:pPr>
            <a:fld id="{9C0078A0-B955-F842-BA49-0639C59046CB}" type="slidenum">
              <a:rPr lang="en-US" sz="4200">
                <a:solidFill>
                  <a:srgbClr val="FFFFFF"/>
                </a:solidFill>
              </a:rPr>
              <a:pPr algn="ctr">
                <a:defRPr/>
              </a:pPr>
              <a:t>21</a:t>
            </a:fld>
            <a:endParaRPr lang="en-US" sz="4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90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creativecommons.org/licenses/by-nc-sa/4.0/deed.hr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www.srce.unizg.hr/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hyperlink" Target="http://www.srce.unizg.hr/otvoreni-pristup" TargetMode="External"/><Relationship Id="rId9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841772"/>
            <a:ext cx="5143500" cy="1790700"/>
          </a:xfrm>
        </p:spPr>
        <p:txBody>
          <a:bodyPr anchor="b"/>
          <a:lstStyle>
            <a:lvl1pPr algn="ctr">
              <a:defRPr sz="3375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0452" y="4765340"/>
            <a:ext cx="4334048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 i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115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8027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273845"/>
            <a:ext cx="1478756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273845"/>
            <a:ext cx="4350544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3217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5542"/>
          <a:stretch/>
        </p:blipFill>
        <p:spPr>
          <a:xfrm>
            <a:off x="0" y="1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818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D207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841772"/>
            <a:ext cx="5143500" cy="1790700"/>
          </a:xfrm>
        </p:spPr>
        <p:txBody>
          <a:bodyPr anchor="b">
            <a:normAutofit/>
          </a:bodyPr>
          <a:lstStyle>
            <a:lvl1pPr algn="ctr"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1"/>
          <a:stretch/>
        </p:blipFill>
        <p:spPr>
          <a:xfrm>
            <a:off x="0" y="4384800"/>
            <a:ext cx="68560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81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dnj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4488320" y="2952999"/>
            <a:ext cx="2025000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hr-HR" sz="67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Srce politikom otvorenog pristupa široj javnosti osigurava dostupnost i korištenje svih rezultata rada Srca, a prvenstveno obrazovnih i stručnih informacija i sadržaja nastalih djelovanjem i radom Srca.</a:t>
            </a:r>
            <a:endParaRPr lang="hr-HR" sz="675" dirty="0">
              <a:solidFill>
                <a:srgbClr val="CC3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985961" y="2973582"/>
            <a:ext cx="220094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t-BR" sz="800" b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Ovo djelo je dano na korištenje pod licencom Creative Commons </a:t>
            </a:r>
            <a:r>
              <a:rPr lang="pt-BR" sz="800" b="0" i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Imenovanje-Nekomercijalno-Dijeli pod istim uvjetima </a:t>
            </a:r>
            <a:r>
              <a:rPr lang="pt-BR" sz="8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4.0 međunarodna</a:t>
            </a:r>
            <a:r>
              <a:rPr lang="pt-BR" sz="800" b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hr-HR" sz="800" b="1" u="none" kern="1200" dirty="0">
              <a:solidFill>
                <a:srgbClr val="CC3C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15802" y="3545592"/>
            <a:ext cx="949299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675" b="1" dirty="0">
                <a:solidFill>
                  <a:srgbClr val="CC3C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www.srce.unizg.hr</a:t>
            </a:r>
            <a:endParaRPr lang="hr-HR" sz="675" b="1" dirty="0">
              <a:solidFill>
                <a:srgbClr val="CC3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857250" y="372913"/>
            <a:ext cx="5143500" cy="1376581"/>
          </a:xfrm>
        </p:spPr>
        <p:txBody>
          <a:bodyPr anchor="b">
            <a:normAutofit/>
          </a:bodyPr>
          <a:lstStyle>
            <a:lvl1pPr algn="ctr">
              <a:defRPr sz="2025" baseline="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57250" y="1959746"/>
            <a:ext cx="5143500" cy="759391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904983" y="3555047"/>
            <a:ext cx="2387192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675" b="1" dirty="0">
                <a:solidFill>
                  <a:srgbClr val="CC3C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creativecommons.org/licenses/by-nc-sa/4.0/deed.hr</a:t>
            </a:r>
            <a:r>
              <a:rPr lang="hr-HR" sz="675" b="1" dirty="0">
                <a:solidFill>
                  <a:srgbClr val="CC3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hr-HR" sz="675" b="1" dirty="0">
              <a:solidFill>
                <a:srgbClr val="CC3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4682325" y="3545592"/>
            <a:ext cx="1636987" cy="196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675" b="1" dirty="0">
                <a:solidFill>
                  <a:srgbClr val="CC3C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www.srce.unizg.hr/otvoreni-pristup</a:t>
            </a:r>
            <a:endParaRPr lang="hr-HR" sz="675" b="1" dirty="0">
              <a:solidFill>
                <a:srgbClr val="CC3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hlinkClick r:id="rId4"/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127" y="3996799"/>
            <a:ext cx="685385" cy="270000"/>
          </a:xfrm>
          <a:prstGeom prst="rect">
            <a:avLst/>
          </a:prstGeom>
        </p:spPr>
      </p:pic>
      <p:pic>
        <p:nvPicPr>
          <p:cNvPr id="17" name="Picture 16">
            <a:hlinkClick r:id="rId2"/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13" y="2929389"/>
            <a:ext cx="1384975" cy="540000"/>
          </a:xfrm>
          <a:prstGeom prst="rect">
            <a:avLst/>
          </a:prstGeom>
        </p:spPr>
      </p:pic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0452" y="4765340"/>
            <a:ext cx="4334048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547" y="4383544"/>
            <a:ext cx="7008547" cy="50929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8" y="4778628"/>
            <a:ext cx="723223" cy="2434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576B593-9C75-4E02-A202-AF55A050C35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150" y="3978057"/>
            <a:ext cx="739623" cy="25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44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0452" y="4765340"/>
            <a:ext cx="4334048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 i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653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8"/>
            <a:ext cx="5915025" cy="2139553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101"/>
            <a:ext cx="5915025" cy="1125140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69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37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3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753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462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7"/>
            <a:ext cx="5915025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7"/>
            <a:ext cx="2901255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1260872"/>
            <a:ext cx="2915543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1878807"/>
            <a:ext cx="2915543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91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803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763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3"/>
            <a:ext cx="3471863" cy="3655219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1"/>
            <a:ext cx="2211884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783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740573"/>
            <a:ext cx="3471863" cy="3655219"/>
          </a:xfrm>
        </p:spPr>
        <p:txBody>
          <a:bodyPr/>
          <a:lstStyle>
            <a:lvl1pPr marL="0" indent="0">
              <a:buNone/>
              <a:defRPr sz="1800"/>
            </a:lvl1pPr>
            <a:lvl2pPr marL="257169" indent="0">
              <a:buNone/>
              <a:defRPr sz="1575"/>
            </a:lvl2pPr>
            <a:lvl3pPr marL="514337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1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1"/>
            <a:ext cx="2211884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221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7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04998" y="4765340"/>
            <a:ext cx="699161" cy="27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0452" y="4765340"/>
            <a:ext cx="4334048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86513" y="4766434"/>
            <a:ext cx="471487" cy="270000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875A55-2F1E-4FC3-883D-C1990A1E687D}" type="slidenum">
              <a:rPr lang="hr-HR" smtClean="0"/>
              <a:pPr/>
              <a:t>‹#›</a:t>
            </a:fld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547" y="4383544"/>
            <a:ext cx="7008547" cy="509298"/>
          </a:xfrm>
          <a:prstGeom prst="rect">
            <a:avLst/>
          </a:prstGeom>
        </p:spPr>
      </p:pic>
      <p:pic>
        <p:nvPicPr>
          <p:cNvPr id="269" name="Picture 26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8" y="4778628"/>
            <a:ext cx="723223" cy="2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11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025" b="1" kern="1200">
          <a:solidFill>
            <a:srgbClr val="C0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Clr>
          <a:srgbClr val="C00000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5753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00000"/>
        </a:buClr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42921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00000"/>
        </a:buClr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00090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00000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00000"/>
        </a:buClr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7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19487" y="4765500"/>
            <a:ext cx="607500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332" y="4765340"/>
            <a:ext cx="4445129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smtClean="0">
                <a:solidFill>
                  <a:prstClr val="black">
                    <a:tint val="75000"/>
                  </a:prstClr>
                </a:solidFill>
              </a:rPr>
              <a:t>Srce, Tjedan otvorenog obrazovanja 2022, 9.3.2022.</a:t>
            </a:r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79014" y="4765340"/>
            <a:ext cx="607500" cy="27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875A55-2F1E-4FC3-883D-C1990A1E687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29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8" r:id="rId2"/>
    <p:sldLayoutId id="2147483687" r:id="rId3"/>
  </p:sldLayoutIdLst>
  <p:hf sldNum="0" hdr="0" dt="0"/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025" b="1" kern="1200" baseline="0">
          <a:solidFill>
            <a:srgbClr val="C0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Clr>
          <a:srgbClr val="CC3C00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5753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C3C00"/>
        </a:buClr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42921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C3C00"/>
        </a:buClr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00090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C3C00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C3C00"/>
        </a:buClr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creativecommons.org/licenses/?lang=hr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rce.unizg.hr/portal-oer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rce.unizg.hr/otvoreni-pristup/srce-i-otvoreno-obrazovanje" TargetMode="Externa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215446" y="3055301"/>
            <a:ext cx="4586524" cy="1065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5143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25" b="1" kern="1200" baseline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400" dirty="0" err="1" smtClean="0">
                <a:solidFill>
                  <a:schemeClr val="bg1"/>
                </a:solidFill>
              </a:rPr>
              <a:t>Otvoreni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obrazovni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sadržaji</a:t>
            </a:r>
            <a:r>
              <a:rPr lang="en-GB" sz="2400" dirty="0" smtClean="0">
                <a:solidFill>
                  <a:schemeClr val="bg1"/>
                </a:solidFill>
              </a:rPr>
              <a:t> u </a:t>
            </a:r>
            <a:r>
              <a:rPr lang="en-GB" sz="2400" dirty="0" err="1" smtClean="0">
                <a:solidFill>
                  <a:schemeClr val="bg1"/>
                </a:solidFill>
              </a:rPr>
              <a:t>nastavi</a:t>
            </a:r>
            <a:r>
              <a:rPr lang="en-GB" sz="2400" dirty="0" smtClean="0">
                <a:solidFill>
                  <a:schemeClr val="bg1"/>
                </a:solidFill>
              </a:rPr>
              <a:t> – </a:t>
            </a:r>
            <a:r>
              <a:rPr lang="en-GB" sz="2400" dirty="0" err="1" smtClean="0">
                <a:solidFill>
                  <a:schemeClr val="bg1"/>
                </a:solidFill>
              </a:rPr>
              <a:t>zašto</a:t>
            </a:r>
            <a:r>
              <a:rPr lang="en-GB" sz="2400" dirty="0" smtClean="0">
                <a:solidFill>
                  <a:schemeClr val="bg1"/>
                </a:solidFill>
              </a:rPr>
              <a:t>, </a:t>
            </a:r>
            <a:r>
              <a:rPr lang="en-GB" sz="2400" dirty="0" err="1" smtClean="0">
                <a:solidFill>
                  <a:schemeClr val="bg1"/>
                </a:solidFill>
              </a:rPr>
              <a:t>kako</a:t>
            </a:r>
            <a:r>
              <a:rPr lang="en-GB" sz="2400" dirty="0" smtClean="0">
                <a:solidFill>
                  <a:schemeClr val="bg1"/>
                </a:solidFill>
              </a:rPr>
              <a:t>, </a:t>
            </a:r>
            <a:r>
              <a:rPr lang="en-GB" sz="2400" dirty="0" err="1" smtClean="0">
                <a:solidFill>
                  <a:schemeClr val="bg1"/>
                </a:solidFill>
              </a:rPr>
              <a:t>kada</a:t>
            </a:r>
            <a:r>
              <a:rPr lang="en-GB" sz="2400" dirty="0" smtClean="0">
                <a:solidFill>
                  <a:schemeClr val="bg1"/>
                </a:solidFill>
              </a:rPr>
              <a:t>?</a:t>
            </a:r>
            <a:endParaRPr lang="hr-HR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446" y="4120993"/>
            <a:ext cx="4533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Tamara 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Jurak, </a:t>
            </a:r>
            <a:r>
              <a:rPr lang="en-GB" dirty="0" err="1">
                <a:solidFill>
                  <a:schemeClr val="bg1"/>
                </a:solidFill>
              </a:rPr>
              <a:t>univ.</a:t>
            </a:r>
            <a:r>
              <a:rPr lang="en-GB" dirty="0">
                <a:solidFill>
                  <a:schemeClr val="bg1"/>
                </a:solidFill>
              </a:rPr>
              <a:t> spec. intel. prop.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doc.dr.sc. Sandra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Kučina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Softić</a:t>
            </a:r>
            <a:endParaRPr lang="en-GB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Sveučilišni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računski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centar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Sveučilišta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Zagrebu</a:t>
            </a:r>
            <a:endParaRPr lang="en-GB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ožujka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2022.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779" y="963641"/>
            <a:ext cx="3452692" cy="215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24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983" y="295528"/>
            <a:ext cx="5915025" cy="42221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hr-HR" i="1" dirty="0" smtClean="0"/>
              <a:t>imovinska</a:t>
            </a:r>
            <a:r>
              <a:rPr lang="hr-HR" dirty="0" smtClean="0"/>
              <a:t> – štite se imovinski interesi autora – nisu “zatvorena”</a:t>
            </a:r>
          </a:p>
          <a:p>
            <a:endParaRPr lang="hr-H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b="1" dirty="0" smtClean="0"/>
              <a:t>umnožavanje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 smtClean="0"/>
              <a:t>izrada u jednom ili više primjeraka,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 smtClean="0"/>
              <a:t>u cijelosti ili u dijelovima,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 smtClean="0"/>
              <a:t>privremeno ili trajno,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 smtClean="0"/>
              <a:t>bilo kojim sredstvima i u bilo kojem obliku uključivo i fiksiranje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 smtClean="0"/>
              <a:t>grafički postupci, fotokopiranje, fotografski postupci, snimanje, građenje, učitavanje i pohrana…</a:t>
            </a:r>
          </a:p>
          <a:p>
            <a:pPr>
              <a:buFont typeface="Wingdings" panose="05000000000000000000" pitchFamily="2" charset="2"/>
              <a:buChar char="ü"/>
            </a:pPr>
            <a:endParaRPr lang="hr-H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b="1" dirty="0" err="1" smtClean="0"/>
              <a:t>distrubuiranje</a:t>
            </a:r>
            <a:r>
              <a:rPr lang="hr-HR" b="1" dirty="0" smtClean="0"/>
              <a:t>, iznajmljivanje i javna posudba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 smtClean="0"/>
              <a:t>pravo stavljanja u promet djela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 smtClean="0"/>
              <a:t>prodajom ili na drugi način, iznajmljivanjem te nuđenje javnosti u tu svrhu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						</a:t>
            </a:r>
            <a:endParaRPr lang="hr-HR" dirty="0"/>
          </a:p>
          <a:p>
            <a:endParaRPr lang="en-GB" dirty="0" smtClean="0"/>
          </a:p>
          <a:p>
            <a:endParaRPr lang="hr-H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4396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513184"/>
            <a:ext cx="5915025" cy="41195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b="1" dirty="0" err="1"/>
              <a:t>priopćavanje</a:t>
            </a:r>
            <a:r>
              <a:rPr lang="en-GB" b="1" dirty="0"/>
              <a:t> </a:t>
            </a:r>
            <a:r>
              <a:rPr lang="en-GB" b="1" dirty="0" err="1" smtClean="0"/>
              <a:t>autorskog</a:t>
            </a:r>
            <a:r>
              <a:rPr lang="en-GB" b="1" dirty="0" smtClean="0"/>
              <a:t> </a:t>
            </a:r>
            <a:r>
              <a:rPr lang="en-GB" b="1" dirty="0" err="1"/>
              <a:t>djela</a:t>
            </a:r>
            <a:r>
              <a:rPr lang="en-GB" b="1" dirty="0"/>
              <a:t> </a:t>
            </a:r>
            <a:r>
              <a:rPr lang="en-GB" b="1" dirty="0" err="1" smtClean="0"/>
              <a:t>javnosti</a:t>
            </a:r>
            <a:endParaRPr lang="en-GB" b="1" dirty="0"/>
          </a:p>
          <a:p>
            <a:pPr>
              <a:buFont typeface="Wingdings" panose="05000000000000000000" pitchFamily="2" charset="2"/>
              <a:buChar char="Ø"/>
            </a:pPr>
            <a:endParaRPr lang="en-GB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(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svaki</a:t>
            </a:r>
            <a:r>
              <a:rPr lang="en-GB" dirty="0" smtClean="0"/>
              <a:t>) </a:t>
            </a:r>
            <a:r>
              <a:rPr lang="en-GB" dirty="0" err="1" smtClean="0"/>
              <a:t>način</a:t>
            </a:r>
            <a:r>
              <a:rPr lang="en-GB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 smtClean="0"/>
              <a:t>dozvola</a:t>
            </a:r>
            <a:r>
              <a:rPr lang="en-GB" dirty="0" smtClean="0"/>
              <a:t> je </a:t>
            </a:r>
            <a:r>
              <a:rPr lang="en-GB" dirty="0" err="1" smtClean="0"/>
              <a:t>potrebna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u="sng" dirty="0" err="1" smtClean="0"/>
              <a:t>svako</a:t>
            </a:r>
            <a:r>
              <a:rPr lang="en-GB" dirty="0" smtClean="0"/>
              <a:t> </a:t>
            </a:r>
            <a:r>
              <a:rPr lang="en-GB" dirty="0" err="1" smtClean="0"/>
              <a:t>priopćavanje</a:t>
            </a: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 smtClean="0"/>
              <a:t>npr</a:t>
            </a:r>
            <a:r>
              <a:rPr lang="en-GB" dirty="0" smtClean="0"/>
              <a:t>. </a:t>
            </a:r>
            <a:r>
              <a:rPr lang="en-GB" dirty="0" err="1" smtClean="0"/>
              <a:t>čitanje</a:t>
            </a:r>
            <a:r>
              <a:rPr lang="en-GB" dirty="0" smtClean="0"/>
              <a:t> </a:t>
            </a:r>
            <a:r>
              <a:rPr lang="en-GB" dirty="0" err="1" smtClean="0"/>
              <a:t>djela</a:t>
            </a:r>
            <a:r>
              <a:rPr lang="en-GB" dirty="0" smtClean="0"/>
              <a:t>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područja</a:t>
            </a:r>
            <a:r>
              <a:rPr lang="en-GB" dirty="0" smtClean="0"/>
              <a:t> </a:t>
            </a:r>
            <a:r>
              <a:rPr lang="en-GB" dirty="0" err="1" smtClean="0"/>
              <a:t>književnosti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znanosti</a:t>
            </a:r>
            <a:r>
              <a:rPr lang="en-GB" dirty="0" smtClean="0"/>
              <a:t>, </a:t>
            </a:r>
            <a:r>
              <a:rPr lang="en-GB" dirty="0" err="1" smtClean="0"/>
              <a:t>objava</a:t>
            </a:r>
            <a:r>
              <a:rPr lang="en-GB" dirty="0" smtClean="0"/>
              <a:t> </a:t>
            </a:r>
            <a:r>
              <a:rPr lang="en-GB" dirty="0" err="1" smtClean="0"/>
              <a:t>snimke</a:t>
            </a:r>
            <a:r>
              <a:rPr lang="en-GB" dirty="0" smtClean="0"/>
              <a:t> </a:t>
            </a:r>
            <a:r>
              <a:rPr lang="en-GB" dirty="0" err="1" smtClean="0"/>
              <a:t>predavanja</a:t>
            </a:r>
            <a:r>
              <a:rPr lang="en-GB" dirty="0" smtClean="0"/>
              <a:t>, </a:t>
            </a:r>
            <a:r>
              <a:rPr lang="en-GB" dirty="0" err="1" smtClean="0"/>
              <a:t>stavljanje</a:t>
            </a:r>
            <a:r>
              <a:rPr lang="en-GB" dirty="0" smtClean="0"/>
              <a:t> </a:t>
            </a:r>
            <a:r>
              <a:rPr lang="en-GB" dirty="0" err="1" smtClean="0"/>
              <a:t>materijala</a:t>
            </a:r>
            <a:r>
              <a:rPr lang="en-GB" dirty="0" smtClean="0"/>
              <a:t> u e-</a:t>
            </a:r>
            <a:r>
              <a:rPr lang="en-GB" dirty="0" err="1" smtClean="0"/>
              <a:t>kolegij</a:t>
            </a:r>
            <a:r>
              <a:rPr lang="en-GB" dirty="0" smtClean="0"/>
              <a:t>, </a:t>
            </a:r>
            <a:r>
              <a:rPr lang="en-GB" dirty="0" err="1" smtClean="0"/>
              <a:t>izdavanje</a:t>
            </a:r>
            <a:r>
              <a:rPr lang="en-GB" dirty="0" smtClean="0"/>
              <a:t> </a:t>
            </a:r>
            <a:r>
              <a:rPr lang="en-GB" dirty="0" err="1" smtClean="0"/>
              <a:t>knjige</a:t>
            </a:r>
            <a:r>
              <a:rPr lang="en-GB" dirty="0" smtClean="0"/>
              <a:t>, ova </a:t>
            </a:r>
            <a:r>
              <a:rPr lang="en-GB" dirty="0" err="1" smtClean="0"/>
              <a:t>prezentacija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dr.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 err="1" smtClean="0"/>
              <a:t>činjenje</a:t>
            </a:r>
            <a:r>
              <a:rPr lang="en-GB" b="1" dirty="0" smtClean="0"/>
              <a:t> </a:t>
            </a:r>
            <a:r>
              <a:rPr lang="en-GB" b="1" dirty="0" err="1" smtClean="0"/>
              <a:t>dostupnim</a:t>
            </a:r>
            <a:r>
              <a:rPr lang="en-GB" b="1" dirty="0" smtClean="0"/>
              <a:t> </a:t>
            </a:r>
            <a:r>
              <a:rPr lang="en-GB" b="1" dirty="0" err="1" smtClean="0"/>
              <a:t>javnosti</a:t>
            </a:r>
            <a:r>
              <a:rPr lang="en-GB" b="1" dirty="0" smtClean="0"/>
              <a:t> </a:t>
            </a:r>
            <a:r>
              <a:rPr lang="en-GB" dirty="0" smtClean="0"/>
              <a:t>– </a:t>
            </a:r>
            <a:r>
              <a:rPr lang="en-GB" dirty="0" err="1" smtClean="0"/>
              <a:t>priopćavanje</a:t>
            </a:r>
            <a:r>
              <a:rPr lang="en-GB" dirty="0" smtClean="0"/>
              <a:t> </a:t>
            </a:r>
            <a:r>
              <a:rPr lang="en-GB" dirty="0" err="1" smtClean="0"/>
              <a:t>djela</a:t>
            </a:r>
            <a:r>
              <a:rPr lang="en-GB" dirty="0" smtClean="0"/>
              <a:t> </a:t>
            </a:r>
            <a:r>
              <a:rPr lang="en-GB" dirty="0" err="1" smtClean="0"/>
              <a:t>javnosti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način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pripadnicima</a:t>
            </a:r>
            <a:r>
              <a:rPr lang="en-GB" dirty="0" smtClean="0"/>
              <a:t> </a:t>
            </a:r>
            <a:r>
              <a:rPr lang="en-GB" dirty="0" err="1" smtClean="0"/>
              <a:t>javnosti</a:t>
            </a:r>
            <a:r>
              <a:rPr lang="en-GB" dirty="0" smtClean="0"/>
              <a:t> </a:t>
            </a:r>
            <a:r>
              <a:rPr lang="en-GB" dirty="0" err="1" smtClean="0"/>
              <a:t>omogućava</a:t>
            </a:r>
            <a:r>
              <a:rPr lang="en-GB" dirty="0" smtClean="0"/>
              <a:t> </a:t>
            </a:r>
            <a:r>
              <a:rPr lang="en-GB" dirty="0" err="1" smtClean="0"/>
              <a:t>pristup</a:t>
            </a:r>
            <a:r>
              <a:rPr lang="en-GB" dirty="0" smtClean="0"/>
              <a:t> </a:t>
            </a:r>
            <a:r>
              <a:rPr lang="en-GB" dirty="0" err="1" smtClean="0"/>
              <a:t>autorskom</a:t>
            </a:r>
            <a:r>
              <a:rPr lang="en-GB" dirty="0" smtClean="0"/>
              <a:t> </a:t>
            </a:r>
            <a:r>
              <a:rPr lang="en-GB" dirty="0" err="1" smtClean="0"/>
              <a:t>djelu</a:t>
            </a:r>
            <a:r>
              <a:rPr lang="en-GB" dirty="0" smtClean="0"/>
              <a:t> s </a:t>
            </a:r>
            <a:r>
              <a:rPr lang="en-GB" dirty="0" err="1" smtClean="0"/>
              <a:t>mjesta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u </a:t>
            </a:r>
            <a:r>
              <a:rPr lang="en-GB" dirty="0" err="1" smtClean="0"/>
              <a:t>vrijeme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sami</a:t>
            </a:r>
            <a:r>
              <a:rPr lang="en-GB" dirty="0" smtClean="0"/>
              <a:t> </a:t>
            </a:r>
            <a:r>
              <a:rPr lang="en-GB" dirty="0" err="1" smtClean="0"/>
              <a:t>odaberu</a:t>
            </a:r>
            <a:r>
              <a:rPr lang="en-GB" dirty="0" smtClean="0"/>
              <a:t> - internet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b="1" dirty="0" err="1" smtClean="0"/>
              <a:t>prerada</a:t>
            </a:r>
            <a:r>
              <a:rPr lang="en-GB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 smtClean="0"/>
              <a:t>pravo</a:t>
            </a:r>
            <a:r>
              <a:rPr lang="en-GB" dirty="0" smtClean="0"/>
              <a:t> </a:t>
            </a:r>
            <a:r>
              <a:rPr lang="en-GB" dirty="0" err="1" smtClean="0"/>
              <a:t>prevođenja</a:t>
            </a:r>
            <a:r>
              <a:rPr lang="en-GB" dirty="0" smtClean="0"/>
              <a:t>, </a:t>
            </a:r>
            <a:r>
              <a:rPr lang="en-GB" dirty="0" err="1" smtClean="0"/>
              <a:t>prilagođavanja</a:t>
            </a:r>
            <a:r>
              <a:rPr lang="en-GB" dirty="0" smtClean="0"/>
              <a:t>, </a:t>
            </a:r>
            <a:r>
              <a:rPr lang="en-GB" dirty="0" err="1" smtClean="0"/>
              <a:t>glazbene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druge</a:t>
            </a:r>
            <a:r>
              <a:rPr lang="en-GB" dirty="0" smtClean="0"/>
              <a:t> </a:t>
            </a:r>
            <a:r>
              <a:rPr lang="en-GB" dirty="0" err="1" smtClean="0"/>
              <a:t>obrade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druge</a:t>
            </a:r>
            <a:r>
              <a:rPr lang="en-GB" dirty="0" smtClean="0"/>
              <a:t> </a:t>
            </a:r>
            <a:r>
              <a:rPr lang="en-GB" dirty="0" err="1" smtClean="0"/>
              <a:t>preinake</a:t>
            </a: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 smtClean="0"/>
              <a:t>originalne</a:t>
            </a:r>
            <a:r>
              <a:rPr lang="en-GB" dirty="0" smtClean="0"/>
              <a:t> </a:t>
            </a:r>
            <a:r>
              <a:rPr lang="en-GB" dirty="0" err="1" smtClean="0"/>
              <a:t>prerade</a:t>
            </a:r>
            <a:r>
              <a:rPr lang="en-GB" dirty="0" smtClean="0"/>
              <a:t> – </a:t>
            </a:r>
            <a:r>
              <a:rPr lang="en-GB" dirty="0" err="1" smtClean="0"/>
              <a:t>zasebna</a:t>
            </a:r>
            <a:r>
              <a:rPr lang="en-GB" dirty="0" smtClean="0"/>
              <a:t> </a:t>
            </a:r>
            <a:r>
              <a:rPr lang="en-GB" dirty="0" err="1" smtClean="0"/>
              <a:t>autorska</a:t>
            </a:r>
            <a:r>
              <a:rPr lang="en-GB" dirty="0" smtClean="0"/>
              <a:t> </a:t>
            </a:r>
            <a:r>
              <a:rPr lang="en-GB" dirty="0" err="1" smtClean="0"/>
              <a:t>djela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hr-H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480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438539"/>
            <a:ext cx="5915025" cy="4194184"/>
          </a:xfrm>
        </p:spPr>
        <p:txBody>
          <a:bodyPr/>
          <a:lstStyle/>
          <a:p>
            <a:r>
              <a:rPr lang="hr-HR" sz="1600" dirty="0" smtClean="0"/>
              <a:t>Što znači da je djelo javno objavljeno? Što je javnost?</a:t>
            </a:r>
          </a:p>
          <a:p>
            <a:endParaRPr lang="hr-HR" dirty="0" smtClean="0"/>
          </a:p>
          <a:p>
            <a:r>
              <a:rPr lang="hr-HR" dirty="0" smtClean="0"/>
              <a:t>djelo je javno objavljeno kada je uz dozvolu autora priopćeno javnosti (zakonito objavljeno)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javnost je krug osoba koje su izvan uobičajenog užeg kruga osoba usko povezanih rodbinskim ili drugim osobnim vezama</a:t>
            </a:r>
          </a:p>
          <a:p>
            <a:endParaRPr lang="hr-HR" dirty="0" smtClean="0"/>
          </a:p>
          <a:p>
            <a:r>
              <a:rPr lang="hr-HR" dirty="0" smtClean="0"/>
              <a:t>primjeri: objava na blogu, stavljanje u e-kolegij, stavljanje u repozitorij ustanove, objava na društvenim mrežama …</a:t>
            </a:r>
          </a:p>
          <a:p>
            <a:endParaRPr lang="hr-HR" dirty="0" smtClean="0"/>
          </a:p>
          <a:p>
            <a:r>
              <a:rPr lang="hr-HR" dirty="0" smtClean="0"/>
              <a:t>javna objava ne znači stjecanje prava korištenja… </a:t>
            </a:r>
            <a:endParaRPr lang="hr-H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5593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273847"/>
            <a:ext cx="5915025" cy="416618"/>
          </a:xfrm>
        </p:spPr>
        <p:txBody>
          <a:bodyPr/>
          <a:lstStyle/>
          <a:p>
            <a:r>
              <a:rPr lang="en-GB" dirty="0" err="1" smtClean="0"/>
              <a:t>Raspolaganje</a:t>
            </a:r>
            <a:r>
              <a:rPr lang="en-GB" dirty="0" smtClean="0"/>
              <a:t> - </a:t>
            </a:r>
            <a:r>
              <a:rPr lang="en-GB" dirty="0" err="1" smtClean="0"/>
              <a:t>ugovori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1024759"/>
            <a:ext cx="5915025" cy="3607964"/>
          </a:xfrm>
        </p:spPr>
        <p:txBody>
          <a:bodyPr/>
          <a:lstStyle/>
          <a:p>
            <a:endParaRPr lang="en-GB" dirty="0" smtClean="0"/>
          </a:p>
          <a:p>
            <a:r>
              <a:rPr lang="hr-HR" dirty="0" err="1" smtClean="0"/>
              <a:t>autorskopravni</a:t>
            </a:r>
            <a:r>
              <a:rPr lang="hr-HR" dirty="0" smtClean="0"/>
              <a:t> ugovori</a:t>
            </a:r>
          </a:p>
          <a:p>
            <a:r>
              <a:rPr lang="hr-HR" dirty="0" smtClean="0"/>
              <a:t>nakladnički, po narudžbi, odredba ugovora o radu, zakon 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osnivanje prava iskorištavanja</a:t>
            </a:r>
          </a:p>
          <a:p>
            <a:endParaRPr lang="hr-HR" dirty="0" smtClean="0"/>
          </a:p>
          <a:p>
            <a:r>
              <a:rPr lang="hr-HR" dirty="0" smtClean="0"/>
              <a:t>isključivo i neisključivo pravo</a:t>
            </a:r>
          </a:p>
          <a:p>
            <a:endParaRPr lang="hr-HR" dirty="0" smtClean="0"/>
          </a:p>
          <a:p>
            <a:r>
              <a:rPr lang="hr-HR" dirty="0" smtClean="0"/>
              <a:t>sadržajna, vremenska i prostorna ograničenja</a:t>
            </a:r>
          </a:p>
          <a:p>
            <a:endParaRPr lang="hr-HR" dirty="0" smtClean="0"/>
          </a:p>
          <a:p>
            <a:r>
              <a:rPr lang="hr-HR" dirty="0" smtClean="0"/>
              <a:t>neizvršavanje isključivog prava iskorištavanja</a:t>
            </a:r>
          </a:p>
          <a:p>
            <a:endParaRPr lang="hr-HR" dirty="0" smtClean="0"/>
          </a:p>
          <a:p>
            <a:r>
              <a:rPr lang="hr-HR" dirty="0" smtClean="0"/>
              <a:t>CC licencije?</a:t>
            </a:r>
          </a:p>
          <a:p>
            <a:endParaRPr lang="en-GB" dirty="0"/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15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961697"/>
            <a:ext cx="5915025" cy="3671027"/>
          </a:xfrm>
        </p:spPr>
        <p:txBody>
          <a:bodyPr>
            <a:normAutofit fontScale="25000" lnSpcReduction="20000"/>
          </a:bodyPr>
          <a:lstStyle/>
          <a:p>
            <a:r>
              <a:rPr lang="en-GB" sz="5600" dirty="0" smtClean="0"/>
              <a:t>“</a:t>
            </a:r>
            <a:r>
              <a:rPr lang="hr-HR" sz="5600" dirty="0" smtClean="0"/>
              <a:t>sva prava pridržana” ili  </a:t>
            </a:r>
          </a:p>
          <a:p>
            <a:r>
              <a:rPr lang="hr-HR" sz="5600" dirty="0" smtClean="0"/>
              <a:t>“©” ili </a:t>
            </a:r>
          </a:p>
          <a:p>
            <a:r>
              <a:rPr lang="hr-HR" sz="5600" dirty="0" smtClean="0"/>
              <a:t>nema oznaku </a:t>
            </a:r>
          </a:p>
          <a:p>
            <a:endParaRPr lang="hr-HR" sz="5600" dirty="0" smtClean="0"/>
          </a:p>
          <a:p>
            <a:r>
              <a:rPr lang="hr-HR" sz="5600" dirty="0" smtClean="0"/>
              <a:t>sadržajna ograničenja – izrijekom propisana zakonom!</a:t>
            </a:r>
          </a:p>
          <a:p>
            <a:pPr marL="0" indent="0">
              <a:buNone/>
            </a:pPr>
            <a:endParaRPr lang="hr-HR" sz="5600" dirty="0" smtClean="0"/>
          </a:p>
          <a:p>
            <a:r>
              <a:rPr lang="hr-HR" sz="5600" dirty="0" smtClean="0"/>
              <a:t>primjenjiva:</a:t>
            </a:r>
          </a:p>
          <a:p>
            <a:endParaRPr lang="hr-HR" sz="5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sz="5600" b="1" dirty="0" smtClean="0"/>
              <a:t>umnožavanje za privatno korištenje</a:t>
            </a:r>
          </a:p>
          <a:p>
            <a:r>
              <a:rPr lang="hr-HR" sz="5600" dirty="0" smtClean="0"/>
              <a:t>fizička osoba, bez autorovog odobrenja, </a:t>
            </a:r>
          </a:p>
          <a:p>
            <a:r>
              <a:rPr lang="hr-HR" sz="5600" dirty="0" smtClean="0"/>
              <a:t>iz zakonito objavljenog izvora, </a:t>
            </a:r>
          </a:p>
          <a:p>
            <a:r>
              <a:rPr lang="hr-HR" sz="5600" dirty="0" smtClean="0"/>
              <a:t>na bilo koju podlogu</a:t>
            </a:r>
          </a:p>
          <a:p>
            <a:r>
              <a:rPr lang="hr-HR" sz="5600" dirty="0" smtClean="0"/>
              <a:t>nekomercijalna svrha  </a:t>
            </a:r>
          </a:p>
          <a:p>
            <a:r>
              <a:rPr lang="hr-HR" sz="5600" u="sng" dirty="0" smtClean="0"/>
              <a:t>nije namijenjeno ili pristupačno javnosti</a:t>
            </a:r>
          </a:p>
          <a:p>
            <a:endParaRPr lang="hr-HR" sz="5600" dirty="0" smtClean="0"/>
          </a:p>
          <a:p>
            <a:r>
              <a:rPr lang="hr-HR" sz="5600" dirty="0" err="1" smtClean="0"/>
              <a:t>Knjig</a:t>
            </a:r>
            <a:r>
              <a:rPr lang="en-GB" sz="5600" smtClean="0"/>
              <a:t>a</a:t>
            </a:r>
            <a:r>
              <a:rPr lang="hr-HR" sz="5600" smtClean="0"/>
              <a:t>? </a:t>
            </a:r>
            <a:r>
              <a:rPr lang="hr-HR" sz="5600" dirty="0" smtClean="0"/>
              <a:t>Ne, osim ako je rasprodana dvije godine…</a:t>
            </a:r>
          </a:p>
          <a:p>
            <a:pPr marL="0" indent="0">
              <a:buNone/>
            </a:pPr>
            <a:endParaRPr lang="en-GB" sz="4800" dirty="0" smtClean="0"/>
          </a:p>
          <a:p>
            <a:endParaRPr lang="en-GB" sz="1700" i="1" dirty="0" smtClean="0"/>
          </a:p>
          <a:p>
            <a:endParaRPr lang="en-GB" sz="1700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/>
          </a:p>
          <a:p>
            <a:endParaRPr lang="hr-H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1488" y="273847"/>
            <a:ext cx="5915025" cy="416618"/>
          </a:xfrm>
        </p:spPr>
        <p:txBody>
          <a:bodyPr/>
          <a:lstStyle/>
          <a:p>
            <a:r>
              <a:rPr lang="en-GB" dirty="0" err="1" smtClean="0"/>
              <a:t>Što</a:t>
            </a:r>
            <a:r>
              <a:rPr lang="en-GB" dirty="0" smtClean="0"/>
              <a:t> je </a:t>
            </a:r>
            <a:r>
              <a:rPr lang="en-GB" dirty="0" err="1" smtClean="0"/>
              <a:t>dopušteno</a:t>
            </a:r>
            <a:r>
              <a:rPr lang="en-GB" dirty="0" smtClean="0"/>
              <a:t> s </a:t>
            </a:r>
            <a:r>
              <a:rPr lang="en-GB" dirty="0" err="1" smtClean="0"/>
              <a:t>tuđim</a:t>
            </a:r>
            <a:r>
              <a:rPr lang="en-GB" dirty="0" smtClean="0"/>
              <a:t> </a:t>
            </a:r>
            <a:r>
              <a:rPr lang="en-GB" dirty="0" err="1" smtClean="0"/>
              <a:t>autorskim</a:t>
            </a:r>
            <a:r>
              <a:rPr lang="en-GB" dirty="0" smtClean="0"/>
              <a:t> </a:t>
            </a:r>
            <a:r>
              <a:rPr lang="en-GB" dirty="0" err="1" smtClean="0"/>
              <a:t>djelima</a:t>
            </a:r>
            <a:r>
              <a:rPr lang="en-GB" dirty="0" smtClean="0"/>
              <a:t>?</a:t>
            </a:r>
            <a:endParaRPr lang="hr-H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326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356558"/>
            <a:ext cx="5915025" cy="4276165"/>
          </a:xfrm>
        </p:spPr>
        <p:txBody>
          <a:bodyPr/>
          <a:lstStyle/>
          <a:p>
            <a:r>
              <a:rPr lang="en-GB" sz="1400" i="1" dirty="0" err="1"/>
              <a:t>primjer</a:t>
            </a:r>
            <a:r>
              <a:rPr lang="en-GB" sz="1400" i="1" dirty="0"/>
              <a:t>: </a:t>
            </a:r>
            <a:r>
              <a:rPr lang="en-GB" sz="1400" i="1" dirty="0" err="1"/>
              <a:t>studenti</a:t>
            </a:r>
            <a:r>
              <a:rPr lang="en-GB" sz="1400" i="1" dirty="0"/>
              <a:t> </a:t>
            </a:r>
            <a:r>
              <a:rPr lang="en-GB" sz="1400" i="1" dirty="0" err="1"/>
              <a:t>i</a:t>
            </a:r>
            <a:r>
              <a:rPr lang="en-GB" sz="1400" i="1" dirty="0"/>
              <a:t> </a:t>
            </a:r>
            <a:r>
              <a:rPr lang="en-GB" sz="1400" i="1" dirty="0" err="1"/>
              <a:t>materijali</a:t>
            </a:r>
            <a:r>
              <a:rPr lang="en-GB" sz="1400" i="1" dirty="0"/>
              <a:t> – </a:t>
            </a:r>
            <a:r>
              <a:rPr lang="en-GB" sz="1400" i="1" dirty="0" err="1"/>
              <a:t>što</a:t>
            </a:r>
            <a:r>
              <a:rPr lang="en-GB" sz="1400" i="1" dirty="0"/>
              <a:t> </a:t>
            </a:r>
            <a:r>
              <a:rPr lang="en-GB" sz="1400" i="1" dirty="0" err="1"/>
              <a:t>smiju</a:t>
            </a:r>
            <a:r>
              <a:rPr lang="en-GB" sz="1400" i="1" dirty="0"/>
              <a:t>? </a:t>
            </a:r>
            <a:endParaRPr lang="en-GB" sz="1400" i="1" dirty="0" smtClean="0"/>
          </a:p>
          <a:p>
            <a:endParaRPr lang="en-GB" sz="1400" i="1" dirty="0"/>
          </a:p>
          <a:p>
            <a:r>
              <a:rPr lang="en-GB" sz="1400" i="1" dirty="0" err="1"/>
              <a:t>koristiti</a:t>
            </a:r>
            <a:r>
              <a:rPr lang="en-GB" sz="1400" i="1" dirty="0"/>
              <a:t> </a:t>
            </a:r>
            <a:r>
              <a:rPr lang="en-GB" sz="1400" i="1" dirty="0" err="1" smtClean="0"/>
              <a:t>materijale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za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privatno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korištenje</a:t>
            </a:r>
            <a:r>
              <a:rPr lang="en-GB" sz="1400" i="1" dirty="0" smtClean="0"/>
              <a:t> </a:t>
            </a:r>
            <a:endParaRPr lang="en-GB" sz="1400" i="1" dirty="0"/>
          </a:p>
          <a:p>
            <a:r>
              <a:rPr lang="en-GB" sz="1400" i="1" dirty="0" err="1" smtClean="0"/>
              <a:t>skripte</a:t>
            </a:r>
            <a:r>
              <a:rPr lang="en-GB" sz="1400" i="1" dirty="0" smtClean="0"/>
              <a:t> od </a:t>
            </a:r>
            <a:r>
              <a:rPr lang="en-GB" sz="1400" i="1" dirty="0" err="1" smtClean="0"/>
              <a:t>materijala</a:t>
            </a:r>
            <a:r>
              <a:rPr lang="en-GB" sz="1400" i="1" dirty="0" smtClean="0"/>
              <a:t>? </a:t>
            </a:r>
            <a:r>
              <a:rPr lang="en-GB" sz="1400" i="1" dirty="0"/>
              <a:t>(</a:t>
            </a:r>
            <a:r>
              <a:rPr lang="en-GB" sz="1400" i="1" dirty="0" err="1"/>
              <a:t>prerada</a:t>
            </a:r>
            <a:r>
              <a:rPr lang="en-GB" sz="1400" i="1" dirty="0"/>
              <a:t>)</a:t>
            </a:r>
          </a:p>
          <a:p>
            <a:r>
              <a:rPr lang="en-GB" sz="1400" i="1" dirty="0" err="1" smtClean="0"/>
              <a:t>dijeljenje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skripti</a:t>
            </a:r>
            <a:r>
              <a:rPr lang="en-GB" sz="1400" i="1" dirty="0" smtClean="0"/>
              <a:t>? (</a:t>
            </a:r>
            <a:r>
              <a:rPr lang="en-GB" sz="1400" i="1" dirty="0" err="1" smtClean="0"/>
              <a:t>distribuiranje</a:t>
            </a:r>
            <a:r>
              <a:rPr lang="en-GB" sz="1400" i="1" dirty="0" smtClean="0"/>
              <a:t>) </a:t>
            </a:r>
          </a:p>
          <a:p>
            <a:r>
              <a:rPr lang="en-GB" sz="1400" i="1" dirty="0" err="1" smtClean="0"/>
              <a:t>prodaja</a:t>
            </a:r>
            <a:r>
              <a:rPr lang="en-GB" sz="1400" i="1" dirty="0" smtClean="0"/>
              <a:t>? (</a:t>
            </a:r>
            <a:r>
              <a:rPr lang="en-GB" sz="1400" i="1" dirty="0" err="1" smtClean="0"/>
              <a:t>distribucija</a:t>
            </a:r>
            <a:r>
              <a:rPr lang="en-GB" sz="1400" i="1" dirty="0" smtClean="0"/>
              <a:t> u </a:t>
            </a:r>
            <a:r>
              <a:rPr lang="en-GB" sz="1400" i="1" dirty="0" err="1" smtClean="0"/>
              <a:t>komercijalne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svrhe</a:t>
            </a:r>
            <a:r>
              <a:rPr lang="en-GB" sz="1400" i="1" dirty="0" smtClean="0"/>
              <a:t>) </a:t>
            </a:r>
          </a:p>
          <a:p>
            <a:r>
              <a:rPr lang="en-GB" sz="1400" i="1" dirty="0" err="1" smtClean="0"/>
              <a:t>nije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obuhvaćeno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ograničenjem</a:t>
            </a:r>
            <a:endParaRPr lang="en-GB" sz="1400" i="1" dirty="0" smtClean="0"/>
          </a:p>
          <a:p>
            <a:endParaRPr lang="en-GB" sz="1400" i="1" dirty="0"/>
          </a:p>
          <a:p>
            <a:r>
              <a:rPr lang="en-GB" sz="1400" i="1" dirty="0" err="1" smtClean="0"/>
              <a:t>snimanje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predavanja</a:t>
            </a:r>
            <a:r>
              <a:rPr lang="en-GB" sz="1400" i="1" dirty="0" smtClean="0"/>
              <a:t>?  </a:t>
            </a:r>
          </a:p>
          <a:p>
            <a:r>
              <a:rPr lang="en-GB" sz="1400" i="1" dirty="0" err="1" smtClean="0"/>
              <a:t>pitanje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autorskog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prava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ali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i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pitanje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privatnosti</a:t>
            </a:r>
            <a:endParaRPr lang="en-GB" sz="1400" i="1" dirty="0" smtClean="0"/>
          </a:p>
          <a:p>
            <a:r>
              <a:rPr lang="en-GB" sz="1400" i="1" dirty="0" err="1" smtClean="0"/>
              <a:t>dozvola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nastavnika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ili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institucije</a:t>
            </a:r>
            <a:r>
              <a:rPr lang="en-GB" sz="1400" i="1" dirty="0"/>
              <a:t> </a:t>
            </a:r>
            <a:r>
              <a:rPr lang="en-GB" sz="1400" i="1" dirty="0" smtClean="0"/>
              <a:t>– </a:t>
            </a:r>
            <a:r>
              <a:rPr lang="en-GB" sz="1400" i="1" dirty="0" err="1" smtClean="0"/>
              <a:t>uputa</a:t>
            </a:r>
            <a:r>
              <a:rPr lang="en-GB" sz="1400" i="1" dirty="0" smtClean="0"/>
              <a:t> </a:t>
            </a:r>
            <a:r>
              <a:rPr lang="en-GB" sz="1400" i="1" dirty="0" err="1" smtClean="0"/>
              <a:t>studentima</a:t>
            </a:r>
            <a:endParaRPr lang="en-GB" sz="1400" i="1" dirty="0"/>
          </a:p>
          <a:p>
            <a:r>
              <a:rPr lang="en-GB" sz="1400" i="1" dirty="0" err="1" smtClean="0"/>
              <a:t>snimanje</a:t>
            </a:r>
            <a:r>
              <a:rPr lang="en-GB" sz="1400" i="1" dirty="0" smtClean="0"/>
              <a:t> …no </a:t>
            </a:r>
            <a:r>
              <a:rPr lang="en-GB" sz="1400" i="1" dirty="0"/>
              <a:t>ne </a:t>
            </a:r>
            <a:r>
              <a:rPr lang="en-GB" sz="1400" i="1" dirty="0" err="1"/>
              <a:t>i</a:t>
            </a:r>
            <a:r>
              <a:rPr lang="en-GB" sz="1400" i="1" dirty="0"/>
              <a:t> </a:t>
            </a:r>
            <a:r>
              <a:rPr lang="en-GB" sz="1400" i="1" dirty="0" err="1" smtClean="0"/>
              <a:t>objaviti</a:t>
            </a:r>
            <a:r>
              <a:rPr lang="en-GB" sz="1400" i="1" dirty="0" smtClean="0"/>
              <a:t> </a:t>
            </a:r>
            <a:r>
              <a:rPr lang="en-GB" sz="1400" i="1" dirty="0" err="1"/>
              <a:t>na</a:t>
            </a:r>
            <a:r>
              <a:rPr lang="en-GB" sz="1400" i="1" dirty="0"/>
              <a:t> </a:t>
            </a:r>
            <a:r>
              <a:rPr lang="en-GB" sz="1400" i="1" dirty="0" err="1"/>
              <a:t>društvenim</a:t>
            </a:r>
            <a:r>
              <a:rPr lang="en-GB" sz="1400" i="1" dirty="0"/>
              <a:t> </a:t>
            </a:r>
            <a:r>
              <a:rPr lang="en-GB" sz="1400" i="1" dirty="0" err="1" smtClean="0"/>
              <a:t>mrežama</a:t>
            </a:r>
            <a:r>
              <a:rPr lang="en-GB" sz="1400" i="1" dirty="0" smtClean="0"/>
              <a:t> </a:t>
            </a:r>
            <a:r>
              <a:rPr lang="en-GB" sz="1400" i="1" dirty="0"/>
              <a:t>(</a:t>
            </a:r>
            <a:r>
              <a:rPr lang="en-GB" sz="1400" i="1" dirty="0" err="1"/>
              <a:t>distribuiranje</a:t>
            </a:r>
            <a:r>
              <a:rPr lang="en-GB" sz="1400" i="1" dirty="0"/>
              <a:t> </a:t>
            </a:r>
            <a:r>
              <a:rPr lang="en-GB" sz="1400" i="1" dirty="0" err="1"/>
              <a:t>i</a:t>
            </a:r>
            <a:r>
              <a:rPr lang="en-GB" sz="1400" i="1" dirty="0"/>
              <a:t> </a:t>
            </a:r>
            <a:r>
              <a:rPr lang="en-GB" sz="1400" i="1" dirty="0" err="1"/>
              <a:t>priopćavanja</a:t>
            </a:r>
            <a:r>
              <a:rPr lang="en-GB" sz="1400" i="1" dirty="0"/>
              <a:t> </a:t>
            </a:r>
            <a:r>
              <a:rPr lang="en-GB" sz="1400" i="1" dirty="0" err="1"/>
              <a:t>javnosti</a:t>
            </a:r>
            <a:r>
              <a:rPr lang="en-GB" sz="1400" i="1" dirty="0"/>
              <a:t> </a:t>
            </a:r>
            <a:r>
              <a:rPr lang="en-GB" sz="1400" i="1" dirty="0" err="1"/>
              <a:t>nije</a:t>
            </a:r>
            <a:r>
              <a:rPr lang="en-GB" sz="1400" i="1" dirty="0"/>
              <a:t> </a:t>
            </a:r>
            <a:r>
              <a:rPr lang="en-GB" sz="1400" i="1" dirty="0" err="1"/>
              <a:t>obuhvaćeno</a:t>
            </a:r>
            <a:r>
              <a:rPr lang="en-GB" sz="1400" i="1" dirty="0"/>
              <a:t> </a:t>
            </a:r>
            <a:r>
              <a:rPr lang="en-GB" sz="1400" i="1" dirty="0" err="1" smtClean="0"/>
              <a:t>ograničenjem</a:t>
            </a:r>
            <a:r>
              <a:rPr lang="en-GB" sz="1400" i="1" dirty="0" smtClean="0"/>
              <a:t>)</a:t>
            </a:r>
            <a:endParaRPr lang="en-GB" sz="1400" i="1" dirty="0"/>
          </a:p>
          <a:p>
            <a:endParaRPr lang="hr-H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0805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517585"/>
            <a:ext cx="5915025" cy="41151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1400" b="1" dirty="0" err="1"/>
              <a:t>citati</a:t>
            </a:r>
            <a:r>
              <a:rPr lang="en-GB" sz="1400" b="1" dirty="0"/>
              <a:t>, </a:t>
            </a:r>
            <a:r>
              <a:rPr lang="en-GB" sz="1400" b="1" dirty="0" err="1"/>
              <a:t>kritike</a:t>
            </a:r>
            <a:r>
              <a:rPr lang="en-GB" sz="1400" b="1" dirty="0"/>
              <a:t>, </a:t>
            </a:r>
            <a:r>
              <a:rPr lang="en-GB" sz="1400" b="1" dirty="0" err="1"/>
              <a:t>osvrti</a:t>
            </a:r>
            <a:r>
              <a:rPr lang="en-GB" sz="1400" b="1" dirty="0"/>
              <a:t> </a:t>
            </a:r>
            <a:r>
              <a:rPr lang="en-GB" sz="1400" dirty="0"/>
              <a:t> </a:t>
            </a:r>
            <a:endParaRPr lang="en-GB" sz="1400" dirty="0" smtClean="0"/>
          </a:p>
          <a:p>
            <a:pPr marL="0" indent="0">
              <a:buNone/>
            </a:pPr>
            <a:endParaRPr lang="en-GB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400" dirty="0" err="1"/>
              <a:t>doslovno</a:t>
            </a:r>
            <a:r>
              <a:rPr lang="en-GB" sz="1400" dirty="0"/>
              <a:t> </a:t>
            </a:r>
            <a:r>
              <a:rPr lang="en-GB" sz="1400" dirty="0" err="1"/>
              <a:t>navođenje</a:t>
            </a:r>
            <a:r>
              <a:rPr lang="en-GB" sz="1400" dirty="0"/>
              <a:t> </a:t>
            </a:r>
            <a:r>
              <a:rPr lang="en-GB" sz="1400" dirty="0" err="1"/>
              <a:t>ulomaka</a:t>
            </a:r>
            <a:r>
              <a:rPr lang="en-GB" sz="1400" dirty="0"/>
              <a:t> </a:t>
            </a:r>
            <a:r>
              <a:rPr lang="en-GB" sz="1400" dirty="0" err="1"/>
              <a:t>autorskog</a:t>
            </a:r>
            <a:r>
              <a:rPr lang="en-GB" sz="1400" dirty="0"/>
              <a:t> </a:t>
            </a:r>
            <a:r>
              <a:rPr lang="en-GB" sz="1400" dirty="0" err="1"/>
              <a:t>djela</a:t>
            </a:r>
            <a:r>
              <a:rPr lang="en-GB" sz="1400" dirty="0"/>
              <a:t> (</a:t>
            </a:r>
            <a:r>
              <a:rPr lang="en-GB" sz="1400" dirty="0" err="1"/>
              <a:t>citata</a:t>
            </a:r>
            <a:r>
              <a:rPr lang="en-GB" sz="1400" dirty="0"/>
              <a:t>) </a:t>
            </a:r>
            <a:r>
              <a:rPr lang="en-GB" sz="1400" dirty="0" err="1"/>
              <a:t>koji</a:t>
            </a:r>
            <a:r>
              <a:rPr lang="en-GB" sz="1400" dirty="0"/>
              <a:t> </a:t>
            </a:r>
            <a:r>
              <a:rPr lang="en-GB" sz="1400" dirty="0" err="1"/>
              <a:t>su</a:t>
            </a:r>
            <a:r>
              <a:rPr lang="en-GB" sz="1400" dirty="0"/>
              <a:t> </a:t>
            </a:r>
            <a:r>
              <a:rPr lang="en-GB" sz="1400" dirty="0" err="1"/>
              <a:t>na</a:t>
            </a:r>
            <a:r>
              <a:rPr lang="en-GB" sz="1400" dirty="0"/>
              <a:t> </a:t>
            </a:r>
            <a:r>
              <a:rPr lang="en-GB" sz="1400" dirty="0" err="1"/>
              <a:t>zakonit</a:t>
            </a:r>
            <a:r>
              <a:rPr lang="en-GB" sz="1400" dirty="0"/>
              <a:t> </a:t>
            </a:r>
            <a:r>
              <a:rPr lang="en-GB" sz="1400" dirty="0" err="1"/>
              <a:t>način</a:t>
            </a:r>
            <a:r>
              <a:rPr lang="en-GB" sz="1400" dirty="0"/>
              <a:t> </a:t>
            </a:r>
            <a:r>
              <a:rPr lang="en-GB" sz="1400" dirty="0" err="1"/>
              <a:t>postali</a:t>
            </a:r>
            <a:r>
              <a:rPr lang="en-GB" sz="1400" dirty="0"/>
              <a:t> </a:t>
            </a:r>
            <a:r>
              <a:rPr lang="en-GB" sz="1400" dirty="0" err="1"/>
              <a:t>pristupačni</a:t>
            </a:r>
            <a:r>
              <a:rPr lang="en-GB" sz="1400" dirty="0"/>
              <a:t> </a:t>
            </a:r>
            <a:r>
              <a:rPr lang="en-GB" sz="1400" dirty="0" err="1"/>
              <a:t>javnosti</a:t>
            </a:r>
            <a:endParaRPr lang="en-GB" sz="1400" dirty="0"/>
          </a:p>
          <a:p>
            <a:r>
              <a:rPr lang="en-GB" sz="1400" dirty="0" err="1" smtClean="0"/>
              <a:t>svrha</a:t>
            </a:r>
            <a:r>
              <a:rPr lang="en-GB" sz="1400" dirty="0" smtClean="0"/>
              <a:t>: </a:t>
            </a:r>
            <a:r>
              <a:rPr lang="en-GB" sz="1400" dirty="0" err="1" smtClean="0"/>
              <a:t>znanstveno</a:t>
            </a:r>
            <a:r>
              <a:rPr lang="en-GB" sz="1400" dirty="0" smtClean="0"/>
              <a:t> </a:t>
            </a:r>
            <a:r>
              <a:rPr lang="en-GB" sz="1400" dirty="0" err="1"/>
              <a:t>istraživanje</a:t>
            </a:r>
            <a:r>
              <a:rPr lang="en-GB" sz="1400" dirty="0"/>
              <a:t>, </a:t>
            </a:r>
            <a:r>
              <a:rPr lang="en-GB" sz="1400" dirty="0" err="1"/>
              <a:t>nastava</a:t>
            </a:r>
            <a:r>
              <a:rPr lang="en-GB" sz="1400" dirty="0"/>
              <a:t>, </a:t>
            </a:r>
            <a:r>
              <a:rPr lang="en-GB" sz="1400" dirty="0" err="1"/>
              <a:t>polemika</a:t>
            </a:r>
            <a:r>
              <a:rPr lang="en-GB" sz="1400" dirty="0"/>
              <a:t>, </a:t>
            </a:r>
            <a:r>
              <a:rPr lang="en-GB" sz="1400" dirty="0" err="1"/>
              <a:t>kritika</a:t>
            </a:r>
            <a:r>
              <a:rPr lang="en-GB" sz="1400" dirty="0"/>
              <a:t>, </a:t>
            </a:r>
            <a:r>
              <a:rPr lang="en-GB" sz="1400" dirty="0" err="1"/>
              <a:t>recenzija</a:t>
            </a:r>
            <a:r>
              <a:rPr lang="en-GB" sz="1400" dirty="0"/>
              <a:t>, </a:t>
            </a:r>
            <a:r>
              <a:rPr lang="en-GB" sz="1400" dirty="0" err="1"/>
              <a:t>osvrt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sl.</a:t>
            </a:r>
          </a:p>
          <a:p>
            <a:r>
              <a:rPr lang="en-GB" sz="1400" dirty="0" err="1" smtClean="0"/>
              <a:t>uvjeti</a:t>
            </a:r>
            <a:r>
              <a:rPr lang="en-GB" sz="1400" dirty="0" smtClean="0"/>
              <a:t>: </a:t>
            </a:r>
            <a:r>
              <a:rPr lang="en-GB" sz="1400" dirty="0" err="1" smtClean="0"/>
              <a:t>naznaka</a:t>
            </a:r>
            <a:r>
              <a:rPr lang="en-GB" sz="1400" dirty="0" smtClean="0"/>
              <a:t> </a:t>
            </a:r>
            <a:r>
              <a:rPr lang="en-GB" sz="1400" dirty="0" err="1"/>
              <a:t>izvora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ime</a:t>
            </a:r>
            <a:r>
              <a:rPr lang="en-GB" sz="1400" dirty="0"/>
              <a:t> </a:t>
            </a:r>
            <a:r>
              <a:rPr lang="en-GB" sz="1400" dirty="0" err="1"/>
              <a:t>autora</a:t>
            </a:r>
            <a:endParaRPr lang="en-GB" sz="140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8640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53042"/>
            <a:ext cx="5915025" cy="43796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b="1" dirty="0" err="1" smtClean="0"/>
              <a:t>ograničenja</a:t>
            </a:r>
            <a:r>
              <a:rPr lang="en-GB" b="1" dirty="0" smtClean="0"/>
              <a:t> </a:t>
            </a:r>
            <a:r>
              <a:rPr lang="en-GB" b="1" dirty="0" err="1" smtClean="0"/>
              <a:t>prava</a:t>
            </a:r>
            <a:r>
              <a:rPr lang="en-GB" b="1" dirty="0" smtClean="0"/>
              <a:t> </a:t>
            </a:r>
            <a:r>
              <a:rPr lang="en-GB" b="1" dirty="0" err="1" smtClean="0"/>
              <a:t>umnožavanja</a:t>
            </a:r>
            <a:r>
              <a:rPr lang="en-GB" b="1" dirty="0" smtClean="0"/>
              <a:t> u </a:t>
            </a:r>
            <a:r>
              <a:rPr lang="en-GB" b="1" dirty="0" err="1" smtClean="0"/>
              <a:t>korist</a:t>
            </a:r>
            <a:r>
              <a:rPr lang="en-GB" b="1" dirty="0" smtClean="0"/>
              <a:t> </a:t>
            </a:r>
            <a:r>
              <a:rPr lang="en-GB" b="1" dirty="0" err="1" smtClean="0"/>
              <a:t>znanstvenih</a:t>
            </a:r>
            <a:r>
              <a:rPr lang="en-GB" b="1" dirty="0" smtClean="0"/>
              <a:t> </a:t>
            </a:r>
            <a:r>
              <a:rPr lang="en-GB" b="1" dirty="0" err="1" smtClean="0"/>
              <a:t>organizacija</a:t>
            </a:r>
            <a:r>
              <a:rPr lang="en-GB" b="1" dirty="0" smtClean="0"/>
              <a:t>, </a:t>
            </a:r>
            <a:r>
              <a:rPr lang="en-GB" b="1" dirty="0" err="1" smtClean="0"/>
              <a:t>obrazovnih</a:t>
            </a:r>
            <a:r>
              <a:rPr lang="en-GB" b="1" dirty="0" smtClean="0"/>
              <a:t> </a:t>
            </a:r>
            <a:r>
              <a:rPr lang="en-GB" b="1" dirty="0" err="1" smtClean="0"/>
              <a:t>ustanova</a:t>
            </a:r>
            <a:r>
              <a:rPr lang="en-GB" dirty="0" smtClean="0"/>
              <a:t>… </a:t>
            </a:r>
          </a:p>
          <a:p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koju</a:t>
            </a:r>
            <a:r>
              <a:rPr lang="en-GB" dirty="0" smtClean="0"/>
              <a:t> </a:t>
            </a:r>
            <a:r>
              <a:rPr lang="en-GB" dirty="0" err="1" smtClean="0"/>
              <a:t>podlogu</a:t>
            </a:r>
            <a:r>
              <a:rPr lang="en-GB" dirty="0" smtClean="0"/>
              <a:t>..</a:t>
            </a:r>
          </a:p>
          <a:p>
            <a:r>
              <a:rPr lang="en-GB" dirty="0" err="1" smtClean="0"/>
              <a:t>opravdanost</a:t>
            </a:r>
            <a:r>
              <a:rPr lang="en-GB" dirty="0" smtClean="0"/>
              <a:t> </a:t>
            </a:r>
            <a:r>
              <a:rPr lang="en-GB" dirty="0" err="1" smtClean="0"/>
              <a:t>javnom</a:t>
            </a:r>
            <a:r>
              <a:rPr lang="en-GB" dirty="0" smtClean="0"/>
              <a:t> </a:t>
            </a:r>
            <a:r>
              <a:rPr lang="en-GB" dirty="0" err="1" smtClean="0"/>
              <a:t>svrhom</a:t>
            </a:r>
            <a:r>
              <a:rPr lang="en-GB" dirty="0" smtClean="0"/>
              <a:t> </a:t>
            </a:r>
            <a:r>
              <a:rPr lang="en-GB" dirty="0" err="1" smtClean="0"/>
              <a:t>tih</a:t>
            </a:r>
            <a:r>
              <a:rPr lang="en-GB" dirty="0" smtClean="0"/>
              <a:t> </a:t>
            </a:r>
            <a:r>
              <a:rPr lang="en-GB" dirty="0" err="1" smtClean="0"/>
              <a:t>ustanova</a:t>
            </a:r>
            <a:r>
              <a:rPr lang="en-GB" dirty="0" smtClean="0"/>
              <a:t> – </a:t>
            </a:r>
            <a:r>
              <a:rPr lang="en-GB" dirty="0" err="1" smtClean="0"/>
              <a:t>očuvanje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osiguranje</a:t>
            </a:r>
            <a:r>
              <a:rPr lang="en-GB" dirty="0" smtClean="0"/>
              <a:t> </a:t>
            </a:r>
            <a:r>
              <a:rPr lang="en-GB" dirty="0" err="1" smtClean="0"/>
              <a:t>građe</a:t>
            </a:r>
            <a:r>
              <a:rPr lang="en-GB" dirty="0" smtClean="0"/>
              <a:t>, </a:t>
            </a:r>
            <a:r>
              <a:rPr lang="en-GB" dirty="0" err="1" smtClean="0"/>
              <a:t>tehničke</a:t>
            </a:r>
            <a:r>
              <a:rPr lang="en-GB" dirty="0" smtClean="0"/>
              <a:t> </a:t>
            </a:r>
            <a:r>
              <a:rPr lang="en-GB" dirty="0" err="1" smtClean="0"/>
              <a:t>obnove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popravljanja</a:t>
            </a:r>
            <a:r>
              <a:rPr lang="en-GB" dirty="0" smtClean="0"/>
              <a:t> </a:t>
            </a:r>
            <a:r>
              <a:rPr lang="en-GB" dirty="0" err="1" smtClean="0"/>
              <a:t>građe</a:t>
            </a:r>
            <a:r>
              <a:rPr lang="en-GB" dirty="0" smtClean="0"/>
              <a:t> 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nekomercijalno</a:t>
            </a:r>
            <a:r>
              <a:rPr lang="en-GB" dirty="0" smtClean="0"/>
              <a:t>…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npr</a:t>
            </a:r>
            <a:r>
              <a:rPr lang="en-GB" dirty="0" smtClean="0"/>
              <a:t>. </a:t>
            </a:r>
            <a:r>
              <a:rPr lang="en-GB" dirty="0" err="1" smtClean="0"/>
              <a:t>primjerak</a:t>
            </a:r>
            <a:r>
              <a:rPr lang="en-GB" dirty="0" smtClean="0"/>
              <a:t> </a:t>
            </a:r>
            <a:r>
              <a:rPr lang="en-GB" dirty="0" err="1" smtClean="0"/>
              <a:t>udžbenika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je </a:t>
            </a:r>
            <a:r>
              <a:rPr lang="en-GB" dirty="0" err="1" smtClean="0"/>
              <a:t>ustanova</a:t>
            </a:r>
            <a:r>
              <a:rPr lang="en-GB" dirty="0" smtClean="0"/>
              <a:t> </a:t>
            </a:r>
            <a:r>
              <a:rPr lang="en-GB" dirty="0" err="1" smtClean="0"/>
              <a:t>kupila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b="1" dirty="0" err="1" smtClean="0"/>
              <a:t>plakati</a:t>
            </a:r>
            <a:r>
              <a:rPr lang="en-GB" b="1" dirty="0" smtClean="0"/>
              <a:t> </a:t>
            </a:r>
            <a:r>
              <a:rPr lang="en-GB" b="1" dirty="0" err="1" smtClean="0"/>
              <a:t>i</a:t>
            </a:r>
            <a:r>
              <a:rPr lang="en-GB" b="1" dirty="0" smtClean="0"/>
              <a:t> </a:t>
            </a:r>
            <a:r>
              <a:rPr lang="en-GB" b="1" dirty="0" err="1" smtClean="0"/>
              <a:t>katalozi</a:t>
            </a:r>
            <a:r>
              <a:rPr lang="en-GB" b="1" dirty="0" smtClean="0"/>
              <a:t> </a:t>
            </a:r>
            <a:r>
              <a:rPr lang="en-GB" dirty="0" smtClean="0"/>
              <a:t>– </a:t>
            </a:r>
            <a:r>
              <a:rPr lang="en-GB" dirty="0" err="1" smtClean="0"/>
              <a:t>umnožavanje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distrubuiranje</a:t>
            </a:r>
            <a:r>
              <a:rPr lang="en-GB" dirty="0" smtClean="0"/>
              <a:t> </a:t>
            </a:r>
            <a:r>
              <a:rPr lang="en-GB" dirty="0" err="1" smtClean="0"/>
              <a:t>djela</a:t>
            </a:r>
            <a:r>
              <a:rPr lang="en-GB" dirty="0" smtClean="0"/>
              <a:t> </a:t>
            </a:r>
            <a:r>
              <a:rPr lang="en-GB" dirty="0" err="1" smtClean="0"/>
              <a:t>umjetnosti</a:t>
            </a:r>
            <a:r>
              <a:rPr lang="en-GB" dirty="0" smtClean="0"/>
              <a:t>, </a:t>
            </a:r>
            <a:r>
              <a:rPr lang="en-GB" dirty="0" err="1" smtClean="0"/>
              <a:t>arhitekture</a:t>
            </a:r>
            <a:r>
              <a:rPr lang="en-GB" dirty="0" smtClean="0"/>
              <a:t>, </a:t>
            </a:r>
            <a:r>
              <a:rPr lang="en-GB" dirty="0" err="1" smtClean="0"/>
              <a:t>industrijskog</a:t>
            </a:r>
            <a:r>
              <a:rPr lang="en-GB" dirty="0" smtClean="0"/>
              <a:t> </a:t>
            </a:r>
            <a:r>
              <a:rPr lang="en-GB" dirty="0" err="1" smtClean="0"/>
              <a:t>dizajna</a:t>
            </a:r>
            <a:r>
              <a:rPr lang="en-GB" dirty="0" smtClean="0"/>
              <a:t>, </a:t>
            </a:r>
            <a:r>
              <a:rPr lang="en-GB" dirty="0" err="1" smtClean="0"/>
              <a:t>fotografskih</a:t>
            </a:r>
            <a:r>
              <a:rPr lang="en-GB" dirty="0" smtClean="0"/>
              <a:t> </a:t>
            </a:r>
            <a:r>
              <a:rPr lang="en-GB" dirty="0" err="1" smtClean="0"/>
              <a:t>djela</a:t>
            </a:r>
            <a:r>
              <a:rPr lang="en-GB" dirty="0" smtClean="0"/>
              <a:t>…</a:t>
            </a:r>
          </a:p>
          <a:p>
            <a:r>
              <a:rPr lang="en-GB" dirty="0" err="1" smtClean="0"/>
              <a:t>organizatori</a:t>
            </a:r>
            <a:r>
              <a:rPr lang="en-GB" dirty="0" smtClean="0"/>
              <a:t> </a:t>
            </a:r>
            <a:r>
              <a:rPr lang="en-GB" dirty="0" err="1" smtClean="0"/>
              <a:t>javnih</a:t>
            </a:r>
            <a:r>
              <a:rPr lang="en-GB" dirty="0" smtClean="0"/>
              <a:t> </a:t>
            </a:r>
            <a:r>
              <a:rPr lang="en-GB" dirty="0" err="1" smtClean="0"/>
              <a:t>izložbi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aukcija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endParaRPr lang="hr-H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867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373224"/>
            <a:ext cx="5915025" cy="42594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b="1" dirty="0" err="1"/>
              <a:t>korištenje</a:t>
            </a:r>
            <a:r>
              <a:rPr lang="en-GB" b="1" dirty="0"/>
              <a:t> u </a:t>
            </a:r>
            <a:r>
              <a:rPr lang="en-GB" b="1" dirty="0" err="1"/>
              <a:t>nastavi</a:t>
            </a:r>
            <a:r>
              <a:rPr lang="en-GB" b="1" dirty="0"/>
              <a:t> </a:t>
            </a:r>
            <a:r>
              <a:rPr lang="en-GB" dirty="0"/>
              <a:t>– bez </a:t>
            </a:r>
            <a:r>
              <a:rPr lang="en-GB" dirty="0" err="1"/>
              <a:t>odobrenja</a:t>
            </a:r>
            <a:r>
              <a:rPr lang="en-GB" dirty="0"/>
              <a:t> </a:t>
            </a:r>
            <a:r>
              <a:rPr lang="en-GB" dirty="0" err="1"/>
              <a:t>nositelja</a:t>
            </a:r>
            <a:r>
              <a:rPr lang="en-GB" dirty="0"/>
              <a:t> </a:t>
            </a:r>
            <a:r>
              <a:rPr lang="en-GB" dirty="0" err="1" smtClean="0"/>
              <a:t>prava</a:t>
            </a: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300" i="1" dirty="0" err="1"/>
              <a:t>javno</a:t>
            </a:r>
            <a:r>
              <a:rPr lang="en-GB" sz="1300" i="1" dirty="0"/>
              <a:t> </a:t>
            </a:r>
            <a:r>
              <a:rPr lang="en-GB" sz="1300" i="1" dirty="0" err="1"/>
              <a:t>izvođenje</a:t>
            </a:r>
            <a:r>
              <a:rPr lang="en-GB" sz="1300" i="1" dirty="0"/>
              <a:t> </a:t>
            </a:r>
            <a:r>
              <a:rPr lang="en-GB" sz="1300" i="1" dirty="0" err="1"/>
              <a:t>ili</a:t>
            </a:r>
            <a:r>
              <a:rPr lang="en-GB" sz="1300" i="1" dirty="0"/>
              <a:t> </a:t>
            </a:r>
            <a:r>
              <a:rPr lang="en-GB" sz="1300" i="1" dirty="0" err="1"/>
              <a:t>scensko</a:t>
            </a:r>
            <a:r>
              <a:rPr lang="en-GB" sz="1300" i="1" dirty="0"/>
              <a:t> </a:t>
            </a:r>
            <a:r>
              <a:rPr lang="en-GB" sz="1300" i="1" dirty="0" err="1" smtClean="0"/>
              <a:t>prikazivanje</a:t>
            </a:r>
            <a:endParaRPr lang="en-GB" sz="1300" i="1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GB" sz="13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300" i="1" u="sng" dirty="0" err="1"/>
              <a:t>davanje</a:t>
            </a:r>
            <a:r>
              <a:rPr lang="en-GB" sz="1300" i="1" u="sng" dirty="0"/>
              <a:t> </a:t>
            </a:r>
            <a:r>
              <a:rPr lang="en-GB" sz="1300" i="1" u="sng" dirty="0" err="1"/>
              <a:t>primjera</a:t>
            </a:r>
            <a:r>
              <a:rPr lang="en-GB" sz="1300" i="1" u="sng" dirty="0"/>
              <a:t> u </a:t>
            </a:r>
            <a:r>
              <a:rPr lang="en-GB" sz="1300" i="1" u="sng" dirty="0" err="1"/>
              <a:t>nastavi</a:t>
            </a:r>
            <a:r>
              <a:rPr lang="en-GB" sz="1300" i="1" u="sng" dirty="0"/>
              <a:t> </a:t>
            </a:r>
            <a:r>
              <a:rPr lang="en-GB" sz="1300" i="1" u="sng" dirty="0" err="1"/>
              <a:t>ili</a:t>
            </a:r>
            <a:r>
              <a:rPr lang="en-GB" sz="1300" i="1" u="sng" dirty="0"/>
              <a:t> u </a:t>
            </a:r>
            <a:r>
              <a:rPr lang="en-GB" sz="1300" i="1" u="sng" dirty="0" err="1"/>
              <a:t>znanstvenom</a:t>
            </a:r>
            <a:r>
              <a:rPr lang="en-GB" sz="1300" i="1" u="sng" dirty="0"/>
              <a:t> </a:t>
            </a:r>
            <a:r>
              <a:rPr lang="en-GB" sz="1300" i="1" u="sng" dirty="0" err="1"/>
              <a:t>istraživanju</a:t>
            </a:r>
            <a:r>
              <a:rPr lang="en-GB" sz="1300" i="1" u="sng" dirty="0"/>
              <a:t> </a:t>
            </a:r>
            <a:endParaRPr lang="en-GB" sz="1300" i="1" u="sng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uvjeti</a:t>
            </a:r>
            <a:r>
              <a:rPr lang="en-GB" dirty="0" smtClean="0"/>
              <a:t>: </a:t>
            </a:r>
          </a:p>
          <a:p>
            <a:r>
              <a:rPr lang="en-GB" dirty="0" err="1" smtClean="0"/>
              <a:t>nekomercijalna</a:t>
            </a:r>
            <a:r>
              <a:rPr lang="en-GB" dirty="0" smtClean="0"/>
              <a:t> </a:t>
            </a:r>
            <a:r>
              <a:rPr lang="en-GB" dirty="0" err="1" smtClean="0"/>
              <a:t>svrha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GB" dirty="0" err="1" smtClean="0"/>
              <a:t>navođenje</a:t>
            </a:r>
            <a:r>
              <a:rPr lang="en-GB" dirty="0" smtClean="0"/>
              <a:t> </a:t>
            </a:r>
            <a:r>
              <a:rPr lang="en-GB" dirty="0" err="1"/>
              <a:t>izvora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ime</a:t>
            </a:r>
            <a:r>
              <a:rPr lang="en-GB" dirty="0"/>
              <a:t> </a:t>
            </a:r>
            <a:r>
              <a:rPr lang="en-GB" dirty="0" err="1"/>
              <a:t>autora</a:t>
            </a:r>
            <a:r>
              <a:rPr lang="en-GB" dirty="0"/>
              <a:t>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nositelja</a:t>
            </a:r>
            <a:r>
              <a:rPr lang="en-GB" dirty="0"/>
              <a:t> </a:t>
            </a:r>
            <a:r>
              <a:rPr lang="en-GB" dirty="0" err="1"/>
              <a:t>prava</a:t>
            </a: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u </a:t>
            </a:r>
            <a:r>
              <a:rPr lang="en-GB" dirty="0" err="1"/>
              <a:t>pravilu</a:t>
            </a:r>
            <a:r>
              <a:rPr lang="en-GB" dirty="0"/>
              <a:t> </a:t>
            </a:r>
            <a:r>
              <a:rPr lang="en-GB" b="1" dirty="0"/>
              <a:t>u </a:t>
            </a:r>
            <a:r>
              <a:rPr lang="en-GB" b="1" dirty="0" err="1"/>
              <a:t>dijelovima</a:t>
            </a:r>
            <a:r>
              <a:rPr lang="en-GB" b="1" dirty="0"/>
              <a:t> </a:t>
            </a:r>
            <a:r>
              <a:rPr lang="en-GB" b="1" dirty="0" err="1"/>
              <a:t>ili</a:t>
            </a:r>
            <a:r>
              <a:rPr lang="en-GB" b="1" dirty="0"/>
              <a:t> </a:t>
            </a:r>
            <a:r>
              <a:rPr lang="en-GB" b="1" dirty="0" err="1"/>
              <a:t>isječcima</a:t>
            </a:r>
            <a:r>
              <a:rPr lang="en-GB" b="1" dirty="0"/>
              <a:t> </a:t>
            </a:r>
            <a:endParaRPr lang="en-GB" b="1" dirty="0" smtClean="0"/>
          </a:p>
          <a:p>
            <a:r>
              <a:rPr lang="en-GB" dirty="0" smtClean="0"/>
              <a:t>u </a:t>
            </a:r>
            <a:r>
              <a:rPr lang="en-GB" dirty="0" err="1"/>
              <a:t>svrhu</a:t>
            </a:r>
            <a:r>
              <a:rPr lang="en-GB" dirty="0"/>
              <a:t> </a:t>
            </a:r>
            <a:r>
              <a:rPr lang="en-GB" dirty="0" err="1"/>
              <a:t>podupiranja</a:t>
            </a:r>
            <a:r>
              <a:rPr lang="en-GB" dirty="0"/>
              <a:t>, </a:t>
            </a:r>
            <a:r>
              <a:rPr lang="en-GB" dirty="0" err="1"/>
              <a:t>obogaćivanja</a:t>
            </a:r>
            <a:r>
              <a:rPr lang="en-GB" dirty="0"/>
              <a:t>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nadopunjavanja</a:t>
            </a:r>
            <a:r>
              <a:rPr lang="en-GB" dirty="0"/>
              <a:t> </a:t>
            </a:r>
            <a:r>
              <a:rPr lang="en-GB" dirty="0" err="1"/>
              <a:t>nastave</a:t>
            </a:r>
            <a:r>
              <a:rPr lang="en-GB" dirty="0"/>
              <a:t> 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0154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425570"/>
            <a:ext cx="5915025" cy="4207153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unutar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izvan</a:t>
            </a:r>
            <a:r>
              <a:rPr lang="en-GB" dirty="0"/>
              <a:t> </a:t>
            </a:r>
            <a:r>
              <a:rPr lang="en-GB" dirty="0" err="1"/>
              <a:t>prostorija</a:t>
            </a:r>
            <a:r>
              <a:rPr lang="en-GB" dirty="0"/>
              <a:t> </a:t>
            </a:r>
            <a:r>
              <a:rPr lang="en-GB" dirty="0" err="1"/>
              <a:t>obrazovnih</a:t>
            </a:r>
            <a:r>
              <a:rPr lang="en-GB" dirty="0"/>
              <a:t> </a:t>
            </a:r>
            <a:r>
              <a:rPr lang="en-GB" dirty="0" err="1" smtClean="0"/>
              <a:t>ustanova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u </a:t>
            </a:r>
            <a:r>
              <a:rPr lang="en-GB" dirty="0" err="1" smtClean="0"/>
              <a:t>digitalnoj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internetskoj</a:t>
            </a:r>
            <a:r>
              <a:rPr lang="en-GB" dirty="0" smtClean="0"/>
              <a:t> </a:t>
            </a:r>
            <a:r>
              <a:rPr lang="en-GB" dirty="0" err="1" smtClean="0"/>
              <a:t>nastavi</a:t>
            </a:r>
            <a:r>
              <a:rPr lang="en-GB" dirty="0" smtClean="0"/>
              <a:t>, </a:t>
            </a:r>
            <a:r>
              <a:rPr lang="en-GB" dirty="0" err="1" smtClean="0"/>
              <a:t>učenju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daljinu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prekograničnoj</a:t>
            </a:r>
            <a:r>
              <a:rPr lang="en-GB" dirty="0" smtClean="0"/>
              <a:t> </a:t>
            </a:r>
            <a:r>
              <a:rPr lang="en-GB" dirty="0" err="1" smtClean="0"/>
              <a:t>nastavi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sigurno</a:t>
            </a:r>
            <a:r>
              <a:rPr lang="en-GB" dirty="0" smtClean="0"/>
              <a:t> </a:t>
            </a:r>
            <a:r>
              <a:rPr lang="en-GB" dirty="0" err="1" smtClean="0"/>
              <a:t>elektroničko</a:t>
            </a:r>
            <a:r>
              <a:rPr lang="en-GB" dirty="0" smtClean="0"/>
              <a:t> </a:t>
            </a:r>
            <a:r>
              <a:rPr lang="en-GB" dirty="0" err="1" smtClean="0"/>
              <a:t>okruženje</a:t>
            </a:r>
            <a:r>
              <a:rPr lang="en-GB" dirty="0" smtClean="0"/>
              <a:t> – </a:t>
            </a:r>
            <a:r>
              <a:rPr lang="en-GB" dirty="0" err="1" smtClean="0"/>
              <a:t>ograničen</a:t>
            </a:r>
            <a:r>
              <a:rPr lang="en-GB" dirty="0" smtClean="0"/>
              <a:t> </a:t>
            </a:r>
            <a:r>
              <a:rPr lang="en-GB" dirty="0" err="1" smtClean="0"/>
              <a:t>pristup</a:t>
            </a:r>
            <a:r>
              <a:rPr lang="en-GB" dirty="0" smtClean="0"/>
              <a:t> – </a:t>
            </a:r>
            <a:r>
              <a:rPr lang="en-GB" dirty="0" err="1" smtClean="0"/>
              <a:t>učenici</a:t>
            </a:r>
            <a:r>
              <a:rPr lang="en-GB" dirty="0" smtClean="0"/>
              <a:t>, </a:t>
            </a:r>
            <a:r>
              <a:rPr lang="en-GB" dirty="0" err="1" smtClean="0"/>
              <a:t>studenti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nastavno</a:t>
            </a:r>
            <a:r>
              <a:rPr lang="en-GB" dirty="0" smtClean="0"/>
              <a:t> </a:t>
            </a:r>
            <a:r>
              <a:rPr lang="en-GB" dirty="0" err="1" smtClean="0"/>
              <a:t>osoblje</a:t>
            </a:r>
            <a:endParaRPr lang="hr-H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703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Otvoreno obrazovanje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1022350"/>
            <a:ext cx="5915025" cy="3610373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Otvoreno obrazovanje omogućuje svima da uče bilo gdje, u bilo koje doba s pomoću bilo kojeg uređaja i uz bilo čiju potporu (Europska komisija, 2013.)</a:t>
            </a:r>
          </a:p>
          <a:p>
            <a:r>
              <a:rPr lang="hr-HR" dirty="0" smtClean="0"/>
              <a:t>Otvoreno obrazovanje je obrazovanje koje se temelji na digitalnim</a:t>
            </a:r>
            <a:br>
              <a:rPr lang="hr-HR" dirty="0" smtClean="0"/>
            </a:br>
            <a:r>
              <a:rPr lang="hr-HR" dirty="0" smtClean="0"/>
              <a:t>tehnologijama i prvenstveno se odnosi na uklanjanje svih vrsta prepreka u obrazovanju</a:t>
            </a:r>
          </a:p>
          <a:p>
            <a:pPr lvl="1"/>
            <a:r>
              <a:rPr lang="hr-HR" dirty="0" smtClean="0"/>
              <a:t>promiče otvorenost i u formalnom i u neformalnom obrazovanju</a:t>
            </a:r>
          </a:p>
          <a:p>
            <a:pPr lvl="1"/>
            <a:r>
              <a:rPr lang="hr-HR" dirty="0" smtClean="0"/>
              <a:t>potiče obrazovne ustanove da budu </a:t>
            </a:r>
            <a:r>
              <a:rPr lang="hr-HR" dirty="0" err="1" smtClean="0"/>
              <a:t>transparentnije</a:t>
            </a:r>
            <a:r>
              <a:rPr lang="hr-HR" dirty="0" smtClean="0"/>
              <a:t> i da postanu odgovornije društvu u pogledu načina na koji pružaju svoju obrazovnu uslugu </a:t>
            </a:r>
          </a:p>
          <a:p>
            <a:pPr lvl="1"/>
            <a:r>
              <a:rPr lang="hr-HR" dirty="0" smtClean="0"/>
              <a:t>potiče promjenu u načinu razmišljanja jer otvorenost postaje temeljna vrijednost </a:t>
            </a:r>
          </a:p>
          <a:p>
            <a:pPr lvl="1"/>
            <a:r>
              <a:rPr lang="hr-HR" dirty="0" smtClean="0"/>
              <a:t>obuhvaća resurse, kao što su alati i prakse koji se koriste u okviru otvorenog</a:t>
            </a:r>
            <a:br>
              <a:rPr lang="hr-HR" dirty="0" smtClean="0"/>
            </a:br>
            <a:r>
              <a:rPr lang="hr-HR" dirty="0" smtClean="0"/>
              <a:t>dijeljenja s ciljem poboljšanja obrazovnog pristupa i učinkovitost</a:t>
            </a:r>
          </a:p>
          <a:p>
            <a:pPr lvl="1"/>
            <a:r>
              <a:rPr lang="hr-HR" dirty="0" smtClean="0"/>
              <a:t>Kombinira tradiciju dijeljenja i stvaranja znanja koristeći digitalnu tehnologiju 21. stoljeća kako bi se stvorio veliki prostor otvorenih dijeljenih obrazovnih</a:t>
            </a:r>
            <a:br>
              <a:rPr lang="hr-HR" dirty="0" smtClean="0"/>
            </a:br>
            <a:r>
              <a:rPr lang="hr-HR" dirty="0" smtClean="0"/>
              <a:t>resursa dostupnih svim ljudima, osiguravajući im pravo na znanje, povezivanje i suradnju.</a:t>
            </a:r>
          </a:p>
          <a:p>
            <a:r>
              <a:rPr lang="hr-HR" dirty="0" smtClean="0"/>
              <a:t>Otvoreno obrazovanje mora biti besplatno, dostupno bilo gdje i bilo kada te omogućiti modificiranje i korištenje obrazovnih materijala s ciljem daljnjeg dijeljenja informacija svim zainteresiranim osobama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368580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410547"/>
            <a:ext cx="5915025" cy="4222176"/>
          </a:xfrm>
        </p:spPr>
        <p:txBody>
          <a:bodyPr>
            <a:normAutofit/>
          </a:bodyPr>
          <a:lstStyle/>
          <a:p>
            <a:r>
              <a:rPr lang="en-GB" i="1" dirty="0" err="1" smtClean="0"/>
              <a:t>primjeri</a:t>
            </a:r>
            <a:r>
              <a:rPr lang="en-GB" i="1" dirty="0" smtClean="0"/>
              <a:t>:</a:t>
            </a:r>
          </a:p>
          <a:p>
            <a:endParaRPr lang="en-GB" dirty="0"/>
          </a:p>
          <a:p>
            <a:r>
              <a:rPr lang="en-GB" dirty="0" err="1" smtClean="0"/>
              <a:t>tuđe</a:t>
            </a:r>
            <a:r>
              <a:rPr lang="en-GB" dirty="0" smtClean="0"/>
              <a:t> </a:t>
            </a:r>
            <a:r>
              <a:rPr lang="en-GB" dirty="0" err="1" smtClean="0"/>
              <a:t>fotografije</a:t>
            </a:r>
            <a:r>
              <a:rPr lang="en-GB" dirty="0" smtClean="0"/>
              <a:t>, </a:t>
            </a:r>
            <a:r>
              <a:rPr lang="en-GB" dirty="0" err="1" smtClean="0"/>
              <a:t>animacije</a:t>
            </a:r>
            <a:r>
              <a:rPr lang="en-GB" dirty="0" smtClean="0"/>
              <a:t>, </a:t>
            </a:r>
            <a:r>
              <a:rPr lang="en-GB" dirty="0" err="1" smtClean="0"/>
              <a:t>tekstovi</a:t>
            </a:r>
            <a:r>
              <a:rPr lang="en-GB" dirty="0" smtClean="0"/>
              <a:t>? </a:t>
            </a:r>
          </a:p>
          <a:p>
            <a:endParaRPr lang="en-GB" dirty="0"/>
          </a:p>
          <a:p>
            <a:r>
              <a:rPr lang="en-GB" dirty="0" smtClean="0"/>
              <a:t>Da, u </a:t>
            </a:r>
            <a:r>
              <a:rPr lang="en-GB" dirty="0" err="1" smtClean="0"/>
              <a:t>svrhu</a:t>
            </a:r>
            <a:r>
              <a:rPr lang="en-GB" dirty="0" smtClean="0"/>
              <a:t> </a:t>
            </a:r>
            <a:r>
              <a:rPr lang="en-GB" dirty="0" err="1" smtClean="0"/>
              <a:t>davanja</a:t>
            </a:r>
            <a:r>
              <a:rPr lang="en-GB" dirty="0" smtClean="0"/>
              <a:t> </a:t>
            </a:r>
            <a:r>
              <a:rPr lang="en-GB" dirty="0" err="1" smtClean="0"/>
              <a:t>primjera</a:t>
            </a:r>
            <a:r>
              <a:rPr lang="en-GB" dirty="0" smtClean="0"/>
              <a:t> u </a:t>
            </a:r>
            <a:r>
              <a:rPr lang="en-GB" dirty="0" err="1" smtClean="0"/>
              <a:t>nastavi</a:t>
            </a:r>
            <a:r>
              <a:rPr lang="en-GB" dirty="0" smtClean="0"/>
              <a:t>, </a:t>
            </a:r>
            <a:r>
              <a:rPr lang="en-GB" dirty="0" err="1" smtClean="0"/>
              <a:t>naznaka</a:t>
            </a:r>
            <a:r>
              <a:rPr lang="en-GB" dirty="0" smtClean="0"/>
              <a:t> </a:t>
            </a:r>
            <a:r>
              <a:rPr lang="en-GB" dirty="0" err="1" smtClean="0"/>
              <a:t>izvora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autora</a:t>
            </a:r>
            <a:r>
              <a:rPr lang="en-GB" dirty="0" smtClean="0"/>
              <a:t> </a:t>
            </a:r>
            <a:r>
              <a:rPr lang="en-GB" dirty="0" err="1" smtClean="0"/>
              <a:t>djela</a:t>
            </a:r>
            <a:r>
              <a:rPr lang="en-GB" dirty="0" smtClean="0"/>
              <a:t>, </a:t>
            </a:r>
            <a:r>
              <a:rPr lang="en-GB" dirty="0" err="1" smtClean="0"/>
              <a:t>nekomercijalno</a:t>
            </a:r>
            <a:r>
              <a:rPr lang="en-GB" dirty="0" smtClean="0"/>
              <a:t>, </a:t>
            </a:r>
            <a:r>
              <a:rPr lang="en-GB" dirty="0" err="1" smtClean="0"/>
              <a:t>inače</a:t>
            </a:r>
            <a:r>
              <a:rPr lang="en-GB" dirty="0" smtClean="0"/>
              <a:t> ne (</a:t>
            </a:r>
            <a:r>
              <a:rPr lang="en-GB" dirty="0" err="1" smtClean="0"/>
              <a:t>npr</a:t>
            </a:r>
            <a:r>
              <a:rPr lang="en-GB" dirty="0" smtClean="0"/>
              <a:t>. </a:t>
            </a:r>
            <a:r>
              <a:rPr lang="en-GB" dirty="0" err="1" smtClean="0"/>
              <a:t>uljepšavanje</a:t>
            </a:r>
            <a:r>
              <a:rPr lang="en-GB" dirty="0" smtClean="0"/>
              <a:t> </a:t>
            </a:r>
            <a:r>
              <a:rPr lang="en-GB" dirty="0" err="1" smtClean="0"/>
              <a:t>ppt</a:t>
            </a:r>
            <a:r>
              <a:rPr lang="en-GB" dirty="0" smtClean="0"/>
              <a:t>-a)</a:t>
            </a:r>
          </a:p>
          <a:p>
            <a:endParaRPr lang="en-GB" dirty="0" smtClean="0"/>
          </a:p>
          <a:p>
            <a:r>
              <a:rPr lang="en-GB" dirty="0" err="1" smtClean="0"/>
              <a:t>Osim</a:t>
            </a:r>
            <a:r>
              <a:rPr lang="en-GB" dirty="0" smtClean="0"/>
              <a:t> - </a:t>
            </a:r>
            <a:r>
              <a:rPr lang="en-GB" dirty="0" err="1" smtClean="0"/>
              <a:t>korištenje</a:t>
            </a:r>
            <a:r>
              <a:rPr lang="en-GB" dirty="0" smtClean="0"/>
              <a:t> </a:t>
            </a:r>
            <a:r>
              <a:rPr lang="en-GB" dirty="0" err="1" smtClean="0"/>
              <a:t>djela</a:t>
            </a:r>
            <a:r>
              <a:rPr lang="en-GB" dirty="0" smtClean="0"/>
              <a:t> </a:t>
            </a:r>
            <a:r>
              <a:rPr lang="en-GB" dirty="0" err="1" smtClean="0"/>
              <a:t>objavljenih</a:t>
            </a:r>
            <a:r>
              <a:rPr lang="en-GB" dirty="0" smtClean="0"/>
              <a:t> u </a:t>
            </a:r>
            <a:r>
              <a:rPr lang="en-GB" dirty="0" err="1" smtClean="0"/>
              <a:t>otvorenom</a:t>
            </a:r>
            <a:r>
              <a:rPr lang="en-GB" dirty="0" smtClean="0"/>
              <a:t> </a:t>
            </a:r>
            <a:r>
              <a:rPr lang="en-GB" dirty="0" err="1" smtClean="0"/>
              <a:t>pristupu</a:t>
            </a:r>
            <a:r>
              <a:rPr lang="en-GB" dirty="0" smtClean="0"/>
              <a:t> (CC search</a:t>
            </a:r>
            <a:r>
              <a:rPr lang="en-GB" dirty="0"/>
              <a:t>, </a:t>
            </a:r>
            <a:r>
              <a:rPr lang="en-GB" dirty="0" err="1" smtClean="0"/>
              <a:t>bing</a:t>
            </a:r>
            <a:r>
              <a:rPr lang="en-GB" dirty="0" smtClean="0"/>
              <a:t> filter by licence)</a:t>
            </a:r>
          </a:p>
          <a:p>
            <a:endParaRPr lang="en-GB" dirty="0"/>
          </a:p>
          <a:p>
            <a:r>
              <a:rPr lang="en-GB" dirty="0" err="1"/>
              <a:t>Znanstveni</a:t>
            </a:r>
            <a:r>
              <a:rPr lang="en-GB" dirty="0"/>
              <a:t> </a:t>
            </a:r>
            <a:r>
              <a:rPr lang="en-GB" dirty="0" err="1"/>
              <a:t>članci</a:t>
            </a:r>
            <a:r>
              <a:rPr lang="en-GB" dirty="0"/>
              <a:t> u pdf-u? </a:t>
            </a:r>
            <a:r>
              <a:rPr lang="en-GB" dirty="0" err="1" smtClean="0"/>
              <a:t>Oprez</a:t>
            </a:r>
            <a:r>
              <a:rPr lang="en-GB" dirty="0" smtClean="0"/>
              <a:t>; </a:t>
            </a:r>
            <a:r>
              <a:rPr lang="en-GB" i="1" dirty="0" smtClean="0"/>
              <a:t>“</a:t>
            </a:r>
            <a:r>
              <a:rPr lang="en-GB" i="1" dirty="0" err="1" smtClean="0"/>
              <a:t>dijelovi</a:t>
            </a:r>
            <a:r>
              <a:rPr lang="en-GB" i="1" dirty="0" smtClean="0"/>
              <a:t> </a:t>
            </a:r>
            <a:r>
              <a:rPr lang="en-GB" i="1" dirty="0" err="1" smtClean="0"/>
              <a:t>i</a:t>
            </a:r>
            <a:r>
              <a:rPr lang="en-GB" i="1" dirty="0" smtClean="0"/>
              <a:t> </a:t>
            </a:r>
            <a:r>
              <a:rPr lang="en-GB" i="1" dirty="0" err="1" smtClean="0"/>
              <a:t>isječci</a:t>
            </a:r>
            <a:r>
              <a:rPr lang="en-GB" i="1" dirty="0" smtClean="0"/>
              <a:t>”</a:t>
            </a:r>
            <a:r>
              <a:rPr lang="en-GB" dirty="0" smtClean="0"/>
              <a:t> - </a:t>
            </a:r>
            <a:r>
              <a:rPr lang="en-GB" dirty="0" err="1" smtClean="0"/>
              <a:t>onda</a:t>
            </a:r>
            <a:r>
              <a:rPr lang="en-GB" dirty="0" smtClean="0"/>
              <a:t> </a:t>
            </a:r>
            <a:r>
              <a:rPr lang="en-GB" dirty="0" err="1"/>
              <a:t>bolje</a:t>
            </a:r>
            <a:r>
              <a:rPr lang="en-GB" dirty="0"/>
              <a:t> link…</a:t>
            </a:r>
          </a:p>
          <a:p>
            <a:endParaRPr lang="en-GB" dirty="0" smtClean="0"/>
          </a:p>
          <a:p>
            <a:r>
              <a:rPr lang="en-GB" dirty="0" err="1" smtClean="0"/>
              <a:t>Linkovi</a:t>
            </a:r>
            <a:r>
              <a:rPr lang="en-GB" dirty="0" smtClean="0"/>
              <a:t>? </a:t>
            </a:r>
            <a:r>
              <a:rPr lang="en-GB" dirty="0" err="1" smtClean="0"/>
              <a:t>Pravo</a:t>
            </a:r>
            <a:r>
              <a:rPr lang="en-GB" dirty="0" smtClean="0"/>
              <a:t> </a:t>
            </a:r>
            <a:r>
              <a:rPr lang="en-GB" dirty="0" err="1" smtClean="0"/>
              <a:t>priopćavanja</a:t>
            </a:r>
            <a:r>
              <a:rPr lang="en-GB" dirty="0" smtClean="0"/>
              <a:t> (</a:t>
            </a:r>
            <a:r>
              <a:rPr lang="en-GB" dirty="0" err="1" smtClean="0"/>
              <a:t>dodatne</a:t>
            </a:r>
            <a:r>
              <a:rPr lang="en-GB" dirty="0" smtClean="0"/>
              <a:t>) </a:t>
            </a:r>
            <a:r>
              <a:rPr lang="en-GB" dirty="0" err="1" smtClean="0"/>
              <a:t>javnosti</a:t>
            </a:r>
            <a:r>
              <a:rPr lang="en-GB" dirty="0" smtClean="0"/>
              <a:t>…</a:t>
            </a:r>
          </a:p>
          <a:p>
            <a:r>
              <a:rPr lang="en-GB" dirty="0" err="1" smtClean="0"/>
              <a:t>Najbolje</a:t>
            </a:r>
            <a:r>
              <a:rPr lang="en-GB" dirty="0" smtClean="0"/>
              <a:t> </a:t>
            </a:r>
            <a:r>
              <a:rPr lang="en-GB" dirty="0" err="1" smtClean="0"/>
              <a:t>uputiti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web </a:t>
            </a:r>
            <a:r>
              <a:rPr lang="en-GB" dirty="0" err="1" smtClean="0"/>
              <a:t>stranicu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kojoj</a:t>
            </a:r>
            <a:r>
              <a:rPr lang="en-GB" dirty="0" smtClean="0"/>
              <a:t> se </a:t>
            </a:r>
            <a:r>
              <a:rPr lang="en-GB" dirty="0" err="1" smtClean="0"/>
              <a:t>materijal</a:t>
            </a:r>
            <a:r>
              <a:rPr lang="en-GB" dirty="0" smtClean="0"/>
              <a:t> </a:t>
            </a:r>
            <a:r>
              <a:rPr lang="en-GB" dirty="0" err="1" smtClean="0"/>
              <a:t>nalazi</a:t>
            </a:r>
            <a:r>
              <a:rPr lang="en-GB" dirty="0" smtClean="0"/>
              <a:t>… </a:t>
            </a:r>
          </a:p>
          <a:p>
            <a:r>
              <a:rPr lang="en-GB" dirty="0" smtClean="0"/>
              <a:t>Link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zakonito</a:t>
            </a:r>
            <a:r>
              <a:rPr lang="en-GB" dirty="0" smtClean="0"/>
              <a:t> </a:t>
            </a:r>
            <a:r>
              <a:rPr lang="en-GB" dirty="0" err="1" smtClean="0"/>
              <a:t>objavljen</a:t>
            </a:r>
            <a:r>
              <a:rPr lang="en-GB" dirty="0" smtClean="0"/>
              <a:t> </a:t>
            </a:r>
            <a:r>
              <a:rPr lang="en-GB" dirty="0" err="1" smtClean="0"/>
              <a:t>sadržaj</a:t>
            </a:r>
            <a:r>
              <a:rPr lang="en-GB" dirty="0" smtClean="0"/>
              <a:t> </a:t>
            </a:r>
            <a:r>
              <a:rPr lang="en-GB" dirty="0" err="1" smtClean="0"/>
              <a:t>npr</a:t>
            </a:r>
            <a:r>
              <a:rPr lang="en-GB" dirty="0" smtClean="0"/>
              <a:t>. </a:t>
            </a:r>
            <a:r>
              <a:rPr lang="en-GB" dirty="0" err="1" smtClean="0"/>
              <a:t>repozitorij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zbornik</a:t>
            </a:r>
            <a:r>
              <a:rPr lang="en-GB" dirty="0" smtClean="0"/>
              <a:t> (</a:t>
            </a:r>
            <a:r>
              <a:rPr lang="en-GB" dirty="0" err="1" smtClean="0"/>
              <a:t>izbjegavati</a:t>
            </a:r>
            <a:r>
              <a:rPr lang="en-GB" dirty="0" smtClean="0"/>
              <a:t> </a:t>
            </a:r>
            <a:r>
              <a:rPr lang="en-GB" dirty="0" err="1" smtClean="0"/>
              <a:t>privatne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nepoznate</a:t>
            </a:r>
            <a:r>
              <a:rPr lang="en-GB" dirty="0" smtClean="0"/>
              <a:t> web </a:t>
            </a:r>
            <a:r>
              <a:rPr lang="en-GB" dirty="0" err="1" smtClean="0"/>
              <a:t>stranice</a:t>
            </a:r>
            <a:r>
              <a:rPr lang="en-GB" dirty="0" smtClean="0"/>
              <a:t>) </a:t>
            </a:r>
            <a:endParaRPr lang="en-GB" dirty="0"/>
          </a:p>
          <a:p>
            <a:endParaRPr lang="en-GB" dirty="0"/>
          </a:p>
          <a:p>
            <a:endParaRPr lang="hr-H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3443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321" y="1443601"/>
            <a:ext cx="1178654" cy="413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321" y="1915208"/>
            <a:ext cx="1178654" cy="413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902" y="3344468"/>
            <a:ext cx="1178654" cy="413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321" y="2386819"/>
            <a:ext cx="1178654" cy="412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902" y="2872981"/>
            <a:ext cx="1178654" cy="413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321" y="3816075"/>
            <a:ext cx="1178654" cy="413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322" y="962576"/>
            <a:ext cx="1169234" cy="412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1177631" y="974507"/>
            <a:ext cx="1482969" cy="330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591" tIns="17795" rIns="35591" bIns="17795">
            <a:spAutoFit/>
          </a:bodyPr>
          <a:lstStyle/>
          <a:p>
            <a:pPr algn="ctr">
              <a:tabLst>
                <a:tab pos="286268" algn="l"/>
                <a:tab pos="572534" algn="l"/>
                <a:tab pos="858802" algn="l"/>
              </a:tabLst>
              <a:defRPr/>
            </a:pPr>
            <a:r>
              <a:rPr lang="en-US" sz="1913" dirty="0">
                <a:solidFill>
                  <a:srgbClr val="000000"/>
                </a:solidFill>
              </a:rPr>
              <a:t>most freedom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198188" y="3840566"/>
            <a:ext cx="1452512" cy="330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591" tIns="17795" rIns="35591" bIns="17795">
            <a:spAutoFit/>
          </a:bodyPr>
          <a:lstStyle/>
          <a:p>
            <a:pPr algn="ctr">
              <a:tabLst>
                <a:tab pos="286268" algn="l"/>
                <a:tab pos="572534" algn="l"/>
                <a:tab pos="858802" algn="l"/>
              </a:tabLst>
              <a:defRPr/>
            </a:pPr>
            <a:r>
              <a:rPr lang="en-US" sz="1913" dirty="0">
                <a:solidFill>
                  <a:srgbClr val="000000"/>
                </a:solidFill>
              </a:rPr>
              <a:t>least freedom</a:t>
            </a:r>
          </a:p>
        </p:txBody>
      </p:sp>
      <p:cxnSp>
        <p:nvCxnSpPr>
          <p:cNvPr id="28683" name="AutoShape 11"/>
          <p:cNvCxnSpPr>
            <a:cxnSpLocks noChangeShapeType="1"/>
          </p:cNvCxnSpPr>
          <p:nvPr/>
        </p:nvCxnSpPr>
        <p:spPr bwMode="auto">
          <a:xfrm flipV="1">
            <a:off x="1919106" y="1302935"/>
            <a:ext cx="628" cy="2537003"/>
          </a:xfrm>
          <a:prstGeom prst="straightConnector1">
            <a:avLst/>
          </a:prstGeom>
          <a:noFill/>
          <a:ln w="8568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4" name="AutoShape 11"/>
          <p:cNvCxnSpPr>
            <a:cxnSpLocks noChangeShapeType="1"/>
          </p:cNvCxnSpPr>
          <p:nvPr/>
        </p:nvCxnSpPr>
        <p:spPr bwMode="auto">
          <a:xfrm flipV="1">
            <a:off x="4196656" y="974514"/>
            <a:ext cx="7144" cy="2323610"/>
          </a:xfrm>
          <a:prstGeom prst="straightConnector1">
            <a:avLst/>
          </a:prstGeom>
          <a:noFill/>
          <a:ln w="85680">
            <a:solidFill>
              <a:srgbClr val="008000"/>
            </a:solidFill>
            <a:round/>
            <a:headEnd type="triangle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8" name="AutoShape 11"/>
          <p:cNvCxnSpPr>
            <a:cxnSpLocks noChangeShapeType="1"/>
          </p:cNvCxnSpPr>
          <p:nvPr/>
        </p:nvCxnSpPr>
        <p:spPr bwMode="auto">
          <a:xfrm flipV="1">
            <a:off x="4189512" y="3344468"/>
            <a:ext cx="7144" cy="884813"/>
          </a:xfrm>
          <a:prstGeom prst="straightConnector1">
            <a:avLst/>
          </a:prstGeom>
          <a:noFill/>
          <a:ln w="85680">
            <a:solidFill>
              <a:srgbClr val="800000"/>
            </a:solidFill>
            <a:round/>
            <a:headEnd type="triangle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4541344" y="3593772"/>
            <a:ext cx="913454" cy="330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591" tIns="17795" rIns="35591" bIns="17795">
            <a:spAutoFit/>
          </a:bodyPr>
          <a:lstStyle/>
          <a:p>
            <a:pPr algn="ctr">
              <a:tabLst>
                <a:tab pos="286268" algn="l"/>
                <a:tab pos="572534" algn="l"/>
                <a:tab pos="858802" algn="l"/>
              </a:tabLst>
              <a:defRPr/>
            </a:pPr>
            <a:r>
              <a:rPr lang="en-US" sz="1913" u="sng" dirty="0">
                <a:solidFill>
                  <a:srgbClr val="000000"/>
                </a:solidFill>
              </a:rPr>
              <a:t>Not</a:t>
            </a:r>
            <a:r>
              <a:rPr lang="en-US" sz="1913" dirty="0">
                <a:solidFill>
                  <a:srgbClr val="000000"/>
                </a:solidFill>
              </a:rPr>
              <a:t> OER</a:t>
            </a: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4516230" y="2000972"/>
            <a:ext cx="487055" cy="330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35591" tIns="17795" rIns="35591" bIns="17795">
            <a:spAutoFit/>
          </a:bodyPr>
          <a:lstStyle/>
          <a:p>
            <a:pPr algn="ctr">
              <a:tabLst>
                <a:tab pos="286268" algn="l"/>
                <a:tab pos="572534" algn="l"/>
                <a:tab pos="858802" algn="l"/>
              </a:tabLst>
              <a:defRPr/>
            </a:pPr>
            <a:r>
              <a:rPr lang="en-US" sz="1913" dirty="0">
                <a:solidFill>
                  <a:srgbClr val="000000"/>
                </a:solidFill>
              </a:rPr>
              <a:t>OER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90452" y="4765340"/>
            <a:ext cx="4334048" cy="2700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it-IT" sz="75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Srce</a:t>
            </a:r>
            <a:r>
              <a:rPr lang="it-IT" sz="7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75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Tjedan</a:t>
            </a:r>
            <a:r>
              <a:rPr lang="it-IT" sz="7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75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otvorenog</a:t>
            </a:r>
            <a:r>
              <a:rPr lang="it-IT" sz="7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75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obrazovanja</a:t>
            </a:r>
            <a:r>
              <a:rPr lang="it-IT" sz="7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2022, 9.3.2022</a:t>
            </a:r>
            <a:r>
              <a:rPr lang="it-IT" dirty="0" smtClean="0"/>
              <a:t>.</a:t>
            </a:r>
            <a:endParaRPr lang="hr-HR" dirty="0"/>
          </a:p>
        </p:txBody>
      </p:sp>
      <p:sp>
        <p:nvSpPr>
          <p:cNvPr id="2" name="TextBox 1"/>
          <p:cNvSpPr txBox="1"/>
          <p:nvPr/>
        </p:nvSpPr>
        <p:spPr>
          <a:xfrm>
            <a:off x="102231" y="186315"/>
            <a:ext cx="612513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Creative Commons (CC)</a:t>
            </a:r>
            <a:r>
              <a:rPr lang="en-GB" dirty="0"/>
              <a:t> </a:t>
            </a:r>
            <a:r>
              <a:rPr lang="en-GB" dirty="0" err="1"/>
              <a:t>sustav</a:t>
            </a:r>
            <a:r>
              <a:rPr lang="en-GB" dirty="0"/>
              <a:t> je </a:t>
            </a:r>
            <a:r>
              <a:rPr lang="en-GB" dirty="0" err="1"/>
              <a:t>licenci</a:t>
            </a:r>
            <a:r>
              <a:rPr lang="en-GB" dirty="0"/>
              <a:t> </a:t>
            </a:r>
            <a:r>
              <a:rPr lang="en-GB" dirty="0" err="1"/>
              <a:t>najčešće</a:t>
            </a:r>
            <a:r>
              <a:rPr lang="en-GB" dirty="0"/>
              <a:t> </a:t>
            </a:r>
            <a:r>
              <a:rPr lang="en-GB" dirty="0" err="1"/>
              <a:t>korištenih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/>
              <a:t>objave</a:t>
            </a:r>
            <a:r>
              <a:rPr lang="en-GB" dirty="0"/>
              <a:t> OA </a:t>
            </a:r>
            <a:r>
              <a:rPr lang="en-GB" dirty="0" err="1"/>
              <a:t>i</a:t>
            </a:r>
            <a:r>
              <a:rPr lang="en-GB" dirty="0"/>
              <a:t> OER </a:t>
            </a:r>
            <a:r>
              <a:rPr lang="en-GB" dirty="0" err="1"/>
              <a:t>zbog</a:t>
            </a:r>
            <a:r>
              <a:rPr lang="en-GB" dirty="0"/>
              <a:t> </a:t>
            </a:r>
            <a:r>
              <a:rPr lang="en-GB" dirty="0" err="1"/>
              <a:t>iznimne</a:t>
            </a:r>
            <a:r>
              <a:rPr lang="en-GB" dirty="0"/>
              <a:t> </a:t>
            </a:r>
            <a:r>
              <a:rPr lang="en-GB" dirty="0" err="1"/>
              <a:t>lakoće</a:t>
            </a:r>
            <a:r>
              <a:rPr lang="en-GB" dirty="0"/>
              <a:t> </a:t>
            </a:r>
            <a:r>
              <a:rPr lang="en-GB" dirty="0" err="1" smtClean="0"/>
              <a:t>korištenja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/>
              <a:t>međunarodne</a:t>
            </a:r>
            <a:r>
              <a:rPr lang="en-GB" dirty="0"/>
              <a:t> </a:t>
            </a:r>
            <a:r>
              <a:rPr lang="en-GB" dirty="0" err="1"/>
              <a:t>prepoznatljivosti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29048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1800" dirty="0"/>
              <a:t>Razine otvorenosti podrazumijevaju sljedeće mogućnosti upravljanja otvorenim sadržajem (5R)</a:t>
            </a:r>
            <a:r>
              <a:rPr lang="en-GB" sz="1800" dirty="0"/>
              <a:t/>
            </a:r>
            <a:br>
              <a:rPr lang="en-GB" sz="1800" dirty="0"/>
            </a:b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1268019"/>
            <a:ext cx="3593266" cy="3185740"/>
          </a:xfrm>
        </p:spPr>
        <p:txBody>
          <a:bodyPr>
            <a:normAutofit/>
          </a:bodyPr>
          <a:lstStyle/>
          <a:p>
            <a:pPr lvl="0"/>
            <a:r>
              <a:rPr lang="hr-HR" sz="1200" b="1" dirty="0"/>
              <a:t>mogućnost zadržavanja </a:t>
            </a:r>
            <a:r>
              <a:rPr lang="hr-HR" sz="1200" dirty="0"/>
              <a:t>(engl. </a:t>
            </a:r>
            <a:r>
              <a:rPr lang="hr-HR" sz="1200" i="1" dirty="0" err="1"/>
              <a:t>retain</a:t>
            </a:r>
            <a:r>
              <a:rPr lang="hr-HR" sz="1200" dirty="0"/>
              <a:t>) pod kojom se podrazumijeva mogućnost izrade, posjedovanja i nadzora nad kopijama sadržaja</a:t>
            </a:r>
            <a:endParaRPr lang="hr-HR" sz="1200" b="1" dirty="0"/>
          </a:p>
          <a:p>
            <a:pPr lvl="0"/>
            <a:r>
              <a:rPr lang="hr-HR" sz="1200" b="1" dirty="0"/>
              <a:t>mogućnost uporabe</a:t>
            </a:r>
            <a:r>
              <a:rPr lang="hr-HR" sz="1200" dirty="0"/>
              <a:t> (engl. </a:t>
            </a:r>
            <a:r>
              <a:rPr lang="hr-HR" sz="1200" i="1" dirty="0" err="1"/>
              <a:t>reuse</a:t>
            </a:r>
            <a:r>
              <a:rPr lang="hr-HR" sz="1200" dirty="0"/>
              <a:t>) predstavlja osnovnu razinu otvorenosti u kojoj je dopušteno koristiti sadržaj za osobnu uporabu</a:t>
            </a:r>
            <a:endParaRPr lang="en-GB" sz="1200" dirty="0"/>
          </a:p>
          <a:p>
            <a:pPr lvl="0"/>
            <a:r>
              <a:rPr lang="hr-HR" sz="1200" b="1" dirty="0"/>
              <a:t>mogućnost prerade</a:t>
            </a:r>
            <a:r>
              <a:rPr lang="hr-HR" sz="1200" dirty="0"/>
              <a:t> (engl. </a:t>
            </a:r>
            <a:r>
              <a:rPr lang="hr-HR" sz="1200" i="1" dirty="0" err="1"/>
              <a:t>revise</a:t>
            </a:r>
            <a:r>
              <a:rPr lang="hr-HR" sz="1200" dirty="0"/>
              <a:t>) prema kojoj je dopuštena prilagodba, izmjena, prevođenje ili promjena oblika sadržaja</a:t>
            </a:r>
            <a:endParaRPr lang="en-GB" sz="1200" dirty="0"/>
          </a:p>
          <a:p>
            <a:pPr lvl="0"/>
            <a:r>
              <a:rPr lang="hr-HR" sz="1200" b="1" dirty="0"/>
              <a:t>mogućnost kombiniranja</a:t>
            </a:r>
            <a:r>
              <a:rPr lang="hr-HR" sz="1200" dirty="0"/>
              <a:t> (engl. </a:t>
            </a:r>
            <a:r>
              <a:rPr lang="hr-HR" sz="1200" i="1" dirty="0" err="1"/>
              <a:t>remix</a:t>
            </a:r>
            <a:r>
              <a:rPr lang="hr-HR" sz="1200" dirty="0"/>
              <a:t>) prema kojoj je moguće iz postojećih materijala izraditi nove prerade. </a:t>
            </a:r>
            <a:endParaRPr lang="en-GB" sz="1200" dirty="0"/>
          </a:p>
          <a:p>
            <a:r>
              <a:rPr lang="hr-HR" sz="1200" b="1" dirty="0"/>
              <a:t>mogućnost distribucije</a:t>
            </a:r>
            <a:r>
              <a:rPr lang="hr-HR" sz="1200" dirty="0"/>
              <a:t> (engl. </a:t>
            </a:r>
            <a:r>
              <a:rPr lang="hr-HR" sz="1200" i="1" dirty="0" err="1"/>
              <a:t>redistribute</a:t>
            </a:r>
            <a:r>
              <a:rPr lang="hr-HR" sz="1200" dirty="0"/>
              <a:t>) prema kojoj je dopušteno dijeljenje sadržaja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dirty="0" err="1" smtClean="0"/>
              <a:t>Srce</a:t>
            </a:r>
            <a:r>
              <a:rPr lang="it-IT" dirty="0" smtClean="0"/>
              <a:t>, </a:t>
            </a:r>
            <a:r>
              <a:rPr lang="it-IT" dirty="0" err="1" smtClean="0"/>
              <a:t>Tjedan</a:t>
            </a:r>
            <a:r>
              <a:rPr lang="it-IT" dirty="0" smtClean="0"/>
              <a:t> </a:t>
            </a:r>
            <a:r>
              <a:rPr lang="it-IT" dirty="0" err="1" smtClean="0"/>
              <a:t>otvorenog</a:t>
            </a:r>
            <a:r>
              <a:rPr lang="it-IT" dirty="0" smtClean="0"/>
              <a:t> </a:t>
            </a:r>
            <a:r>
              <a:rPr lang="it-IT" dirty="0" err="1" smtClean="0"/>
              <a:t>obrazovanja</a:t>
            </a:r>
            <a:r>
              <a:rPr lang="it-IT" dirty="0" smtClean="0"/>
              <a:t> 2022, 9.3.2022.</a:t>
            </a:r>
            <a:endParaRPr lang="hr-HR" dirty="0"/>
          </a:p>
        </p:txBody>
      </p:sp>
      <p:sp>
        <p:nvSpPr>
          <p:cNvPr id="6" name="Rectangle 5"/>
          <p:cNvSpPr/>
          <p:nvPr/>
        </p:nvSpPr>
        <p:spPr>
          <a:xfrm>
            <a:off x="4317002" y="2218420"/>
            <a:ext cx="20101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dirty="0">
                <a:solidFill>
                  <a:srgbClr val="558ED5"/>
                </a:solidFill>
              </a:rPr>
              <a:t>otvoren</a:t>
            </a:r>
            <a:r>
              <a:rPr lang="en-US" sz="1600" dirty="0">
                <a:solidFill>
                  <a:srgbClr val="000000"/>
                </a:solidFill>
              </a:rPr>
              <a:t>≈ </a:t>
            </a:r>
            <a:r>
              <a:rPr lang="hr-HR" sz="1600" dirty="0">
                <a:solidFill>
                  <a:srgbClr val="000000"/>
                </a:solidFill>
              </a:rPr>
              <a:t>besplatan</a:t>
            </a:r>
            <a:endParaRPr lang="en-GB" sz="1600" dirty="0"/>
          </a:p>
        </p:txBody>
      </p:sp>
      <p:sp>
        <p:nvSpPr>
          <p:cNvPr id="7" name="Rectangle 6"/>
          <p:cNvSpPr/>
          <p:nvPr/>
        </p:nvSpPr>
        <p:spPr>
          <a:xfrm>
            <a:off x="4291616" y="2699278"/>
            <a:ext cx="20608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dirty="0">
                <a:solidFill>
                  <a:srgbClr val="558ED5"/>
                </a:solidFill>
              </a:rPr>
              <a:t>otvoren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&gt;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hr-HR" sz="1600" dirty="0">
                <a:solidFill>
                  <a:srgbClr val="000000"/>
                </a:solidFill>
              </a:rPr>
              <a:t>besplatan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12261" y="3267319"/>
            <a:ext cx="32244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dirty="0">
                <a:solidFill>
                  <a:srgbClr val="558E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otvoren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hr-HR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besplatan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hr-HR" sz="16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dozvole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2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izraditi i postaviti CC licencu na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https://creativecommons.org/licenses/?</a:t>
            </a:r>
            <a:r>
              <a:rPr lang="en-GB" dirty="0" smtClean="0">
                <a:hlinkClick r:id="rId2"/>
              </a:rPr>
              <a:t>lang=hr</a:t>
            </a:r>
            <a:endParaRPr lang="hr-HR" dirty="0" smtClean="0"/>
          </a:p>
          <a:p>
            <a:endParaRPr lang="hr-HR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855" y="1756502"/>
            <a:ext cx="6053311" cy="294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251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7515" y="3077777"/>
            <a:ext cx="5915025" cy="205828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5680"/>
          <a:stretch/>
        </p:blipFill>
        <p:spPr>
          <a:xfrm>
            <a:off x="61584" y="-315310"/>
            <a:ext cx="3592730" cy="3901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78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488" y="140303"/>
            <a:ext cx="3298359" cy="326231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dirty="0" smtClean="0"/>
              <a:t>Srce, Tjedan otvorenog obrazovanja 2022, 9.3.2022.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3949263" y="817292"/>
            <a:ext cx="2719551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 smtClean="0"/>
          </a:p>
          <a:p>
            <a:r>
              <a:rPr lang="hr-HR" sz="1600" dirty="0" smtClean="0"/>
              <a:t>Ova licenca dopušta drugima da </a:t>
            </a:r>
            <a:r>
              <a:rPr lang="hr-HR" sz="1600" dirty="0" err="1" smtClean="0"/>
              <a:t>remiksiraju</a:t>
            </a:r>
            <a:r>
              <a:rPr lang="hr-HR" sz="1600" dirty="0" smtClean="0"/>
              <a:t>, mijenjaju i</a:t>
            </a:r>
            <a:br>
              <a:rPr lang="hr-HR" sz="1600" dirty="0" smtClean="0"/>
            </a:br>
            <a:r>
              <a:rPr lang="hr-HR" sz="1600" dirty="0" smtClean="0"/>
              <a:t>prerađuju djelo u nekomercijalne svrhe, pod</a:t>
            </a:r>
            <a:br>
              <a:rPr lang="hr-HR" sz="1600" dirty="0" smtClean="0"/>
            </a:br>
            <a:r>
              <a:rPr lang="hr-HR" sz="1600" dirty="0" smtClean="0"/>
              <a:t>uvjetom da navedu autora izvornog djela i da svoja djela nastala na bazi ovog djela dijele </a:t>
            </a:r>
            <a:r>
              <a:rPr lang="hr-HR" sz="1600" smtClean="0"/>
              <a:t>(licenciraju) </a:t>
            </a:r>
            <a:r>
              <a:rPr lang="hr-HR" sz="1600" dirty="0" smtClean="0"/>
              <a:t>pod istim uvjetima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2436534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Srce i otvoreno obrazovanje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422" y="1078610"/>
            <a:ext cx="3460240" cy="3263504"/>
          </a:xfrm>
        </p:spPr>
        <p:txBody>
          <a:bodyPr/>
          <a:lstStyle/>
          <a:p>
            <a:pPr marL="0" indent="0">
              <a:buNone/>
            </a:pPr>
            <a:r>
              <a:rPr lang="hr-HR" b="1" dirty="0" smtClean="0"/>
              <a:t>Portal Srce i otvoreno obrazovanje</a:t>
            </a:r>
          </a:p>
          <a:p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b="1" dirty="0" smtClean="0"/>
              <a:t>Online </a:t>
            </a:r>
            <a:r>
              <a:rPr lang="hr-HR" b="1" dirty="0"/>
              <a:t>tečajevi </a:t>
            </a:r>
            <a:r>
              <a:rPr lang="hr-HR" b="1" dirty="0" smtClean="0"/>
              <a:t>Srca</a:t>
            </a:r>
          </a:p>
          <a:p>
            <a:pPr lvl="1"/>
            <a:r>
              <a:rPr lang="pt-BR" sz="1200" dirty="0" smtClean="0"/>
              <a:t>Uporaba </a:t>
            </a:r>
            <a:r>
              <a:rPr lang="pt-BR" sz="1200" dirty="0"/>
              <a:t>Creative Commons licenci na obrazovnim </a:t>
            </a:r>
            <a:r>
              <a:rPr lang="pt-BR" sz="1200" dirty="0" smtClean="0"/>
              <a:t>sadržajima</a:t>
            </a:r>
            <a:endParaRPr lang="hr-HR" sz="1200" dirty="0" smtClean="0"/>
          </a:p>
          <a:p>
            <a:pPr lvl="1"/>
            <a:r>
              <a:rPr lang="hr-HR" sz="1200" dirty="0" smtClean="0"/>
              <a:t>A</a:t>
            </a:r>
            <a:r>
              <a:rPr lang="en-US" sz="1200" dirty="0" err="1" smtClean="0"/>
              <a:t>utorstvo</a:t>
            </a:r>
            <a:r>
              <a:rPr lang="en-US" sz="1200" dirty="0"/>
              <a:t>, </a:t>
            </a:r>
            <a:r>
              <a:rPr lang="en-US" sz="1200" dirty="0" err="1"/>
              <a:t>citiranje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plagiranje</a:t>
            </a:r>
            <a:r>
              <a:rPr lang="en-US" sz="1200" dirty="0"/>
              <a:t>: </a:t>
            </a:r>
            <a:r>
              <a:rPr lang="en-US" sz="1200" dirty="0" err="1"/>
              <a:t>što</a:t>
            </a:r>
            <a:r>
              <a:rPr lang="en-US" sz="1200" dirty="0"/>
              <a:t>, </a:t>
            </a:r>
            <a:r>
              <a:rPr lang="en-US" sz="1200" dirty="0" err="1"/>
              <a:t>kako</a:t>
            </a:r>
            <a:r>
              <a:rPr lang="en-US" sz="1200" dirty="0"/>
              <a:t>, </a:t>
            </a:r>
            <a:r>
              <a:rPr lang="en-US" sz="1200" dirty="0" err="1"/>
              <a:t>zašto</a:t>
            </a:r>
            <a:r>
              <a:rPr lang="en-US" sz="1200" dirty="0"/>
              <a:t>?</a:t>
            </a:r>
            <a:endParaRPr lang="en-GB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3741" y="936688"/>
            <a:ext cx="3194259" cy="17736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2049" y="2644776"/>
            <a:ext cx="2386860" cy="232497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0422" y="1409941"/>
            <a:ext cx="3334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>
                <a:hlinkClick r:id="rId4"/>
              </a:rPr>
              <a:t>https://www.srce.unizg.hr/portal-oer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298071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Otvoreni</a:t>
            </a:r>
            <a:r>
              <a:rPr lang="en-GB" dirty="0" smtClean="0"/>
              <a:t> </a:t>
            </a:r>
            <a:r>
              <a:rPr lang="en-GB" dirty="0" err="1" smtClean="0"/>
              <a:t>pristup</a:t>
            </a:r>
            <a:r>
              <a:rPr lang="en-GB" dirty="0" smtClean="0"/>
              <a:t> –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942392"/>
            <a:ext cx="5915025" cy="3690331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err="1"/>
              <a:t>slobodan</a:t>
            </a:r>
            <a:r>
              <a:rPr lang="en-GB" dirty="0"/>
              <a:t>, </a:t>
            </a:r>
            <a:r>
              <a:rPr lang="en-GB" dirty="0" err="1"/>
              <a:t>besplatan</a:t>
            </a:r>
            <a:r>
              <a:rPr lang="en-GB" dirty="0"/>
              <a:t>… </a:t>
            </a:r>
            <a:r>
              <a:rPr lang="en-GB" dirty="0" err="1"/>
              <a:t>omogućava</a:t>
            </a:r>
            <a:r>
              <a:rPr lang="en-GB" dirty="0"/>
              <a:t> </a:t>
            </a:r>
            <a:r>
              <a:rPr lang="en-GB" dirty="0" err="1"/>
              <a:t>čitanje</a:t>
            </a:r>
            <a:r>
              <a:rPr lang="en-GB" dirty="0"/>
              <a:t>, </a:t>
            </a:r>
            <a:r>
              <a:rPr lang="en-GB" dirty="0" err="1"/>
              <a:t>pohranjivanje</a:t>
            </a:r>
            <a:r>
              <a:rPr lang="en-GB" dirty="0"/>
              <a:t>, </a:t>
            </a:r>
            <a:r>
              <a:rPr lang="en-GB" dirty="0" err="1"/>
              <a:t>distribuciju</a:t>
            </a:r>
            <a:r>
              <a:rPr lang="en-GB" dirty="0"/>
              <a:t>, </a:t>
            </a:r>
            <a:r>
              <a:rPr lang="en-GB" dirty="0" err="1"/>
              <a:t>pretraživanje</a:t>
            </a:r>
            <a:r>
              <a:rPr lang="en-GB" dirty="0"/>
              <a:t>, </a:t>
            </a:r>
            <a:r>
              <a:rPr lang="en-GB" dirty="0" err="1"/>
              <a:t>dohvaćanje</a:t>
            </a:r>
            <a:r>
              <a:rPr lang="en-GB" dirty="0"/>
              <a:t>… bez </a:t>
            </a:r>
            <a:r>
              <a:rPr lang="en-GB" dirty="0" err="1"/>
              <a:t>uvjeta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pristup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korištenje</a:t>
            </a:r>
            <a:r>
              <a:rPr lang="en-GB" dirty="0"/>
              <a:t>…</a:t>
            </a:r>
          </a:p>
          <a:p>
            <a:endParaRPr lang="en-GB" dirty="0" smtClean="0"/>
          </a:p>
          <a:p>
            <a:r>
              <a:rPr lang="en-GB" dirty="0" err="1" smtClean="0"/>
              <a:t>omogućava</a:t>
            </a:r>
            <a:r>
              <a:rPr lang="en-GB" dirty="0" smtClean="0"/>
              <a:t> </a:t>
            </a:r>
            <a:r>
              <a:rPr lang="en-GB" dirty="0" err="1" smtClean="0"/>
              <a:t>slobodno</a:t>
            </a:r>
            <a:r>
              <a:rPr lang="en-GB" dirty="0" smtClean="0"/>
              <a:t> </a:t>
            </a:r>
            <a:r>
              <a:rPr lang="en-GB" dirty="0" err="1" smtClean="0"/>
              <a:t>korištenje</a:t>
            </a:r>
            <a:r>
              <a:rPr lang="en-GB" dirty="0" smtClean="0"/>
              <a:t> - </a:t>
            </a:r>
            <a:r>
              <a:rPr lang="en-GB" dirty="0" err="1"/>
              <a:t>otvoreni</a:t>
            </a:r>
            <a:r>
              <a:rPr lang="en-GB" dirty="0"/>
              <a:t> </a:t>
            </a:r>
            <a:r>
              <a:rPr lang="en-GB" dirty="0" err="1"/>
              <a:t>pristup</a:t>
            </a:r>
            <a:r>
              <a:rPr lang="en-GB" dirty="0"/>
              <a:t> </a:t>
            </a:r>
            <a:r>
              <a:rPr lang="en-GB" dirty="0" err="1"/>
              <a:t>znači</a:t>
            </a:r>
            <a:r>
              <a:rPr lang="en-GB" dirty="0"/>
              <a:t> </a:t>
            </a:r>
            <a:r>
              <a:rPr lang="en-GB" dirty="0" err="1"/>
              <a:t>besplatno</a:t>
            </a:r>
            <a:r>
              <a:rPr lang="en-GB" dirty="0"/>
              <a:t> </a:t>
            </a:r>
            <a:r>
              <a:rPr lang="en-GB" dirty="0" err="1"/>
              <a:t>stjecanje</a:t>
            </a:r>
            <a:r>
              <a:rPr lang="en-GB" dirty="0"/>
              <a:t> </a:t>
            </a:r>
            <a:r>
              <a:rPr lang="en-GB" dirty="0" err="1"/>
              <a:t>imovinskih</a:t>
            </a:r>
            <a:r>
              <a:rPr lang="en-GB" dirty="0"/>
              <a:t> </a:t>
            </a:r>
            <a:r>
              <a:rPr lang="en-GB" dirty="0" err="1"/>
              <a:t>autorskih</a:t>
            </a:r>
            <a:r>
              <a:rPr lang="en-GB" dirty="0"/>
              <a:t> </a:t>
            </a:r>
            <a:r>
              <a:rPr lang="en-GB" dirty="0" err="1"/>
              <a:t>prava</a:t>
            </a:r>
            <a:r>
              <a:rPr lang="en-GB" dirty="0"/>
              <a:t> </a:t>
            </a:r>
          </a:p>
          <a:p>
            <a:endParaRPr lang="en-GB" dirty="0" smtClean="0"/>
          </a:p>
          <a:p>
            <a:r>
              <a:rPr lang="en-GB" dirty="0" smtClean="0"/>
              <a:t>da bi </a:t>
            </a:r>
            <a:r>
              <a:rPr lang="en-GB" dirty="0" err="1" smtClean="0"/>
              <a:t>takvih</a:t>
            </a:r>
            <a:r>
              <a:rPr lang="en-GB" dirty="0" smtClean="0"/>
              <a:t> </a:t>
            </a:r>
            <a:r>
              <a:rPr lang="en-GB" dirty="0" err="1" smtClean="0"/>
              <a:t>djela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– OER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 smtClean="0"/>
              <a:t>alat</a:t>
            </a:r>
            <a:r>
              <a:rPr lang="en-GB" dirty="0" smtClean="0"/>
              <a:t> - CC </a:t>
            </a:r>
            <a:r>
              <a:rPr lang="en-GB" dirty="0" err="1" smtClean="0"/>
              <a:t>licencije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dirty="0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480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hr-HR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26" y="466037"/>
            <a:ext cx="5143500" cy="1947752"/>
          </a:xfrm>
        </p:spPr>
        <p:txBody>
          <a:bodyPr>
            <a:normAutofit/>
          </a:bodyPr>
          <a:lstStyle/>
          <a:p>
            <a:pPr>
              <a:spcBef>
                <a:spcPts val="750"/>
              </a:spcBef>
            </a:pPr>
            <a:r>
              <a:rPr lang="en-GB" dirty="0" smtClean="0"/>
              <a:t>Tamara Jurak</a:t>
            </a:r>
          </a:p>
          <a:p>
            <a:pPr>
              <a:spcBef>
                <a:spcPts val="750"/>
              </a:spcBef>
            </a:pPr>
            <a:r>
              <a:rPr lang="en-GB" dirty="0" smtClean="0"/>
              <a:t>Sandra </a:t>
            </a:r>
            <a:r>
              <a:rPr lang="en-GB" dirty="0" err="1" smtClean="0"/>
              <a:t>Kučina</a:t>
            </a:r>
            <a:r>
              <a:rPr lang="en-GB" dirty="0" smtClean="0"/>
              <a:t> </a:t>
            </a:r>
            <a:r>
              <a:rPr lang="en-GB" dirty="0" err="1" smtClean="0"/>
              <a:t>Softić</a:t>
            </a:r>
            <a:endParaRPr lang="en-GB" dirty="0" smtClean="0"/>
          </a:p>
          <a:p>
            <a:pPr>
              <a:spcBef>
                <a:spcPts val="750"/>
              </a:spcBef>
            </a:pPr>
            <a:r>
              <a:rPr lang="en-GB" dirty="0" err="1" smtClean="0"/>
              <a:t>Sveučilišni</a:t>
            </a:r>
            <a:r>
              <a:rPr lang="en-GB" dirty="0" smtClean="0"/>
              <a:t> </a:t>
            </a:r>
            <a:r>
              <a:rPr lang="en-GB" dirty="0" err="1" smtClean="0"/>
              <a:t>računski</a:t>
            </a:r>
            <a:r>
              <a:rPr lang="en-GB" dirty="0" smtClean="0"/>
              <a:t> </a:t>
            </a:r>
            <a:r>
              <a:rPr lang="en-GB" dirty="0" err="1" smtClean="0"/>
              <a:t>centar</a:t>
            </a:r>
            <a:r>
              <a:rPr lang="en-GB" dirty="0" smtClean="0"/>
              <a:t> </a:t>
            </a:r>
            <a:r>
              <a:rPr lang="en-GB" dirty="0" err="1" smtClean="0"/>
              <a:t>Sveučilišta</a:t>
            </a:r>
            <a:r>
              <a:rPr lang="en-GB" dirty="0" smtClean="0"/>
              <a:t> u </a:t>
            </a:r>
            <a:r>
              <a:rPr lang="en-GB" dirty="0" err="1" smtClean="0"/>
              <a:t>Zagrebu</a:t>
            </a:r>
            <a:endParaRPr lang="en-GB" dirty="0" smtClean="0"/>
          </a:p>
          <a:p>
            <a:pPr>
              <a:spcBef>
                <a:spcPts val="750"/>
              </a:spcBef>
            </a:pPr>
            <a:r>
              <a:rPr lang="hr-HR" dirty="0">
                <a:hlinkClick r:id="rId2"/>
              </a:rPr>
              <a:t>https://</a:t>
            </a:r>
            <a:r>
              <a:rPr lang="hr-HR" dirty="0" smtClean="0">
                <a:hlinkClick r:id="rId2"/>
              </a:rPr>
              <a:t>www.srce.unizg.hr/otvoreni-pristup/srce-i-otvoreno-obrazovanje</a:t>
            </a:r>
            <a:endParaRPr lang="en-GB" dirty="0" smtClean="0"/>
          </a:p>
          <a:p>
            <a:pPr>
              <a:spcBef>
                <a:spcPts val="750"/>
              </a:spcBef>
            </a:pPr>
            <a:r>
              <a:rPr lang="en-GB" dirty="0" smtClean="0"/>
              <a:t>ceu@srce.hr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z="750" i="1" dirty="0"/>
              <a:t>Srce, Tjedan otvorenog obrazovanja 2022, 9.3.2022</a:t>
            </a:r>
            <a:r>
              <a:rPr lang="hr-HR" sz="800" dirty="0"/>
              <a:t>.</a:t>
            </a:r>
            <a:endParaRPr lang="hr-HR" sz="800" dirty="0"/>
          </a:p>
        </p:txBody>
      </p:sp>
    </p:spTree>
    <p:extLst>
      <p:ext uri="{BB962C8B-B14F-4D97-AF65-F5344CB8AC3E}">
        <p14:creationId xmlns:p14="http://schemas.microsoft.com/office/powerpoint/2010/main" val="251854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Otvoreni obrazovni sadržaji (Open </a:t>
            </a:r>
            <a:r>
              <a:rPr lang="hr-HR" dirty="0" err="1" smtClean="0"/>
              <a:t>Educational</a:t>
            </a:r>
            <a:r>
              <a:rPr lang="hr-HR" dirty="0" smtClean="0"/>
              <a:t> Resources, OER)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hr-HR" sz="12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hr-HR" sz="1400" dirty="0" smtClean="0"/>
              <a:t>OER su materijali za učenje, poučavanje i istraživanje te svi drugi obrazovni materijali koji su javno dostupni i dostupni uz otvorenu licencu koja omogućava besplatan pristup tim materijalima, njihovo korištenje, adaptaciju i redistribuciju”. (UNESCO, 2012).</a:t>
            </a:r>
          </a:p>
          <a:p>
            <a:pPr marL="0" indent="0">
              <a:lnSpc>
                <a:spcPct val="110000"/>
              </a:lnSpc>
              <a:buNone/>
            </a:pPr>
            <a:endParaRPr lang="hr-HR" sz="12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hr-HR" sz="1400" dirty="0" smtClean="0"/>
              <a:t>OER su digitalni materijali za učenje dostupni online te su besplatni i otvoreni učenicima, nastavnicima,  studentima, edukatorima i odraslim polaznicima s ciljem da se koriste, dijele, kombiniraju, adaptiraju i prošire u učenju, poučavanju i istraživanju. Takvi obrazovni sadržaji većinom su dostupni u okviru licenci Creative </a:t>
            </a:r>
            <a:r>
              <a:rPr lang="hr-HR" sz="1400" dirty="0" err="1" smtClean="0"/>
              <a:t>Commons</a:t>
            </a:r>
            <a:r>
              <a:rPr lang="hr-HR" sz="1400" dirty="0" smtClean="0"/>
              <a:t> (CC).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72013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Otvoreni obrazovni sadržaji imaju veliki potencijal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400" dirty="0" smtClean="0"/>
              <a:t>učiniti obrazovne sadržaje aktualnijima i ažuriranijima</a:t>
            </a:r>
          </a:p>
          <a:p>
            <a:r>
              <a:rPr lang="hr-HR" sz="1400" dirty="0" smtClean="0"/>
              <a:t>poticati inovativnost u obrazovanju</a:t>
            </a:r>
          </a:p>
          <a:p>
            <a:r>
              <a:rPr lang="hr-HR" sz="1400" dirty="0" smtClean="0"/>
              <a:t>potaknuti studente i nastavnike na zajedničku izradu i korištenje obrazovnih sadržaja</a:t>
            </a:r>
          </a:p>
          <a:p>
            <a:r>
              <a:rPr lang="hr-HR" sz="1400" dirty="0" smtClean="0"/>
              <a:t>povećati učinak investiranja u obrazovanje</a:t>
            </a:r>
          </a:p>
          <a:p>
            <a:r>
              <a:rPr lang="hr-HR" sz="1400" dirty="0" smtClean="0"/>
              <a:t>smanjiti vladama i studentima troškove obrazovanja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907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Otvorene obrazovne prakse (</a:t>
            </a:r>
            <a:r>
              <a:rPr lang="hr-HR" sz="2000" i="1" dirty="0" smtClean="0"/>
              <a:t>Open </a:t>
            </a:r>
            <a:r>
              <a:rPr lang="hr-HR" sz="2000" i="1" dirty="0" err="1"/>
              <a:t>Educational</a:t>
            </a:r>
            <a:r>
              <a:rPr lang="hr-HR" sz="2000" i="1" dirty="0"/>
              <a:t> </a:t>
            </a:r>
            <a:r>
              <a:rPr lang="hr-HR" sz="2000" i="1" dirty="0" err="1"/>
              <a:t>Practices</a:t>
            </a:r>
            <a:r>
              <a:rPr lang="hr-HR" sz="2000" dirty="0"/>
              <a:t>, </a:t>
            </a:r>
            <a:r>
              <a:rPr lang="hr-HR" sz="2000" dirty="0" smtClean="0"/>
              <a:t>OEP)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400" b="1" dirty="0" smtClean="0"/>
              <a:t>Otvorene obrazovne prakse </a:t>
            </a:r>
            <a:r>
              <a:rPr lang="hr-HR" sz="1400" dirty="0" smtClean="0"/>
              <a:t>su prakse suradnje koje osim izrade, uporabe i dorade otvorenih obrazovnih sadržaja uključuju i pedagoške prakse uz primjenu tehnologije i društvenih mreža, a sve s ciljem suradnje, vršnjačkog učenja, stvaranja znanja i osnaživanja studenta (</a:t>
            </a:r>
            <a:r>
              <a:rPr lang="hr-HR" sz="1400" dirty="0" err="1" smtClean="0"/>
              <a:t>Cronin</a:t>
            </a:r>
            <a:r>
              <a:rPr lang="hr-HR" sz="1400" dirty="0" smtClean="0"/>
              <a:t>, 2017.)</a:t>
            </a:r>
          </a:p>
          <a:p>
            <a:endParaRPr lang="hr-HR" sz="1400" dirty="0"/>
          </a:p>
          <a:p>
            <a:r>
              <a:rPr lang="hr-HR" sz="1400" dirty="0"/>
              <a:t>To može uključivati i </a:t>
            </a:r>
            <a:r>
              <a:rPr lang="hr-HR" sz="1400" dirty="0" smtClean="0"/>
              <a:t>nastavnike i studente koji </a:t>
            </a:r>
            <a:r>
              <a:rPr lang="hr-HR" sz="1400" dirty="0"/>
              <a:t>sudjeluju u zajedničkom stvaranju iskustava učenja, sudjelovanje u online vršnjačkim zajednicama, korištenje, stvaranje i dijeljenje otvorenih obrazovnih resursa (OER</a:t>
            </a:r>
            <a:r>
              <a:rPr lang="hr-HR" sz="1400" dirty="0" smtClean="0"/>
              <a:t>) te </a:t>
            </a:r>
            <a:r>
              <a:rPr lang="hr-HR" sz="1400" dirty="0"/>
              <a:t>razmjenu iskustava i profesionalne </a:t>
            </a:r>
            <a:r>
              <a:rPr lang="hr-HR" sz="1400" dirty="0" smtClean="0"/>
              <a:t>prakse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67700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Autorsko</a:t>
            </a:r>
            <a:r>
              <a:rPr lang="en-GB" noProof="0" dirty="0" smtClean="0"/>
              <a:t> </a:t>
            </a:r>
            <a:r>
              <a:rPr lang="en-GB" noProof="0" dirty="0" err="1" smtClean="0"/>
              <a:t>pravo</a:t>
            </a:r>
            <a:r>
              <a:rPr lang="en-GB" noProof="0" dirty="0" smtClean="0"/>
              <a:t> </a:t>
            </a:r>
            <a:r>
              <a:rPr lang="en-GB" noProof="0" dirty="0" err="1" smtClean="0"/>
              <a:t>i</a:t>
            </a:r>
            <a:r>
              <a:rPr lang="en-GB" noProof="0" dirty="0" smtClean="0"/>
              <a:t> </a:t>
            </a:r>
            <a:r>
              <a:rPr lang="en-GB" noProof="0" dirty="0" err="1" smtClean="0"/>
              <a:t>autorsko</a:t>
            </a:r>
            <a:r>
              <a:rPr lang="en-GB" noProof="0" dirty="0" smtClean="0"/>
              <a:t> </a:t>
            </a:r>
            <a:r>
              <a:rPr lang="en-GB" noProof="0" dirty="0" err="1" smtClean="0"/>
              <a:t>djelo</a:t>
            </a:r>
            <a:endParaRPr lang="hr-H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1092679"/>
            <a:ext cx="5915025" cy="3540044"/>
          </a:xfrm>
        </p:spPr>
        <p:txBody>
          <a:bodyPr/>
          <a:lstStyle/>
          <a:p>
            <a:pPr marL="172800" indent="-172800">
              <a:spcBef>
                <a:spcPts val="750"/>
              </a:spcBef>
            </a:pPr>
            <a:r>
              <a:rPr lang="hr-HR" b="1" noProof="0" dirty="0" smtClean="0"/>
              <a:t>Autorsko pravo</a:t>
            </a:r>
            <a:r>
              <a:rPr lang="hr-HR" b="1" dirty="0" smtClean="0"/>
              <a:t> </a:t>
            </a:r>
            <a:r>
              <a:rPr lang="hr-HR" dirty="0" smtClean="0"/>
              <a:t>– skup prava koja pripadaju autoru – činom stvaranja autorskog djela</a:t>
            </a:r>
          </a:p>
          <a:p>
            <a:pPr marL="172800" indent="-172800">
              <a:spcBef>
                <a:spcPts val="750"/>
              </a:spcBef>
            </a:pPr>
            <a:r>
              <a:rPr lang="hr-HR" dirty="0" smtClean="0"/>
              <a:t>ne prenosi se, ne gubi se, nema odricanja od autorskog prava…</a:t>
            </a:r>
          </a:p>
          <a:p>
            <a:pPr marL="172800" indent="-172800">
              <a:spcBef>
                <a:spcPts val="750"/>
              </a:spcBef>
            </a:pPr>
            <a:r>
              <a:rPr lang="hr-HR" dirty="0" smtClean="0"/>
              <a:t>trajanje – za života autora i 70 godina nakon njegove smrti… javno dobro</a:t>
            </a:r>
          </a:p>
          <a:p>
            <a:pPr marL="0" indent="0">
              <a:spcBef>
                <a:spcPts val="750"/>
              </a:spcBef>
              <a:buNone/>
            </a:pPr>
            <a:endParaRPr lang="hr-HR" dirty="0" smtClean="0"/>
          </a:p>
          <a:p>
            <a:pPr marL="172800" indent="-172800">
              <a:spcBef>
                <a:spcPts val="750"/>
              </a:spcBef>
            </a:pPr>
            <a:r>
              <a:rPr lang="hr-HR" b="1" noProof="0" dirty="0" smtClean="0"/>
              <a:t>Autorsko djelo </a:t>
            </a:r>
            <a:r>
              <a:rPr lang="hr-HR" noProof="0" dirty="0" smtClean="0"/>
              <a:t>– originalna intelektualna tvorevina iz književnog, znanstvenog ili umjetničkog područja koja ima individualni karakter…</a:t>
            </a:r>
          </a:p>
          <a:p>
            <a:pPr marL="172800" indent="-172800">
              <a:spcBef>
                <a:spcPts val="750"/>
              </a:spcBef>
            </a:pPr>
            <a:r>
              <a:rPr lang="hr-HR" dirty="0" smtClean="0"/>
              <a:t>jezična i govorna djela, fotografska djela, prikazi znanstvene ili tehničke prirode… </a:t>
            </a:r>
          </a:p>
          <a:p>
            <a:pPr marL="172800" indent="-172800">
              <a:spcBef>
                <a:spcPts val="750"/>
              </a:spcBef>
            </a:pPr>
            <a:r>
              <a:rPr lang="hr-HR" dirty="0" smtClean="0"/>
              <a:t>zbirke i baze podataka</a:t>
            </a:r>
          </a:p>
          <a:p>
            <a:pPr marL="172800" indent="-172800">
              <a:spcBef>
                <a:spcPts val="750"/>
              </a:spcBef>
            </a:pPr>
            <a:r>
              <a:rPr lang="hr-HR" dirty="0" smtClean="0"/>
              <a:t>prerade – prijevodi, prilagodbe, obrade</a:t>
            </a:r>
          </a:p>
          <a:p>
            <a:pPr marL="172800" indent="-172800">
              <a:spcBef>
                <a:spcPts val="750"/>
              </a:spcBef>
            </a:pPr>
            <a:r>
              <a:rPr lang="hr-HR" noProof="0" dirty="0" smtClean="0"/>
              <a:t>primjeri… </a:t>
            </a:r>
            <a:r>
              <a:rPr lang="hr-HR" dirty="0" smtClean="0"/>
              <a:t>prezentacije, priručnici, predavanja, znanstveni radovi, animacije… </a:t>
            </a:r>
            <a:endParaRPr lang="hr-HR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6033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Autori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nositelji</a:t>
            </a:r>
            <a:r>
              <a:rPr lang="en-GB" dirty="0" smtClean="0"/>
              <a:t> </a:t>
            </a:r>
            <a:r>
              <a:rPr lang="en-GB" dirty="0" err="1" smtClean="0"/>
              <a:t>prava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1052423"/>
            <a:ext cx="5915025" cy="3580300"/>
          </a:xfrm>
        </p:spPr>
        <p:txBody>
          <a:bodyPr>
            <a:normAutofit/>
          </a:bodyPr>
          <a:lstStyle/>
          <a:p>
            <a:r>
              <a:rPr lang="hr-HR" b="1" dirty="0" smtClean="0"/>
              <a:t>Autor</a:t>
            </a:r>
            <a:r>
              <a:rPr lang="hr-HR" dirty="0" smtClean="0"/>
              <a:t> – fizička osoba – štiti se rezultat intelektualnog rada i kreativnosti autora </a:t>
            </a:r>
          </a:p>
          <a:p>
            <a:endParaRPr lang="hr-HR" dirty="0" smtClean="0"/>
          </a:p>
          <a:p>
            <a:r>
              <a:rPr lang="hr-HR" b="1" dirty="0" smtClean="0"/>
              <a:t>Autori sastavljenih djela </a:t>
            </a:r>
            <a:r>
              <a:rPr lang="hr-HR" dirty="0" smtClean="0"/>
              <a:t>– sastavljaju već stvorena djela – svaki zadržava svoje pravo – odnose uređuju ugovorom npr. zbornik radova</a:t>
            </a:r>
          </a:p>
          <a:p>
            <a:endParaRPr lang="hr-HR" dirty="0" smtClean="0"/>
          </a:p>
          <a:p>
            <a:r>
              <a:rPr lang="hr-HR" b="1" dirty="0" smtClean="0"/>
              <a:t>Koautori </a:t>
            </a:r>
            <a:r>
              <a:rPr lang="hr-HR" dirty="0" smtClean="0"/>
              <a:t>– zajedničkim radom stvorili djelo – pojedinačnim doprinosima se ne može samostalno raspolagati npr. znanstveni članak </a:t>
            </a:r>
          </a:p>
          <a:p>
            <a:r>
              <a:rPr lang="hr-HR" dirty="0" smtClean="0"/>
              <a:t>zajedničko autorsko pravo - udjeli</a:t>
            </a:r>
          </a:p>
          <a:p>
            <a:r>
              <a:rPr lang="hr-HR" dirty="0" smtClean="0"/>
              <a:t>za raspolaganje – pristanak svih autora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885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414068"/>
            <a:ext cx="5915025" cy="4218655"/>
          </a:xfrm>
        </p:spPr>
        <p:txBody>
          <a:bodyPr/>
          <a:lstStyle/>
          <a:p>
            <a:r>
              <a:rPr lang="hr-HR" b="1" dirty="0" smtClean="0"/>
              <a:t>Nositelji prava </a:t>
            </a:r>
            <a:r>
              <a:rPr lang="hr-HR" dirty="0" smtClean="0"/>
              <a:t>– fizičke ili </a:t>
            </a:r>
            <a:r>
              <a:rPr lang="hr-HR" u="sng" dirty="0" smtClean="0"/>
              <a:t>pravne osobe </a:t>
            </a:r>
            <a:r>
              <a:rPr lang="hr-HR" dirty="0" smtClean="0"/>
              <a:t>koje su stekle pravo iskorištavanja djela</a:t>
            </a:r>
          </a:p>
          <a:p>
            <a:r>
              <a:rPr lang="hr-HR" i="1" dirty="0" smtClean="0"/>
              <a:t>primjeri…</a:t>
            </a:r>
          </a:p>
          <a:p>
            <a:endParaRPr lang="hr-HR" dirty="0" smtClean="0"/>
          </a:p>
          <a:p>
            <a:r>
              <a:rPr lang="hr-HR" dirty="0" smtClean="0"/>
              <a:t>nakladnik – priručnici, udžbenici ….</a:t>
            </a:r>
          </a:p>
          <a:p>
            <a:endParaRPr lang="hr-HR" dirty="0" smtClean="0"/>
          </a:p>
          <a:p>
            <a:r>
              <a:rPr lang="hr-HR" dirty="0" smtClean="0"/>
              <a:t>visoka učilišta i znanstvene organizacije – isključiva autorska imovinska prava na djelima nastalim u izvršavanju nastavne, obrazovne i sl. djelatnosti </a:t>
            </a:r>
          </a:p>
          <a:p>
            <a:r>
              <a:rPr lang="hr-HR" dirty="0" smtClean="0"/>
              <a:t>dovršenje djela, javna objava, prerade i prijevodi, uključivanje u zbirke i baze… i neovisno o prestanku radnog odnosa</a:t>
            </a:r>
          </a:p>
          <a:p>
            <a:r>
              <a:rPr lang="hr-HR" dirty="0" smtClean="0"/>
              <a:t>ime poslodavca i autorovo ime</a:t>
            </a:r>
          </a:p>
          <a:p>
            <a:endParaRPr lang="hr-HR" dirty="0" smtClean="0"/>
          </a:p>
          <a:p>
            <a:r>
              <a:rPr lang="hr-HR" dirty="0" smtClean="0"/>
              <a:t>znanstvena i stručna djelatnost – pripada autorima ali se može ugovoriti drugačije – uređuje se aktima ustanove i ugovorom o radu</a:t>
            </a:r>
          </a:p>
          <a:p>
            <a:endParaRPr lang="hr-HR" dirty="0" smtClean="0"/>
          </a:p>
          <a:p>
            <a:r>
              <a:rPr lang="hr-HR" dirty="0" smtClean="0"/>
              <a:t>studenti?</a:t>
            </a:r>
            <a:endParaRPr lang="hr-H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2528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488830"/>
            <a:ext cx="5915025" cy="4143893"/>
          </a:xfrm>
        </p:spPr>
        <p:txBody>
          <a:bodyPr/>
          <a:lstStyle/>
          <a:p>
            <a:endParaRPr lang="en-GB" dirty="0" smtClean="0"/>
          </a:p>
          <a:p>
            <a:r>
              <a:rPr lang="hr-HR" dirty="0" smtClean="0"/>
              <a:t>specifičnosti autorskog prava – osobita zaštita autora - odnos prema vlasništvu </a:t>
            </a:r>
          </a:p>
          <a:p>
            <a:endParaRPr lang="hr-HR" dirty="0" smtClean="0"/>
          </a:p>
          <a:p>
            <a:r>
              <a:rPr lang="hr-HR" sz="1600" b="1" dirty="0" smtClean="0"/>
              <a:t>Koja prava autor ima?</a:t>
            </a:r>
          </a:p>
          <a:p>
            <a:endParaRPr lang="hr-H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hr-HR" i="1" dirty="0" smtClean="0"/>
              <a:t> moralna</a:t>
            </a:r>
            <a:r>
              <a:rPr lang="hr-HR" dirty="0" smtClean="0"/>
              <a:t> – štite se duhovne veze autora s djelom;</a:t>
            </a:r>
          </a:p>
          <a:p>
            <a:pPr marL="0" indent="0">
              <a:buNone/>
            </a:pPr>
            <a:endParaRPr lang="hr-H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pravo prve objave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pravo na poštovanje autorskog djela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pravo na poštovanje časti i ugleda autora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pravo opoziva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 dirty="0" smtClean="0"/>
              <a:t>pravo na priznanje autorstva </a:t>
            </a:r>
          </a:p>
          <a:p>
            <a:pPr marL="0" indent="0">
              <a:buNone/>
            </a:pPr>
            <a:endParaRPr lang="hr-HR" b="1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hr-HR" b="1" dirty="0" smtClean="0"/>
              <a:t> pravo biti priznat i označen kao autor djela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dirty="0" smtClean="0"/>
              <a:t>izuzetak …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r-HR" smtClean="0"/>
              <a:t>Srce, Tjedan otvorenog obrazovanja 2022, 9.3.2022.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8553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rce - 4x3">
  <a:themeElements>
    <a:clrScheme name="Srce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C00000"/>
      </a:hlink>
      <a:folHlink>
        <a:srgbClr val="C000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ce_predlozak_4x3_20140902.potx" id="{271BFEB2-BF80-474C-8328-443E9CEEB75F}" vid="{068A2726-5DBF-4082-8E36-290FF330AE25}"/>
    </a:ext>
  </a:extLst>
</a:theme>
</file>

<file path=ppt/theme/theme2.xml><?xml version="1.0" encoding="utf-8"?>
<a:theme xmlns:a="http://schemas.openxmlformats.org/drawingml/2006/main" name="Imenovanje-Nekomercijalno-Bez prerada (CC BY-NC-ND)">
  <a:themeElements>
    <a:clrScheme name="Custom 1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C00000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ce_predlozak_4x3_20140902.potx" id="{271BFEB2-BF80-474C-8328-443E9CEEB75F}" vid="{6E20AC36-7966-428F-BD92-A88F72C326C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srce-predlozak-4x3-OA-CC-BY-NC-20140919</Template>
  <TotalTime>2609</TotalTime>
  <Words>2086</Words>
  <Application>Microsoft Office PowerPoint</Application>
  <PresentationFormat>Custom</PresentationFormat>
  <Paragraphs>288</Paragraphs>
  <Slides>28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Microsoft YaHei</vt:lpstr>
      <vt:lpstr>Arial</vt:lpstr>
      <vt:lpstr>Calibri</vt:lpstr>
      <vt:lpstr>Wingdings</vt:lpstr>
      <vt:lpstr>Srce - 4x3</vt:lpstr>
      <vt:lpstr>Imenovanje-Nekomercijalno-Bez prerada (CC BY-NC-ND)</vt:lpstr>
      <vt:lpstr>PowerPoint Presentation</vt:lpstr>
      <vt:lpstr>Otvoreno obrazovanje</vt:lpstr>
      <vt:lpstr>Otvoreni obrazovni sadržaji (Open Educational Resources, OER)</vt:lpstr>
      <vt:lpstr>Otvoreni obrazovni sadržaji imaju veliki potencijal</vt:lpstr>
      <vt:lpstr>Otvorene obrazovne prakse (Open Educational Practices, OEP)</vt:lpstr>
      <vt:lpstr>Autorsko pravo i autorsko djelo</vt:lpstr>
      <vt:lpstr>Autori i nositelji prava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Raspolaganje - ugovori</vt:lpstr>
      <vt:lpstr>Što je dopušteno s tuđim autorskim djelima?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Razine otvorenosti podrazumijevaju sljedeće mogućnosti upravljanja otvorenim sadržajem (5R) </vt:lpstr>
      <vt:lpstr>Kako izraditi i postaviti CC licencu na </vt:lpstr>
      <vt:lpstr>PowerPoint Presentation</vt:lpstr>
      <vt:lpstr>PowerPoint Presentation</vt:lpstr>
      <vt:lpstr>Srce i otvoreno obrazovanje</vt:lpstr>
      <vt:lpstr>Otvoreni pristup – zašto?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Kruno Golubić</dc:creator>
  <cp:lastModifiedBy>Radna skupina</cp:lastModifiedBy>
  <cp:revision>101</cp:revision>
  <cp:lastPrinted>2014-06-24T07:01:20Z</cp:lastPrinted>
  <dcterms:created xsi:type="dcterms:W3CDTF">2014-09-19T07:16:42Z</dcterms:created>
  <dcterms:modified xsi:type="dcterms:W3CDTF">2022-03-08T08:09:53Z</dcterms:modified>
</cp:coreProperties>
</file>