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7"/>
  </p:notesMasterIdLst>
  <p:handoutMasterIdLst>
    <p:handoutMasterId r:id="rId28"/>
  </p:handoutMasterIdLst>
  <p:sldIdLst>
    <p:sldId id="256" r:id="rId3"/>
    <p:sldId id="301" r:id="rId4"/>
    <p:sldId id="263" r:id="rId5"/>
    <p:sldId id="300" r:id="rId6"/>
    <p:sldId id="281" r:id="rId7"/>
    <p:sldId id="292" r:id="rId8"/>
    <p:sldId id="295" r:id="rId9"/>
    <p:sldId id="296" r:id="rId10"/>
    <p:sldId id="297" r:id="rId11"/>
    <p:sldId id="298" r:id="rId12"/>
    <p:sldId id="299" r:id="rId13"/>
    <p:sldId id="290" r:id="rId14"/>
    <p:sldId id="284" r:id="rId15"/>
    <p:sldId id="303" r:id="rId16"/>
    <p:sldId id="307" r:id="rId17"/>
    <p:sldId id="308" r:id="rId18"/>
    <p:sldId id="310" r:id="rId19"/>
    <p:sldId id="304" r:id="rId20"/>
    <p:sldId id="305" r:id="rId21"/>
    <p:sldId id="309" r:id="rId22"/>
    <p:sldId id="306" r:id="rId23"/>
    <p:sldId id="302" r:id="rId24"/>
    <p:sldId id="311" r:id="rId25"/>
    <p:sldId id="291" r:id="rId26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80" y="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4.xml"/><Relationship Id="rId4" Type="http://schemas.openxmlformats.org/officeDocument/2006/relationships/image" Target="../media/image4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Radionica- kako započeti izradu online tečaja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31.03.2022.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Srce za NZRCD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3.xml"/><Relationship Id="rId4" Type="http://schemas.openxmlformats.org/officeDocument/2006/relationships/image" Target="../media/image4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Radionica- kako započeti izradu online tečaja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31.03.2022.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Srce za NZRCD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Srce za NZRCD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r-HR"/>
              <a:t>Radionica- kako započeti izradu online tečaja</a:t>
            </a:r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LMS – Moodle + e-portfolio (Mahara) + webinars (AdobeConnect + eduMEET)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35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/>
              <a:t>Radionica- kako započeti izradu online tečaja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Srce za NZRCD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34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/>
              <a:t>Radionica- kako započeti izradu online tečaja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Srce za NZRCD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188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Srce za NZRCD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r-HR"/>
              <a:t>Radionica- kako započeti izradu online tečaja</a:t>
            </a:r>
          </a:p>
        </p:txBody>
      </p:sp>
    </p:spTree>
    <p:extLst>
      <p:ext uri="{BB962C8B-B14F-4D97-AF65-F5344CB8AC3E}">
        <p14:creationId xmlns:p14="http://schemas.microsoft.com/office/powerpoint/2010/main" val="78346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2967185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3976814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386262" y="2967185"/>
            <a:ext cx="2845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Imenovanje-Dijeli pod istim uvjetima</a:t>
            </a:r>
            <a:r>
              <a:rPr lang="hr-HR" sz="900" b="0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</a:t>
            </a:r>
            <a:r>
              <a:rPr lang="hr-HR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eđunarodna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41052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386262" y="3641052"/>
            <a:ext cx="2845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sng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creativecommons.org/licenses/by-sa/4.0/deed.hr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054224" y="3641052"/>
            <a:ext cx="21066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40" y="3981614"/>
            <a:ext cx="1000095" cy="353159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>
            <a:lvl1pPr>
              <a:defRPr sz="7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hr-HR" dirty="0"/>
              <a:t>Ministarstvo poljoprivrede, 31.3.2022.</a:t>
            </a:r>
          </a:p>
        </p:txBody>
      </p:sp>
    </p:spTree>
    <p:extLst>
      <p:ext uri="{BB962C8B-B14F-4D97-AF65-F5344CB8AC3E}">
        <p14:creationId xmlns:p14="http://schemas.microsoft.com/office/powerpoint/2010/main" val="290763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C73-9EFD-45CD-B863-BC8FCA45E71D}" type="datetimeFigureOut">
              <a:rPr lang="hr-HR" smtClean="0"/>
              <a:t>31.03.2022.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CB70-DA2F-4315-BD76-928A83EEA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50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Ministarstvo poljoprivrede, 31.3.2022.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>
                <a:solidFill>
                  <a:prstClr val="black">
                    <a:tint val="75000"/>
                  </a:prstClr>
                </a:solidFill>
              </a:rPr>
              <a:t>Ministarstvo poljoprivrede, 31.3.2022.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90" r:id="rId4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hr/ceu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5" y="3055301"/>
            <a:ext cx="5761773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E-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učenje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online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tečajevi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4098787"/>
            <a:ext cx="4533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Book Antiqua" panose="02040602050305030304" pitchFamily="18" charset="0"/>
              </a:rPr>
              <a:t>doc.dr.sc. </a:t>
            </a:r>
            <a:r>
              <a:rPr lang="hr-HR" sz="1400" dirty="0">
                <a:solidFill>
                  <a:schemeClr val="bg1"/>
                </a:solidFill>
                <a:latin typeface="Book Antiqua" panose="02040602050305030304" pitchFamily="18" charset="0"/>
              </a:rPr>
              <a:t>Sandra Kučina </a:t>
            </a:r>
            <a:r>
              <a:rPr lang="hr-HR" sz="1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Softić</a:t>
            </a:r>
            <a:r>
              <a:rPr lang="en-GB" sz="1400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pomoćnica</a:t>
            </a:r>
            <a:r>
              <a:rPr lang="en-GB" sz="1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ravnatelja</a:t>
            </a:r>
            <a:endParaRPr lang="en-GB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1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Tona</a:t>
            </a:r>
            <a:r>
              <a:rPr lang="en-GB" sz="1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Radobolja</a:t>
            </a:r>
            <a:endParaRPr lang="hr-HR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hr-HR" sz="1400" dirty="0">
                <a:solidFill>
                  <a:schemeClr val="bg1"/>
                </a:solidFill>
                <a:latin typeface="Book Antiqua" panose="02040602050305030304" pitchFamily="18" charset="0"/>
              </a:rPr>
              <a:t>Sveučilišni računski centar Sveučilišta u Zagrebu</a:t>
            </a:r>
            <a:endParaRPr lang="en-GB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010" t="13008" r="1666" b="2829"/>
          <a:stretch>
            <a:fillRect/>
          </a:stretch>
        </p:blipFill>
        <p:spPr bwMode="auto">
          <a:xfrm rot="174715">
            <a:off x="-54770" y="-64087"/>
            <a:ext cx="3913090" cy="32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4874559" y="4881890"/>
            <a:ext cx="3570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Ministarstvo</a:t>
            </a:r>
            <a:r>
              <a:rPr lang="en-GB" sz="10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poljoprivrede</a:t>
            </a:r>
            <a:r>
              <a:rPr lang="hr-HR" sz="1000" dirty="0">
                <a:solidFill>
                  <a:schemeClr val="bg1"/>
                </a:solidFill>
                <a:latin typeface="Book Antiqua" panose="02040602050305030304" pitchFamily="18" charset="0"/>
              </a:rPr>
              <a:t>, 3</a:t>
            </a:r>
            <a:r>
              <a:rPr lang="en-GB" sz="1000" dirty="0">
                <a:solidFill>
                  <a:schemeClr val="bg1"/>
                </a:solidFill>
                <a:latin typeface="Book Antiqua" panose="02040602050305030304" pitchFamily="18" charset="0"/>
              </a:rPr>
              <a:t>1</a:t>
            </a:r>
            <a:r>
              <a:rPr lang="hr-HR" sz="1000" dirty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en-GB" sz="1000" dirty="0">
                <a:solidFill>
                  <a:schemeClr val="bg1"/>
                </a:solidFill>
                <a:latin typeface="Book Antiqua" panose="02040602050305030304" pitchFamily="18" charset="0"/>
              </a:rPr>
              <a:t>3</a:t>
            </a:r>
            <a:r>
              <a:rPr lang="hr-HR" sz="1000" dirty="0">
                <a:solidFill>
                  <a:schemeClr val="bg1"/>
                </a:solidFill>
                <a:latin typeface="Book Antiqua" panose="02040602050305030304" pitchFamily="18" charset="0"/>
              </a:rPr>
              <a:t>. 20</a:t>
            </a:r>
            <a:r>
              <a:rPr lang="en-GB" sz="1000" dirty="0">
                <a:solidFill>
                  <a:schemeClr val="bg1"/>
                </a:solidFill>
                <a:latin typeface="Book Antiqua" panose="02040602050305030304" pitchFamily="18" charset="0"/>
              </a:rPr>
              <a:t>22</a:t>
            </a:r>
            <a:r>
              <a:rPr lang="hr-HR" sz="1000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en-GB" sz="1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292" y="273847"/>
            <a:ext cx="7251721" cy="994172"/>
          </a:xfrm>
        </p:spPr>
        <p:txBody>
          <a:bodyPr>
            <a:normAutofit/>
          </a:bodyPr>
          <a:lstStyle/>
          <a:p>
            <a:r>
              <a:rPr lang="hr-HR" dirty="0"/>
              <a:t>Hitna nastava na daljinu </a:t>
            </a:r>
            <a:br>
              <a:rPr lang="hr-HR" dirty="0"/>
            </a:br>
            <a:r>
              <a:rPr lang="hr-HR" dirty="0"/>
              <a:t>(</a:t>
            </a:r>
            <a:r>
              <a:rPr lang="hr-HR" i="1" dirty="0" err="1"/>
              <a:t>Emergency</a:t>
            </a:r>
            <a:r>
              <a:rPr lang="hr-HR" i="1" dirty="0"/>
              <a:t> </a:t>
            </a:r>
            <a:r>
              <a:rPr lang="hr-HR" i="1" dirty="0" err="1"/>
              <a:t>remote</a:t>
            </a:r>
            <a:r>
              <a:rPr lang="hr-HR" i="1" dirty="0"/>
              <a:t> </a:t>
            </a:r>
            <a:r>
              <a:rPr lang="hr-HR" i="1" dirty="0" err="1"/>
              <a:t>teaching</a:t>
            </a:r>
            <a:r>
              <a:rPr lang="hr-HR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76754"/>
            <a:ext cx="7886700" cy="3055969"/>
          </a:xfrm>
        </p:spPr>
        <p:txBody>
          <a:bodyPr>
            <a:normAutofit/>
          </a:bodyPr>
          <a:lstStyle/>
          <a:p>
            <a:r>
              <a:rPr lang="hr-HR" sz="1800" dirty="0"/>
              <a:t>privremena promjena trenutnog oblika (učioničke ili mješovitog oblika) nastave u online okruženje korištenjem dostupnih alata. Povratkom stanja „u normalu” nastava se vraća u početni format održavanja</a:t>
            </a:r>
          </a:p>
          <a:p>
            <a:r>
              <a:rPr lang="hr-HR" sz="1800" dirty="0"/>
              <a:t>klasična nastava održana u online okruženju zbog izvanrednih okolnosti</a:t>
            </a:r>
          </a:p>
          <a:p>
            <a:endParaRPr lang="hr-HR" sz="1800" dirty="0"/>
          </a:p>
          <a:p>
            <a:r>
              <a:rPr lang="hr-HR" sz="1800" dirty="0"/>
              <a:t>naglasak na osiguranju dostupnosti nastavnih materijala i nastave u danom trenutku uz korištenje digitalnih tehnologija</a:t>
            </a:r>
          </a:p>
          <a:p>
            <a:r>
              <a:rPr lang="hr-HR" sz="1800" dirty="0"/>
              <a:t>kratkoročno rješenje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1026" name="Picture 2" descr="Emergency Remote Teaching Vs. Online Learning: A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4" y="12469"/>
            <a:ext cx="1817077" cy="13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9846" y="1226606"/>
            <a:ext cx="36341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https://www.uopeople.edu/blog/emergency-remote-teaching-vs-online-learning/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11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Budućnost vezano uz poslove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4273358" cy="3263504"/>
          </a:xfrm>
        </p:spPr>
        <p:txBody>
          <a:bodyPr>
            <a:normAutofit/>
          </a:bodyPr>
          <a:lstStyle/>
          <a:p>
            <a:r>
              <a:rPr lang="hr-HR" sz="1400" dirty="0"/>
              <a:t>Češća promjena poslova</a:t>
            </a:r>
          </a:p>
          <a:p>
            <a:pPr lvl="1"/>
            <a:r>
              <a:rPr lang="hr-HR" sz="1400" dirty="0"/>
              <a:t>15-20 poslova tijekom radnog vijeka</a:t>
            </a:r>
          </a:p>
          <a:p>
            <a:r>
              <a:rPr lang="hr-HR" sz="1400" dirty="0"/>
              <a:t>Sadržaj poslova češće se mijenja</a:t>
            </a:r>
          </a:p>
          <a:p>
            <a:pPr lvl="1"/>
            <a:r>
              <a:rPr lang="hr-HR" sz="1400" dirty="0"/>
              <a:t>Do 2022. više od 54% radnika će trebati dodatna usavršavanja</a:t>
            </a:r>
          </a:p>
          <a:p>
            <a:r>
              <a:rPr lang="hr-HR" sz="1400" dirty="0"/>
              <a:t>Veća automatizacija zadataka- </a:t>
            </a:r>
            <a:r>
              <a:rPr lang="hr-HR" sz="1400" dirty="0" err="1"/>
              <a:t>cobotizacija</a:t>
            </a:r>
            <a:endParaRPr lang="hr-HR" sz="1400" dirty="0"/>
          </a:p>
          <a:p>
            <a:pPr lvl="1"/>
            <a:r>
              <a:rPr lang="hr-HR" sz="1400" dirty="0"/>
              <a:t>2018: </a:t>
            </a:r>
            <a:r>
              <a:rPr lang="hr-HR" sz="1400" dirty="0" err="1"/>
              <a:t>machines</a:t>
            </a:r>
            <a:r>
              <a:rPr lang="hr-HR" sz="1400" dirty="0"/>
              <a:t>/</a:t>
            </a:r>
            <a:r>
              <a:rPr lang="hr-HR" sz="1400" dirty="0" err="1"/>
              <a:t>algorithams</a:t>
            </a:r>
            <a:r>
              <a:rPr lang="hr-HR" sz="1400" dirty="0"/>
              <a:t> 29% - </a:t>
            </a:r>
            <a:r>
              <a:rPr lang="hr-HR" sz="1400" dirty="0" err="1"/>
              <a:t>humans</a:t>
            </a:r>
            <a:r>
              <a:rPr lang="hr-HR" sz="1400" dirty="0"/>
              <a:t> 71%</a:t>
            </a:r>
          </a:p>
          <a:p>
            <a:pPr lvl="1"/>
            <a:r>
              <a:rPr lang="hr-HR" sz="1400" dirty="0"/>
              <a:t>2022: </a:t>
            </a:r>
            <a:r>
              <a:rPr lang="hr-HR" sz="1400" dirty="0" err="1"/>
              <a:t>machines</a:t>
            </a:r>
            <a:r>
              <a:rPr lang="hr-HR" sz="1400" dirty="0"/>
              <a:t>/</a:t>
            </a:r>
            <a:r>
              <a:rPr lang="hr-HR" sz="1400" dirty="0" err="1"/>
              <a:t>algoritham</a:t>
            </a:r>
            <a:r>
              <a:rPr lang="hr-HR" sz="1400" dirty="0"/>
              <a:t> 42% – </a:t>
            </a:r>
            <a:r>
              <a:rPr lang="hr-HR" sz="1400" dirty="0" err="1"/>
              <a:t>humans</a:t>
            </a:r>
            <a:r>
              <a:rPr lang="hr-HR" sz="1400" dirty="0"/>
              <a:t> 58%</a:t>
            </a:r>
          </a:p>
          <a:p>
            <a:pPr lvl="1"/>
            <a:endParaRPr lang="en-GB" sz="1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010" y="1369219"/>
            <a:ext cx="4170533" cy="3105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31959" y="4474837"/>
            <a:ext cx="4461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Izvor: M. </a:t>
            </a:r>
            <a:r>
              <a:rPr lang="hr-HR" sz="800" dirty="0" err="1"/>
              <a:t>Horgan</a:t>
            </a:r>
            <a:r>
              <a:rPr lang="hr-HR" sz="800" dirty="0"/>
              <a:t>, </a:t>
            </a:r>
            <a:r>
              <a:rPr lang="hr-HR" sz="800" dirty="0" err="1"/>
              <a:t>Ec</a:t>
            </a:r>
            <a:r>
              <a:rPr lang="hr-HR" sz="800" dirty="0"/>
              <a:t> DG </a:t>
            </a:r>
            <a:r>
              <a:rPr lang="hr-HR" sz="800" dirty="0" err="1"/>
              <a:t>Employment</a:t>
            </a:r>
            <a:r>
              <a:rPr lang="hr-HR" sz="800" dirty="0"/>
              <a:t>, </a:t>
            </a:r>
            <a:r>
              <a:rPr lang="hr-HR" sz="800" dirty="0" err="1"/>
              <a:t>Soc</a:t>
            </a:r>
            <a:r>
              <a:rPr lang="hr-HR" sz="800" dirty="0"/>
              <a:t>. </a:t>
            </a:r>
            <a:r>
              <a:rPr lang="hr-HR" sz="800" dirty="0" err="1"/>
              <a:t>Affairss</a:t>
            </a:r>
            <a:r>
              <a:rPr lang="hr-HR" sz="800" dirty="0"/>
              <a:t> </a:t>
            </a:r>
            <a:r>
              <a:rPr lang="hr-HR" sz="800" dirty="0" err="1"/>
              <a:t>and</a:t>
            </a:r>
            <a:r>
              <a:rPr lang="hr-HR" sz="800" dirty="0"/>
              <a:t> </a:t>
            </a:r>
            <a:r>
              <a:rPr lang="hr-HR" sz="800" dirty="0" err="1"/>
              <a:t>Inclusion</a:t>
            </a:r>
            <a:r>
              <a:rPr lang="hr-HR" sz="800" dirty="0"/>
              <a:t>, e-IRG Workshop, </a:t>
            </a:r>
            <a:r>
              <a:rPr lang="hr-HR" sz="800" dirty="0" err="1"/>
              <a:t>December</a:t>
            </a:r>
            <a:r>
              <a:rPr lang="hr-HR" sz="800" dirty="0"/>
              <a:t>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101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Vrste online tečajeva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/>
              <a:t>Hibridni model tečaja</a:t>
            </a:r>
          </a:p>
          <a:p>
            <a:pPr lvl="1"/>
            <a:r>
              <a:rPr lang="hr-HR" sz="1600" dirty="0"/>
              <a:t>Polaznik dio vremena pohađa nastavu u učionici, a dio online</a:t>
            </a:r>
          </a:p>
          <a:p>
            <a:pPr lvl="1"/>
            <a:endParaRPr lang="hr-HR" dirty="0"/>
          </a:p>
          <a:p>
            <a:r>
              <a:rPr lang="hr-HR" sz="1800" dirty="0"/>
              <a:t>Online tečaj (u potpunosti)</a:t>
            </a:r>
          </a:p>
          <a:p>
            <a:pPr lvl="1"/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Sinhronizirani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tečajevi (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mentorirani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hr-HR" sz="1488" dirty="0"/>
              <a:t>Definiran terminski plan tečaja (zadan početak i kraj tečaja), definirano vrijeme za online nastavu, komunikaciju, zadaće, i druge aktivnosti, komunikacija s nastavnikom i drugim studentima i u realnom vremenu</a:t>
            </a:r>
          </a:p>
          <a:p>
            <a:pPr lvl="1"/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Asinhroni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tečajevi (djelomično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mentoriran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2"/>
            <a:r>
              <a:rPr lang="hr-HR" sz="1488" dirty="0"/>
              <a:t>Pohađanje tečaja tempom definiranom od strane polaznika, zadaci i ispiti  u tečaju definirani, interakcija s nastavnikom moguća, u manjoj mjeri</a:t>
            </a:r>
          </a:p>
          <a:p>
            <a:pPr lvl="1"/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Asinhroni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tečajevi (samostalno pohađanje bez mentora) </a:t>
            </a:r>
          </a:p>
          <a:p>
            <a:pPr lvl="2"/>
            <a:r>
              <a:rPr lang="hr-HR" sz="1488" dirty="0"/>
              <a:t>Pohađanje tečaja tempom definiranom od strane polaznika, nema zadataka, nema interakcije s nastavnikom, </a:t>
            </a:r>
            <a:r>
              <a:rPr lang="hr-HR" sz="1488" dirty="0" err="1"/>
              <a:t>samoprovjere</a:t>
            </a:r>
            <a:r>
              <a:rPr lang="hr-HR" sz="1488" dirty="0"/>
              <a:t> znanja</a:t>
            </a:r>
          </a:p>
          <a:p>
            <a:pPr lvl="1"/>
            <a:endParaRPr lang="hr-HR" dirty="0"/>
          </a:p>
          <a:p>
            <a:endParaRPr lang="hr-HR" dirty="0"/>
          </a:p>
          <a:p>
            <a:pPr lvl="1"/>
            <a:endParaRPr lang="hr-HR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32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Kako bi izgledao moj online tečaj?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informacije o tečaju</a:t>
            </a:r>
          </a:p>
          <a:p>
            <a:r>
              <a:rPr lang="hr-HR" sz="1800" dirty="0"/>
              <a:t>aktivnosti za učenje i poučavanje</a:t>
            </a:r>
          </a:p>
          <a:p>
            <a:r>
              <a:rPr lang="hr-HR" sz="1800" dirty="0"/>
              <a:t>vrednovanje polaznika</a:t>
            </a:r>
          </a:p>
          <a:p>
            <a:r>
              <a:rPr lang="hr-HR" sz="1800" dirty="0"/>
              <a:t>povratna informacija polaznicima</a:t>
            </a:r>
          </a:p>
          <a:p>
            <a:r>
              <a:rPr lang="hr-HR" sz="1800" dirty="0"/>
              <a:t>evaluacija tečaja</a:t>
            </a:r>
          </a:p>
          <a:p>
            <a:endParaRPr lang="hr-H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/>
              <a:t>Ministarstvo poljoprivrede, 31.3.2022.</a:t>
            </a:r>
          </a:p>
        </p:txBody>
      </p:sp>
    </p:spTree>
    <p:extLst>
      <p:ext uri="{BB962C8B-B14F-4D97-AF65-F5344CB8AC3E}">
        <p14:creationId xmlns:p14="http://schemas.microsoft.com/office/powerpoint/2010/main" val="32289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CC8793-EE52-494C-ADE6-DE6251263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b="1657"/>
          <a:stretch/>
        </p:blipFill>
        <p:spPr>
          <a:xfrm>
            <a:off x="4923590" y="2231529"/>
            <a:ext cx="3600000" cy="24511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8E023-2BB8-4941-9952-45B549B02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A6295-20FB-46F2-9EEC-D9ED83615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/>
          <a:stretch/>
        </p:blipFill>
        <p:spPr>
          <a:xfrm>
            <a:off x="4923590" y="108160"/>
            <a:ext cx="3600000" cy="20660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BC038-FBF2-47A7-8445-49203790F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8" y="1378486"/>
            <a:ext cx="4320000" cy="30950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DF2D0D-50C7-42E6-A569-57DC57AE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62" y="172888"/>
            <a:ext cx="4320000" cy="994172"/>
          </a:xfrm>
        </p:spPr>
        <p:txBody>
          <a:bodyPr/>
          <a:lstStyle/>
          <a:p>
            <a:r>
              <a:rPr lang="hr-HR" dirty="0"/>
              <a:t>Primjeri dizajna tečajeva</a:t>
            </a:r>
          </a:p>
        </p:txBody>
      </p:sp>
    </p:spTree>
    <p:extLst>
      <p:ext uri="{BB962C8B-B14F-4D97-AF65-F5344CB8AC3E}">
        <p14:creationId xmlns:p14="http://schemas.microsoft.com/office/powerpoint/2010/main" val="40291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1F99-D271-4309-B1C1-7C823CA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upisanih kolegija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E14650-8F91-4308-9B17-F5275A4A1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4" y="1268019"/>
            <a:ext cx="7886700" cy="3127916"/>
          </a:xfrm>
          <a:ln w="31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5318F-0F39-42B7-B5DF-EE9D38219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51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2793-1814-45CF-8986-2172D5D3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odabranih kolegija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1ADFA-57B4-4B5D-A497-178F821A4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9" y="1400744"/>
            <a:ext cx="3600000" cy="1523426"/>
          </a:xfrm>
          <a:ln w="31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DC0D3-F64D-49B8-A428-76CA172E5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A0725-3A73-417E-92E4-3F07FC7C6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71" y="1400744"/>
            <a:ext cx="3600000" cy="20362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111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4D29-C65F-4A32-A4CB-109FAC46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Sudionici kolegija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534BB7-48E1-4286-92D5-3290917F1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72" y="1385523"/>
            <a:ext cx="4879955" cy="3262312"/>
          </a:xfrm>
          <a:ln w="31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F71B5-D7B2-49B0-966D-79D8A4CB2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863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310A-25DD-409F-992D-84467DD2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Uređivanje e-kolegija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AD593-488F-4296-AB0E-F0B77746E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3C693-697A-4A27-8B5A-CCF47BF37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0" y="2956088"/>
            <a:ext cx="4320000" cy="16954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0DFB5-80DA-4436-8985-1C8057B7D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0" y="972048"/>
            <a:ext cx="4320000" cy="17381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7E5E34-4601-4C5B-BE2A-8D648673315B}"/>
              </a:ext>
            </a:extLst>
          </p:cNvPr>
          <p:cNvSpPr txBox="1"/>
          <p:nvPr/>
        </p:nvSpPr>
        <p:spPr>
          <a:xfrm>
            <a:off x="1587269" y="2705560"/>
            <a:ext cx="1651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Omogućene izmjene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46D85-E86F-4414-96E0-D61AEB7C825A}"/>
              </a:ext>
            </a:extLst>
          </p:cNvPr>
          <p:cNvSpPr txBox="1"/>
          <p:nvPr/>
        </p:nvSpPr>
        <p:spPr>
          <a:xfrm>
            <a:off x="5257800" y="1174750"/>
            <a:ext cx="32067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Dostupne opcije: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Brisanje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Skrivanje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Kopiranje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Podjela u grupe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Dovršenost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Dostupnost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705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6C7C-276C-44CD-8A8A-55B38DBC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2190749" cy="994172"/>
          </a:xfrm>
        </p:spPr>
        <p:txBody>
          <a:bodyPr>
            <a:normAutofit fontScale="90000"/>
          </a:bodyPr>
          <a:lstStyle/>
          <a:p>
            <a:r>
              <a:rPr lang="hr-HR" dirty="0"/>
              <a:t>Popis dostupnih resursa i aktivnosti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D3B98-90CF-40C1-8492-A8001DDD0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29630-887B-4B67-A1F3-FD8633242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" b="1363"/>
          <a:stretch/>
        </p:blipFill>
        <p:spPr>
          <a:xfrm>
            <a:off x="3180678" y="82550"/>
            <a:ext cx="3525669" cy="4565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76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14000" y="1215508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Softveri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provjeru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autentičnosti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za provjeru seminarskih, završnih i doktorskih radova  </a:t>
            </a: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od strane studenata i nastavnika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4000" y="1215508"/>
            <a:ext cx="1667345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Otvoreni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otvoreni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obrazovni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sadržaji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svi obrazovni materijali izrađeni u Srcu u otvorenom pristupu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Portal Srce i otvoreno obrazovanje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8071" y="1216332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Katalog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kolegija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ustanova u sustavu visokog obrazovanja</a:t>
            </a: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središnje mjesto na kojem se nalaze osnovni podaci o svim e-kolegijima 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Sustav za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webinare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Za online predavanja, prezentacije, seminare, konzultacije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123" y="1216332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za osobnu upotrebu, za prezentaciju ili kao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nastavna aktivnost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3"/>
          <p:cNvSpPr txBox="1">
            <a:spLocks/>
          </p:cNvSpPr>
          <p:nvPr/>
        </p:nvSpPr>
        <p:spPr>
          <a:xfrm>
            <a:off x="431353" y="273431"/>
            <a:ext cx="8543042" cy="533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/>
              <a:t>Centar za e-učenje Srca – nacionalno središte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-6812" y="1216743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Sustav za učenje na daljinu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Najsuvremeniji sustav za e-učenje prilagođen potrebama korisnika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345472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7" y="273430"/>
            <a:ext cx="1385255" cy="59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6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3" y="3757595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4483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1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3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02523" y="806790"/>
            <a:ext cx="218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www.srce.hr/ceu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88FF-8F8B-452F-BC25-DD0D1E5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Komunikacija u kolegiju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5E118C-DD1B-491B-BC79-AD1F95289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9" y="1604964"/>
            <a:ext cx="2880000" cy="2570323"/>
          </a:xfrm>
          <a:ln w="31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C493B-1E27-420B-8060-B3C9875F9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C7C69-C98E-462A-B44B-84AEF9266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81" y="1604964"/>
            <a:ext cx="4553177" cy="2570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DF307-5EE9-407C-B7D4-AC11305946D3}"/>
              </a:ext>
            </a:extLst>
          </p:cNvPr>
          <p:cNvSpPr txBox="1"/>
          <p:nvPr/>
        </p:nvSpPr>
        <p:spPr>
          <a:xfrm>
            <a:off x="628649" y="1112884"/>
            <a:ext cx="6369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Poruke, Forum, Chat, Dijalog</a:t>
            </a:r>
          </a:p>
        </p:txBody>
      </p:sp>
    </p:spTree>
    <p:extLst>
      <p:ext uri="{BB962C8B-B14F-4D97-AF65-F5344CB8AC3E}">
        <p14:creationId xmlns:p14="http://schemas.microsoft.com/office/powerpoint/2010/main" val="366914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50F2-757E-4450-BD7E-1FF32818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Uvjetovanost pristupa sadržajima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94CFC-1363-409F-B22A-A2C36161D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8CC49-0106-4FE3-AA3E-462E3A76B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" y="1432900"/>
            <a:ext cx="439097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A91F1-D2F1-44A4-8F39-9C0E82F4D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70" y="1280679"/>
            <a:ext cx="4320000" cy="28244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2887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A17CB5-7782-4D5B-B717-5742FEDA4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5026"/>
          <a:stretch/>
        </p:blipFill>
        <p:spPr>
          <a:xfrm>
            <a:off x="3773849" y="2787650"/>
            <a:ext cx="4680000" cy="17081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47C8E-341F-4833-A466-B7F1A899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Dovršenost aktivnosti i kolegija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3AE5A-093A-4C6A-82E1-435DB8109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6A87-EDAE-4D4D-9247-25E8E4685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1" y="1191671"/>
            <a:ext cx="4680000" cy="19770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6305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8A87-99C2-4D7E-8930-02EE9296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Značka i potvrda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DBEAA5-0E98-42C2-A810-E8DD2A1F5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05931"/>
            <a:ext cx="4680000" cy="1239486"/>
          </a:xfrm>
          <a:ln w="31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1B0B6-8E8C-4A36-B010-C994DEA50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864D0E-E8EE-4311-A987-CD1C2CFB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4" y="770933"/>
            <a:ext cx="900000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AA3E0-7F4C-4545-B75C-86BF7AEE3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14" y="1268019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D7AA07-2B5B-4DAC-A38B-D17082F34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01" y="1268019"/>
            <a:ext cx="3600000" cy="25460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084D61-BA17-4EE3-A3EE-0C45E070B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1" y="2970993"/>
            <a:ext cx="3600000" cy="13580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992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endParaRPr lang="hr-HR" dirty="0"/>
          </a:p>
        </p:txBody>
      </p:sp>
      <p:pic>
        <p:nvPicPr>
          <p:cNvPr id="5" name="Picture 3" descr="C:\Users\sskucina\Documents\Sandra_dokumenti\Centar za e-ucenje\tecaj\slike_20120314\P31347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28546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65863" y="3729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1800" b="1" dirty="0">
                <a:solidFill>
                  <a:srgbClr val="0070C0"/>
                </a:solidFill>
              </a:rPr>
              <a:t>Centar za e-učenje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1800" b="1" dirty="0">
                <a:solidFill>
                  <a:srgbClr val="0070C0"/>
                </a:solidFill>
              </a:rPr>
              <a:t>Sveučilišni računski centar Srce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1800" b="1" dirty="0">
                <a:solidFill>
                  <a:srgbClr val="0070C0"/>
                </a:solidFill>
              </a:rPr>
              <a:t>Sveučilište u Zagrebu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1800" b="1" dirty="0">
                <a:solidFill>
                  <a:srgbClr val="0070C0"/>
                </a:solidFill>
              </a:rPr>
              <a:t>J. </a:t>
            </a:r>
            <a:r>
              <a:rPr lang="hr-HR" altLang="en-US" sz="1800" b="1" dirty="0" err="1">
                <a:solidFill>
                  <a:srgbClr val="0070C0"/>
                </a:solidFill>
              </a:rPr>
              <a:t>Marohnića</a:t>
            </a:r>
            <a:r>
              <a:rPr lang="hr-HR" altLang="en-US" sz="1800" b="1" dirty="0">
                <a:solidFill>
                  <a:srgbClr val="0070C0"/>
                </a:solidFill>
              </a:rPr>
              <a:t>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1800" b="1" dirty="0" err="1">
                <a:solidFill>
                  <a:srgbClr val="0070C0"/>
                </a:solidFill>
              </a:rPr>
              <a:t>tel</a:t>
            </a:r>
            <a:r>
              <a:rPr lang="hr-HR" altLang="en-US" sz="1800" b="1" dirty="0">
                <a:solidFill>
                  <a:srgbClr val="0070C0"/>
                </a:solidFill>
              </a:rPr>
              <a:t>: 6165 171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en-US" sz="1800" b="1" dirty="0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1800" b="1" u="sng" dirty="0">
                <a:solidFill>
                  <a:srgbClr val="0070C0"/>
                </a:solidFill>
                <a:hlinkClick r:id="rId3"/>
              </a:rPr>
              <a:t>www.srce.hr/ceu</a:t>
            </a:r>
            <a:endParaRPr lang="hr-HR" altLang="en-US" sz="1800" b="1" u="sng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1800" b="1" u="sng" dirty="0">
                <a:solidFill>
                  <a:srgbClr val="0070C0"/>
                </a:solidFill>
              </a:rPr>
              <a:t>ceu@srce.hr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hr-HR" sz="750" i="1" dirty="0"/>
              <a:t>Ministarstvo poljoprivrede, 31.3.2022</a:t>
            </a:r>
            <a:r>
              <a:rPr lang="hr-HR" sz="7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77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175" t="10178" r="22157"/>
          <a:stretch/>
        </p:blipFill>
        <p:spPr>
          <a:xfrm>
            <a:off x="623478" y="0"/>
            <a:ext cx="3186354" cy="3048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068" t="11440" r="21347"/>
          <a:stretch/>
        </p:blipFill>
        <p:spPr>
          <a:xfrm>
            <a:off x="461460" y="2384305"/>
            <a:ext cx="3348372" cy="311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2414" r="21336" b="2242"/>
          <a:stretch/>
        </p:blipFill>
        <p:spPr>
          <a:xfrm>
            <a:off x="4317336" y="205979"/>
            <a:ext cx="4380570" cy="2970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9934" r="21948" b="3529"/>
          <a:stretch/>
        </p:blipFill>
        <p:spPr>
          <a:xfrm>
            <a:off x="3735940" y="2863249"/>
            <a:ext cx="4579763" cy="31735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72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564" y="530493"/>
            <a:ext cx="7309787" cy="4102231"/>
          </a:xfrm>
        </p:spPr>
        <p:txBody>
          <a:bodyPr>
            <a:normAutofit/>
          </a:bodyPr>
          <a:lstStyle/>
          <a:p>
            <a:r>
              <a:rPr lang="vi-VN" sz="1800" dirty="0"/>
              <a:t>Informacijske i komunikacijske tehnologije su postale u vrlo kratkom vremenu osnovni element modernog društva što dovodi do sve većih zahtjeva za stjecanjem digitalnih vještina i kompetencija</a:t>
            </a:r>
            <a:endParaRPr lang="hr-HR" sz="1800" dirty="0"/>
          </a:p>
          <a:p>
            <a:endParaRPr lang="hr-HR" sz="1800" dirty="0"/>
          </a:p>
          <a:p>
            <a:r>
              <a:rPr lang="hr-HR" sz="1800" dirty="0" smtClean="0"/>
              <a:t>u 20</a:t>
            </a:r>
            <a:r>
              <a:rPr lang="en-GB" sz="1800" dirty="0" smtClean="0"/>
              <a:t>22</a:t>
            </a:r>
            <a:r>
              <a:rPr lang="hr-HR" sz="1800" dirty="0" smtClean="0"/>
              <a:t>. </a:t>
            </a:r>
            <a:r>
              <a:rPr lang="hr-HR" sz="1800" dirty="0"/>
              <a:t>godini, </a:t>
            </a:r>
            <a:r>
              <a:rPr lang="en-GB" sz="1800" dirty="0" smtClean="0"/>
              <a:t>42% </a:t>
            </a:r>
            <a:r>
              <a:rPr lang="en-GB" sz="1800" dirty="0" err="1" smtClean="0"/>
              <a:t>stanovnika</a:t>
            </a:r>
            <a:r>
              <a:rPr lang="en-GB" sz="1800" dirty="0" smtClean="0"/>
              <a:t> </a:t>
            </a:r>
            <a:r>
              <a:rPr lang="hr-HR" sz="1800" dirty="0" smtClean="0"/>
              <a:t>u </a:t>
            </a:r>
            <a:r>
              <a:rPr lang="hr-HR" sz="1800" dirty="0"/>
              <a:t>EU nema osnovne digitalne vještine</a:t>
            </a:r>
          </a:p>
          <a:p>
            <a:endParaRPr lang="hr-HR" sz="1800" dirty="0"/>
          </a:p>
          <a:p>
            <a:r>
              <a:rPr lang="hr-HR" sz="1800" dirty="0"/>
              <a:t>Oko </a:t>
            </a:r>
            <a:r>
              <a:rPr lang="en-GB" sz="1800" dirty="0" smtClean="0"/>
              <a:t>9</a:t>
            </a:r>
            <a:r>
              <a:rPr lang="hr-HR" sz="1800" dirty="0" smtClean="0"/>
              <a:t>0</a:t>
            </a:r>
            <a:r>
              <a:rPr lang="hr-HR" sz="1800" dirty="0"/>
              <a:t>% </a:t>
            </a:r>
            <a:r>
              <a:rPr lang="en-GB" sz="1800" dirty="0" smtClean="0"/>
              <a:t> </a:t>
            </a:r>
            <a:r>
              <a:rPr lang="hr-HR" sz="1800" dirty="0" smtClean="0"/>
              <a:t>poslova uključuje svakodnevno korištenje informacijskih i komunikacijskih tehnologija i određene digitalne vještine</a:t>
            </a:r>
          </a:p>
          <a:p>
            <a:endParaRPr lang="hr-HR" sz="1800" dirty="0"/>
          </a:p>
          <a:p>
            <a:r>
              <a:rPr lang="vi-VN" sz="1800" dirty="0"/>
              <a:t>digitalne vještine potrebne su u svakodnevnom životu svih, bez obzira na njihovu dob, porijeklo ili državu članicu EU - studenti, </a:t>
            </a:r>
            <a:r>
              <a:rPr lang="en-GB" sz="1800" dirty="0" err="1" smtClean="0"/>
              <a:t>radnici</a:t>
            </a:r>
            <a:r>
              <a:rPr lang="vi-VN" sz="1800" dirty="0" smtClean="0"/>
              <a:t>, </a:t>
            </a:r>
            <a:r>
              <a:rPr lang="vi-VN" sz="1800" dirty="0"/>
              <a:t>poduzetnici, </a:t>
            </a:r>
            <a:r>
              <a:rPr lang="en-GB" sz="1800" dirty="0" err="1" smtClean="0"/>
              <a:t>građani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489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Nove tehnologije u obrazovanju, e-učenje…</a:t>
            </a:r>
            <a:br>
              <a:rPr lang="pt-BR" sz="2800" dirty="0"/>
            </a:br>
            <a:r>
              <a:rPr lang="pt-BR" sz="2800" dirty="0"/>
              <a:t>… zašto </a:t>
            </a:r>
            <a:r>
              <a:rPr lang="hr-HR" sz="2800" dirty="0"/>
              <a:t>uopće </a:t>
            </a:r>
            <a:r>
              <a:rPr lang="pt-BR" sz="2800" dirty="0"/>
              <a:t>o tome trebamo </a:t>
            </a:r>
            <a:r>
              <a:rPr lang="hr-HR" sz="2800" dirty="0"/>
              <a:t>promišljati</a:t>
            </a:r>
            <a:r>
              <a:rPr lang="pt-BR" sz="2800" dirty="0"/>
              <a:t>?</a:t>
            </a:r>
            <a:endParaRPr lang="en-GB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nužnost </a:t>
            </a: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brige za kvalitetu </a:t>
            </a:r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 obrazovanja i njegovih ishoda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polaznik u središtu obrazovnog procesa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individualizacija/prilagodba procesa obrazovanja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integracija i povezivanje različitih izvora znanja u obrazovni proces </a:t>
            </a:r>
          </a:p>
          <a:p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 okolnosti i nove </a:t>
            </a: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 tržišta rada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nove kompetencije i vještine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kritičko promišljanje, komunikacijske vještine, timski rad, cjeloživotno učenje</a:t>
            </a:r>
          </a:p>
          <a:p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 navike i novi stilovi učenja </a:t>
            </a:r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nadolazećih (ali i starijih) generacija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vremenska i prostorna fleksibilnost procesa učenja i podučavanja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učenje povezano s praksom,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samoprovjere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znanja, …</a:t>
            </a:r>
          </a:p>
          <a:p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</a:t>
            </a: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dostupnosti</a:t>
            </a:r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obrazovnih programa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dostupnost kvalitetnog obrazovanja za sve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cjeloživotno obrazovanje kao nužnost</a:t>
            </a:r>
          </a:p>
          <a:p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internacionalizacija i </a:t>
            </a: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globalizacija </a:t>
            </a:r>
            <a:r>
              <a:rPr lang="hr-H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obrazovnog prostora</a:t>
            </a:r>
          </a:p>
          <a:p>
            <a:pPr lvl="1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prepoznatljivost (unutarnja ali i međunarodna)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3530" y="2254441"/>
            <a:ext cx="221035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cap="small" dirty="0">
                <a:solidFill>
                  <a:schemeClr val="accent6">
                    <a:lumMod val="75000"/>
                  </a:schemeClr>
                </a:solidFill>
              </a:rPr>
              <a:t>Nove tehnologije (ako se adekvatno primijene) nude kvalitetna i učinkovita rješenja i odgovore!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06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</a:t>
            </a:r>
            <a:r>
              <a:rPr lang="en-GB" dirty="0"/>
              <a:t> je e</a:t>
            </a:r>
            <a:r>
              <a:rPr lang="hr-HR" dirty="0"/>
              <a:t>-učenje</a:t>
            </a:r>
            <a:r>
              <a:rPr lang="en-GB" dirty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3000"/>
            <a:ext cx="7886700" cy="3643162"/>
          </a:xfrm>
        </p:spPr>
        <p:txBody>
          <a:bodyPr>
            <a:normAutofit/>
          </a:bodyPr>
          <a:lstStyle/>
          <a:p>
            <a:pPr marL="172796" indent="-172796">
              <a:spcBef>
                <a:spcPts val="0"/>
              </a:spcBef>
              <a:spcAft>
                <a:spcPts val="750"/>
              </a:spcAft>
            </a:pPr>
            <a:r>
              <a:rPr lang="hr-HR" sz="1600" b="1" dirty="0"/>
              <a:t>(u širem smislu)</a:t>
            </a:r>
            <a:r>
              <a:rPr lang="hr-HR" sz="1600" dirty="0"/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 visokokvalitetni proces obrazovanja u kojem nastavnici i studenti aktivno surađuju s ciljem postizanja zadanih obrazovnih ciljeva. Pri tome intenzivno koriste informacijsku i komunikacijsku tehnologiju za stvaranje prilagodljivog virtualnog okruženja u kojem razvijaju i koriste multimedijalne interaktivne obrazovne materijale, ostvaruju međusobnu komunikaciju i suradnju, studenti izvršavaju pojedinačne ili grupne zadatke i projekte, te provode kontinuiranu samoprovjeru i provjeru znanja.</a:t>
            </a:r>
          </a:p>
          <a:p>
            <a:pPr marL="172796" indent="-172796">
              <a:spcBef>
                <a:spcPts val="0"/>
              </a:spcBef>
              <a:spcAft>
                <a:spcPts val="750"/>
              </a:spcAft>
            </a:pP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800" dirty="0">
                <a:solidFill>
                  <a:schemeClr val="accent5">
                    <a:lumMod val="75000"/>
                  </a:schemeClr>
                </a:solidFill>
              </a:rPr>
              <a:t>	E-učenje je proces obrazovanja (proces učenja i poučavanja) uz uporabu informacijske i komunikacijske tehnologije, koja doprinosi unaprjeđenju kvalitete  toga procesa i kvalitete ishoda obrazovanja.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accent5">
                    <a:lumMod val="75000"/>
                  </a:schemeClr>
                </a:solidFill>
              </a:rPr>
              <a:t>				</a:t>
            </a:r>
          </a:p>
          <a:p>
            <a:pPr marL="0" indent="0" algn="r">
              <a:buNone/>
            </a:pPr>
            <a:r>
              <a:rPr lang="hr-HR" sz="1800" dirty="0">
                <a:solidFill>
                  <a:schemeClr val="accent5">
                    <a:lumMod val="75000"/>
                  </a:schemeClr>
                </a:solidFill>
              </a:rPr>
              <a:t>Sveučilište u Zagrebu, 2007.</a:t>
            </a:r>
          </a:p>
          <a:p>
            <a:pPr marL="172796" indent="-172796">
              <a:spcBef>
                <a:spcPts val="0"/>
              </a:spcBef>
              <a:spcAft>
                <a:spcPts val="750"/>
              </a:spcAft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2796" indent="-172796"/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78" y="0"/>
            <a:ext cx="4050323" cy="10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92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879" y="402541"/>
            <a:ext cx="7298007" cy="960668"/>
          </a:xfrm>
        </p:spPr>
        <p:txBody>
          <a:bodyPr>
            <a:normAutofit/>
          </a:bodyPr>
          <a:lstStyle/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Oblici učenja prema načinu i intenzitetu korištenja informacijskih i komunikacijskih tehnologija, T. Bates 2020.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879" y="1363209"/>
            <a:ext cx="6776984" cy="37185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07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5014" y="884682"/>
            <a:ext cx="7806046" cy="400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mješovita </a:t>
            </a:r>
            <a:r>
              <a:rPr lang="hr-H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nastava </a:t>
            </a:r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(kombinacija klasične nastave i nastave podržane ICT-om)</a:t>
            </a:r>
            <a:endParaRPr lang="en-GB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92" lvl="1" indent="-34289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nastava u učionici podržana ICT-om (korištenje </a:t>
            </a:r>
            <a:r>
              <a:rPr lang="hr-HR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, video zapisa)</a:t>
            </a:r>
            <a:endParaRPr lang="en-GB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92" lvl="1" indent="-34289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500" b="1" dirty="0">
                <a:cs typeface="Arial" panose="020B0604020202020204" pitchFamily="34" charset="0"/>
              </a:rPr>
              <a:t>obrnuta učionica</a:t>
            </a:r>
            <a:r>
              <a:rPr lang="hr-HR" sz="1500" dirty="0">
                <a:cs typeface="Arial" panose="020B0604020202020204" pitchFamily="34" charset="0"/>
              </a:rPr>
              <a:t> (</a:t>
            </a:r>
            <a:r>
              <a:rPr lang="hr-HR" sz="1500" b="1" dirty="0">
                <a:cs typeface="Arial" panose="020B0604020202020204" pitchFamily="34" charset="0"/>
              </a:rPr>
              <a:t>engl. </a:t>
            </a:r>
            <a:r>
              <a:rPr lang="hr-HR" sz="1500" b="1" i="1" dirty="0" err="1">
                <a:cs typeface="Arial" panose="020B0604020202020204" pitchFamily="34" charset="0"/>
              </a:rPr>
              <a:t>flipped</a:t>
            </a:r>
            <a:r>
              <a:rPr lang="hr-HR" sz="1500" b="1" i="1" dirty="0">
                <a:cs typeface="Arial" panose="020B0604020202020204" pitchFamily="34" charset="0"/>
              </a:rPr>
              <a:t> </a:t>
            </a:r>
            <a:r>
              <a:rPr lang="hr-HR" sz="1500" b="1" i="1" dirty="0" err="1">
                <a:cs typeface="Arial" panose="020B0604020202020204" pitchFamily="34" charset="0"/>
              </a:rPr>
              <a:t>classroom</a:t>
            </a:r>
            <a:r>
              <a:rPr lang="hr-HR" sz="1500" dirty="0">
                <a:cs typeface="Arial" panose="020B0604020202020204" pitchFamily="34" charset="0"/>
              </a:rPr>
              <a:t>) najčešće je kombinacija klasične i online nastave. Digitalni nastavni materijali moraju biti unaprijed pripremljeni od strane nastavnika i na vrijeme dostupni studentima, a nastavni se sat koristi za uvježbavanje, istraživanje, rješavanje nejasnoća, raspravljanje i zaključivanje. U slučaju da se nastavni sat ne može održati u učionici, moguće ga je održati u online okruženju</a:t>
            </a:r>
          </a:p>
          <a:p>
            <a:pPr marL="685792" lvl="1" indent="-34289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500" b="1" dirty="0">
                <a:ea typeface="Calibri" panose="020F0502020204030204" pitchFamily="34" charset="0"/>
                <a:cs typeface="Arial" panose="020B0604020202020204" pitchFamily="34" charset="0"/>
              </a:rPr>
              <a:t>hibridni oblik</a:t>
            </a:r>
            <a:r>
              <a:rPr lang="hr-HR" sz="1500" dirty="0">
                <a:ea typeface="Calibri" panose="020F0502020204030204" pitchFamily="34" charset="0"/>
                <a:cs typeface="Arial" panose="020B0604020202020204" pitchFamily="34" charset="0"/>
              </a:rPr>
              <a:t>: jasno definiran omjer učioničke i online nastave</a:t>
            </a:r>
          </a:p>
          <a:p>
            <a:pPr marL="342892" indent="-34289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hr-HR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 nastava </a:t>
            </a:r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(učenje i poučavanje u potpunosti se odvijaju uz pomoć ICT) </a:t>
            </a:r>
          </a:p>
          <a:p>
            <a:pPr marL="342892" indent="-34289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500" b="1" dirty="0" err="1">
                <a:ea typeface="Calibri" panose="020F0502020204030204" pitchFamily="34" charset="0"/>
                <a:cs typeface="Arial" panose="020B0604020202020204" pitchFamily="34" charset="0"/>
              </a:rPr>
              <a:t>hyflex</a:t>
            </a:r>
            <a:r>
              <a:rPr lang="hr-HR" sz="1500" dirty="0">
                <a:ea typeface="Calibri" panose="020F0502020204030204" pitchFamily="34" charset="0"/>
                <a:cs typeface="Arial" panose="020B0604020202020204" pitchFamily="34" charset="0"/>
              </a:rPr>
              <a:t>:  nastava (kolegij) koja omogućavaju studentima da biraju hoće li pohađati nastavu u učionici, sinkrono online ili će pratiti asinkrono i mogu na dnevnoj bazi mijenjati način pohađanja</a:t>
            </a:r>
          </a:p>
          <a:p>
            <a:pPr marL="342892" indent="-342892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4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Asinkrono učenje</a:t>
            </a:r>
            <a:r>
              <a:rPr lang="hr-HR" dirty="0"/>
              <a:t> ne održava se u realnom vremenu i smatra se fleksibilnijim od sinkronog učenja. Asinkrono učenje je kada studenti uče istu stvar u različito vrijeme te s različitih mjesta. Asinkrono učenje može biti učioničko i </a:t>
            </a:r>
            <a:r>
              <a:rPr lang="hr-HR" i="1" dirty="0"/>
              <a:t>online</a:t>
            </a:r>
            <a:r>
              <a:rPr lang="hr-HR" dirty="0"/>
              <a:t>, primjer asinkronog učenja je čitanje knjiga, izrada zadaća, priprema projektnog zadatka ili seminara u učioničkoj nastavi, dok su to u </a:t>
            </a:r>
            <a:r>
              <a:rPr lang="hr-HR" i="1" dirty="0"/>
              <a:t>online</a:t>
            </a:r>
            <a:r>
              <a:rPr lang="hr-HR" dirty="0"/>
              <a:t> okruženju digitalni nastavni materijali, videozapisi, elektronička pošta, komunikacija putem foruma i slično.</a:t>
            </a:r>
            <a:endParaRPr lang="en-US" dirty="0"/>
          </a:p>
          <a:p>
            <a:r>
              <a:rPr lang="hr-HR" b="1" dirty="0"/>
              <a:t>Sinkrono</a:t>
            </a:r>
            <a:r>
              <a:rPr lang="hr-HR" dirty="0"/>
              <a:t> </a:t>
            </a:r>
            <a:r>
              <a:rPr lang="hr-HR" b="1" dirty="0"/>
              <a:t>učenje</a:t>
            </a:r>
            <a:r>
              <a:rPr lang="hr-HR" dirty="0"/>
              <a:t> odvija se kada dvoje ili više ljudi komuniciraju u stvarnom vremenu. Sinkrono učenje može se odvijati u učionici gdje su svi fizički prisutni, </a:t>
            </a:r>
            <a:r>
              <a:rPr lang="hr-HR" i="1" dirty="0"/>
              <a:t>online</a:t>
            </a:r>
            <a:r>
              <a:rPr lang="hr-HR" dirty="0"/>
              <a:t> uživo (u realnom vremenu) putem telefona, instant poruka na koje se odmah odgovara i sl.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/>
              <a:t>Ministarstvo poljoprivrede, 31.3.2022.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61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780</TotalTime>
  <Words>1272</Words>
  <Application>Microsoft Office PowerPoint</Application>
  <PresentationFormat>On-screen Show (16:9)</PresentationFormat>
  <Paragraphs>176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Symbol</vt:lpstr>
      <vt:lpstr>Times New Roman</vt:lpstr>
      <vt:lpstr>Srce - 4x3</vt:lpstr>
      <vt:lpstr>Imenovanje-Nekomercijalno-Bez prerada (CC BY-NC-ND)</vt:lpstr>
      <vt:lpstr>PowerPoint Presentation</vt:lpstr>
      <vt:lpstr>PowerPoint Presentation</vt:lpstr>
      <vt:lpstr>PowerPoint Presentation</vt:lpstr>
      <vt:lpstr>PowerPoint Presentation</vt:lpstr>
      <vt:lpstr>Nove tehnologije u obrazovanju, e-učenje… … zašto uopće o tome trebamo promišljati?</vt:lpstr>
      <vt:lpstr>Što je e-učenje?</vt:lpstr>
      <vt:lpstr>Oblici učenja prema načinu i intenzitetu korištenja informacijskih i komunikacijskih tehnologija, T. Bates 2020. </vt:lpstr>
      <vt:lpstr>PowerPoint Presentation</vt:lpstr>
      <vt:lpstr>PowerPoint Presentation</vt:lpstr>
      <vt:lpstr>Hitna nastava na daljinu  (Emergency remote teaching)</vt:lpstr>
      <vt:lpstr>Budućnost vezano uz poslove</vt:lpstr>
      <vt:lpstr>Vrste online tečajeva</vt:lpstr>
      <vt:lpstr>Kako bi izgledao moj online tečaj? </vt:lpstr>
      <vt:lpstr>Primjeri dizajna tečajeva</vt:lpstr>
      <vt:lpstr>Popis upisanih kolegija</vt:lpstr>
      <vt:lpstr>Prikaz odabranih kolegija</vt:lpstr>
      <vt:lpstr>Sudionici kolegija</vt:lpstr>
      <vt:lpstr>Uređivanje e-kolegija</vt:lpstr>
      <vt:lpstr>Popis dostupnih resursa i aktivnosti</vt:lpstr>
      <vt:lpstr>Komunikacija u kolegiju</vt:lpstr>
      <vt:lpstr>Uvjetovanost pristupa sadržajima</vt:lpstr>
      <vt:lpstr>Dovršenost aktivnosti i kolegija</vt:lpstr>
      <vt:lpstr>Značka i potvrda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Radna skupina</cp:lastModifiedBy>
  <cp:revision>71</cp:revision>
  <cp:lastPrinted>2018-05-22T06:19:07Z</cp:lastPrinted>
  <dcterms:created xsi:type="dcterms:W3CDTF">2014-09-19T07:16:42Z</dcterms:created>
  <dcterms:modified xsi:type="dcterms:W3CDTF">2022-03-31T09:11:22Z</dcterms:modified>
</cp:coreProperties>
</file>