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3" r:id="rId3"/>
    <p:sldId id="270" r:id="rId4"/>
    <p:sldId id="271" r:id="rId5"/>
    <p:sldId id="266" r:id="rId6"/>
    <p:sldId id="267" r:id="rId7"/>
    <p:sldId id="268" r:id="rId8"/>
    <p:sldId id="269" r:id="rId9"/>
    <p:sldId id="265" r:id="rId10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918" autoAdjust="0"/>
  </p:normalViewPr>
  <p:slideViewPr>
    <p:cSldViewPr snapToGrid="0">
      <p:cViewPr varScale="1">
        <p:scale>
          <a:sx n="160" d="100"/>
          <a:sy n="160" d="100"/>
        </p:scale>
        <p:origin x="332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01.04.2022.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01.04.2022.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01.04.2022.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01.04.2022.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40"/>
          <p:cNvSpPr txBox="1"/>
          <p:nvPr userDrawn="1"/>
        </p:nvSpPr>
        <p:spPr>
          <a:xfrm>
            <a:off x="1904107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Slika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322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01.04.2022.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files/srce/docs/CEU/srce_upute_za_odrzavanje_testova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mailto:moodle@srce.h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Podrška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za e-učenje u </a:t>
            </a:r>
            <a:r>
              <a:rPr lang="en-GB" dirty="0" err="1"/>
              <a:t>vrednovanju</a:t>
            </a:r>
            <a:r>
              <a:rPr lang="en-GB" dirty="0"/>
              <a:t> online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r"/>
            <a:endParaRPr lang="hr-HR" dirty="0"/>
          </a:p>
          <a:p>
            <a:r>
              <a:rPr lang="en-GB" dirty="0"/>
              <a:t>Tona Radobolja, </a:t>
            </a:r>
            <a:r>
              <a:rPr lang="en-GB" dirty="0" err="1"/>
              <a:t>Sveučilišni</a:t>
            </a:r>
            <a:r>
              <a:rPr lang="en-GB" dirty="0"/>
              <a:t> </a:t>
            </a:r>
            <a:r>
              <a:rPr lang="en-GB" dirty="0" err="1"/>
              <a:t>računski</a:t>
            </a:r>
            <a:r>
              <a:rPr lang="en-GB" dirty="0"/>
              <a:t> centar </a:t>
            </a:r>
            <a:r>
              <a:rPr lang="en-GB" dirty="0" err="1"/>
              <a:t>Sveučilišta</a:t>
            </a:r>
            <a:r>
              <a:rPr lang="en-GB" dirty="0"/>
              <a:t> u </a:t>
            </a:r>
            <a:r>
              <a:rPr lang="en-GB" dirty="0" err="1"/>
              <a:t>Zagrebu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Centar za e-učenje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9C037-81B3-46B6-98D3-27A9D0F40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4" y="873159"/>
            <a:ext cx="3600000" cy="165735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6674B5-2FE0-4005-BEB7-913A632173BC}"/>
              </a:ext>
            </a:extLst>
          </p:cNvPr>
          <p:cNvSpPr txBox="1">
            <a:spLocks/>
          </p:cNvSpPr>
          <p:nvPr/>
        </p:nvSpPr>
        <p:spPr>
          <a:xfrm>
            <a:off x="839789" y="1828800"/>
            <a:ext cx="5157787" cy="436086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Podrška Centra za e-učenje: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000" dirty="0"/>
              <a:t>Priručnik</a:t>
            </a:r>
          </a:p>
          <a:p>
            <a:r>
              <a:rPr lang="hr-HR" sz="2000" dirty="0"/>
              <a:t>Kratke upute i preporuke</a:t>
            </a:r>
          </a:p>
          <a:p>
            <a:r>
              <a:rPr lang="hr-HR" sz="2000" dirty="0"/>
              <a:t>Online tečajevi</a:t>
            </a:r>
          </a:p>
          <a:p>
            <a:r>
              <a:rPr lang="hr-HR" sz="2000" dirty="0"/>
              <a:t>Vodič za ocjene</a:t>
            </a:r>
          </a:p>
          <a:p>
            <a:r>
              <a:rPr lang="hr-HR" sz="2000" dirty="0"/>
              <a:t>Helpdesk</a:t>
            </a:r>
          </a:p>
          <a:p>
            <a:r>
              <a:rPr lang="hr-HR" sz="2000" dirty="0"/>
              <a:t>Online konzultacije</a:t>
            </a:r>
          </a:p>
          <a:p>
            <a:endParaRPr lang="hr-HR" sz="2200" dirty="0"/>
          </a:p>
          <a:p>
            <a:endParaRPr lang="hr-HR" dirty="0"/>
          </a:p>
        </p:txBody>
      </p:sp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4F5CC43A-68A9-4D72-95E0-F09B9D912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5" y="2530518"/>
            <a:ext cx="347670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531C-D644-4D5C-BEDA-14899332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Izazov za nastavnike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3B17-4EC6-4134-BD0F-B549396F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Kako</a:t>
            </a:r>
            <a:r>
              <a:rPr lang="en-GB" sz="2400" dirty="0"/>
              <a:t> </a:t>
            </a:r>
            <a:r>
              <a:rPr lang="hr-HR" sz="2400" dirty="0"/>
              <a:t>izraditi</a:t>
            </a:r>
            <a:r>
              <a:rPr lang="en-GB" sz="2400" dirty="0"/>
              <a:t> online test</a:t>
            </a:r>
            <a:r>
              <a:rPr lang="hr-HR" sz="2400" dirty="0"/>
              <a:t>?</a:t>
            </a:r>
          </a:p>
          <a:p>
            <a:r>
              <a:rPr lang="hr-HR" sz="2400" dirty="0"/>
              <a:t>Kako </a:t>
            </a:r>
            <a:r>
              <a:rPr lang="en-GB" sz="2400" dirty="0"/>
              <a:t>test </a:t>
            </a:r>
            <a:r>
              <a:rPr lang="hr-HR" sz="2400" dirty="0"/>
              <a:t>pripremljen</a:t>
            </a:r>
            <a:r>
              <a:rPr lang="en-GB" sz="2400" dirty="0"/>
              <a:t> za </a:t>
            </a:r>
            <a:r>
              <a:rPr lang="hr-HR" sz="2400" dirty="0"/>
              <a:t>učionicu</a:t>
            </a:r>
            <a:r>
              <a:rPr lang="en-GB" sz="2400" dirty="0"/>
              <a:t> </a:t>
            </a:r>
            <a:r>
              <a:rPr lang="hr-HR" sz="2400" dirty="0"/>
              <a:t>prebaciti </a:t>
            </a:r>
            <a:r>
              <a:rPr lang="en-GB" sz="2400" dirty="0"/>
              <a:t>u online </a:t>
            </a:r>
            <a:r>
              <a:rPr lang="hr-HR" sz="2400" dirty="0"/>
              <a:t>okruženje</a:t>
            </a:r>
            <a:r>
              <a:rPr lang="en-GB" sz="2400" dirty="0"/>
              <a:t>?</a:t>
            </a:r>
            <a:endParaRPr lang="hr-HR" sz="2400" dirty="0"/>
          </a:p>
          <a:p>
            <a:r>
              <a:rPr lang="hr-HR" sz="2400" dirty="0"/>
              <a:t>Kako provesti ocjene kroz sustav Merlin?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Priručnik za nastavnike</a:t>
            </a:r>
          </a:p>
          <a:p>
            <a:r>
              <a:rPr lang="hr-HR" sz="2400" dirty="0"/>
              <a:t>Upute za održavanje testa u sustavu Merlin</a:t>
            </a:r>
          </a:p>
          <a:p>
            <a:r>
              <a:rPr lang="hr-HR" sz="2400" dirty="0" err="1"/>
              <a:t>Safe</a:t>
            </a:r>
            <a:r>
              <a:rPr lang="hr-HR" sz="2400" dirty="0"/>
              <a:t> </a:t>
            </a:r>
            <a:r>
              <a:rPr lang="hr-HR" sz="2400" dirty="0" err="1"/>
              <a:t>Exam</a:t>
            </a:r>
            <a:r>
              <a:rPr lang="hr-HR" sz="2400" dirty="0"/>
              <a:t> Browser</a:t>
            </a:r>
          </a:p>
          <a:p>
            <a:pPr lvl="1"/>
            <a:r>
              <a:rPr lang="hr-HR" sz="2000" dirty="0"/>
              <a:t>Upute za pokretanje testa u programu SEB</a:t>
            </a:r>
          </a:p>
          <a:p>
            <a:pPr lvl="1"/>
            <a:r>
              <a:rPr lang="hr-HR" sz="2000" dirty="0"/>
              <a:t>Snimka demonstracije SEB-a u sustavu Merlin</a:t>
            </a:r>
          </a:p>
          <a:p>
            <a:pPr lvl="1"/>
            <a:r>
              <a:rPr lang="hr-HR" sz="2000" dirty="0" err="1"/>
              <a:t>Safe</a:t>
            </a:r>
            <a:r>
              <a:rPr lang="hr-HR" sz="2000" dirty="0"/>
              <a:t> </a:t>
            </a:r>
            <a:r>
              <a:rPr lang="hr-HR" sz="2000" dirty="0" err="1"/>
              <a:t>Exam</a:t>
            </a:r>
            <a:r>
              <a:rPr lang="hr-HR" sz="2000" dirty="0"/>
              <a:t> Browser probni test</a:t>
            </a:r>
            <a:endParaRPr lang="hr-HR" dirty="0"/>
          </a:p>
        </p:txBody>
      </p:sp>
      <p:pic>
        <p:nvPicPr>
          <p:cNvPr id="5" name="Slika 8">
            <a:extLst>
              <a:ext uri="{FF2B5EF4-FFF2-40B4-BE49-F238E27FC236}">
                <a16:creationId xmlns:a16="http://schemas.microsoft.com/office/drawing/2014/main" id="{67BA34D7-3862-42A8-940A-111EB782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061" y="1962785"/>
            <a:ext cx="2377646" cy="293243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4" name="Slika 7">
            <a:hlinkClick r:id="rId3"/>
            <a:extLst>
              <a:ext uri="{FF2B5EF4-FFF2-40B4-BE49-F238E27FC236}">
                <a16:creationId xmlns:a16="http://schemas.microsoft.com/office/drawing/2014/main" id="{1660BFA4-15D1-4514-9A67-BBB33DFF1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14" y="3270672"/>
            <a:ext cx="2184760" cy="289819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240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D955-C846-42DF-8FC2-08CCEB24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 test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AF9AB-3113-4660-A390-4E7D1C11D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3" y="1150938"/>
            <a:ext cx="8588193" cy="5087937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31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E362F93-EA7D-4532-8183-64E6B2C28F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6" y="2274102"/>
            <a:ext cx="5181600" cy="172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Online tečajevi o vrednovanju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01B715-CA6C-4FD0-BA0D-9D8ABE8FC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6" y="1168818"/>
            <a:ext cx="5181600" cy="1108977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F85A55-F70E-4014-9B2C-E77A069E946C}"/>
              </a:ext>
            </a:extLst>
          </p:cNvPr>
          <p:cNvSpPr txBox="1">
            <a:spLocks/>
          </p:cNvSpPr>
          <p:nvPr/>
        </p:nvSpPr>
        <p:spPr>
          <a:xfrm>
            <a:off x="6096000" y="1311409"/>
            <a:ext cx="5157787" cy="4892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Implementacija i vrednovanje ishoda učenja u sustavu Moodle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Implementacija kompetencijskog okvira kroz sustav Moodle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Vrednovanje studentskih postignuća u online okruženju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Kako ocjenjivati pomoću rubrika?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Napredni rad u sustavu Merlin - Pitanja i testovi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Napredni rad u sustavu Merlin - Ocjenjivanje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701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A355613-37BB-4147-94E2-A15D8ED72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5742" r="3242" b="5970"/>
          <a:stretch/>
        </p:blipFill>
        <p:spPr>
          <a:xfrm>
            <a:off x="9695383" y="4633074"/>
            <a:ext cx="2520000" cy="160963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Vodič za ocjene u sustavu Moodle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7C1B8-D6FE-451D-9C82-A85215EA8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6" y="1290024"/>
            <a:ext cx="5223222" cy="36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360BDB-4ECA-4B89-9B22-12D0DE417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19" y="1290024"/>
            <a:ext cx="5137964" cy="36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09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B75C-9736-414B-AF4B-9518B892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297578"/>
            <a:ext cx="5157787" cy="4892086"/>
          </a:xfrm>
        </p:spPr>
        <p:txBody>
          <a:bodyPr>
            <a:normAutofit/>
          </a:bodyPr>
          <a:lstStyle/>
          <a:p>
            <a:r>
              <a:rPr lang="hr-HR" sz="2200" dirty="0"/>
              <a:t>Organizacija ocjena u e-kolegiju</a:t>
            </a:r>
          </a:p>
          <a:p>
            <a:r>
              <a:rPr lang="hr-HR" sz="2200" dirty="0"/>
              <a:t>Organizacija kategorija i stavki koje se ocjenjuju</a:t>
            </a:r>
          </a:p>
          <a:p>
            <a:r>
              <a:rPr lang="hr-HR" sz="2200" dirty="0"/>
              <a:t>Ručno upisane ocjene</a:t>
            </a:r>
          </a:p>
          <a:p>
            <a:r>
              <a:rPr lang="hr-HR" sz="2200" dirty="0"/>
              <a:t>Zaključane ocjene</a:t>
            </a:r>
          </a:p>
          <a:p>
            <a:r>
              <a:rPr lang="hr-HR" sz="2200" dirty="0"/>
              <a:t>Upisivanje tekstualne povratne informacije</a:t>
            </a:r>
          </a:p>
          <a:p>
            <a:r>
              <a:rPr lang="hr-HR" sz="2200" dirty="0"/>
              <a:t>Skrivene stavke koje se ocjenjuju</a:t>
            </a:r>
          </a:p>
          <a:p>
            <a:r>
              <a:rPr lang="hr-HR" sz="2200" dirty="0"/>
              <a:t>Izračun ukupne ocjene</a:t>
            </a:r>
          </a:p>
          <a:p>
            <a:r>
              <a:rPr lang="hr-HR" sz="2200" dirty="0"/>
              <a:t>Oblik prikaza ocjene, slovne ocjene</a:t>
            </a:r>
          </a:p>
          <a:p>
            <a:r>
              <a:rPr lang="hr-HR" sz="2200" dirty="0"/>
              <a:t>Studentski prikaz</a:t>
            </a:r>
          </a:p>
          <a:p>
            <a:r>
              <a:rPr lang="hr-HR" sz="2200" dirty="0"/>
              <a:t>Primjeri formula</a:t>
            </a:r>
            <a:endParaRPr lang="hr-H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D69B1B-F17C-4DF9-91F5-FC0FCCB2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 Vodiča za ocjene u sustavu Moodle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949AB8-0603-498D-B969-58E699259DE9}"/>
              </a:ext>
            </a:extLst>
          </p:cNvPr>
          <p:cNvSpPr txBox="1">
            <a:spLocks/>
          </p:cNvSpPr>
          <p:nvPr/>
        </p:nvSpPr>
        <p:spPr>
          <a:xfrm>
            <a:off x="6194424" y="1297578"/>
            <a:ext cx="5157787" cy="489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E6C4B-1D67-4976-9B34-C9BC88473792}"/>
              </a:ext>
            </a:extLst>
          </p:cNvPr>
          <p:cNvSpPr txBox="1">
            <a:spLocks/>
          </p:cNvSpPr>
          <p:nvPr/>
        </p:nvSpPr>
        <p:spPr>
          <a:xfrm>
            <a:off x="6096000" y="1297578"/>
            <a:ext cx="5157787" cy="489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Primjeri formula:</a:t>
            </a:r>
          </a:p>
          <a:p>
            <a:pPr lvl="1"/>
            <a:r>
              <a:rPr lang="hr-HR" sz="1800" dirty="0"/>
              <a:t>Zbrajanje</a:t>
            </a:r>
          </a:p>
          <a:p>
            <a:pPr lvl="1"/>
            <a:r>
              <a:rPr lang="hr-HR" sz="1800" dirty="0"/>
              <a:t>Zbrajanje stavki različitih pondera</a:t>
            </a:r>
          </a:p>
          <a:p>
            <a:pPr lvl="1"/>
            <a:r>
              <a:rPr lang="hr-HR" sz="1800" dirty="0"/>
              <a:t>(udjela u konačnoj ocjeni)</a:t>
            </a:r>
          </a:p>
          <a:p>
            <a:pPr lvl="1"/>
            <a:r>
              <a:rPr lang="hr-HR" sz="1800" dirty="0"/>
              <a:t>Zbrajanje stavki ako je ostvaren zadani uvjet </a:t>
            </a:r>
          </a:p>
          <a:p>
            <a:pPr lvl="1"/>
            <a:r>
              <a:rPr lang="hr-HR" sz="1800" dirty="0"/>
              <a:t>Zbrajanje stavki ako je ostvareno više uvjeta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22206-AB71-47D4-960B-A3610458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3"/>
          <a:stretch/>
        </p:blipFill>
        <p:spPr>
          <a:xfrm>
            <a:off x="6705351" y="3897926"/>
            <a:ext cx="4320000" cy="22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3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DD8146-2978-41C6-86CA-7E7914799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Formativno vrednovanje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E177-86A3-44D6-9F74-0B8B3C703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59725"/>
            <a:ext cx="5157787" cy="40299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400" dirty="0"/>
              <a:t>Mogućnosti uvjetovanosti i dovršenosti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Zadaća – povratna informacija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Testovi – povratne informacije za netočne odgovore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Lekcija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Forum</a:t>
            </a:r>
          </a:p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8FE70-BEFD-48E4-9BC7-2AD1B5472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/>
              <a:t>Sumativno</a:t>
            </a:r>
            <a:r>
              <a:rPr lang="hr-HR" dirty="0"/>
              <a:t> vrednovanje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D968A-DDE2-4790-97ED-35C2762DB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159725"/>
            <a:ext cx="5183188" cy="40299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/>
              <a:t>Zadaća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Test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Radionica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Lekcija</a:t>
            </a:r>
          </a:p>
          <a:p>
            <a:pPr>
              <a:lnSpc>
                <a:spcPct val="100000"/>
              </a:lnSpc>
            </a:pPr>
            <a:r>
              <a:rPr lang="hr-HR" sz="2400" dirty="0" err="1"/>
              <a:t>H5P</a:t>
            </a:r>
            <a:endParaRPr lang="hr-HR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42A2E6-4707-4B14-9392-BB34C415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 u sustavu Moodle</a:t>
            </a:r>
          </a:p>
        </p:txBody>
      </p:sp>
    </p:spTree>
    <p:extLst>
      <p:ext uri="{BB962C8B-B14F-4D97-AF65-F5344CB8AC3E}">
        <p14:creationId xmlns:p14="http://schemas.microsoft.com/office/powerpoint/2010/main" val="126348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https://www.srce.unizg.hr/ceu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moodle@srce.hr</a:t>
            </a:r>
            <a:endParaRPr lang="hr-HR" dirty="0"/>
          </a:p>
          <a:p>
            <a:r>
              <a:rPr lang="hr-HR" dirty="0">
                <a:hlinkClick r:id="rId3"/>
              </a:rPr>
              <a:t>ceu@srce.hr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254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Podrška Centra za e-učenje u vrednovanju online</vt:lpstr>
      <vt:lpstr>Centar za e-učenje</vt:lpstr>
      <vt:lpstr>Izazov za nastavnike</vt:lpstr>
      <vt:lpstr>Aktivnost test</vt:lpstr>
      <vt:lpstr>Online tečajevi o vrednovanju</vt:lpstr>
      <vt:lpstr>Vodič za ocjene u sustavu Moodle</vt:lpstr>
      <vt:lpstr>Teme Vodiča za ocjene u sustavu Moodle</vt:lpstr>
      <vt:lpstr>Vrednovanje u sustavu Moodle</vt:lpstr>
      <vt:lpstr>https://www.srce.unizg.hr/ceu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Amira Zubović</cp:lastModifiedBy>
  <cp:revision>90</cp:revision>
  <cp:lastPrinted>2014-06-24T07:01:20Z</cp:lastPrinted>
  <dcterms:created xsi:type="dcterms:W3CDTF">2014-09-19T07:16:42Z</dcterms:created>
  <dcterms:modified xsi:type="dcterms:W3CDTF">2022-04-01T13:12:00Z</dcterms:modified>
</cp:coreProperties>
</file>