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3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797675" cy="9926638"/>
  <p:defaultTextStyle>
    <a:defPPr>
      <a:defRPr lang="sr-Latn-R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0306" autoAdjust="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8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3.xml"/><Relationship Id="rId4" Type="http://schemas.openxmlformats.org/officeDocument/2006/relationships/image" Target="../media/image8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02.05.2022.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2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02.05.2022.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creativecommons.org/licenses/by-nc/4.0/" TargetMode="Externa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02.05.2022.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" y="337940"/>
            <a:ext cx="1165356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 userDrawn="1"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8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 userDrawn="1"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02.05.2022.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</a:t>
            </a:r>
            <a:r>
              <a:rPr lang="en-US" dirty="0"/>
              <a:t>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02.05.2022.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02.05.2022.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6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02.05.2022.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8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</a:t>
            </a:r>
            <a:r>
              <a:rPr lang="en-US" dirty="0"/>
              <a:t>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2" descr="http://mirrors.creativecommons.org/presskit/buttons/88x31/png/by-nc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19708"/>
            <a:ext cx="912772" cy="3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0"/>
          <p:cNvSpPr txBox="1"/>
          <p:nvPr userDrawn="1"/>
        </p:nvSpPr>
        <p:spPr>
          <a:xfrm>
            <a:off x="1892629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dano je na korištenje pod licencijom </a:t>
            </a:r>
            <a:r>
              <a:rPr kumimoji="0" lang="hr-HR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 </a:t>
            </a:r>
            <a:r>
              <a:rPr kumimoji="0" lang="hr-HR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Imenovanje-Nekomercijalno 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međunarodna. Licencija je dostupna na stranici: 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https://creativecommons.org/licenses/by-nc/4.0/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 </a:t>
            </a: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3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02.05.2022.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58D0E9-F2E4-4633-B251-58FCDB1CD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21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kp.sfu.ca/learning-omp/en/" TargetMode="External"/><Relationship Id="rId2" Type="http://schemas.openxmlformats.org/officeDocument/2006/relationships/hyperlink" Target="https://forum.pkp.sfu.ca/c/questions/omp-topics/1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mp.srce.hr/index.php/demo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books.ffzg.unizg.hr/" TargetMode="External"/><Relationship Id="rId2" Type="http://schemas.openxmlformats.org/officeDocument/2006/relationships/hyperlink" Target="https://morepress.unizd.hr/books/index.php/pres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-knjige.ff.uni-lj.si/znanstvena-zalozba" TargetMode="External"/><Relationship Id="rId4" Type="http://schemas.openxmlformats.org/officeDocument/2006/relationships/hyperlink" Target="https://books.ub.uni-heidelberg.de/heibook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books.ffzg.unizg.h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8969" y="2780827"/>
            <a:ext cx="11677972" cy="173540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effectLst/>
              </a:rPr>
              <a:t>Open monograph press </a:t>
            </a:r>
            <a:r>
              <a:rPr lang="en-GB" b="1" dirty="0" err="1">
                <a:effectLst/>
              </a:rPr>
              <a:t>za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urednike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zbornika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radova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553485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Iva </a:t>
            </a:r>
            <a:r>
              <a:rPr lang="en-GB" dirty="0" err="1"/>
              <a:t>Melinščak</a:t>
            </a:r>
            <a:r>
              <a:rPr lang="en-GB" dirty="0"/>
              <a:t> </a:t>
            </a:r>
            <a:r>
              <a:rPr lang="en-GB" dirty="0" err="1"/>
              <a:t>Zlodi</a:t>
            </a:r>
            <a:r>
              <a:rPr lang="en-GB" dirty="0"/>
              <a:t>, </a:t>
            </a:r>
            <a:r>
              <a:rPr lang="en-GB" dirty="0" err="1"/>
              <a:t>Sveučilište</a:t>
            </a:r>
            <a:r>
              <a:rPr lang="en-GB" dirty="0"/>
              <a:t> u </a:t>
            </a:r>
            <a:r>
              <a:rPr lang="en-GB" dirty="0" err="1"/>
              <a:t>Zagrebu</a:t>
            </a:r>
            <a:r>
              <a:rPr lang="en-GB" dirty="0"/>
              <a:t>, </a:t>
            </a:r>
            <a:r>
              <a:rPr lang="en-GB" dirty="0" err="1"/>
              <a:t>Filozofski</a:t>
            </a:r>
            <a:r>
              <a:rPr lang="en-GB" dirty="0"/>
              <a:t> </a:t>
            </a:r>
            <a:r>
              <a:rPr lang="en-GB" dirty="0" err="1" smtClean="0"/>
              <a:t>fakultet</a:t>
            </a:r>
            <a:endParaRPr lang="hr-HR" dirty="0" smtClean="0"/>
          </a:p>
          <a:p>
            <a:pPr algn="r"/>
            <a:r>
              <a:rPr lang="en-GB" dirty="0" err="1"/>
              <a:t>Jakov</a:t>
            </a:r>
            <a:r>
              <a:rPr lang="en-GB" dirty="0"/>
              <a:t> M. </a:t>
            </a:r>
            <a:r>
              <a:rPr lang="en-GB" dirty="0" err="1"/>
              <a:t>Vežić</a:t>
            </a:r>
            <a:r>
              <a:rPr lang="en-GB" dirty="0"/>
              <a:t>, </a:t>
            </a:r>
            <a:r>
              <a:rPr lang="en-GB" dirty="0" err="1"/>
              <a:t>Sveučilišni</a:t>
            </a:r>
            <a:r>
              <a:rPr lang="en-GB" dirty="0"/>
              <a:t> </a:t>
            </a:r>
            <a:r>
              <a:rPr lang="en-GB" dirty="0" err="1"/>
              <a:t>računski</a:t>
            </a:r>
            <a:r>
              <a:rPr lang="en-GB" dirty="0"/>
              <a:t> </a:t>
            </a:r>
            <a:r>
              <a:rPr lang="en-GB" dirty="0" err="1"/>
              <a:t>centar</a:t>
            </a:r>
            <a:r>
              <a:rPr lang="en-GB" dirty="0"/>
              <a:t> </a:t>
            </a:r>
            <a:r>
              <a:rPr lang="en-GB" dirty="0" err="1"/>
              <a:t>Sveučilišta</a:t>
            </a:r>
            <a:r>
              <a:rPr lang="en-GB" dirty="0"/>
              <a:t> u </a:t>
            </a:r>
            <a:r>
              <a:rPr lang="en-GB" dirty="0" err="1"/>
              <a:t>Zagrebu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C329-77BC-4043-B479-96E96C4A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Nedostaci OMP-a?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17553-8E47-410C-AD7B-9ED50D18F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Mala zajednica korisnika (u usporedbi s OJS-om) i slabija dokumentacija:</a:t>
            </a:r>
          </a:p>
          <a:p>
            <a:pPr lvl="1"/>
            <a:r>
              <a:rPr lang="hr-HR" dirty="0">
                <a:hlinkClick r:id="rId2"/>
              </a:rPr>
              <a:t>Forum korisnika</a:t>
            </a:r>
            <a:endParaRPr lang="hr-HR" dirty="0"/>
          </a:p>
          <a:p>
            <a:pPr lvl="1"/>
            <a:r>
              <a:rPr lang="hr-HR" dirty="0">
                <a:hlinkClick r:id="rId3"/>
              </a:rPr>
              <a:t>Upute i dokumentacija</a:t>
            </a:r>
            <a:endParaRPr lang="hr-HR" dirty="0"/>
          </a:p>
          <a:p>
            <a:r>
              <a:rPr lang="hr-HR" dirty="0"/>
              <a:t>Sporiji razvoj</a:t>
            </a:r>
          </a:p>
          <a:p>
            <a:r>
              <a:rPr lang="hr-HR" dirty="0"/>
              <a:t>Nedostatak tzv. </a:t>
            </a:r>
            <a:r>
              <a:rPr lang="hr-HR" i="1" dirty="0" err="1"/>
              <a:t>landing</a:t>
            </a:r>
            <a:r>
              <a:rPr lang="hr-HR" i="1" dirty="0"/>
              <a:t> </a:t>
            </a:r>
            <a:r>
              <a:rPr lang="hr-HR" i="1" dirty="0" err="1"/>
              <a:t>pages</a:t>
            </a:r>
            <a:r>
              <a:rPr lang="hr-HR" i="1" dirty="0"/>
              <a:t> </a:t>
            </a:r>
            <a:r>
              <a:rPr lang="hr-HR" dirty="0"/>
              <a:t>za poglavlja (najavljeno za sljedeću verziju)</a:t>
            </a:r>
          </a:p>
          <a:p>
            <a:r>
              <a:rPr lang="hr-HR" dirty="0"/>
              <a:t>Slabije indeksiranje u Google </a:t>
            </a:r>
            <a:r>
              <a:rPr lang="hr-HR" dirty="0" err="1"/>
              <a:t>Scholaru</a:t>
            </a:r>
            <a:r>
              <a:rPr lang="hr-HR" dirty="0"/>
              <a:t> (povezano s </a:t>
            </a:r>
            <a:r>
              <a:rPr lang="hr-HR" i="1" dirty="0" err="1"/>
              <a:t>landing</a:t>
            </a:r>
            <a:r>
              <a:rPr lang="hr-HR" i="1" dirty="0"/>
              <a:t> </a:t>
            </a:r>
            <a:r>
              <a:rPr lang="hr-HR" i="1" dirty="0" err="1"/>
              <a:t>pages</a:t>
            </a:r>
            <a:r>
              <a:rPr lang="hr-HR" dirty="0"/>
              <a:t>)</a:t>
            </a:r>
          </a:p>
          <a:p>
            <a:r>
              <a:rPr lang="hr-HR" dirty="0"/>
              <a:t>Nema </a:t>
            </a:r>
            <a:r>
              <a:rPr lang="hr-HR" i="1" dirty="0" err="1"/>
              <a:t>QuickSubmitt</a:t>
            </a:r>
            <a:r>
              <a:rPr lang="hr-HR" dirty="0"/>
              <a:t> opcije (kao u OJS-u)</a:t>
            </a:r>
          </a:p>
          <a:p>
            <a:r>
              <a:rPr lang="hr-HR" dirty="0"/>
              <a:t>Nedostatne mogućnosti pretraživanja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03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ED1E-B74F-494E-9C75-CF42ACDE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koristiti  OMP (a ne Dabar ili Hrčak)?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D22D5C-04A4-438B-964E-B489FFD56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51" y="1139063"/>
            <a:ext cx="4001406" cy="3753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B76E75-A5B5-400D-8A06-DF9B0ED9F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91" y="1543792"/>
            <a:ext cx="4976908" cy="4271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A38269-8E0C-4FAD-AD90-165D5841D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356" y="1139063"/>
            <a:ext cx="5204644" cy="42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5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DC1056-83AD-48BF-BCA3-DC06368D8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888" y="1150688"/>
            <a:ext cx="5532912" cy="508814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Za knjige autora/urednika -zaposlenika ustanove</a:t>
            </a:r>
          </a:p>
          <a:p>
            <a:r>
              <a:rPr lang="hr-HR" dirty="0"/>
              <a:t>Pohrana drugdje objavljenih knjiga</a:t>
            </a:r>
          </a:p>
          <a:p>
            <a:r>
              <a:rPr lang="hr-HR" dirty="0"/>
              <a:t>Ne služi kao primarno mjesto objave</a:t>
            </a:r>
          </a:p>
          <a:p>
            <a:r>
              <a:rPr lang="hr-HR" dirty="0"/>
              <a:t>Knjige su ‘utopljene’ u ostatku znanstvene produkcije ustanove</a:t>
            </a:r>
          </a:p>
          <a:p>
            <a:r>
              <a:rPr lang="hr-HR" dirty="0"/>
              <a:t>Manje vidljiva povezanost cjeline i poglavlja (nema TOC-a)</a:t>
            </a:r>
          </a:p>
          <a:p>
            <a:r>
              <a:rPr lang="hr-HR" dirty="0"/>
              <a:t>Ali!</a:t>
            </a:r>
          </a:p>
          <a:p>
            <a:pPr lvl="1"/>
            <a:r>
              <a:rPr lang="hr-HR" dirty="0"/>
              <a:t>Bolja vidljivost u Google </a:t>
            </a:r>
            <a:r>
              <a:rPr lang="hr-HR" dirty="0" err="1"/>
              <a:t>Scholaru</a:t>
            </a:r>
            <a:endParaRPr lang="hr-HR" dirty="0"/>
          </a:p>
          <a:p>
            <a:r>
              <a:rPr lang="hr-HR" dirty="0"/>
              <a:t>PREPORUKA: </a:t>
            </a:r>
          </a:p>
          <a:p>
            <a:pPr lvl="1"/>
            <a:r>
              <a:rPr lang="hr-HR" dirty="0"/>
              <a:t>knjige objavljene u OMP-u pohraniti i u repozitorij</a:t>
            </a:r>
          </a:p>
          <a:p>
            <a:pPr lvl="1"/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AA74A0-75CF-4443-8FEF-E9A4D677A1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298342"/>
            <a:ext cx="5181600" cy="47931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107321-7CCE-4D70-B856-F98C3045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Repozitorij ustanove u Dabru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44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2EE058-34D1-4B86-8700-1E6A22E0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Hrčak ili OMP?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0DF41A-0233-48DD-BCA2-F9C1B8A35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Sličnost časopisa (Hrčak) i nakladničkih cjelina/serija (OMP)</a:t>
            </a:r>
          </a:p>
          <a:p>
            <a:r>
              <a:rPr lang="hr-HR" dirty="0"/>
              <a:t>Hrčak ne prihvaća zbornike radova sa skupova</a:t>
            </a:r>
          </a:p>
          <a:p>
            <a:r>
              <a:rPr lang="hr-HR" dirty="0"/>
              <a:t>U OMP-u se mogu objaviti</a:t>
            </a:r>
          </a:p>
          <a:p>
            <a:pPr lvl="1"/>
            <a:r>
              <a:rPr lang="hr-HR" dirty="0"/>
              <a:t>Zbornici sa skupova koji se ne ponavljaju</a:t>
            </a:r>
          </a:p>
          <a:p>
            <a:pPr lvl="1"/>
            <a:r>
              <a:rPr lang="hr-HR" dirty="0"/>
              <a:t>Zbornici sa skupova koji se ponavljaju unutar nakladničkih cjelina / serija</a:t>
            </a:r>
          </a:p>
          <a:p>
            <a:r>
              <a:rPr lang="hr-HR" dirty="0"/>
              <a:t>Hrčak trenutno ima veću vidljivost</a:t>
            </a:r>
          </a:p>
          <a:p>
            <a:r>
              <a:rPr lang="hr-HR" dirty="0"/>
              <a:t>I serije objavljene u OMP-u moguće je prijavljivati za indeksiranje u bazama</a:t>
            </a:r>
          </a:p>
          <a:p>
            <a:endParaRPr lang="hr-H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58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C857-C232-432B-82B2-D0F654BE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OMP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B635C-3FDB-4823-A1D5-A7E8E8D29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Omogućuje okupljanje i vidljivost knjižnih izdanja ustanove (bez obzira na afilijaciju autora)</a:t>
            </a:r>
          </a:p>
          <a:p>
            <a:pPr lvl="1"/>
            <a:r>
              <a:rPr lang="hr-HR" dirty="0"/>
              <a:t>Knjige okupljene u katalog</a:t>
            </a:r>
          </a:p>
          <a:p>
            <a:pPr lvl="1"/>
            <a:r>
              <a:rPr lang="hr-HR" dirty="0"/>
              <a:t>Isticanje pojedinih naslova</a:t>
            </a:r>
          </a:p>
          <a:p>
            <a:pPr lvl="1"/>
            <a:r>
              <a:rPr lang="hr-HR" dirty="0"/>
              <a:t>Opis nakladnika</a:t>
            </a:r>
          </a:p>
          <a:p>
            <a:r>
              <a:rPr lang="hr-HR" dirty="0"/>
              <a:t>Omogućuje mrežna izdanja onih publikacija koje ne spadaju u Hrčak (autorske i uredničke knjige, zbornici sa skupova)</a:t>
            </a:r>
          </a:p>
          <a:p>
            <a:r>
              <a:rPr lang="hr-HR" dirty="0"/>
              <a:t>Adekvatni prikaz pojedine knjige ili sveska</a:t>
            </a:r>
          </a:p>
          <a:p>
            <a:pPr lvl="1"/>
            <a:r>
              <a:rPr lang="hr-HR" dirty="0"/>
              <a:t>Povezivanje tiskanog i mrežnog izdanja</a:t>
            </a:r>
          </a:p>
          <a:p>
            <a:pPr lvl="1"/>
            <a:r>
              <a:rPr lang="hr-HR" dirty="0"/>
              <a:t>Prikaz sadržaja (TOC)</a:t>
            </a:r>
          </a:p>
          <a:p>
            <a:pPr lvl="1"/>
            <a:r>
              <a:rPr lang="hr-HR" dirty="0"/>
              <a:t>Mogućnost iskazivanja uvjeta korištenja (CC licencije) i nositelja prava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422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Demonstracija: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https://omp.srce.hr/index.php/demo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072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Open </a:t>
            </a:r>
            <a:r>
              <a:rPr lang="hr-HR" dirty="0" err="1" smtClean="0"/>
              <a:t>Monograph</a:t>
            </a:r>
            <a:r>
              <a:rPr lang="hr-HR" dirty="0" smtClean="0"/>
              <a:t> Press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hr-HR" dirty="0" smtClean="0"/>
              <a:t>Platforma za uređivanje i objavljivanje znanstvenih knjiga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hr-HR" dirty="0" smtClean="0"/>
              <a:t>Monografije, uredničke knjige, druga znanstvena izdanja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hr-HR" dirty="0" smtClean="0"/>
              <a:t>Razvija </a:t>
            </a:r>
            <a:r>
              <a:rPr lang="hr-HR" dirty="0" err="1" smtClean="0"/>
              <a:t>Public</a:t>
            </a:r>
            <a:r>
              <a:rPr lang="hr-HR" dirty="0" smtClean="0"/>
              <a:t> </a:t>
            </a:r>
            <a:r>
              <a:rPr lang="hr-HR" dirty="0" err="1" smtClean="0"/>
              <a:t>Knowledge</a:t>
            </a:r>
            <a:r>
              <a:rPr lang="hr-HR" dirty="0" smtClean="0"/>
              <a:t> Project (OJS)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hr-HR" dirty="0" smtClean="0"/>
              <a:t>Otvoreni kôd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hr-HR" dirty="0" smtClean="0"/>
              <a:t>Podrška za poglavlja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hr-HR" dirty="0" smtClean="0"/>
              <a:t>Katalog publikacija za svaki „press”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8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uvođenja OMP-a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hr-HR" dirty="0" smtClean="0"/>
              <a:t>Demonstracija unosa zbornika radova (danas!)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hr-HR" dirty="0" smtClean="0"/>
              <a:t>Prijava za testiranje OMP-a (hrcak@srce.hr)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hr-HR" dirty="0" smtClean="0"/>
              <a:t>Testiranje OMP-a od strane urednika zbornika (do 1.6.)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hr-HR" dirty="0" smtClean="0"/>
              <a:t>Dijalog s urednicima koji testiraju OMP oko nedoumica i otvorenih pitanja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hr-HR" dirty="0" smtClean="0"/>
              <a:t>1. lipnja konačne povratne informacije o OMP-u i odluka o uvođenju usluge</a:t>
            </a:r>
          </a:p>
        </p:txBody>
      </p:sp>
    </p:spTree>
    <p:extLst>
      <p:ext uri="{BB962C8B-B14F-4D97-AF65-F5344CB8AC3E}">
        <p14:creationId xmlns:p14="http://schemas.microsoft.com/office/powerpoint/2010/main" val="8180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hr-HR" dirty="0" smtClean="0"/>
              <a:t>Primjeri kako izgleda OMP izvana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hr-HR" dirty="0" smtClean="0"/>
              <a:t>Demonstracija unosa zbornika radova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hr-HR" dirty="0" smtClean="0"/>
              <a:t>Ispunjavanje informacija o nakladniku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hr-HR" dirty="0" smtClean="0"/>
              <a:t>Uloge korisnika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hr-HR" dirty="0" smtClean="0"/>
              <a:t>„Brzi” unos zbornika radova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hr-HR" dirty="0" smtClean="0"/>
              <a:t>Urednički proces (zaprimanje radova, recenzije, objava)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hr-HR" dirty="0" smtClean="0"/>
              <a:t>Rasprava i pitanja</a:t>
            </a:r>
          </a:p>
        </p:txBody>
      </p:sp>
    </p:spTree>
    <p:extLst>
      <p:ext uri="{BB962C8B-B14F-4D97-AF65-F5344CB8AC3E}">
        <p14:creationId xmlns:p14="http://schemas.microsoft.com/office/powerpoint/2010/main" val="32638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Iskustva s primjenom OMP-a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HR" dirty="0"/>
              <a:t>U Hrvatskoj:</a:t>
            </a:r>
          </a:p>
          <a:p>
            <a:pPr>
              <a:lnSpc>
                <a:spcPct val="110000"/>
              </a:lnSpc>
            </a:pPr>
            <a:r>
              <a:rPr lang="hr-HR" dirty="0"/>
              <a:t>Sveučilište u Zadru: </a:t>
            </a:r>
            <a:r>
              <a:rPr lang="hr-HR" dirty="0" err="1">
                <a:hlinkClick r:id="rId2"/>
              </a:rPr>
              <a:t>Morepress</a:t>
            </a: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Filozofski fakultet Sveučilišta u Zagrebu: </a:t>
            </a:r>
            <a:r>
              <a:rPr lang="hr-HR" dirty="0">
                <a:hlinkClick r:id="rId3"/>
              </a:rPr>
              <a:t>FF Open Press</a:t>
            </a:r>
            <a:endParaRPr lang="hr-HR" dirty="0"/>
          </a:p>
          <a:p>
            <a:pPr>
              <a:lnSpc>
                <a:spcPct val="110000"/>
              </a:lnSpc>
            </a:pPr>
            <a:endParaRPr lang="hr-HR" dirty="0"/>
          </a:p>
          <a:p>
            <a:pPr marL="0" indent="0">
              <a:lnSpc>
                <a:spcPct val="110000"/>
              </a:lnSpc>
              <a:buNone/>
            </a:pPr>
            <a:r>
              <a:rPr lang="hr-HR" dirty="0"/>
              <a:t>Izvan Hrvatske:</a:t>
            </a:r>
          </a:p>
          <a:p>
            <a:pPr>
              <a:lnSpc>
                <a:spcPct val="110000"/>
              </a:lnSpc>
            </a:pPr>
            <a:r>
              <a:rPr lang="hr-HR" dirty="0"/>
              <a:t>Sveučilište u </a:t>
            </a:r>
            <a:r>
              <a:rPr lang="hr-HR" dirty="0" err="1"/>
              <a:t>Heidelbergu</a:t>
            </a:r>
            <a:r>
              <a:rPr lang="hr-HR" dirty="0"/>
              <a:t>: </a:t>
            </a:r>
            <a:r>
              <a:rPr lang="hr-HR" dirty="0" err="1">
                <a:hlinkClick r:id="rId4"/>
              </a:rPr>
              <a:t>heiBOOKS</a:t>
            </a:r>
            <a:endParaRPr lang="hr-HR" dirty="0"/>
          </a:p>
          <a:p>
            <a:pPr>
              <a:lnSpc>
                <a:spcPct val="110000"/>
              </a:lnSpc>
            </a:pPr>
            <a:r>
              <a:rPr lang="nn-NO" dirty="0">
                <a:hlinkClick r:id="rId5"/>
              </a:rPr>
              <a:t>Znanstvena založba</a:t>
            </a:r>
            <a:r>
              <a:rPr lang="nn-NO" dirty="0"/>
              <a:t> Filozofske fakultete Univerze v Ljubljani</a:t>
            </a:r>
            <a:endParaRPr lang="hr-HR" dirty="0"/>
          </a:p>
          <a:p>
            <a:pPr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87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3D24-2B8E-4019-BE01-04D67697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OMP na FFZG-u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448AFD-F78E-446D-8781-2274332BA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073" y="1150938"/>
            <a:ext cx="7379853" cy="50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9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132B-4DEC-4491-9373-0558E260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OMP na FFZG-u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0BFB4-ECAC-4BAA-B965-977DA340E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i="1" dirty="0"/>
              <a:t>FF Open Press </a:t>
            </a:r>
            <a:r>
              <a:rPr lang="hr-HR" dirty="0"/>
              <a:t>suradnja Knjižnice i izdavačke službe FF Pressa</a:t>
            </a:r>
          </a:p>
          <a:p>
            <a:r>
              <a:rPr lang="hr-HR" dirty="0"/>
              <a:t>od 2019. godine</a:t>
            </a:r>
          </a:p>
          <a:p>
            <a:r>
              <a:rPr lang="hr-HR" dirty="0"/>
              <a:t>Objava knjiga u otvorenom pristupu</a:t>
            </a:r>
          </a:p>
          <a:p>
            <a:pPr lvl="1"/>
            <a:r>
              <a:rPr lang="hr-HR" dirty="0"/>
              <a:t>Autorske knjige</a:t>
            </a:r>
          </a:p>
          <a:p>
            <a:pPr lvl="1"/>
            <a:r>
              <a:rPr lang="hr-HR" dirty="0"/>
              <a:t>Uredničke knjige i zbornici sa skupova</a:t>
            </a:r>
          </a:p>
          <a:p>
            <a:pPr lvl="1"/>
            <a:r>
              <a:rPr lang="hr-HR" dirty="0"/>
              <a:t>Udžbenici</a:t>
            </a:r>
          </a:p>
          <a:p>
            <a:r>
              <a:rPr lang="hr-HR" dirty="0"/>
              <a:t>Modaliteti e-izdanja:</a:t>
            </a:r>
          </a:p>
          <a:p>
            <a:pPr lvl="1"/>
            <a:r>
              <a:rPr lang="hr-HR" dirty="0"/>
              <a:t>Starija tiskana izdanja naknadno objavljena online</a:t>
            </a:r>
          </a:p>
          <a:p>
            <a:pPr lvl="1"/>
            <a:r>
              <a:rPr lang="hr-HR" dirty="0"/>
              <a:t>Paralelno tiskano i e-izdanje</a:t>
            </a:r>
          </a:p>
          <a:p>
            <a:pPr lvl="1"/>
            <a:r>
              <a:rPr lang="hr-HR" dirty="0"/>
              <a:t>Samo e-izdanje</a:t>
            </a:r>
          </a:p>
          <a:p>
            <a:pPr lvl="1"/>
            <a:r>
              <a:rPr lang="hr-HR" dirty="0"/>
              <a:t>Privremeni embargo na e-izdanje (zbog prodaje tiskanog)</a:t>
            </a:r>
          </a:p>
          <a:p>
            <a:pPr lvl="1"/>
            <a:r>
              <a:rPr lang="hr-HR" dirty="0"/>
              <a:t>(isključivo tisak za pojedina komercijalno isplativa izdanja)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69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150688"/>
            <a:ext cx="10039597" cy="508814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DOI</a:t>
            </a:r>
          </a:p>
          <a:p>
            <a:pPr lvl="1"/>
            <a:r>
              <a:rPr lang="hr-HR" dirty="0"/>
              <a:t>za čitavu knjigu</a:t>
            </a:r>
          </a:p>
          <a:p>
            <a:pPr lvl="1"/>
            <a:r>
              <a:rPr lang="hr-HR" dirty="0"/>
              <a:t>za poglavlja uredničkih knjiga i zbornika</a:t>
            </a:r>
          </a:p>
          <a:p>
            <a:pPr lvl="1"/>
            <a:r>
              <a:rPr lang="hr-HR" dirty="0"/>
              <a:t>članstvo u </a:t>
            </a:r>
            <a:r>
              <a:rPr lang="hr-HR" dirty="0" err="1"/>
              <a:t>CrossRefu</a:t>
            </a:r>
            <a:endParaRPr lang="hr-HR" dirty="0"/>
          </a:p>
          <a:p>
            <a:r>
              <a:rPr lang="hr-HR" dirty="0"/>
              <a:t>ISBN za e-izdanje</a:t>
            </a:r>
          </a:p>
          <a:p>
            <a:r>
              <a:rPr lang="hr-HR" dirty="0"/>
              <a:t>godina e-izdanja </a:t>
            </a:r>
          </a:p>
          <a:p>
            <a:pPr lvl="1"/>
            <a:r>
              <a:rPr lang="hr-HR" dirty="0"/>
              <a:t>ne mora se poklapati s godinom tiskanog izdanja</a:t>
            </a:r>
          </a:p>
          <a:p>
            <a:r>
              <a:rPr lang="hr-HR" dirty="0"/>
              <a:t>Isključivo PDF</a:t>
            </a:r>
          </a:p>
          <a:p>
            <a:pPr lvl="1"/>
            <a:r>
              <a:rPr lang="hr-HR" dirty="0"/>
              <a:t>(u budućnosti se nadamo e-</a:t>
            </a:r>
            <a:r>
              <a:rPr lang="hr-HR" dirty="0" err="1"/>
              <a:t>pub</a:t>
            </a:r>
            <a:r>
              <a:rPr lang="hr-HR" dirty="0"/>
              <a:t> formatu)</a:t>
            </a:r>
          </a:p>
          <a:p>
            <a:r>
              <a:rPr lang="hr-HR" dirty="0"/>
              <a:t>Mogućnost iskazivanja:</a:t>
            </a:r>
          </a:p>
          <a:p>
            <a:pPr lvl="1"/>
            <a:r>
              <a:rPr lang="hr-HR" dirty="0"/>
              <a:t>Licencije (Creative </a:t>
            </a:r>
            <a:r>
              <a:rPr lang="hr-HR" dirty="0" err="1"/>
              <a:t>Commons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Nositelja autorskog prava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E-izdanja</a:t>
            </a:r>
          </a:p>
        </p:txBody>
      </p:sp>
    </p:spTree>
    <p:extLst>
      <p:ext uri="{BB962C8B-B14F-4D97-AF65-F5344CB8AC3E}">
        <p14:creationId xmlns:p14="http://schemas.microsoft.com/office/powerpoint/2010/main" val="308871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EBDE-B7C5-421E-871A-BDE01D8D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Nakladnički nizovi i serije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96361-DA48-4C72-A18D-5A2FB2FF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‘Serijama’ u OMP-u moguće je okupljati:</a:t>
            </a:r>
          </a:p>
          <a:p>
            <a:pPr lvl="1"/>
            <a:r>
              <a:rPr lang="hr-HR" dirty="0"/>
              <a:t>Nakladničke nizove</a:t>
            </a:r>
          </a:p>
          <a:p>
            <a:pPr lvl="1"/>
            <a:r>
              <a:rPr lang="hr-HR" dirty="0"/>
              <a:t>Serijske publikacije poput zbornika radova sa skupova</a:t>
            </a:r>
          </a:p>
          <a:p>
            <a:r>
              <a:rPr lang="hr-HR" dirty="0"/>
              <a:t>Za serije je moguće:</a:t>
            </a:r>
          </a:p>
          <a:p>
            <a:pPr lvl="1"/>
            <a:r>
              <a:rPr lang="hr-HR" dirty="0"/>
              <a:t>Izraditi zasebnu stranicu i okupiti sve pripadajuće sveske</a:t>
            </a:r>
          </a:p>
          <a:p>
            <a:pPr lvl="1"/>
            <a:r>
              <a:rPr lang="hr-HR" dirty="0"/>
              <a:t>Opisati seriju i zabilježiti sastav uredništva</a:t>
            </a:r>
          </a:p>
          <a:p>
            <a:pPr lvl="1"/>
            <a:r>
              <a:rPr lang="hr-HR" dirty="0"/>
              <a:t>Iskazati </a:t>
            </a:r>
            <a:r>
              <a:rPr lang="hr-HR" dirty="0" err="1"/>
              <a:t>periodicitet</a:t>
            </a:r>
            <a:r>
              <a:rPr lang="hr-HR" dirty="0"/>
              <a:t>, početnu godinu izlaženja, ISSN</a:t>
            </a:r>
          </a:p>
          <a:p>
            <a:pPr lvl="1"/>
            <a:r>
              <a:rPr lang="hr-HR" dirty="0"/>
              <a:t>Razvrstati sveske abecedno, kronološki ili prema numeraciji</a:t>
            </a:r>
          </a:p>
          <a:p>
            <a:pPr lvl="1"/>
            <a:endParaRPr lang="hr-HR" dirty="0"/>
          </a:p>
          <a:p>
            <a:pPr marL="0" indent="0">
              <a:buNone/>
            </a:pPr>
            <a:r>
              <a:rPr lang="hr-HR" dirty="0">
                <a:hlinkClick r:id="rId2"/>
              </a:rPr>
              <a:t>Primjeri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07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623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Open monograph press za urednike zbornika radova</vt:lpstr>
      <vt:lpstr>Open Monograph Press</vt:lpstr>
      <vt:lpstr>Plan uvođenja OMP-a</vt:lpstr>
      <vt:lpstr>Radionica</vt:lpstr>
      <vt:lpstr>Iskustva s primjenom OMP-a</vt:lpstr>
      <vt:lpstr>OMP na FFZG-u</vt:lpstr>
      <vt:lpstr>OMP na FFZG-u</vt:lpstr>
      <vt:lpstr>E-izdanja</vt:lpstr>
      <vt:lpstr>Nakladnički nizovi i serije</vt:lpstr>
      <vt:lpstr>Nedostaci OMP-a?</vt:lpstr>
      <vt:lpstr>Zašto koristiti  OMP (a ne Dabar ili Hrčak)?</vt:lpstr>
      <vt:lpstr>Repozitorij ustanove u Dabru</vt:lpstr>
      <vt:lpstr>Hrčak ili OMP?</vt:lpstr>
      <vt:lpstr>OMP</vt:lpstr>
      <vt:lpstr>Demonstracija: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Kenđel</dc:creator>
  <cp:lastModifiedBy>Srce</cp:lastModifiedBy>
  <cp:revision>94</cp:revision>
  <cp:lastPrinted>2014-06-24T07:01:20Z</cp:lastPrinted>
  <dcterms:created xsi:type="dcterms:W3CDTF">2014-09-19T07:16:42Z</dcterms:created>
  <dcterms:modified xsi:type="dcterms:W3CDTF">2022-05-02T11:55:30Z</dcterms:modified>
</cp:coreProperties>
</file>