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9"/>
  </p:notesMasterIdLst>
  <p:handoutMasterIdLst>
    <p:handoutMasterId r:id="rId10"/>
  </p:handoutMasterIdLst>
  <p:sldIdLst>
    <p:sldId id="256" r:id="rId3"/>
    <p:sldId id="264" r:id="rId4"/>
    <p:sldId id="259" r:id="rId5"/>
    <p:sldId id="263" r:id="rId6"/>
    <p:sldId id="261" r:id="rId7"/>
    <p:sldId id="257" r:id="rId8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147" d="100"/>
          <a:sy n="147" d="100"/>
        </p:scale>
        <p:origin x="522" y="1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9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9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hyperlink" Target="http://www.srce.unizg.hr/oa-and-oer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srce.unizg.hr/e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4" y="-1"/>
            <a:ext cx="9317545" cy="520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786" y="4302000"/>
            <a:ext cx="9158997" cy="6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lika 1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0707" y="4061064"/>
            <a:ext cx="894996" cy="3131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1959747"/>
            <a:ext cx="68580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4752000"/>
            <a:ext cx="962609" cy="324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sp>
        <p:nvSpPr>
          <p:cNvPr id="31" name="TextBox 30"/>
          <p:cNvSpPr txBox="1"/>
          <p:nvPr userDrawn="1"/>
        </p:nvSpPr>
        <p:spPr>
          <a:xfrm>
            <a:off x="5785047" y="2939603"/>
            <a:ext cx="2700000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lang="en-US" sz="900" b="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ccording</a:t>
            </a:r>
            <a:r>
              <a:rPr lang="en-US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the Open Access Policy,</a:t>
            </a:r>
            <a:r>
              <a:rPr lang="hr-HR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Srce ensures that </a:t>
            </a:r>
            <a:r>
              <a:rPr lang="en-US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research data made by </a:t>
            </a:r>
            <a:r>
              <a:rPr lang="en-US" sz="900" b="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Srce</a:t>
            </a:r>
            <a:r>
              <a:rPr lang="en-US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accessible and free to use by the general public, especially educational and professional information and content derived from the actions and work of </a:t>
            </a:r>
            <a:r>
              <a:rPr lang="en-US" sz="900" b="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Srce</a:t>
            </a:r>
            <a:r>
              <a:rPr lang="en-US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hr-HR" sz="900" b="0" kern="1200" dirty="0" smtClean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047" y="4036254"/>
            <a:ext cx="918000" cy="362758"/>
          </a:xfrm>
          <a:prstGeom prst="rect">
            <a:avLst/>
          </a:prstGeom>
        </p:spPr>
      </p:pic>
      <p:sp>
        <p:nvSpPr>
          <p:cNvPr id="33" name="TextBox 32"/>
          <p:cNvSpPr txBox="1"/>
          <p:nvPr userDrawn="1"/>
        </p:nvSpPr>
        <p:spPr>
          <a:xfrm>
            <a:off x="2533403" y="2939603"/>
            <a:ext cx="252960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material is available under the Creative Commons License </a:t>
            </a:r>
            <a:r>
              <a:rPr lang="en-US" sz="9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Attribution</a:t>
            </a:r>
            <a:r>
              <a:rPr lang="hr-HR" sz="900" b="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4.0 International</a:t>
            </a:r>
            <a:r>
              <a:rPr lang="hr-HR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lang="en-US" sz="9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hr-HR" sz="900" b="1" u="none" kern="1200" dirty="0" smtClean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851406" y="3709382"/>
            <a:ext cx="13708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www.srce.unizg.hr/</a:t>
            </a:r>
            <a:r>
              <a:rPr lang="hr-HR" sz="900" b="1" u="none" kern="1200" dirty="0" err="1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en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2450403" y="3709382"/>
            <a:ext cx="269560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900" b="1" u="sng" kern="1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creativecommons.org/</a:t>
            </a:r>
            <a:r>
              <a:rPr lang="hr-HR" sz="900" b="1" u="sng" kern="12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licenses</a:t>
            </a:r>
            <a:r>
              <a:rPr lang="hr-HR" sz="900" b="1" u="sng" kern="1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hr-HR" sz="900" b="1" u="sng" kern="12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</a:t>
            </a:r>
            <a:r>
              <a:rPr lang="hr-HR" sz="900" b="1" u="sng" kern="1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/4.0/</a:t>
            </a:r>
            <a:r>
              <a:rPr lang="hr-HR" sz="900" b="1" u="sng" kern="12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deed.en</a:t>
            </a:r>
            <a:endParaRPr lang="hr-HR" sz="900" b="1" u="sng" kern="1200" dirty="0">
              <a:solidFill>
                <a:srgbClr val="C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6218771" y="3709382"/>
            <a:ext cx="18325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/>
              </a:rPr>
              <a:t>www.srce.unizg.hr/oa-and-oer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8" name="Picture 2" descr="C:\Users\gkurtovic\Desktop\SRCE_logo_s_potpisom_engl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16" y="2939603"/>
            <a:ext cx="1435096" cy="55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9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101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3331" y="4765340"/>
            <a:ext cx="932215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2" y="4766434"/>
            <a:ext cx="628649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97" y="4752000"/>
            <a:ext cx="856432" cy="2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5983" y="4765500"/>
            <a:ext cx="81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9777" y="4765340"/>
            <a:ext cx="592683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352" y="4765340"/>
            <a:ext cx="8100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bar-l@srce.hr" TargetMode="External"/><Relationship Id="rId2" Type="http://schemas.openxmlformats.org/officeDocument/2006/relationships/hyperlink" Target="mailto:dabar-oo@srce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5" y="3055301"/>
            <a:ext cx="7112725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2400" dirty="0" err="1" smtClean="0">
                <a:solidFill>
                  <a:schemeClr val="bg1"/>
                </a:solidFill>
              </a:rPr>
              <a:t>Quality</a:t>
            </a:r>
            <a:r>
              <a:rPr lang="hr-HR" sz="2400" dirty="0" smtClean="0">
                <a:solidFill>
                  <a:schemeClr val="bg1"/>
                </a:solidFill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</a:rPr>
              <a:t>concept</a:t>
            </a:r>
            <a:r>
              <a:rPr lang="hr-HR" sz="2400" dirty="0" smtClean="0">
                <a:solidFill>
                  <a:schemeClr val="bg1"/>
                </a:solidFill>
              </a:rPr>
              <a:t> of DABAR (Digital </a:t>
            </a:r>
            <a:r>
              <a:rPr lang="hr-HR" sz="2400" dirty="0" err="1" smtClean="0">
                <a:solidFill>
                  <a:schemeClr val="bg1"/>
                </a:solidFill>
              </a:rPr>
              <a:t>Academic</a:t>
            </a:r>
            <a:r>
              <a:rPr lang="hr-HR" sz="2400" dirty="0" smtClean="0">
                <a:solidFill>
                  <a:schemeClr val="bg1"/>
                </a:solidFill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</a:rPr>
              <a:t>Archives</a:t>
            </a:r>
            <a:r>
              <a:rPr lang="hr-HR" sz="2400" dirty="0" smtClean="0">
                <a:solidFill>
                  <a:schemeClr val="bg1"/>
                </a:solidFill>
              </a:rPr>
              <a:t> and </a:t>
            </a:r>
            <a:r>
              <a:rPr lang="hr-HR" sz="2400" dirty="0" err="1" smtClean="0">
                <a:solidFill>
                  <a:schemeClr val="bg1"/>
                </a:solidFill>
              </a:rPr>
              <a:t>Repositories</a:t>
            </a:r>
            <a:r>
              <a:rPr lang="hr-HR" sz="2400" dirty="0" smtClean="0">
                <a:solidFill>
                  <a:schemeClr val="bg1"/>
                </a:solidFill>
              </a:rPr>
              <a:t>)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6" y="4120993"/>
            <a:ext cx="5660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Ljiljana Jertec Musap</a:t>
            </a:r>
          </a:p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– University </a:t>
            </a:r>
            <a:r>
              <a:rPr lang="hr-H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Centre, University of Zagreb</a:t>
            </a:r>
          </a:p>
          <a:p>
            <a:r>
              <a:rPr lang="hr-HR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ENCORE+ </a:t>
            </a:r>
            <a:r>
              <a:rPr lang="hr-HR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hr-HR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Workshop 2, „Good Practices of OER </a:t>
            </a:r>
            <a:r>
              <a:rPr lang="hr-HR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repositories</a:t>
            </a:r>
            <a:r>
              <a:rPr lang="hr-HR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April 2022</a:t>
            </a:r>
            <a:endParaRPr lang="hr-H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5" descr="Digitaln academic archives and repositor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445" y="121277"/>
            <a:ext cx="3314013" cy="1843710"/>
          </a:xfrm>
          <a:prstGeom prst="rect">
            <a:avLst/>
          </a:prstGeom>
          <a:solidFill>
            <a:schemeClr val="bg1">
              <a:alpha val="42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72800" indent="-172800">
              <a:spcBef>
                <a:spcPts val="750"/>
              </a:spcBef>
            </a:pPr>
            <a:endParaRPr lang="hr-HR" dirty="0"/>
          </a:p>
          <a:p>
            <a:pPr marL="172800" indent="-172800">
              <a:spcBef>
                <a:spcPts val="750"/>
              </a:spcBef>
              <a:buFont typeface="Arial" panose="020B0604020202020204" pitchFamily="34" charset="0"/>
              <a:buChar char="•"/>
            </a:pPr>
            <a:endParaRPr lang="hr-HR" dirty="0" smtClean="0"/>
          </a:p>
          <a:p>
            <a:pPr marL="172800" indent="-1728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hr-HR" dirty="0" smtClean="0"/>
              <a:t>National </a:t>
            </a:r>
            <a:r>
              <a:rPr lang="hr-HR" dirty="0"/>
              <a:t>e-</a:t>
            </a:r>
            <a:r>
              <a:rPr lang="hr-HR" dirty="0" err="1"/>
              <a:t>infrastructure</a:t>
            </a:r>
            <a:r>
              <a:rPr lang="hr-HR" dirty="0"/>
              <a:t> for </a:t>
            </a:r>
            <a:r>
              <a:rPr lang="hr-HR" dirty="0" err="1"/>
              <a:t>digital</a:t>
            </a:r>
            <a:r>
              <a:rPr lang="hr-HR" dirty="0"/>
              <a:t> </a:t>
            </a:r>
            <a:r>
              <a:rPr lang="hr-HR" dirty="0" err="1"/>
              <a:t>repositories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pic>
        <p:nvPicPr>
          <p:cNvPr id="9" name="Picture 2" descr="Overview of the organizational structure of DA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63" y="83723"/>
            <a:ext cx="2963761" cy="497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" descr="Digitaln academic archives and repositor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995" y="107216"/>
            <a:ext cx="2580870" cy="14358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24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Digital </a:t>
            </a:r>
            <a:r>
              <a:rPr lang="hr-HR" dirty="0" err="1" smtClean="0"/>
              <a:t>Academic</a:t>
            </a:r>
            <a:r>
              <a:rPr lang="hr-HR" dirty="0" smtClean="0"/>
              <a:t> </a:t>
            </a:r>
            <a:r>
              <a:rPr lang="hr-HR" dirty="0" err="1" smtClean="0"/>
              <a:t>Archives</a:t>
            </a:r>
            <a:r>
              <a:rPr lang="hr-HR" dirty="0" smtClean="0"/>
              <a:t> and </a:t>
            </a:r>
            <a:r>
              <a:rPr lang="hr-HR" dirty="0" err="1" smtClean="0"/>
              <a:t>Repositories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2800" indent="-172800">
              <a:spcBef>
                <a:spcPts val="750"/>
              </a:spcBef>
            </a:pPr>
            <a:endParaRPr lang="hr-HR" dirty="0" smtClean="0"/>
          </a:p>
          <a:p>
            <a:pPr marL="172800" indent="-172800">
              <a:spcBef>
                <a:spcPts val="750"/>
              </a:spcBef>
            </a:pPr>
            <a:r>
              <a:rPr lang="hr-HR" dirty="0" err="1" smtClean="0"/>
              <a:t>Since</a:t>
            </a:r>
            <a:r>
              <a:rPr lang="hr-HR" dirty="0" smtClean="0"/>
              <a:t> August 2015:</a:t>
            </a:r>
          </a:p>
          <a:p>
            <a:pPr marL="429968" lvl="1" indent="-172800">
              <a:spcBef>
                <a:spcPts val="750"/>
              </a:spcBef>
            </a:pPr>
            <a:r>
              <a:rPr lang="hr-HR" dirty="0" smtClean="0"/>
              <a:t>156 </a:t>
            </a:r>
            <a:r>
              <a:rPr lang="hr-HR" dirty="0" err="1" smtClean="0"/>
              <a:t>digital</a:t>
            </a:r>
            <a:r>
              <a:rPr lang="hr-HR" dirty="0" smtClean="0"/>
              <a:t> </a:t>
            </a:r>
            <a:r>
              <a:rPr lang="hr-HR" dirty="0" err="1" smtClean="0"/>
              <a:t>repositories</a:t>
            </a:r>
            <a:r>
              <a:rPr lang="hr-HR" dirty="0" smtClean="0"/>
              <a:t> </a:t>
            </a:r>
          </a:p>
          <a:p>
            <a:pPr marL="429968" lvl="1" indent="-172800">
              <a:spcBef>
                <a:spcPts val="750"/>
              </a:spcBef>
            </a:pPr>
            <a:r>
              <a:rPr lang="hr-HR" dirty="0" smtClean="0"/>
              <a:t>184.000+ </a:t>
            </a:r>
            <a:r>
              <a:rPr lang="hr-HR" dirty="0" err="1" smtClean="0"/>
              <a:t>digital</a:t>
            </a:r>
            <a:r>
              <a:rPr lang="hr-HR" dirty="0" smtClean="0"/>
              <a:t> </a:t>
            </a:r>
            <a:r>
              <a:rPr lang="hr-HR" dirty="0" err="1" smtClean="0"/>
              <a:t>objects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 47.3% OA</a:t>
            </a:r>
            <a:endParaRPr lang="hr-HR" dirty="0" smtClean="0"/>
          </a:p>
          <a:p>
            <a:pPr marL="429968" lvl="1" indent="-172800">
              <a:spcBef>
                <a:spcPts val="750"/>
              </a:spcBef>
            </a:pPr>
            <a:r>
              <a:rPr lang="hr-HR" dirty="0" smtClean="0"/>
              <a:t>16 </a:t>
            </a:r>
            <a:r>
              <a:rPr lang="hr-HR" dirty="0" err="1" smtClean="0"/>
              <a:t>types</a:t>
            </a:r>
            <a:r>
              <a:rPr lang="hr-HR" dirty="0" smtClean="0"/>
              <a:t> of </a:t>
            </a:r>
            <a:r>
              <a:rPr lang="hr-HR" dirty="0" err="1" smtClean="0"/>
              <a:t>objects</a:t>
            </a:r>
            <a:r>
              <a:rPr lang="hr-HR" dirty="0" smtClean="0"/>
              <a:t> (</a:t>
            </a:r>
            <a:r>
              <a:rPr lang="hr-HR" dirty="0" err="1" smtClean="0"/>
              <a:t>nationally</a:t>
            </a:r>
            <a:r>
              <a:rPr lang="hr-HR" dirty="0" smtClean="0"/>
              <a:t> </a:t>
            </a:r>
            <a:r>
              <a:rPr lang="hr-HR" dirty="0" err="1" smtClean="0"/>
              <a:t>agreed</a:t>
            </a:r>
            <a:r>
              <a:rPr lang="hr-HR" dirty="0" smtClean="0"/>
              <a:t>)</a:t>
            </a:r>
            <a:endParaRPr lang="hr-HR" dirty="0"/>
          </a:p>
          <a:p>
            <a:pPr marL="429968" lvl="1" indent="-172800">
              <a:spcBef>
                <a:spcPts val="750"/>
              </a:spcBef>
            </a:pPr>
            <a:endParaRPr lang="hr-HR" dirty="0" smtClean="0"/>
          </a:p>
          <a:p>
            <a:pPr marL="429968" lvl="1" indent="-172800">
              <a:spcBef>
                <a:spcPts val="750"/>
              </a:spcBef>
            </a:pPr>
            <a:endParaRPr lang="hr-HR" dirty="0" smtClean="0"/>
          </a:p>
          <a:p>
            <a:pPr marL="172800" indent="-172800">
              <a:spcBef>
                <a:spcPts val="750"/>
              </a:spcBef>
            </a:pPr>
            <a:endParaRPr lang="hr-HR" dirty="0"/>
          </a:p>
        </p:txBody>
      </p:sp>
      <p:pic>
        <p:nvPicPr>
          <p:cNvPr id="4" name="Picture 15" descr="Digitaln academic archives and reposito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8511" y="4545"/>
            <a:ext cx="2580870" cy="143583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01389"/>
              </p:ext>
            </p:extLst>
          </p:nvPr>
        </p:nvGraphicFramePr>
        <p:xfrm>
          <a:off x="1050586" y="2756171"/>
          <a:ext cx="6374860" cy="184550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593715">
                  <a:extLst>
                    <a:ext uri="{9D8B030D-6E8A-4147-A177-3AD203B41FA5}">
                      <a16:colId xmlns:a16="http://schemas.microsoft.com/office/drawing/2014/main" val="2541648594"/>
                    </a:ext>
                  </a:extLst>
                </a:gridCol>
                <a:gridCol w="1593715">
                  <a:extLst>
                    <a:ext uri="{9D8B030D-6E8A-4147-A177-3AD203B41FA5}">
                      <a16:colId xmlns:a16="http://schemas.microsoft.com/office/drawing/2014/main" val="2112320941"/>
                    </a:ext>
                  </a:extLst>
                </a:gridCol>
                <a:gridCol w="1593715">
                  <a:extLst>
                    <a:ext uri="{9D8B030D-6E8A-4147-A177-3AD203B41FA5}">
                      <a16:colId xmlns:a16="http://schemas.microsoft.com/office/drawing/2014/main" val="4141328149"/>
                    </a:ext>
                  </a:extLst>
                </a:gridCol>
                <a:gridCol w="1593715">
                  <a:extLst>
                    <a:ext uri="{9D8B030D-6E8A-4147-A177-3AD203B41FA5}">
                      <a16:colId xmlns:a16="http://schemas.microsoft.com/office/drawing/2014/main" val="4283393657"/>
                    </a:ext>
                  </a:extLst>
                </a:gridCol>
              </a:tblGrid>
              <a:tr h="461377"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Undergraduate</a:t>
                      </a:r>
                      <a:r>
                        <a:rPr lang="hr-HR" dirty="0" smtClean="0"/>
                        <a:t> and </a:t>
                      </a:r>
                      <a:r>
                        <a:rPr lang="hr-HR" dirty="0" err="1" smtClean="0"/>
                        <a:t>master’s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theses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Dissertations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Art </a:t>
                      </a:r>
                      <a:r>
                        <a:rPr lang="hr-HR" dirty="0" err="1" smtClean="0"/>
                        <a:t>undergraduate</a:t>
                      </a:r>
                      <a:r>
                        <a:rPr lang="hr-HR" dirty="0" smtClean="0"/>
                        <a:t> and </a:t>
                      </a:r>
                      <a:r>
                        <a:rPr lang="hr-HR" dirty="0" err="1" smtClean="0"/>
                        <a:t>master’s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theses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Educational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material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412017"/>
                  </a:ext>
                </a:extLst>
              </a:tr>
              <a:tr h="461377"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Articles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in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journals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Conference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papers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Book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chapters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Conference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presentations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092112"/>
                  </a:ext>
                </a:extLst>
              </a:tr>
              <a:tr h="461377"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Audio </a:t>
                      </a:r>
                      <a:r>
                        <a:rPr lang="hr-HR" dirty="0" err="1" smtClean="0"/>
                        <a:t>files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Images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Video </a:t>
                      </a:r>
                      <a:r>
                        <a:rPr lang="hr-HR" dirty="0" err="1" smtClean="0"/>
                        <a:t>files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Generic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object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919087"/>
                  </a:ext>
                </a:extLst>
              </a:tr>
              <a:tr h="461377"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Datasets</a:t>
                      </a:r>
                      <a:r>
                        <a:rPr lang="hr-HR" dirty="0" smtClean="0"/>
                        <a:t> (Research Data)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Books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Virtual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collections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Appendixes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034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Community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Repository</a:t>
            </a:r>
            <a:r>
              <a:rPr lang="hr-HR" dirty="0" smtClean="0"/>
              <a:t> </a:t>
            </a:r>
            <a:r>
              <a:rPr lang="hr-HR" dirty="0" err="1" smtClean="0"/>
              <a:t>owners</a:t>
            </a:r>
            <a:r>
              <a:rPr lang="hr-HR" dirty="0" smtClean="0"/>
              <a:t>: </a:t>
            </a:r>
            <a:r>
              <a:rPr lang="hr-HR" dirty="0" err="1" smtClean="0"/>
              <a:t>HiEd&amp;Science</a:t>
            </a:r>
            <a:r>
              <a:rPr lang="hr-HR" dirty="0" smtClean="0"/>
              <a:t> </a:t>
            </a:r>
            <a:r>
              <a:rPr lang="hr-HR" dirty="0" err="1" smtClean="0"/>
              <a:t>institutions</a:t>
            </a:r>
            <a:endParaRPr lang="hr-HR" dirty="0" smtClean="0"/>
          </a:p>
          <a:p>
            <a:r>
              <a:rPr lang="hr-HR" dirty="0" err="1" smtClean="0"/>
              <a:t>Repository</a:t>
            </a:r>
            <a:r>
              <a:rPr lang="hr-HR" dirty="0" smtClean="0"/>
              <a:t> </a:t>
            </a:r>
            <a:r>
              <a:rPr lang="hr-HR" dirty="0" err="1" smtClean="0"/>
              <a:t>managers</a:t>
            </a:r>
            <a:r>
              <a:rPr lang="hr-HR" dirty="0" smtClean="0"/>
              <a:t>: </a:t>
            </a:r>
            <a:r>
              <a:rPr lang="hr-HR" dirty="0" err="1" smtClean="0"/>
              <a:t>appointed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repository</a:t>
            </a:r>
            <a:r>
              <a:rPr lang="hr-HR" dirty="0" smtClean="0"/>
              <a:t> </a:t>
            </a:r>
            <a:r>
              <a:rPr lang="hr-HR" dirty="0" err="1" smtClean="0"/>
              <a:t>owner</a:t>
            </a:r>
            <a:r>
              <a:rPr lang="hr-HR" dirty="0" smtClean="0"/>
              <a:t> (</a:t>
            </a:r>
            <a:r>
              <a:rPr lang="hr-HR" dirty="0" err="1" smtClean="0"/>
              <a:t>only</a:t>
            </a:r>
            <a:r>
              <a:rPr lang="hr-HR" dirty="0" smtClean="0"/>
              <a:t> 1 </a:t>
            </a:r>
            <a:r>
              <a:rPr lang="hr-HR" dirty="0" err="1" smtClean="0"/>
              <a:t>person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Repository</a:t>
            </a:r>
            <a:r>
              <a:rPr lang="hr-HR" dirty="0" smtClean="0"/>
              <a:t> </a:t>
            </a:r>
            <a:r>
              <a:rPr lang="hr-HR" dirty="0" err="1" smtClean="0"/>
              <a:t>editors</a:t>
            </a:r>
            <a:r>
              <a:rPr lang="hr-HR" dirty="0" smtClean="0"/>
              <a:t>: </a:t>
            </a:r>
            <a:r>
              <a:rPr lang="hr-HR" dirty="0" err="1" smtClean="0"/>
              <a:t>technical</a:t>
            </a:r>
            <a:r>
              <a:rPr lang="hr-HR" dirty="0" smtClean="0"/>
              <a:t> role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repository</a:t>
            </a:r>
            <a:r>
              <a:rPr lang="hr-HR" dirty="0" smtClean="0"/>
              <a:t> (1 </a:t>
            </a:r>
            <a:r>
              <a:rPr lang="hr-HR" dirty="0" err="1" smtClean="0"/>
              <a:t>or</a:t>
            </a:r>
            <a:r>
              <a:rPr lang="hr-HR" dirty="0" smtClean="0"/>
              <a:t> more </a:t>
            </a:r>
            <a:r>
              <a:rPr lang="hr-HR" dirty="0" err="1" smtClean="0"/>
              <a:t>persons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err="1" smtClean="0"/>
              <a:t>Education</a:t>
            </a:r>
            <a:r>
              <a:rPr lang="hr-HR" dirty="0" smtClean="0"/>
              <a:t> - 50+ </a:t>
            </a:r>
            <a:r>
              <a:rPr lang="hr-HR" dirty="0" err="1" smtClean="0"/>
              <a:t>workshops</a:t>
            </a:r>
            <a:r>
              <a:rPr lang="hr-HR" dirty="0" smtClean="0"/>
              <a:t> / 400+ </a:t>
            </a:r>
            <a:r>
              <a:rPr lang="hr-HR" dirty="0" err="1" smtClean="0"/>
              <a:t>participants</a:t>
            </a:r>
            <a:endParaRPr lang="hr-HR" dirty="0"/>
          </a:p>
          <a:p>
            <a:r>
              <a:rPr lang="hr-HR" dirty="0" err="1" smtClean="0"/>
              <a:t>Monthly</a:t>
            </a:r>
            <a:r>
              <a:rPr lang="hr-HR" dirty="0" smtClean="0"/>
              <a:t> </a:t>
            </a:r>
            <a:r>
              <a:rPr lang="hr-HR" dirty="0" err="1" smtClean="0"/>
              <a:t>consultations</a:t>
            </a:r>
            <a:endParaRPr lang="hr-HR" dirty="0"/>
          </a:p>
          <a:p>
            <a:r>
              <a:rPr lang="hr-HR" dirty="0" err="1" smtClean="0"/>
              <a:t>Mailing-lists</a:t>
            </a:r>
            <a:r>
              <a:rPr lang="hr-HR" dirty="0" smtClean="0"/>
              <a:t>: </a:t>
            </a:r>
            <a:r>
              <a:rPr lang="hr-HR" dirty="0" smtClean="0">
                <a:hlinkClick r:id="rId2"/>
              </a:rPr>
              <a:t>dabar-oo@srce.hr</a:t>
            </a:r>
            <a:r>
              <a:rPr lang="hr-HR" dirty="0" smtClean="0"/>
              <a:t> / </a:t>
            </a:r>
            <a:r>
              <a:rPr lang="hr-HR" dirty="0" smtClean="0">
                <a:hlinkClick r:id="rId3"/>
              </a:rPr>
              <a:t>dabar-l@srce.hr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15" descr="Digitaln academic archives and repositori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8511" y="4545"/>
            <a:ext cx="2580870" cy="14358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74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590955"/>
          </a:xfrm>
        </p:spPr>
        <p:txBody>
          <a:bodyPr/>
          <a:lstStyle/>
          <a:p>
            <a:r>
              <a:rPr lang="hr-HR" dirty="0" smtClean="0"/>
              <a:t>OER </a:t>
            </a:r>
            <a:r>
              <a:rPr lang="hr-HR" dirty="0" err="1" smtClean="0"/>
              <a:t>in</a:t>
            </a:r>
            <a:r>
              <a:rPr lang="hr-HR" dirty="0" smtClean="0"/>
              <a:t> DABAR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</p:txBody>
      </p:sp>
      <p:pic>
        <p:nvPicPr>
          <p:cNvPr id="4" name="Picture 15" descr="Digitaln academic archives and reposito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8511" y="4545"/>
            <a:ext cx="2580870" cy="1435835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940" y="1465319"/>
            <a:ext cx="4508072" cy="30141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55782" y="2568183"/>
            <a:ext cx="1820111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115 </a:t>
            </a:r>
            <a:r>
              <a:rPr lang="hr-HR" dirty="0" err="1" smtClean="0"/>
              <a:t>published</a:t>
            </a:r>
            <a:r>
              <a:rPr lang="hr-HR" dirty="0" smtClean="0"/>
              <a:t> </a:t>
            </a:r>
            <a:r>
              <a:rPr lang="hr-HR" dirty="0" err="1" smtClean="0"/>
              <a:t>objects</a:t>
            </a:r>
            <a:endParaRPr lang="hr-HR" dirty="0" smtClean="0"/>
          </a:p>
          <a:p>
            <a:r>
              <a:rPr lang="hr-HR" dirty="0" smtClean="0"/>
              <a:t>OA: 90 </a:t>
            </a:r>
            <a:r>
              <a:rPr lang="hr-HR" dirty="0" err="1" smtClean="0"/>
              <a:t>objects</a:t>
            </a:r>
            <a:r>
              <a:rPr lang="hr-HR" dirty="0" smtClean="0"/>
              <a:t> = 78.3%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63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! 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https</a:t>
            </a:r>
            <a:r>
              <a:rPr lang="hr-HR" dirty="0"/>
              <a:t>://dabar.srce.hr/en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r>
              <a:rPr lang="hr-HR" dirty="0" smtClean="0"/>
              <a:t>dabar@srce.hr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654</TotalTime>
  <Words>171</Words>
  <Application>Microsoft Office PowerPoint</Application>
  <PresentationFormat>On-screen Show (16:9)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Srce - 4x3</vt:lpstr>
      <vt:lpstr>Imenovanje-Nekomercijalno-Bez prerada (CC BY-NC-ND)</vt:lpstr>
      <vt:lpstr>PowerPoint Presentation</vt:lpstr>
      <vt:lpstr>PowerPoint Presentation</vt:lpstr>
      <vt:lpstr>Digital Academic Archives and Repositories</vt:lpstr>
      <vt:lpstr>Community</vt:lpstr>
      <vt:lpstr>OER in DABAR</vt:lpstr>
      <vt:lpstr> Thank you!   https://dabar.srce.hr/en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Ljiljana Jertec Musap</cp:lastModifiedBy>
  <cp:revision>48</cp:revision>
  <cp:lastPrinted>2014-06-24T07:01:20Z</cp:lastPrinted>
  <dcterms:created xsi:type="dcterms:W3CDTF">2014-09-19T07:16:42Z</dcterms:created>
  <dcterms:modified xsi:type="dcterms:W3CDTF">2022-04-28T13:50:38Z</dcterms:modified>
</cp:coreProperties>
</file>