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2" r:id="rId4"/>
    <p:sldId id="281" r:id="rId5"/>
    <p:sldId id="278" r:id="rId6"/>
    <p:sldId id="285" r:id="rId7"/>
    <p:sldId id="284" r:id="rId8"/>
    <p:sldId id="280" r:id="rId9"/>
    <p:sldId id="286" r:id="rId10"/>
    <p:sldId id="289" r:id="rId11"/>
    <p:sldId id="287" r:id="rId12"/>
    <p:sldId id="274" r:id="rId13"/>
    <p:sldId id="272" r:id="rId14"/>
    <p:sldId id="276" r:id="rId15"/>
    <p:sldId id="288" r:id="rId16"/>
    <p:sldId id="271" r:id="rId17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50" y="2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56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4.xml"/><Relationship Id="rId4" Type="http://schemas.openxmlformats.org/officeDocument/2006/relationships/image" Target="../media/image11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21.09.2022.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3.xml"/><Relationship Id="rId4" Type="http://schemas.openxmlformats.org/officeDocument/2006/relationships/image" Target="../media/image11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21.09.2022.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creativecommons.org/licenses/by-nc/4.0/deed.en" TargetMode="External"/><Relationship Id="rId4" Type="http://schemas.openxmlformats.org/officeDocument/2006/relationships/hyperlink" Target="http://www.srce.unizg.hr/en" TargetMode="Externa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http://www.srce.unizg.hr/en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48570" y="307448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NonCommercial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65595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00939" y="3655951"/>
            <a:ext cx="2871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 action="ppaction://hlinkfile"/>
              </a:rPr>
              <a:t>creativecommons.org/licenses/by-nc/4.0/deed.en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622596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74" y="407501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3001531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8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707" y="4061064"/>
            <a:ext cx="894996" cy="31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533403" y="2939603"/>
            <a:ext cx="25296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 Commons License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</a:t>
            </a:r>
            <a:r>
              <a:rPr lang="hr-HR" sz="9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709382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50403" y="3709382"/>
            <a:ext cx="26956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709382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2939603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en/elc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42294" y="1975080"/>
            <a:ext cx="7158276" cy="1136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 </a:t>
            </a:r>
            <a:r>
              <a:rPr lang="hr-H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online </a:t>
            </a:r>
            <a:r>
              <a:rPr lang="hr-H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–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f2f to online workshop in Croatian perspective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94" y="3400421"/>
            <a:ext cx="4533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Kučina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Radobolja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Univeristy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Zagreb University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SRCE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0" y="866406"/>
            <a:ext cx="3514321" cy="633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13" y="3758212"/>
            <a:ext cx="3732987" cy="13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Moving</a:t>
            </a:r>
            <a:r>
              <a:rPr lang="hr-HR" dirty="0" smtClean="0"/>
              <a:t> workshop online 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pandemic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Using videoconferencing system Adobe Connect  for </a:t>
            </a:r>
            <a:r>
              <a:rPr lang="hr-HR" sz="1800" dirty="0" smtClean="0"/>
              <a:t>a </a:t>
            </a:r>
            <a:r>
              <a:rPr lang="en-GB" sz="1800" dirty="0" smtClean="0"/>
              <a:t>learning environment</a:t>
            </a:r>
          </a:p>
          <a:p>
            <a:r>
              <a:rPr lang="en-GB" sz="1800" dirty="0" smtClean="0"/>
              <a:t>MS Excel for storyboard with cards</a:t>
            </a:r>
          </a:p>
          <a:p>
            <a:r>
              <a:rPr lang="en-GB" sz="1800" dirty="0" smtClean="0"/>
              <a:t>Moodle for workshop materials</a:t>
            </a:r>
          </a:p>
          <a:p>
            <a:r>
              <a:rPr lang="en-GB" sz="1800" dirty="0" smtClean="0"/>
              <a:t>2 workshop leaders</a:t>
            </a:r>
          </a:p>
          <a:p>
            <a:r>
              <a:rPr lang="en-GB" sz="1800" dirty="0" smtClean="0"/>
              <a:t>2 breakout rooms</a:t>
            </a:r>
          </a:p>
          <a:p>
            <a:r>
              <a:rPr lang="en-GB" sz="1800" dirty="0" smtClean="0"/>
              <a:t>12-15 participants</a:t>
            </a:r>
          </a:p>
          <a:p>
            <a:r>
              <a:rPr lang="en-GB" sz="1800" dirty="0" smtClean="0"/>
              <a:t>Intensive interactive workshop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494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Information Sheet adopted for Croatian version of ABC 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47" y="1142268"/>
            <a:ext cx="6037517" cy="35405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882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ABC cards with learning types in Croatian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062990"/>
            <a:ext cx="5736336" cy="32712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5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Storyboard in the Excel in online ABC 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25" y="1042638"/>
            <a:ext cx="5777311" cy="3722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94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 smtClean="0"/>
              <a:t>F2f workshop</a:t>
            </a:r>
          </a:p>
          <a:p>
            <a:pPr lvl="1"/>
            <a:r>
              <a:rPr lang="en-GB" sz="1600" dirty="0" smtClean="0"/>
              <a:t>average grade of the lecturer’s presentation quality and engagement: 4,</a:t>
            </a:r>
            <a:r>
              <a:rPr lang="hr-HR" sz="1600" dirty="0" smtClean="0"/>
              <a:t>83</a:t>
            </a:r>
            <a:r>
              <a:rPr lang="en-GB" sz="1600" dirty="0" smtClean="0"/>
              <a:t>/5</a:t>
            </a:r>
          </a:p>
          <a:p>
            <a:pPr lvl="1"/>
            <a:r>
              <a:rPr lang="en-GB" sz="1600" dirty="0" smtClean="0"/>
              <a:t>average grade for the workshop: 4,</a:t>
            </a:r>
            <a:r>
              <a:rPr lang="hr-HR" sz="1600" dirty="0" smtClean="0"/>
              <a:t>6</a:t>
            </a:r>
            <a:r>
              <a:rPr lang="en-GB" sz="1600" dirty="0" smtClean="0"/>
              <a:t>3/5</a:t>
            </a:r>
            <a:endParaRPr lang="hr-HR" sz="1600" dirty="0" smtClean="0"/>
          </a:p>
          <a:p>
            <a:pPr lvl="1"/>
            <a:endParaRPr lang="hr-HR" sz="1600" dirty="0"/>
          </a:p>
          <a:p>
            <a:r>
              <a:rPr lang="hr-HR" sz="1825" dirty="0" smtClean="0"/>
              <a:t>Online workshop</a:t>
            </a:r>
          </a:p>
          <a:p>
            <a:pPr lvl="1"/>
            <a:r>
              <a:rPr lang="en-GB" sz="1600" dirty="0"/>
              <a:t>average grade of the lecturer’s presentation quality and engagement: 4,91/5</a:t>
            </a:r>
          </a:p>
          <a:p>
            <a:pPr lvl="1"/>
            <a:r>
              <a:rPr lang="en-GB" sz="1600" dirty="0"/>
              <a:t>average grade for the workshop: 4,83/5</a:t>
            </a:r>
            <a:endParaRPr lang="hr-HR" sz="1600" dirty="0"/>
          </a:p>
          <a:p>
            <a:pPr lvl="1"/>
            <a:endParaRPr lang="hr-HR" sz="1600" dirty="0"/>
          </a:p>
          <a:p>
            <a:pPr lvl="1"/>
            <a:endParaRPr lang="hr-HR" sz="1600" dirty="0" smtClean="0"/>
          </a:p>
          <a:p>
            <a:r>
              <a:rPr lang="en-GB" sz="1400" i="1" dirty="0"/>
              <a:t>Only praise, I will implement the acquired knowledge in existing courses. Thank you!</a:t>
            </a:r>
            <a:endParaRPr lang="en-US" sz="1400" dirty="0"/>
          </a:p>
          <a:p>
            <a:r>
              <a:rPr lang="en-GB" sz="1400" i="1" dirty="0"/>
              <a:t>Excellent workshop, very useful and interesting, well prepared and done!</a:t>
            </a:r>
            <a:endParaRPr lang="en-US" sz="1400" dirty="0"/>
          </a:p>
          <a:p>
            <a:r>
              <a:rPr lang="en-GB" sz="1400" i="1" dirty="0"/>
              <a:t>Thanks for the new perspective on course planning.</a:t>
            </a:r>
            <a:endParaRPr lang="en-US" sz="1400" dirty="0"/>
          </a:p>
          <a:p>
            <a:r>
              <a:rPr lang="en-GB" sz="1400" i="1" dirty="0"/>
              <a:t>This should be mandatory education for teachers at UNIZG</a:t>
            </a:r>
            <a:endParaRPr lang="en-US" sz="1400" dirty="0"/>
          </a:p>
          <a:p>
            <a:pPr lvl="1"/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600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37993" y="460279"/>
            <a:ext cx="3917134" cy="2292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/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E-</a:t>
            </a:r>
            <a:r>
              <a:rPr lang="hr-HR" sz="1400" b="1" dirty="0" err="1">
                <a:solidFill>
                  <a:srgbClr val="CC0000"/>
                </a:solidFill>
              </a:rPr>
              <a:t>learning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of</a:t>
            </a:r>
            <a:r>
              <a:rPr lang="hr-HR" sz="1400" b="1" dirty="0">
                <a:solidFill>
                  <a:srgbClr val="CC0000"/>
                </a:solidFill>
              </a:rPr>
              <a:t> Zagreb</a:t>
            </a: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Computing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 fontAlgn="base">
              <a:spcAft>
                <a:spcPct val="0"/>
              </a:spcAft>
              <a:defRPr/>
            </a:pPr>
            <a:r>
              <a:rPr lang="hr-HR" sz="1400" dirty="0" smtClean="0">
                <a:solidFill>
                  <a:srgbClr val="CC0000"/>
                </a:solidFill>
                <a:hlinkClick r:id="rId2"/>
              </a:rPr>
              <a:t>www.srce.hr/en/elc</a:t>
            </a:r>
            <a:endParaRPr lang="hr-HR" sz="1400" dirty="0" smtClean="0">
              <a:solidFill>
                <a:srgbClr val="CC0000"/>
              </a:solidFill>
            </a:endParaRPr>
          </a:p>
          <a:p>
            <a:pPr algn="l" fontAlgn="base">
              <a:spcAft>
                <a:spcPct val="0"/>
              </a:spcAft>
              <a:defRPr/>
            </a:pPr>
            <a:r>
              <a:rPr lang="hr-HR" sz="1400" dirty="0">
                <a:solidFill>
                  <a:srgbClr val="CC0000"/>
                </a:solidFill>
              </a:rPr>
              <a:t>https://www.srce.unizg.hr/centar-za-e-ucenje/medunarodna-suradnja/abc-vle</a:t>
            </a:r>
          </a:p>
          <a:p>
            <a:pPr algn="l">
              <a:defRPr/>
            </a:pPr>
            <a:r>
              <a:rPr lang="hr-HR" sz="1400" dirty="0" smtClean="0">
                <a:solidFill>
                  <a:srgbClr val="CC0000"/>
                </a:solidFill>
                <a:hlinkClick r:id="rId3"/>
              </a:rPr>
              <a:t>ceu@srce.hr</a:t>
            </a:r>
            <a:endParaRPr lang="hr-HR" sz="1400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hr-HR" sz="1400" dirty="0" smtClean="0">
                <a:solidFill>
                  <a:srgbClr val="CC0000"/>
                </a:solidFill>
              </a:rPr>
              <a:t>abctovle@srce.hr</a:t>
            </a:r>
            <a:endParaRPr lang="hr-HR" sz="1400" dirty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489490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31" y="32098"/>
            <a:ext cx="2230069" cy="223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ABC to VLE </a:t>
            </a:r>
            <a:r>
              <a:rPr lang="hr-HR" dirty="0" err="1" smtClean="0"/>
              <a:t>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/>
              <a:t>Erasmus+ project ABC </a:t>
            </a:r>
            <a:r>
              <a:rPr lang="en-GB" sz="1800" dirty="0" smtClean="0"/>
              <a:t>to VLE: beyond curriculum design</a:t>
            </a:r>
            <a:endParaRPr lang="hr-HR" sz="1800" dirty="0" smtClean="0"/>
          </a:p>
          <a:p>
            <a:r>
              <a:rPr lang="en-GB" sz="1800" dirty="0" smtClean="0"/>
              <a:t>From 2018. – 2020.</a:t>
            </a:r>
          </a:p>
          <a:p>
            <a:r>
              <a:rPr lang="en-GB" sz="1800" dirty="0" smtClean="0"/>
              <a:t>Coordinator: UCL, UK</a:t>
            </a:r>
          </a:p>
          <a:p>
            <a:r>
              <a:rPr lang="en-GB" sz="1800" dirty="0" smtClean="0"/>
              <a:t>12 partners- SRCE one of them</a:t>
            </a:r>
          </a:p>
          <a:p>
            <a:r>
              <a:rPr lang="en-GB" sz="1800" dirty="0" smtClean="0"/>
              <a:t>Aim to develop support structures to help teaching teams to implement ABC learning designs within the local VLE or LMS</a:t>
            </a:r>
          </a:p>
          <a:p>
            <a:r>
              <a:rPr lang="en-GB" sz="1800" dirty="0" smtClean="0"/>
              <a:t>Focus on institutional adoptions of ABC Learning, user experience and how design could link to the technical environment, particularly VLE</a:t>
            </a:r>
          </a:p>
          <a:p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 smtClean="0"/>
              <a:t>goal</a:t>
            </a:r>
            <a:r>
              <a:rPr lang="en-GB" sz="1800" dirty="0" smtClean="0"/>
              <a:t> was  to adapt the ABC method which will help teachers to improve their courses by applying new technologies by applying </a:t>
            </a:r>
            <a:r>
              <a:rPr lang="hr-HR" sz="1800" dirty="0" err="1" smtClean="0"/>
              <a:t>new</a:t>
            </a:r>
            <a:r>
              <a:rPr lang="hr-HR" sz="1800" dirty="0" smtClean="0"/>
              <a:t> </a:t>
            </a:r>
            <a:r>
              <a:rPr lang="hr-HR" sz="1800" dirty="0" err="1" smtClean="0"/>
              <a:t>technologies</a:t>
            </a:r>
            <a:endParaRPr lang="en-GB" sz="1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65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024" y="1068165"/>
            <a:ext cx="6205383" cy="3478730"/>
          </a:xfrm>
          <a:prstGeom prst="rect">
            <a:avLst/>
          </a:prstGeom>
          <a:noFill/>
        </p:spPr>
        <p:txBody>
          <a:bodyPr wrap="square" lIns="48979" tIns="24490" rIns="48979" bIns="24490" rtlCol="0">
            <a:spAutoFit/>
          </a:bodyPr>
          <a:lstStyle/>
          <a:p>
            <a:r>
              <a:rPr lang="en-GB" sz="1714" b="1" dirty="0"/>
              <a:t>The ABC curriculum design method is an effective and engaging hands-on, card-based approach to curriculum design</a:t>
            </a:r>
            <a:r>
              <a:rPr lang="en-GB" sz="1714" dirty="0"/>
              <a:t>. </a:t>
            </a:r>
          </a:p>
          <a:p>
            <a:endParaRPr lang="en-GB" sz="1714" dirty="0"/>
          </a:p>
          <a:p>
            <a:r>
              <a:rPr lang="en-GB" sz="1714" b="1" dirty="0" smtClean="0"/>
              <a:t>Why </a:t>
            </a:r>
            <a:r>
              <a:rPr lang="en-GB" sz="1714" b="1" dirty="0"/>
              <a:t>ABC?</a:t>
            </a:r>
          </a:p>
          <a:p>
            <a:pPr marL="244922" indent="-244922">
              <a:buFont typeface="Arial" panose="020B0604020202020204" pitchFamily="34" charset="0"/>
              <a:buChar char="•"/>
            </a:pPr>
            <a:r>
              <a:rPr lang="en-GB" sz="1714" dirty="0" smtClean="0"/>
              <a:t>student </a:t>
            </a:r>
            <a:r>
              <a:rPr lang="en-GB" sz="1714" dirty="0" err="1" smtClean="0"/>
              <a:t>centered</a:t>
            </a:r>
            <a:r>
              <a:rPr lang="en-GB" sz="1714" dirty="0" smtClean="0"/>
              <a:t> rapid curriculum development engaging academics in informed dialogue about the learning design or a review of programmes and modules</a:t>
            </a:r>
          </a:p>
          <a:p>
            <a:pPr marL="244922" indent="-244922">
              <a:buFont typeface="Arial" panose="020B0604020202020204" pitchFamily="34" charset="0"/>
              <a:buChar char="•"/>
            </a:pPr>
            <a:r>
              <a:rPr lang="en-GB" sz="1714" dirty="0" smtClean="0"/>
              <a:t>addresses need to develop richer learning designs for blended learning</a:t>
            </a:r>
          </a:p>
          <a:p>
            <a:pPr marL="244922" indent="-244922">
              <a:buFont typeface="Arial" panose="020B0604020202020204" pitchFamily="34" charset="0"/>
              <a:buChar char="•"/>
            </a:pPr>
            <a:r>
              <a:rPr lang="en-GB" sz="1714" dirty="0" smtClean="0"/>
              <a:t>it is built on learning types from ‘Conversational Framework’ (</a:t>
            </a:r>
            <a:r>
              <a:rPr lang="en-GB" sz="1714" dirty="0" err="1" smtClean="0"/>
              <a:t>Laurillard</a:t>
            </a:r>
            <a:r>
              <a:rPr lang="en-GB" sz="1714" dirty="0" smtClean="0"/>
              <a:t> 2012)</a:t>
            </a:r>
          </a:p>
          <a:p>
            <a:pPr marL="244922" indent="-244922">
              <a:buFont typeface="Arial" panose="020B0604020202020204" pitchFamily="34" charset="0"/>
              <a:buChar char="•"/>
            </a:pPr>
            <a:r>
              <a:rPr lang="en-GB" sz="1714" dirty="0" smtClean="0"/>
              <a:t>Workshop is prepared for face-to-face environment</a:t>
            </a:r>
          </a:p>
          <a:p>
            <a:pPr marL="244922" indent="-244922">
              <a:buFont typeface="Arial" panose="020B0604020202020204" pitchFamily="34" charset="0"/>
              <a:buChar char="•"/>
            </a:pPr>
            <a:r>
              <a:rPr lang="en-GB" sz="1714" dirty="0" smtClean="0"/>
              <a:t>Workshop authors: C. Young and N. </a:t>
            </a:r>
            <a:r>
              <a:rPr lang="en-GB" sz="1714" dirty="0" err="1" smtClean="0"/>
              <a:t>Perović</a:t>
            </a:r>
            <a:r>
              <a:rPr lang="en-GB" sz="1714" dirty="0" smtClean="0"/>
              <a:t>, UCL</a:t>
            </a:r>
            <a:endParaRPr lang="en-GB" sz="1714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48" y="656685"/>
            <a:ext cx="1236674" cy="18531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6520" y="256575"/>
            <a:ext cx="4168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</a:t>
            </a:r>
            <a:r>
              <a:rPr lang="hr-H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hr-H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workshop</a:t>
            </a:r>
            <a:endParaRPr lang="en-GB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88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Conversational Framework – D. </a:t>
            </a:r>
            <a:r>
              <a:rPr lang="en-GB" sz="2000" dirty="0" err="1"/>
              <a:t>Laurillard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2413" r="1761" b="2209"/>
          <a:stretch/>
        </p:blipFill>
        <p:spPr>
          <a:xfrm>
            <a:off x="1314824" y="898385"/>
            <a:ext cx="6051176" cy="3472869"/>
          </a:xfrm>
        </p:spPr>
      </p:pic>
      <p:pic>
        <p:nvPicPr>
          <p:cNvPr id="1026" name="Picture 2" descr="Studenticon - Student Icon Blue Png - 400x400 PNG Download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91" y="2820261"/>
            <a:ext cx="804101" cy="4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66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5685"/>
            <a:ext cx="6016454" cy="3467038"/>
          </a:xfrm>
        </p:spPr>
        <p:txBody>
          <a:bodyPr>
            <a:normAutofit/>
          </a:bodyPr>
          <a:lstStyle/>
          <a:p>
            <a:r>
              <a:rPr lang="en-GB" sz="2100" dirty="0"/>
              <a:t>is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  <a:endParaRPr lang="hr-H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 – 50th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anniversary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52" y="1821837"/>
            <a:ext cx="1593403" cy="114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7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SRCE – </a:t>
            </a:r>
            <a:r>
              <a:rPr lang="en-GB" sz="24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52144"/>
            <a:ext cx="7886700" cy="347143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pPr>
              <a:defRPr/>
            </a:pPr>
            <a:endParaRPr lang="hr-HR" sz="1700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652405" y="1097563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12" y="984046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8531" y="2308272"/>
            <a:ext cx="3530803" cy="26481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9" y="873667"/>
            <a:ext cx="3594932" cy="2444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251" y="237877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34" y="873667"/>
            <a:ext cx="3326668" cy="24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Localisation of ABC workshop for the Croatian Education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Training the trainers</a:t>
            </a:r>
          </a:p>
          <a:p>
            <a:r>
              <a:rPr lang="en-GB" sz="1800" dirty="0" smtClean="0"/>
              <a:t>Translation to the Croatian and adaptation to the Croatian education environment, educational policies and practices</a:t>
            </a:r>
          </a:p>
          <a:p>
            <a:r>
              <a:rPr lang="en-GB" sz="1800" dirty="0" smtClean="0"/>
              <a:t>Cards with learning types consisted of both languages – Croatian and English</a:t>
            </a:r>
          </a:p>
          <a:p>
            <a:r>
              <a:rPr lang="en-GB" sz="1800" dirty="0" smtClean="0"/>
              <a:t>Changes in the course information sheet</a:t>
            </a:r>
          </a:p>
          <a:p>
            <a:pPr lvl="1"/>
            <a:r>
              <a:rPr lang="en-GB" sz="1575" dirty="0" smtClean="0"/>
              <a:t>Short course description instead of Tweet</a:t>
            </a:r>
          </a:p>
          <a:p>
            <a:pPr lvl="1"/>
            <a:r>
              <a:rPr lang="en-GB" sz="1575" dirty="0" smtClean="0"/>
              <a:t>Added ECTS points and learning outcomes</a:t>
            </a:r>
          </a:p>
          <a:p>
            <a:r>
              <a:rPr lang="en-GB" sz="1800" dirty="0" smtClean="0"/>
              <a:t>Extension of workshop</a:t>
            </a:r>
            <a:r>
              <a:rPr lang="hr-HR" sz="1800" dirty="0"/>
              <a:t> </a:t>
            </a:r>
            <a:r>
              <a:rPr lang="hr-HR" sz="1800" dirty="0" smtClean="0"/>
              <a:t>(90 </a:t>
            </a:r>
            <a:r>
              <a:rPr lang="hr-HR" sz="1800" dirty="0" err="1" smtClean="0"/>
              <a:t>minutes</a:t>
            </a:r>
            <a:r>
              <a:rPr lang="hr-HR" sz="1800" dirty="0" smtClean="0"/>
              <a:t>)</a:t>
            </a:r>
            <a:endParaRPr lang="en-GB" sz="1800" dirty="0" smtClean="0"/>
          </a:p>
          <a:p>
            <a:pPr lvl="1"/>
            <a:r>
              <a:rPr lang="en-GB" sz="1575" dirty="0" smtClean="0"/>
              <a:t> face to face wo</a:t>
            </a:r>
            <a:r>
              <a:rPr lang="hr-HR" sz="1575" dirty="0" smtClean="0"/>
              <a:t>r</a:t>
            </a:r>
            <a:r>
              <a:rPr lang="en-GB" sz="1575" dirty="0" err="1" smtClean="0"/>
              <a:t>kshop</a:t>
            </a:r>
            <a:r>
              <a:rPr lang="en-GB" sz="1575" dirty="0" smtClean="0"/>
              <a:t> to 120 minutes</a:t>
            </a:r>
          </a:p>
          <a:p>
            <a:pPr lvl="1"/>
            <a:r>
              <a:rPr lang="en-GB" sz="1575" dirty="0" smtClean="0"/>
              <a:t>Online workshop to180 minutes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8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ABC workshop online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323"/>
            <a:ext cx="4507623" cy="25355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EDEN Research Workshop, September 19-20,  2022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" b="5518"/>
          <a:stretch/>
        </p:blipFill>
        <p:spPr>
          <a:xfrm>
            <a:off x="5062117" y="2836765"/>
            <a:ext cx="3796589" cy="2396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96" y="465497"/>
            <a:ext cx="3937884" cy="23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6018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667</TotalTime>
  <Words>739</Words>
  <Application>Microsoft Office PowerPoint</Application>
  <PresentationFormat>On-screen Show (16:9)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Srce - 4x3</vt:lpstr>
      <vt:lpstr>Imenovanje-Nekomercijalno-Bez prerada (CC BY-NC-ND)</vt:lpstr>
      <vt:lpstr>PowerPoint Presentation</vt:lpstr>
      <vt:lpstr>ABC to VLE project</vt:lpstr>
      <vt:lpstr>PowerPoint Presentation</vt:lpstr>
      <vt:lpstr>The Conversational Framework – D. Laurillard</vt:lpstr>
      <vt:lpstr>University Computing Centre SRCE </vt:lpstr>
      <vt:lpstr>SRCE – National Centre for E-learning in Higher Education</vt:lpstr>
      <vt:lpstr>PowerPoint Presentation</vt:lpstr>
      <vt:lpstr>Localisation of ABC workshop for the Croatian Education Environment</vt:lpstr>
      <vt:lpstr>ABC workshop online</vt:lpstr>
      <vt:lpstr>Moving workshop online during pandemic</vt:lpstr>
      <vt:lpstr>Course Information Sheet adopted for Croatian version of ABC workshop</vt:lpstr>
      <vt:lpstr>ABC cards with learning types in Croatian </vt:lpstr>
      <vt:lpstr>Storyboard in the Excel in online ABC workshop</vt:lpstr>
      <vt:lpstr>Participants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 Kučina</cp:lastModifiedBy>
  <cp:revision>70</cp:revision>
  <cp:lastPrinted>2014-06-24T07:01:20Z</cp:lastPrinted>
  <dcterms:created xsi:type="dcterms:W3CDTF">2014-09-19T07:16:42Z</dcterms:created>
  <dcterms:modified xsi:type="dcterms:W3CDTF">2022-09-21T07:31:51Z</dcterms:modified>
</cp:coreProperties>
</file>