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5" r:id="rId2"/>
  </p:sldMasterIdLst>
  <p:notesMasterIdLst>
    <p:notesMasterId r:id="rId20"/>
  </p:notesMasterIdLst>
  <p:handoutMasterIdLst>
    <p:handoutMasterId r:id="rId21"/>
  </p:handoutMasterIdLst>
  <p:sldIdLst>
    <p:sldId id="256" r:id="rId3"/>
    <p:sldId id="281" r:id="rId4"/>
    <p:sldId id="261" r:id="rId5"/>
    <p:sldId id="273" r:id="rId6"/>
    <p:sldId id="274" r:id="rId7"/>
    <p:sldId id="286" r:id="rId8"/>
    <p:sldId id="278" r:id="rId9"/>
    <p:sldId id="279" r:id="rId10"/>
    <p:sldId id="282" r:id="rId11"/>
    <p:sldId id="272" r:id="rId12"/>
    <p:sldId id="275" r:id="rId13"/>
    <p:sldId id="276" r:id="rId14"/>
    <p:sldId id="283" r:id="rId15"/>
    <p:sldId id="284" r:id="rId16"/>
    <p:sldId id="285" r:id="rId17"/>
    <p:sldId id="277" r:id="rId18"/>
    <p:sldId id="257" r:id="rId19"/>
  </p:sldIdLst>
  <p:sldSz cx="9144000" cy="5143500" type="screen16x9"/>
  <p:notesSz cx="6797675" cy="9926638"/>
  <p:defaultTextStyle>
    <a:defPPr>
      <a:defRPr lang="sr-Latn-R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14D"/>
    <a:srgbClr val="03989E"/>
    <a:srgbClr val="5CE1E6"/>
    <a:srgbClr val="FFBD59"/>
    <a:srgbClr val="737373"/>
    <a:srgbClr val="FFC000"/>
    <a:srgbClr val="C00000"/>
    <a:srgbClr val="70AD47"/>
    <a:srgbClr val="51C0AA"/>
    <a:srgbClr val="062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rednji stil 2 - Isticanj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Tamni stil 2 - Isticanje 3/Isticanje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Srednji stil 2 - Isticanj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Tamni stil 2 - Isticanje 5/Isticanj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25E5076-3810-47DD-B79F-674D7AD40C01}" styleName="Tamni stil 1 - Isticanj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5948" autoAdjust="0"/>
  </p:normalViewPr>
  <p:slideViewPr>
    <p:cSldViewPr snapToGrid="0">
      <p:cViewPr varScale="1">
        <p:scale>
          <a:sx n="156" d="100"/>
          <a:sy n="156" d="100"/>
        </p:scale>
        <p:origin x="356" y="7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331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D5EFF8-DF51-41E5-AF2A-D58377DA223F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hr-HR"/>
        </a:p>
      </dgm:t>
    </dgm:pt>
    <dgm:pt modelId="{F9F82754-A2D6-40F0-B400-F0A0560F4024}">
      <dgm:prSet phldrT="[Tekst]"/>
      <dgm:spPr>
        <a:solidFill>
          <a:srgbClr val="737373"/>
        </a:solidFill>
      </dgm:spPr>
      <dgm:t>
        <a:bodyPr/>
        <a:lstStyle/>
        <a:p>
          <a:r>
            <a:rPr lang="hr-HR" b="1" dirty="0" smtClean="0"/>
            <a:t>Data </a:t>
          </a:r>
          <a:r>
            <a:rPr lang="hr-HR" b="1" dirty="0" err="1" smtClean="0"/>
            <a:t>Managment</a:t>
          </a:r>
          <a:r>
            <a:rPr lang="hr-HR" b="1" dirty="0" smtClean="0"/>
            <a:t> Plan (Croatian Science </a:t>
          </a:r>
          <a:r>
            <a:rPr lang="hr-HR" b="1" dirty="0" err="1" smtClean="0"/>
            <a:t>Fondation</a:t>
          </a:r>
          <a:r>
            <a:rPr lang="hr-HR" b="1" dirty="0" smtClean="0"/>
            <a:t>)</a:t>
          </a:r>
          <a:endParaRPr lang="hr-HR" b="1" dirty="0"/>
        </a:p>
      </dgm:t>
    </dgm:pt>
    <dgm:pt modelId="{5061A760-6580-4387-97D5-3D2C57B0BC5D}" type="parTrans" cxnId="{8BB3026D-E9BF-4CA5-AF7E-478E5A5D1AA8}">
      <dgm:prSet/>
      <dgm:spPr/>
      <dgm:t>
        <a:bodyPr/>
        <a:lstStyle/>
        <a:p>
          <a:endParaRPr lang="hr-HR"/>
        </a:p>
      </dgm:t>
    </dgm:pt>
    <dgm:pt modelId="{E1BF37F0-D9DD-4EAD-A2AD-53B7AC2182D6}" type="sibTrans" cxnId="{8BB3026D-E9BF-4CA5-AF7E-478E5A5D1AA8}">
      <dgm:prSet/>
      <dgm:spPr/>
      <dgm:t>
        <a:bodyPr/>
        <a:lstStyle/>
        <a:p>
          <a:endParaRPr lang="hr-HR"/>
        </a:p>
      </dgm:t>
    </dgm:pt>
    <dgm:pt modelId="{3E56846C-F371-4AA3-B8C3-AD755AEFE940}">
      <dgm:prSet phldrT="[Tekst]"/>
      <dgm:spPr>
        <a:solidFill>
          <a:srgbClr val="FFBD59"/>
        </a:solidFill>
      </dgm:spPr>
      <dgm:t>
        <a:bodyPr/>
        <a:lstStyle/>
        <a:p>
          <a:r>
            <a:rPr lang="hr-HR" b="1" dirty="0" err="1" smtClean="0"/>
            <a:t>Documentation</a:t>
          </a:r>
          <a:r>
            <a:rPr lang="hr-HR" b="1" dirty="0" smtClean="0"/>
            <a:t> </a:t>
          </a:r>
          <a:r>
            <a:rPr lang="hr-HR" b="1" dirty="0" err="1" smtClean="0"/>
            <a:t>of</a:t>
          </a:r>
          <a:r>
            <a:rPr lang="hr-HR" b="1" dirty="0" smtClean="0"/>
            <a:t> Research Data</a:t>
          </a:r>
          <a:endParaRPr lang="hr-HR" b="1" dirty="0"/>
        </a:p>
      </dgm:t>
    </dgm:pt>
    <dgm:pt modelId="{8E28371B-1CAB-4D96-8DFD-A76DF7E65DD6}" type="parTrans" cxnId="{E8485E40-6C22-480F-9CD2-AB24A4AC6387}">
      <dgm:prSet/>
      <dgm:spPr/>
      <dgm:t>
        <a:bodyPr/>
        <a:lstStyle/>
        <a:p>
          <a:endParaRPr lang="hr-HR"/>
        </a:p>
      </dgm:t>
    </dgm:pt>
    <dgm:pt modelId="{CD6353AB-AC84-4BF9-B759-D9568DA7FF1D}" type="sibTrans" cxnId="{E8485E40-6C22-480F-9CD2-AB24A4AC6387}">
      <dgm:prSet/>
      <dgm:spPr/>
      <dgm:t>
        <a:bodyPr/>
        <a:lstStyle/>
        <a:p>
          <a:endParaRPr lang="hr-HR"/>
        </a:p>
      </dgm:t>
    </dgm:pt>
    <dgm:pt modelId="{916BBCB7-2F38-4B80-8BA6-FACA8F400412}">
      <dgm:prSet phldrT="[Tekst]"/>
      <dgm:spPr>
        <a:solidFill>
          <a:srgbClr val="5CE1E6"/>
        </a:solidFill>
      </dgm:spPr>
      <dgm:t>
        <a:bodyPr/>
        <a:lstStyle/>
        <a:p>
          <a:r>
            <a:rPr lang="hr-HR" b="1" dirty="0" err="1" smtClean="0"/>
            <a:t>Anonymization</a:t>
          </a:r>
          <a:r>
            <a:rPr lang="hr-HR" b="1" dirty="0" smtClean="0"/>
            <a:t> </a:t>
          </a:r>
          <a:r>
            <a:rPr lang="hr-HR" b="1" dirty="0" err="1" smtClean="0"/>
            <a:t>of</a:t>
          </a:r>
          <a:r>
            <a:rPr lang="hr-HR" b="1" dirty="0" smtClean="0"/>
            <a:t> Research Data</a:t>
          </a:r>
          <a:endParaRPr lang="hr-HR" b="1" dirty="0"/>
        </a:p>
      </dgm:t>
    </dgm:pt>
    <dgm:pt modelId="{F0008EA4-516C-4A03-B861-D40C168910F5}" type="parTrans" cxnId="{A90317F7-6B37-421B-B9FF-ACD96EBF7CC1}">
      <dgm:prSet/>
      <dgm:spPr/>
      <dgm:t>
        <a:bodyPr/>
        <a:lstStyle/>
        <a:p>
          <a:endParaRPr lang="hr-HR"/>
        </a:p>
      </dgm:t>
    </dgm:pt>
    <dgm:pt modelId="{E52EC991-2F35-45B3-8BAA-DCA3FCEDC7C8}" type="sibTrans" cxnId="{A90317F7-6B37-421B-B9FF-ACD96EBF7CC1}">
      <dgm:prSet/>
      <dgm:spPr/>
      <dgm:t>
        <a:bodyPr/>
        <a:lstStyle/>
        <a:p>
          <a:endParaRPr lang="hr-HR"/>
        </a:p>
      </dgm:t>
    </dgm:pt>
    <dgm:pt modelId="{C7A98834-0C23-4ED2-B68E-F36FFEF9878D}" type="pres">
      <dgm:prSet presAssocID="{A0D5EFF8-DF51-41E5-AF2A-D58377DA223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DFD7A271-6C19-4DB1-925C-0689F3BDE755}" type="pres">
      <dgm:prSet presAssocID="{F9F82754-A2D6-40F0-B400-F0A0560F4024}" presName="parentLin" presStyleCnt="0"/>
      <dgm:spPr/>
    </dgm:pt>
    <dgm:pt modelId="{DC97611C-6673-4749-8E1A-3C9661777A65}" type="pres">
      <dgm:prSet presAssocID="{F9F82754-A2D6-40F0-B400-F0A0560F4024}" presName="parentLeftMargin" presStyleLbl="node1" presStyleIdx="0" presStyleCnt="3"/>
      <dgm:spPr/>
      <dgm:t>
        <a:bodyPr/>
        <a:lstStyle/>
        <a:p>
          <a:endParaRPr lang="hr-HR"/>
        </a:p>
      </dgm:t>
    </dgm:pt>
    <dgm:pt modelId="{5E5073C7-0B0C-4AF2-8F48-FB9CDB8BDA12}" type="pres">
      <dgm:prSet presAssocID="{F9F82754-A2D6-40F0-B400-F0A0560F4024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D3B83AFD-6D6F-47E9-BE3A-338E7B7303E0}" type="pres">
      <dgm:prSet presAssocID="{F9F82754-A2D6-40F0-B400-F0A0560F4024}" presName="negativeSpace" presStyleCnt="0"/>
      <dgm:spPr/>
    </dgm:pt>
    <dgm:pt modelId="{54A36D71-C3F9-47DF-AED1-D29390508F0C}" type="pres">
      <dgm:prSet presAssocID="{F9F82754-A2D6-40F0-B400-F0A0560F4024}" presName="childText" presStyleLbl="conFgAcc1" presStyleIdx="0" presStyleCnt="3">
        <dgm:presLayoutVars>
          <dgm:bulletEnabled val="1"/>
        </dgm:presLayoutVars>
      </dgm:prSet>
      <dgm:spPr>
        <a:solidFill>
          <a:schemeClr val="bg1">
            <a:lumMod val="85000"/>
            <a:alpha val="90000"/>
          </a:schemeClr>
        </a:solidFill>
        <a:ln>
          <a:noFill/>
        </a:ln>
      </dgm:spPr>
      <dgm:t>
        <a:bodyPr/>
        <a:lstStyle/>
        <a:p>
          <a:endParaRPr lang="hr-HR"/>
        </a:p>
      </dgm:t>
    </dgm:pt>
    <dgm:pt modelId="{A08F17B9-1D9C-4D69-9204-59C3FEDF3EFF}" type="pres">
      <dgm:prSet presAssocID="{E1BF37F0-D9DD-4EAD-A2AD-53B7AC2182D6}" presName="spaceBetweenRectangles" presStyleCnt="0"/>
      <dgm:spPr/>
    </dgm:pt>
    <dgm:pt modelId="{3FF9C68A-27F2-4888-AFCD-8FBEDD047DE0}" type="pres">
      <dgm:prSet presAssocID="{3E56846C-F371-4AA3-B8C3-AD755AEFE940}" presName="parentLin" presStyleCnt="0"/>
      <dgm:spPr/>
    </dgm:pt>
    <dgm:pt modelId="{148E0CD6-3C5D-4E8E-B948-DCE9236031C0}" type="pres">
      <dgm:prSet presAssocID="{3E56846C-F371-4AA3-B8C3-AD755AEFE940}" presName="parentLeftMargin" presStyleLbl="node1" presStyleIdx="0" presStyleCnt="3"/>
      <dgm:spPr/>
      <dgm:t>
        <a:bodyPr/>
        <a:lstStyle/>
        <a:p>
          <a:endParaRPr lang="hr-HR"/>
        </a:p>
      </dgm:t>
    </dgm:pt>
    <dgm:pt modelId="{56F6E18C-ED14-45E2-97D3-E25D47C7D4B1}" type="pres">
      <dgm:prSet presAssocID="{3E56846C-F371-4AA3-B8C3-AD755AEFE94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7663ED7-668F-4ECB-A068-742CA5B18A39}" type="pres">
      <dgm:prSet presAssocID="{3E56846C-F371-4AA3-B8C3-AD755AEFE940}" presName="negativeSpace" presStyleCnt="0"/>
      <dgm:spPr/>
    </dgm:pt>
    <dgm:pt modelId="{B41A03A5-22CE-4A10-A827-526D8B8468F6}" type="pres">
      <dgm:prSet presAssocID="{3E56846C-F371-4AA3-B8C3-AD755AEFE940}" presName="childText" presStyleLbl="conFgAcc1" presStyleIdx="1" presStyleCnt="3">
        <dgm:presLayoutVars>
          <dgm:bulletEnabled val="1"/>
        </dgm:presLayoutVars>
      </dgm:prSet>
      <dgm:spPr>
        <a:solidFill>
          <a:srgbClr val="FF914D">
            <a:alpha val="90000"/>
          </a:srgbClr>
        </a:solidFill>
        <a:ln>
          <a:noFill/>
        </a:ln>
      </dgm:spPr>
      <dgm:t>
        <a:bodyPr/>
        <a:lstStyle/>
        <a:p>
          <a:endParaRPr lang="hr-HR"/>
        </a:p>
      </dgm:t>
    </dgm:pt>
    <dgm:pt modelId="{6A942421-D435-4EDF-BD12-4588B1AC1FB6}" type="pres">
      <dgm:prSet presAssocID="{CD6353AB-AC84-4BF9-B759-D9568DA7FF1D}" presName="spaceBetweenRectangles" presStyleCnt="0"/>
      <dgm:spPr/>
    </dgm:pt>
    <dgm:pt modelId="{102109AF-B3F9-4204-AC98-0E139603E66A}" type="pres">
      <dgm:prSet presAssocID="{916BBCB7-2F38-4B80-8BA6-FACA8F400412}" presName="parentLin" presStyleCnt="0"/>
      <dgm:spPr/>
    </dgm:pt>
    <dgm:pt modelId="{FE3AE2F2-E028-4E79-8DD1-024048195106}" type="pres">
      <dgm:prSet presAssocID="{916BBCB7-2F38-4B80-8BA6-FACA8F400412}" presName="parentLeftMargin" presStyleLbl="node1" presStyleIdx="1" presStyleCnt="3"/>
      <dgm:spPr/>
      <dgm:t>
        <a:bodyPr/>
        <a:lstStyle/>
        <a:p>
          <a:endParaRPr lang="hr-HR"/>
        </a:p>
      </dgm:t>
    </dgm:pt>
    <dgm:pt modelId="{2C32FE40-C335-45F4-A351-8E6FE73AA14D}" type="pres">
      <dgm:prSet presAssocID="{916BBCB7-2F38-4B80-8BA6-FACA8F40041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FBA588CE-08F0-4295-AF0E-FB695855A8FB}" type="pres">
      <dgm:prSet presAssocID="{916BBCB7-2F38-4B80-8BA6-FACA8F400412}" presName="negativeSpace" presStyleCnt="0"/>
      <dgm:spPr/>
    </dgm:pt>
    <dgm:pt modelId="{411E8199-6EDF-4669-91B2-1873B18B86F6}" type="pres">
      <dgm:prSet presAssocID="{916BBCB7-2F38-4B80-8BA6-FACA8F400412}" presName="childText" presStyleLbl="conFgAcc1" presStyleIdx="2" presStyleCnt="3">
        <dgm:presLayoutVars>
          <dgm:bulletEnabled val="1"/>
        </dgm:presLayoutVars>
      </dgm:prSet>
      <dgm:spPr>
        <a:solidFill>
          <a:srgbClr val="03989E"/>
        </a:solidFill>
        <a:ln>
          <a:noFill/>
        </a:ln>
      </dgm:spPr>
      <dgm:t>
        <a:bodyPr/>
        <a:lstStyle/>
        <a:p>
          <a:endParaRPr lang="hr-HR"/>
        </a:p>
      </dgm:t>
    </dgm:pt>
  </dgm:ptLst>
  <dgm:cxnLst>
    <dgm:cxn modelId="{8BB3026D-E9BF-4CA5-AF7E-478E5A5D1AA8}" srcId="{A0D5EFF8-DF51-41E5-AF2A-D58377DA223F}" destId="{F9F82754-A2D6-40F0-B400-F0A0560F4024}" srcOrd="0" destOrd="0" parTransId="{5061A760-6580-4387-97D5-3D2C57B0BC5D}" sibTransId="{E1BF37F0-D9DD-4EAD-A2AD-53B7AC2182D6}"/>
    <dgm:cxn modelId="{F78158C1-3EF4-4B0A-9D99-62E79A5977B8}" type="presOf" srcId="{F9F82754-A2D6-40F0-B400-F0A0560F4024}" destId="{5E5073C7-0B0C-4AF2-8F48-FB9CDB8BDA12}" srcOrd="1" destOrd="0" presId="urn:microsoft.com/office/officeart/2005/8/layout/list1"/>
    <dgm:cxn modelId="{5886F41E-4DE5-4F55-860C-1F0C59D25FC6}" type="presOf" srcId="{916BBCB7-2F38-4B80-8BA6-FACA8F400412}" destId="{FE3AE2F2-E028-4E79-8DD1-024048195106}" srcOrd="0" destOrd="0" presId="urn:microsoft.com/office/officeart/2005/8/layout/list1"/>
    <dgm:cxn modelId="{A90317F7-6B37-421B-B9FF-ACD96EBF7CC1}" srcId="{A0D5EFF8-DF51-41E5-AF2A-D58377DA223F}" destId="{916BBCB7-2F38-4B80-8BA6-FACA8F400412}" srcOrd="2" destOrd="0" parTransId="{F0008EA4-516C-4A03-B861-D40C168910F5}" sibTransId="{E52EC991-2F35-45B3-8BAA-DCA3FCEDC7C8}"/>
    <dgm:cxn modelId="{E8485E40-6C22-480F-9CD2-AB24A4AC6387}" srcId="{A0D5EFF8-DF51-41E5-AF2A-D58377DA223F}" destId="{3E56846C-F371-4AA3-B8C3-AD755AEFE940}" srcOrd="1" destOrd="0" parTransId="{8E28371B-1CAB-4D96-8DFD-A76DF7E65DD6}" sibTransId="{CD6353AB-AC84-4BF9-B759-D9568DA7FF1D}"/>
    <dgm:cxn modelId="{A9513B8F-41BB-43AA-9C21-79C712BAB6C1}" type="presOf" srcId="{916BBCB7-2F38-4B80-8BA6-FACA8F400412}" destId="{2C32FE40-C335-45F4-A351-8E6FE73AA14D}" srcOrd="1" destOrd="0" presId="urn:microsoft.com/office/officeart/2005/8/layout/list1"/>
    <dgm:cxn modelId="{FD718D4E-FE7B-4078-927F-D84B2479AAE2}" type="presOf" srcId="{A0D5EFF8-DF51-41E5-AF2A-D58377DA223F}" destId="{C7A98834-0C23-4ED2-B68E-F36FFEF9878D}" srcOrd="0" destOrd="0" presId="urn:microsoft.com/office/officeart/2005/8/layout/list1"/>
    <dgm:cxn modelId="{0F079144-3481-420F-AA4D-B2827DAC5EF4}" type="presOf" srcId="{3E56846C-F371-4AA3-B8C3-AD755AEFE940}" destId="{56F6E18C-ED14-45E2-97D3-E25D47C7D4B1}" srcOrd="1" destOrd="0" presId="urn:microsoft.com/office/officeart/2005/8/layout/list1"/>
    <dgm:cxn modelId="{38C7FEC1-561C-4A46-9F59-D73A1E147AB4}" type="presOf" srcId="{F9F82754-A2D6-40F0-B400-F0A0560F4024}" destId="{DC97611C-6673-4749-8E1A-3C9661777A65}" srcOrd="0" destOrd="0" presId="urn:microsoft.com/office/officeart/2005/8/layout/list1"/>
    <dgm:cxn modelId="{7AB17D56-EB84-437B-BD1D-458F10F79B30}" type="presOf" srcId="{3E56846C-F371-4AA3-B8C3-AD755AEFE940}" destId="{148E0CD6-3C5D-4E8E-B948-DCE9236031C0}" srcOrd="0" destOrd="0" presId="urn:microsoft.com/office/officeart/2005/8/layout/list1"/>
    <dgm:cxn modelId="{BB2402E4-3DE1-4885-B924-07D5FBCFD629}" type="presParOf" srcId="{C7A98834-0C23-4ED2-B68E-F36FFEF9878D}" destId="{DFD7A271-6C19-4DB1-925C-0689F3BDE755}" srcOrd="0" destOrd="0" presId="urn:microsoft.com/office/officeart/2005/8/layout/list1"/>
    <dgm:cxn modelId="{A32A8772-E00F-4B7E-B2C5-4BD0E0FFA45A}" type="presParOf" srcId="{DFD7A271-6C19-4DB1-925C-0689F3BDE755}" destId="{DC97611C-6673-4749-8E1A-3C9661777A65}" srcOrd="0" destOrd="0" presId="urn:microsoft.com/office/officeart/2005/8/layout/list1"/>
    <dgm:cxn modelId="{54133C51-2263-445F-AB95-6B5574DA5C3A}" type="presParOf" srcId="{DFD7A271-6C19-4DB1-925C-0689F3BDE755}" destId="{5E5073C7-0B0C-4AF2-8F48-FB9CDB8BDA12}" srcOrd="1" destOrd="0" presId="urn:microsoft.com/office/officeart/2005/8/layout/list1"/>
    <dgm:cxn modelId="{04AD242B-C20A-437F-90CD-426FF3A318F1}" type="presParOf" srcId="{C7A98834-0C23-4ED2-B68E-F36FFEF9878D}" destId="{D3B83AFD-6D6F-47E9-BE3A-338E7B7303E0}" srcOrd="1" destOrd="0" presId="urn:microsoft.com/office/officeart/2005/8/layout/list1"/>
    <dgm:cxn modelId="{B64A408F-B65C-4B80-9819-34B2ED602AE2}" type="presParOf" srcId="{C7A98834-0C23-4ED2-B68E-F36FFEF9878D}" destId="{54A36D71-C3F9-47DF-AED1-D29390508F0C}" srcOrd="2" destOrd="0" presId="urn:microsoft.com/office/officeart/2005/8/layout/list1"/>
    <dgm:cxn modelId="{26C68FF1-0215-4379-BED6-8ECEC1471B83}" type="presParOf" srcId="{C7A98834-0C23-4ED2-B68E-F36FFEF9878D}" destId="{A08F17B9-1D9C-4D69-9204-59C3FEDF3EFF}" srcOrd="3" destOrd="0" presId="urn:microsoft.com/office/officeart/2005/8/layout/list1"/>
    <dgm:cxn modelId="{7B63C169-D2B1-4C69-B94C-D1B050FEFD4F}" type="presParOf" srcId="{C7A98834-0C23-4ED2-B68E-F36FFEF9878D}" destId="{3FF9C68A-27F2-4888-AFCD-8FBEDD047DE0}" srcOrd="4" destOrd="0" presId="urn:microsoft.com/office/officeart/2005/8/layout/list1"/>
    <dgm:cxn modelId="{458795A2-9B8D-4B0F-99BF-965AD536F285}" type="presParOf" srcId="{3FF9C68A-27F2-4888-AFCD-8FBEDD047DE0}" destId="{148E0CD6-3C5D-4E8E-B948-DCE9236031C0}" srcOrd="0" destOrd="0" presId="urn:microsoft.com/office/officeart/2005/8/layout/list1"/>
    <dgm:cxn modelId="{AA015D8A-63FC-4D98-B5B0-BCAC7B68D691}" type="presParOf" srcId="{3FF9C68A-27F2-4888-AFCD-8FBEDD047DE0}" destId="{56F6E18C-ED14-45E2-97D3-E25D47C7D4B1}" srcOrd="1" destOrd="0" presId="urn:microsoft.com/office/officeart/2005/8/layout/list1"/>
    <dgm:cxn modelId="{620B2DE8-8EB1-41D0-8A30-F067DA18E635}" type="presParOf" srcId="{C7A98834-0C23-4ED2-B68E-F36FFEF9878D}" destId="{37663ED7-668F-4ECB-A068-742CA5B18A39}" srcOrd="5" destOrd="0" presId="urn:microsoft.com/office/officeart/2005/8/layout/list1"/>
    <dgm:cxn modelId="{7F43E1E6-130B-428A-86F9-A7E54979AC64}" type="presParOf" srcId="{C7A98834-0C23-4ED2-B68E-F36FFEF9878D}" destId="{B41A03A5-22CE-4A10-A827-526D8B8468F6}" srcOrd="6" destOrd="0" presId="urn:microsoft.com/office/officeart/2005/8/layout/list1"/>
    <dgm:cxn modelId="{7E6D7B35-3EF5-4768-84C9-3F360BC1D0B3}" type="presParOf" srcId="{C7A98834-0C23-4ED2-B68E-F36FFEF9878D}" destId="{6A942421-D435-4EDF-BD12-4588B1AC1FB6}" srcOrd="7" destOrd="0" presId="urn:microsoft.com/office/officeart/2005/8/layout/list1"/>
    <dgm:cxn modelId="{26D287F2-38D9-425D-9F30-E1565CB905EB}" type="presParOf" srcId="{C7A98834-0C23-4ED2-B68E-F36FFEF9878D}" destId="{102109AF-B3F9-4204-AC98-0E139603E66A}" srcOrd="8" destOrd="0" presId="urn:microsoft.com/office/officeart/2005/8/layout/list1"/>
    <dgm:cxn modelId="{EA9EDCBC-DD1D-450A-ABF8-FA07D6FE13F9}" type="presParOf" srcId="{102109AF-B3F9-4204-AC98-0E139603E66A}" destId="{FE3AE2F2-E028-4E79-8DD1-024048195106}" srcOrd="0" destOrd="0" presId="urn:microsoft.com/office/officeart/2005/8/layout/list1"/>
    <dgm:cxn modelId="{C46608E2-10FE-4575-ABDE-D7D43BCEC4EC}" type="presParOf" srcId="{102109AF-B3F9-4204-AC98-0E139603E66A}" destId="{2C32FE40-C335-45F4-A351-8E6FE73AA14D}" srcOrd="1" destOrd="0" presId="urn:microsoft.com/office/officeart/2005/8/layout/list1"/>
    <dgm:cxn modelId="{3EFF1850-099D-4F3E-9CE3-791BF4868E0B}" type="presParOf" srcId="{C7A98834-0C23-4ED2-B68E-F36FFEF9878D}" destId="{FBA588CE-08F0-4295-AF0E-FB695855A8FB}" srcOrd="9" destOrd="0" presId="urn:microsoft.com/office/officeart/2005/8/layout/list1"/>
    <dgm:cxn modelId="{497CE3C2-9272-413A-B140-3CA96D4FE9C5}" type="presParOf" srcId="{C7A98834-0C23-4ED2-B68E-F36FFEF9878D}" destId="{411E8199-6EDF-4669-91B2-1873B18B86F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A36D71-C3F9-47DF-AED1-D29390508F0C}">
      <dsp:nvSpPr>
        <dsp:cNvPr id="0" name=""/>
        <dsp:cNvSpPr/>
      </dsp:nvSpPr>
      <dsp:spPr>
        <a:xfrm>
          <a:off x="0" y="1323879"/>
          <a:ext cx="6096000" cy="352800"/>
        </a:xfrm>
        <a:prstGeom prst="rect">
          <a:avLst/>
        </a:prstGeom>
        <a:solidFill>
          <a:schemeClr val="bg1">
            <a:lumMod val="85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5073C7-0B0C-4AF2-8F48-FB9CDB8BDA12}">
      <dsp:nvSpPr>
        <dsp:cNvPr id="0" name=""/>
        <dsp:cNvSpPr/>
      </dsp:nvSpPr>
      <dsp:spPr>
        <a:xfrm>
          <a:off x="304800" y="1117239"/>
          <a:ext cx="4267200" cy="413280"/>
        </a:xfrm>
        <a:prstGeom prst="roundRect">
          <a:avLst/>
        </a:prstGeom>
        <a:solidFill>
          <a:srgbClr val="73737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1" kern="1200" dirty="0" smtClean="0"/>
            <a:t>Data </a:t>
          </a:r>
          <a:r>
            <a:rPr lang="hr-HR" sz="1400" b="1" kern="1200" dirty="0" err="1" smtClean="0"/>
            <a:t>Managment</a:t>
          </a:r>
          <a:r>
            <a:rPr lang="hr-HR" sz="1400" b="1" kern="1200" dirty="0" smtClean="0"/>
            <a:t> Plan (Croatian Science </a:t>
          </a:r>
          <a:r>
            <a:rPr lang="hr-HR" sz="1400" b="1" kern="1200" dirty="0" err="1" smtClean="0"/>
            <a:t>Fondation</a:t>
          </a:r>
          <a:r>
            <a:rPr lang="hr-HR" sz="1400" b="1" kern="1200" dirty="0" smtClean="0"/>
            <a:t>)</a:t>
          </a:r>
          <a:endParaRPr lang="hr-HR" sz="1400" b="1" kern="1200" dirty="0"/>
        </a:p>
      </dsp:txBody>
      <dsp:txXfrm>
        <a:off x="324975" y="1137414"/>
        <a:ext cx="4226850" cy="372930"/>
      </dsp:txXfrm>
    </dsp:sp>
    <dsp:sp modelId="{B41A03A5-22CE-4A10-A827-526D8B8468F6}">
      <dsp:nvSpPr>
        <dsp:cNvPr id="0" name=""/>
        <dsp:cNvSpPr/>
      </dsp:nvSpPr>
      <dsp:spPr>
        <a:xfrm>
          <a:off x="0" y="1958920"/>
          <a:ext cx="6096000" cy="352800"/>
        </a:xfrm>
        <a:prstGeom prst="rect">
          <a:avLst/>
        </a:prstGeom>
        <a:solidFill>
          <a:srgbClr val="FF914D">
            <a:alpha val="90000"/>
          </a:srgb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F6E18C-ED14-45E2-97D3-E25D47C7D4B1}">
      <dsp:nvSpPr>
        <dsp:cNvPr id="0" name=""/>
        <dsp:cNvSpPr/>
      </dsp:nvSpPr>
      <dsp:spPr>
        <a:xfrm>
          <a:off x="304800" y="1752280"/>
          <a:ext cx="4267200" cy="413280"/>
        </a:xfrm>
        <a:prstGeom prst="roundRect">
          <a:avLst/>
        </a:prstGeom>
        <a:solidFill>
          <a:srgbClr val="FFBD5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1" kern="1200" dirty="0" err="1" smtClean="0"/>
            <a:t>Documentation</a:t>
          </a:r>
          <a:r>
            <a:rPr lang="hr-HR" sz="1400" b="1" kern="1200" dirty="0" smtClean="0"/>
            <a:t> </a:t>
          </a:r>
          <a:r>
            <a:rPr lang="hr-HR" sz="1400" b="1" kern="1200" dirty="0" err="1" smtClean="0"/>
            <a:t>of</a:t>
          </a:r>
          <a:r>
            <a:rPr lang="hr-HR" sz="1400" b="1" kern="1200" dirty="0" smtClean="0"/>
            <a:t> Research Data</a:t>
          </a:r>
          <a:endParaRPr lang="hr-HR" sz="1400" b="1" kern="1200" dirty="0"/>
        </a:p>
      </dsp:txBody>
      <dsp:txXfrm>
        <a:off x="324975" y="1772455"/>
        <a:ext cx="4226850" cy="372930"/>
      </dsp:txXfrm>
    </dsp:sp>
    <dsp:sp modelId="{411E8199-6EDF-4669-91B2-1873B18B86F6}">
      <dsp:nvSpPr>
        <dsp:cNvPr id="0" name=""/>
        <dsp:cNvSpPr/>
      </dsp:nvSpPr>
      <dsp:spPr>
        <a:xfrm>
          <a:off x="0" y="2593960"/>
          <a:ext cx="6096000" cy="352800"/>
        </a:xfrm>
        <a:prstGeom prst="rect">
          <a:avLst/>
        </a:prstGeom>
        <a:solidFill>
          <a:srgbClr val="03989E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32FE40-C335-45F4-A351-8E6FE73AA14D}">
      <dsp:nvSpPr>
        <dsp:cNvPr id="0" name=""/>
        <dsp:cNvSpPr/>
      </dsp:nvSpPr>
      <dsp:spPr>
        <a:xfrm>
          <a:off x="304800" y="2387320"/>
          <a:ext cx="4267200" cy="413280"/>
        </a:xfrm>
        <a:prstGeom prst="roundRect">
          <a:avLst/>
        </a:prstGeom>
        <a:solidFill>
          <a:srgbClr val="5CE1E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400" b="1" kern="1200" dirty="0" err="1" smtClean="0"/>
            <a:t>Anonymization</a:t>
          </a:r>
          <a:r>
            <a:rPr lang="hr-HR" sz="1400" b="1" kern="1200" dirty="0" smtClean="0"/>
            <a:t> </a:t>
          </a:r>
          <a:r>
            <a:rPr lang="hr-HR" sz="1400" b="1" kern="1200" dirty="0" err="1" smtClean="0"/>
            <a:t>of</a:t>
          </a:r>
          <a:r>
            <a:rPr lang="hr-HR" sz="1400" b="1" kern="1200" dirty="0" smtClean="0"/>
            <a:t> Research Data</a:t>
          </a:r>
          <a:endParaRPr lang="hr-HR" sz="1400" b="1" kern="1200" dirty="0"/>
        </a:p>
      </dsp:txBody>
      <dsp:txXfrm>
        <a:off x="324975" y="2407495"/>
        <a:ext cx="4226850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ce.unizg.hr/" TargetMode="External"/><Relationship Id="rId2" Type="http://schemas.openxmlformats.org/officeDocument/2006/relationships/image" Target="../media/image8.png"/><Relationship Id="rId1" Type="http://schemas.openxmlformats.org/officeDocument/2006/relationships/theme" Target="../theme/theme4.xml"/><Relationship Id="rId4" Type="http://schemas.openxmlformats.org/officeDocument/2006/relationships/image" Target="../media/image9.gif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853DB-230B-4F3D-B9BF-250411BF9C4B}" type="datetimeFigureOut">
              <a:rPr lang="hr-HR" smtClean="0"/>
              <a:t>30.09.2022.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A04F5-5F63-4D08-AD88-EB891A182B2F}" type="slidenum">
              <a:rPr lang="hr-HR" smtClean="0"/>
              <a:t>‹#›</a:t>
            </a:fld>
            <a:endParaRPr lang="hr-H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424" y="9029196"/>
            <a:ext cx="685385" cy="270000"/>
          </a:xfrm>
          <a:prstGeom prst="rect">
            <a:avLst/>
          </a:prstGeom>
        </p:spPr>
      </p:pic>
      <p:pic>
        <p:nvPicPr>
          <p:cNvPr id="7" name="Picture 6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72" y="8948196"/>
            <a:ext cx="110798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741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ce.unizg.hr/" TargetMode="External"/><Relationship Id="rId2" Type="http://schemas.openxmlformats.org/officeDocument/2006/relationships/image" Target="../media/image8.png"/><Relationship Id="rId1" Type="http://schemas.openxmlformats.org/officeDocument/2006/relationships/theme" Target="../theme/theme3.xml"/><Relationship Id="rId4" Type="http://schemas.openxmlformats.org/officeDocument/2006/relationships/image" Target="../media/image9.gif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F9046-B63C-4A32-BE1A-8D8BC0B360B6}" type="datetimeFigureOut">
              <a:rPr lang="hr-HR" smtClean="0"/>
              <a:t>30.09.2022.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95B1D-EC5B-426D-9BEA-45F6C2B62C27}" type="slidenum">
              <a:rPr lang="hr-HR" smtClean="0"/>
              <a:t>‹#›</a:t>
            </a:fld>
            <a:endParaRPr lang="hr-H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424" y="9004812"/>
            <a:ext cx="685385" cy="270000"/>
          </a:xfrm>
          <a:prstGeom prst="rect">
            <a:avLst/>
          </a:prstGeom>
        </p:spPr>
      </p:pic>
      <p:pic>
        <p:nvPicPr>
          <p:cNvPr id="9" name="Picture 8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72" y="8923812"/>
            <a:ext cx="110798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365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95B1D-EC5B-426D-9BEA-45F6C2B62C27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039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rce.unizg.hr/oa-and-oer" TargetMode="External"/><Relationship Id="rId3" Type="http://schemas.openxmlformats.org/officeDocument/2006/relationships/image" Target="../media/image1.png"/><Relationship Id="rId7" Type="http://schemas.openxmlformats.org/officeDocument/2006/relationships/hyperlink" Target="creativecommons.org/licenses/by-nc-nd/4.0/deed.en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6" Type="http://schemas.openxmlformats.org/officeDocument/2006/relationships/hyperlink" Target="http://www.srce.unizg.hr/en" TargetMode="External"/><Relationship Id="rId11" Type="http://schemas.openxmlformats.org/officeDocument/2006/relationships/image" Target="../media/image7.png"/><Relationship Id="rId5" Type="http://schemas.openxmlformats.org/officeDocument/2006/relationships/image" Target="../media/image5.png"/><Relationship Id="rId10" Type="http://schemas.openxmlformats.org/officeDocument/2006/relationships/image" Target="../media/image6.png"/><Relationship Id="rId4" Type="http://schemas.openxmlformats.org/officeDocument/2006/relationships/hyperlink" Target="http://www.srce.unizg.hr/otvoreni-pristup" TargetMode="External"/><Relationship Id="rId9" Type="http://schemas.openxmlformats.org/officeDocument/2006/relationships/hyperlink" Target="http://creativecommons.org/licenses/by-nc-nd/4.0/deed.hr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3375">
                <a:solidFill>
                  <a:srgbClr val="C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87269" y="4765340"/>
            <a:ext cx="5778731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711586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8027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273846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273846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73217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184" y="0"/>
            <a:ext cx="9233012" cy="5174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818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D207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>
            <a:normAutofit/>
          </a:bodyPr>
          <a:lstStyle>
            <a:lvl1pPr algn="ctr">
              <a:defRPr sz="3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786" y="4302000"/>
            <a:ext cx="9158997" cy="665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819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dnj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143000" y="372914"/>
            <a:ext cx="6858000" cy="1376581"/>
          </a:xfrm>
        </p:spPr>
        <p:txBody>
          <a:bodyPr anchor="b">
            <a:normAutofit/>
          </a:bodyPr>
          <a:lstStyle>
            <a:lvl1pPr algn="ctr">
              <a:defRPr sz="2025" baseline="0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r-HR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/>
          </p:nvPr>
        </p:nvSpPr>
        <p:spPr>
          <a:xfrm>
            <a:off x="1143000" y="1959747"/>
            <a:ext cx="6858000" cy="759391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en-US" dirty="0" smtClean="0"/>
              <a:t>Click to edit Master subtitle style</a:t>
            </a:r>
            <a:endParaRPr lang="hr-HR" dirty="0" smtClean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87269" y="4765340"/>
            <a:ext cx="5778731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dirty="0" smtClean="0"/>
              <a:t>www.srce.unizg.hr</a:t>
            </a:r>
            <a:endParaRPr lang="hr-HR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00" y="4752000"/>
            <a:ext cx="962609" cy="3240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0400" y="4302000"/>
            <a:ext cx="9200294" cy="668568"/>
          </a:xfrm>
          <a:prstGeom prst="rect">
            <a:avLst/>
          </a:prstGeom>
        </p:spPr>
      </p:pic>
      <p:sp>
        <p:nvSpPr>
          <p:cNvPr id="47" name="TextBox 46"/>
          <p:cNvSpPr txBox="1"/>
          <p:nvPr userDrawn="1"/>
        </p:nvSpPr>
        <p:spPr>
          <a:xfrm>
            <a:off x="5826298" y="2937043"/>
            <a:ext cx="2700000" cy="6924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/>
            <a:r>
              <a:rPr lang="en-US" sz="9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According to the Open Access Policy, </a:t>
            </a:r>
            <a:r>
              <a:rPr lang="en-US" sz="9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Srce</a:t>
            </a:r>
            <a:r>
              <a:rPr lang="en-US" sz="9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ensures that all research data made by </a:t>
            </a:r>
            <a:r>
              <a:rPr lang="en-US" sz="9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Srce</a:t>
            </a:r>
            <a:r>
              <a:rPr lang="en-US" sz="9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accessible and free to use by the general public, especially educational and professional information and content derived from the actions and work of </a:t>
            </a:r>
            <a:r>
              <a:rPr lang="en-US" sz="9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Srce</a:t>
            </a:r>
            <a:r>
              <a:rPr lang="en-US" sz="9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48" name="Picture 47">
            <a:hlinkClick r:id="rId4"/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298" y="4008294"/>
            <a:ext cx="918000" cy="362758"/>
          </a:xfrm>
          <a:prstGeom prst="rect">
            <a:avLst/>
          </a:prstGeom>
        </p:spPr>
      </p:pic>
      <p:sp>
        <p:nvSpPr>
          <p:cNvPr id="49" name="TextBox 48"/>
          <p:cNvSpPr txBox="1"/>
          <p:nvPr userDrawn="1"/>
        </p:nvSpPr>
        <p:spPr>
          <a:xfrm>
            <a:off x="2489821" y="3046526"/>
            <a:ext cx="2762250" cy="4154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9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material is available under the International Creative Commons License 4.0</a:t>
            </a:r>
            <a:r>
              <a:rPr lang="hr-HR" sz="9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9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Attribution-</a:t>
            </a:r>
            <a:r>
              <a:rPr lang="en-US" sz="900" i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NonCommercial</a:t>
            </a:r>
            <a:r>
              <a:rPr lang="en-US" sz="9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900" i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NoDerivs</a:t>
            </a:r>
            <a:r>
              <a:rPr lang="en-US" sz="9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sz="900" b="1" dirty="0" smtClean="0">
              <a:solidFill>
                <a:srgbClr val="CC3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 userDrawn="1"/>
        </p:nvSpPr>
        <p:spPr>
          <a:xfrm>
            <a:off x="887371" y="3627990"/>
            <a:ext cx="137088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900" b="1" dirty="0" smtClean="0">
                <a:solidFill>
                  <a:srgbClr val="CC3C0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www.srce.unizg.hr/</a:t>
            </a:r>
            <a:r>
              <a:rPr lang="hr-HR" sz="900" b="1" dirty="0" err="1" smtClean="0">
                <a:solidFill>
                  <a:srgbClr val="CC3C00"/>
                </a:solidFill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en</a:t>
            </a:r>
            <a:endParaRPr lang="hr-HR" sz="900" b="1" dirty="0">
              <a:solidFill>
                <a:srgbClr val="CC3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tangle 50"/>
          <p:cNvSpPr/>
          <p:nvPr userDrawn="1"/>
        </p:nvSpPr>
        <p:spPr>
          <a:xfrm>
            <a:off x="2352422" y="3627991"/>
            <a:ext cx="305083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sz="900" b="1" dirty="0" smtClean="0">
                <a:solidFill>
                  <a:srgbClr val="CC3C00"/>
                </a:solidFill>
                <a:latin typeface="Arial" panose="020B0604020202020204" pitchFamily="34" charset="0"/>
                <a:cs typeface="Arial" panose="020B0604020202020204" pitchFamily="34" charset="0"/>
                <a:hlinkClick r:id="rId7" action="ppaction://hlinkfile"/>
              </a:rPr>
              <a:t>creativecommons.org/licenses/by-nc-nd/4.0/deed.en</a:t>
            </a:r>
            <a:endParaRPr lang="hr-HR" sz="900" b="1" dirty="0">
              <a:solidFill>
                <a:srgbClr val="CC3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 51"/>
          <p:cNvSpPr/>
          <p:nvPr userDrawn="1"/>
        </p:nvSpPr>
        <p:spPr>
          <a:xfrm>
            <a:off x="6260023" y="3594636"/>
            <a:ext cx="183255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hr-HR" sz="900" b="1" u="none" kern="1200" dirty="0" smtClean="0">
                <a:solidFill>
                  <a:srgbClr val="CC3C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8"/>
              </a:rPr>
              <a:t>www.srce.unizg.hr/oa-and-oer</a:t>
            </a:r>
            <a:endParaRPr lang="hr-HR" sz="900" b="1" u="none" kern="1200" dirty="0">
              <a:solidFill>
                <a:srgbClr val="CC3C00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53" name="Picture 2" descr="http://mirrors.creativecommons.org/presskit/buttons/88x31/png/by-nc-nd.png">
            <a:hlinkClick r:id="rId9"/>
          </p:cNvPr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818" y="4047052"/>
            <a:ext cx="926042" cy="3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2" descr="C:\Users\gkurtovic\Desktop\SRCE_logo_s_potpisom_engl.pn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95" y="2972522"/>
            <a:ext cx="1396732" cy="537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7442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87269" y="4765340"/>
            <a:ext cx="5778731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 i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76533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282309"/>
            <a:ext cx="7886700" cy="2139553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3442101"/>
            <a:ext cx="7886700" cy="1125140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69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37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0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6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4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18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3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7534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2462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273847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1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4" y="1260872"/>
            <a:ext cx="3887391" cy="617934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69" indent="0">
              <a:buNone/>
              <a:defRPr sz="1125" b="1"/>
            </a:lvl2pPr>
            <a:lvl3pPr marL="514337" indent="0">
              <a:buNone/>
              <a:defRPr sz="1013" b="1"/>
            </a:lvl3pPr>
            <a:lvl4pPr marL="771506" indent="0">
              <a:buNone/>
              <a:defRPr sz="900" b="1"/>
            </a:lvl4pPr>
            <a:lvl5pPr marL="1028675" indent="0">
              <a:buNone/>
              <a:defRPr sz="900" b="1"/>
            </a:lvl5pPr>
            <a:lvl6pPr marL="1285843" indent="0">
              <a:buNone/>
              <a:defRPr sz="900" b="1"/>
            </a:lvl6pPr>
            <a:lvl7pPr marL="1543011" indent="0">
              <a:buNone/>
              <a:defRPr sz="900" b="1"/>
            </a:lvl7pPr>
            <a:lvl8pPr marL="1800180" indent="0">
              <a:buNone/>
              <a:defRPr sz="900" b="1"/>
            </a:lvl8pPr>
            <a:lvl9pPr marL="2057349" indent="0">
              <a:buNone/>
              <a:defRPr sz="9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4" y="1878807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79139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38032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7636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9" cy="120015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4"/>
            <a:ext cx="4629151" cy="3655219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9" cy="2858691"/>
          </a:xfrm>
        </p:spPr>
        <p:txBody>
          <a:bodyPr/>
          <a:lstStyle>
            <a:lvl1pPr marL="0" indent="0">
              <a:buNone/>
              <a:defRPr sz="900"/>
            </a:lvl1pPr>
            <a:lvl2pPr marL="257169" indent="0">
              <a:buNone/>
              <a:defRPr sz="788"/>
            </a:lvl2pPr>
            <a:lvl3pPr marL="514337" indent="0">
              <a:buNone/>
              <a:defRPr sz="675"/>
            </a:lvl3pPr>
            <a:lvl4pPr marL="771506" indent="0">
              <a:buNone/>
              <a:defRPr sz="563"/>
            </a:lvl4pPr>
            <a:lvl5pPr marL="1028675" indent="0">
              <a:buNone/>
              <a:defRPr sz="563"/>
            </a:lvl5pPr>
            <a:lvl6pPr marL="1285843" indent="0">
              <a:buNone/>
              <a:defRPr sz="563"/>
            </a:lvl6pPr>
            <a:lvl7pPr marL="1543011" indent="0">
              <a:buNone/>
              <a:defRPr sz="563"/>
            </a:lvl7pPr>
            <a:lvl8pPr marL="1800180" indent="0">
              <a:buNone/>
              <a:defRPr sz="563"/>
            </a:lvl8pPr>
            <a:lvl9pPr marL="2057349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7831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9" cy="120015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74"/>
            <a:ext cx="4629151" cy="3655219"/>
          </a:xfrm>
        </p:spPr>
        <p:txBody>
          <a:bodyPr/>
          <a:lstStyle>
            <a:lvl1pPr marL="0" indent="0">
              <a:buNone/>
              <a:defRPr sz="1800"/>
            </a:lvl1pPr>
            <a:lvl2pPr marL="257169" indent="0">
              <a:buNone/>
              <a:defRPr sz="1575"/>
            </a:lvl2pPr>
            <a:lvl3pPr marL="514337" indent="0">
              <a:buNone/>
              <a:defRPr sz="1350"/>
            </a:lvl3pPr>
            <a:lvl4pPr marL="771506" indent="0">
              <a:buNone/>
              <a:defRPr sz="1125"/>
            </a:lvl4pPr>
            <a:lvl5pPr marL="1028675" indent="0">
              <a:buNone/>
              <a:defRPr sz="1125"/>
            </a:lvl5pPr>
            <a:lvl6pPr marL="1285843" indent="0">
              <a:buNone/>
              <a:defRPr sz="1125"/>
            </a:lvl6pPr>
            <a:lvl7pPr marL="1543011" indent="0">
              <a:buNone/>
              <a:defRPr sz="1125"/>
            </a:lvl7pPr>
            <a:lvl8pPr marL="1800180" indent="0">
              <a:buNone/>
              <a:defRPr sz="1125"/>
            </a:lvl8pPr>
            <a:lvl9pPr marL="2057349" indent="0">
              <a:buNone/>
              <a:defRPr sz="1125"/>
            </a:lvl9pPr>
          </a:lstStyle>
          <a:p>
            <a:r>
              <a:rPr lang="en-US" smtClean="0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9" cy="2858691"/>
          </a:xfrm>
        </p:spPr>
        <p:txBody>
          <a:bodyPr/>
          <a:lstStyle>
            <a:lvl1pPr marL="0" indent="0">
              <a:buNone/>
              <a:defRPr sz="900"/>
            </a:lvl1pPr>
            <a:lvl2pPr marL="257169" indent="0">
              <a:buNone/>
              <a:defRPr sz="788"/>
            </a:lvl2pPr>
            <a:lvl3pPr marL="514337" indent="0">
              <a:buNone/>
              <a:defRPr sz="675"/>
            </a:lvl3pPr>
            <a:lvl4pPr marL="771506" indent="0">
              <a:buNone/>
              <a:defRPr sz="563"/>
            </a:lvl4pPr>
            <a:lvl5pPr marL="1028675" indent="0">
              <a:buNone/>
              <a:defRPr sz="563"/>
            </a:lvl5pPr>
            <a:lvl6pPr marL="1285843" indent="0">
              <a:buNone/>
              <a:defRPr sz="563"/>
            </a:lvl6pPr>
            <a:lvl7pPr marL="1543011" indent="0">
              <a:buNone/>
              <a:defRPr sz="563"/>
            </a:lvl7pPr>
            <a:lvl8pPr marL="1800180" indent="0">
              <a:buNone/>
              <a:defRPr sz="563"/>
            </a:lvl8pPr>
            <a:lvl9pPr marL="2057349" indent="0">
              <a:buNone/>
              <a:defRPr sz="56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75A55-2F1E-4FC3-883D-C1990A1E68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2216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273847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73331" y="4765340"/>
            <a:ext cx="932215" cy="27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hr-H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87269" y="4765340"/>
            <a:ext cx="5778731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dirty="0" smtClean="0"/>
              <a:t>www.srce.unizg.hr</a:t>
            </a:r>
            <a:endParaRPr lang="hr-H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5352" y="4766434"/>
            <a:ext cx="628649" cy="270000"/>
          </a:xfrm>
          <a:prstGeom prst="rect">
            <a:avLst/>
          </a:prstGeom>
        </p:spPr>
        <p:txBody>
          <a:bodyPr vert="horz" lIns="91440" tIns="45720" rIns="18000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875A55-2F1E-4FC3-883D-C1990A1E687D}" type="slidenum">
              <a:rPr lang="hr-HR" smtClean="0"/>
              <a:pPr/>
              <a:t>‹#›</a:t>
            </a:fld>
            <a:endParaRPr lang="hr-HR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0400" y="4302000"/>
            <a:ext cx="9200294" cy="6685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97" y="4752000"/>
            <a:ext cx="856432" cy="288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011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025" b="1" kern="1200">
          <a:solidFill>
            <a:srgbClr val="C0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Clr>
          <a:srgbClr val="C00000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85753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00000"/>
        </a:buClr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42921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00000"/>
        </a:buClr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00090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00000"/>
        </a:buClr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00000"/>
        </a:buClr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273847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25983" y="4765500"/>
            <a:ext cx="810000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9777" y="4765340"/>
            <a:ext cx="5926839" cy="27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5352" y="4765340"/>
            <a:ext cx="810000" cy="27000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F875A55-2F1E-4FC3-883D-C1990A1E687D}" type="slidenum">
              <a:rPr lang="hr-H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r-H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296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8" r:id="rId2"/>
    <p:sldLayoutId id="2147483687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025" b="1" kern="1200" baseline="0">
          <a:solidFill>
            <a:srgbClr val="C0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Clr>
          <a:srgbClr val="CC3C00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85753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C3C00"/>
        </a:buClr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42921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C3C00"/>
        </a:buClr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00090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C3C00"/>
        </a:buClr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Clr>
          <a:srgbClr val="CC3C00"/>
        </a:buClr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-archive.ac.uk/media/504356/md5_94fc0c2a25f3a75396059826a23b8224_textanonymisationhelpertool_01_00.zip" TargetMode="External"/><Relationship Id="rId2" Type="http://schemas.openxmlformats.org/officeDocument/2006/relationships/hyperlink" Target="https://amnesia.openaire.e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urn.nsk.hr/urn:nbn:hr:102:810090" TargetMode="External"/><Relationship Id="rId2" Type="http://schemas.openxmlformats.org/officeDocument/2006/relationships/hyperlink" Target="https://lms3.srce.hr/moodle/course/index.php?categoryid=23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://www.privacy-regulation.eu/en/article-4-definitions-GDPR.h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/>
          <p:cNvSpPr txBox="1">
            <a:spLocks/>
          </p:cNvSpPr>
          <p:nvPr/>
        </p:nvSpPr>
        <p:spPr>
          <a:xfrm>
            <a:off x="215446" y="2510518"/>
            <a:ext cx="4586524" cy="16104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51433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25" b="1" kern="1200" baseline="0">
                <a:solidFill>
                  <a:srgbClr val="C0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400" dirty="0">
                <a:solidFill>
                  <a:schemeClr val="bg1"/>
                </a:solidFill>
              </a:rPr>
              <a:t>What if the dataset contains personal data: anonymization of the research data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5446" y="4120993"/>
            <a:ext cx="58914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Art History – Methods, Practices, Epistemologies III</a:t>
            </a:r>
          </a:p>
          <a:p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Conference, </a:t>
            </a:r>
            <a:r>
              <a:rPr lang="hr-H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r-H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October, 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</a:t>
            </a:r>
            <a:r>
              <a:rPr lang="hr-H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r>
              <a:rPr lang="hr-HR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</a:t>
            </a:r>
            <a:r>
              <a:rPr lang="hr-HR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Kristina </a:t>
            </a:r>
            <a:r>
              <a:rPr lang="hr-H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Posavec,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Zagreb</a:t>
            </a:r>
            <a:r>
              <a:rPr lang="hr-HR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Computing Centre SRCE</a:t>
            </a:r>
          </a:p>
        </p:txBody>
      </p:sp>
    </p:spTree>
    <p:extLst>
      <p:ext uri="{BB962C8B-B14F-4D97-AF65-F5344CB8AC3E}">
        <p14:creationId xmlns:p14="http://schemas.microsoft.com/office/powerpoint/2010/main" val="114824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Why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/>
              <a:t>a</a:t>
            </a:r>
            <a:r>
              <a:rPr lang="hr-HR" dirty="0" err="1" smtClean="0"/>
              <a:t>nonymization</a:t>
            </a:r>
            <a:r>
              <a:rPr lang="hr-HR" dirty="0" smtClean="0"/>
              <a:t> </a:t>
            </a:r>
            <a:r>
              <a:rPr lang="hr-HR" dirty="0" err="1" smtClean="0"/>
              <a:t>important</a:t>
            </a:r>
            <a:r>
              <a:rPr lang="hr-HR" dirty="0"/>
              <a:t>?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28651" y="1369219"/>
            <a:ext cx="4494438" cy="3263504"/>
          </a:xfrm>
        </p:spPr>
        <p:txBody>
          <a:bodyPr/>
          <a:lstStyle/>
          <a:p>
            <a:r>
              <a:rPr lang="hr-HR" b="1" u="sng" dirty="0" err="1" smtClean="0"/>
              <a:t>Benefits</a:t>
            </a:r>
            <a:r>
              <a:rPr lang="hr-HR" b="1" u="sng" dirty="0" smtClean="0"/>
              <a:t> </a:t>
            </a:r>
            <a:r>
              <a:rPr lang="hr-HR" b="1" u="sng" dirty="0" err="1" smtClean="0"/>
              <a:t>of</a:t>
            </a:r>
            <a:r>
              <a:rPr lang="hr-HR" b="1" u="sng" dirty="0" smtClean="0"/>
              <a:t> data </a:t>
            </a:r>
            <a:r>
              <a:rPr lang="hr-HR" b="1" u="sng" dirty="0" err="1" smtClean="0"/>
              <a:t>sharing</a:t>
            </a:r>
            <a:r>
              <a:rPr lang="hr-HR" dirty="0" smtClean="0"/>
              <a:t>:</a:t>
            </a:r>
          </a:p>
          <a:p>
            <a:pPr marL="0" indent="0">
              <a:buNone/>
            </a:pPr>
            <a:endParaRPr lang="hr-HR" dirty="0" smtClean="0"/>
          </a:p>
          <a:p>
            <a:pPr lvl="1"/>
            <a:r>
              <a:rPr lang="en-GB" dirty="0" smtClean="0"/>
              <a:t>Greater </a:t>
            </a:r>
            <a:r>
              <a:rPr lang="en-GB" dirty="0"/>
              <a:t>visibility of data, leading to increased citations and future collaborations</a:t>
            </a:r>
          </a:p>
          <a:p>
            <a:pPr lvl="1"/>
            <a:r>
              <a:rPr lang="en-GB" dirty="0"/>
              <a:t>Demonstration of research integrity and validation of research results</a:t>
            </a:r>
          </a:p>
          <a:p>
            <a:pPr lvl="1"/>
            <a:r>
              <a:rPr lang="en-GB" dirty="0"/>
              <a:t>Compliance with funder and institutional policies and expectations</a:t>
            </a:r>
          </a:p>
          <a:p>
            <a:pPr lvl="1"/>
            <a:r>
              <a:rPr lang="en-GB" dirty="0"/>
              <a:t>Greater impact of research through knowledge transfer</a:t>
            </a:r>
          </a:p>
          <a:p>
            <a:pPr lvl="1"/>
            <a:r>
              <a:rPr lang="en-GB" dirty="0"/>
              <a:t>Research advances through reuse of data by researchers around the </a:t>
            </a:r>
            <a:r>
              <a:rPr lang="en-GB" dirty="0" smtClean="0"/>
              <a:t>world</a:t>
            </a:r>
            <a:endParaRPr lang="hr-HR" dirty="0" smtClean="0"/>
          </a:p>
          <a:p>
            <a:pPr marL="257168" lvl="1" indent="0">
              <a:buNone/>
            </a:pPr>
            <a:endParaRPr lang="en-GB" dirty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en-US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astelsSmoot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8384" t="13276" r="8773" b="14114"/>
          <a:stretch/>
        </p:blipFill>
        <p:spPr>
          <a:xfrm>
            <a:off x="5376039" y="885825"/>
            <a:ext cx="3067248" cy="305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66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E-</a:t>
            </a:r>
            <a:r>
              <a:rPr lang="hr-HR" dirty="0" err="1" smtClean="0"/>
              <a:t>course</a:t>
            </a:r>
            <a:r>
              <a:rPr lang="hr-HR" dirty="0" smtClean="0"/>
              <a:t>: </a:t>
            </a:r>
            <a:r>
              <a:rPr lang="hr-HR" i="1" dirty="0" err="1" smtClean="0"/>
              <a:t>Documentation</a:t>
            </a:r>
            <a:r>
              <a:rPr lang="hr-HR" i="1" dirty="0" smtClean="0"/>
              <a:t> </a:t>
            </a:r>
            <a:r>
              <a:rPr lang="hr-HR" i="1" dirty="0" err="1" smtClean="0"/>
              <a:t>and</a:t>
            </a:r>
            <a:r>
              <a:rPr lang="hr-HR" i="1" dirty="0" smtClean="0"/>
              <a:t> </a:t>
            </a:r>
            <a:r>
              <a:rPr lang="hr-HR" i="1" dirty="0" err="1"/>
              <a:t>A</a:t>
            </a:r>
            <a:r>
              <a:rPr lang="hr-HR" i="1" dirty="0" err="1" smtClean="0"/>
              <a:t>nonymization</a:t>
            </a:r>
            <a:r>
              <a:rPr lang="hr-HR" i="1" dirty="0" smtClean="0"/>
              <a:t> </a:t>
            </a:r>
            <a:r>
              <a:rPr lang="hr-HR" i="1" dirty="0" err="1" smtClean="0"/>
              <a:t>of</a:t>
            </a:r>
            <a:r>
              <a:rPr lang="hr-HR" i="1" dirty="0" smtClean="0"/>
              <a:t> </a:t>
            </a:r>
            <a:r>
              <a:rPr lang="hr-HR" i="1" dirty="0"/>
              <a:t>R</a:t>
            </a:r>
            <a:r>
              <a:rPr lang="hr-HR" i="1" dirty="0" smtClean="0"/>
              <a:t>esearch </a:t>
            </a:r>
            <a:r>
              <a:rPr lang="hr-HR" i="1" dirty="0"/>
              <a:t>D</a:t>
            </a:r>
            <a:r>
              <a:rPr lang="hr-HR" i="1" dirty="0" smtClean="0"/>
              <a:t>ata</a:t>
            </a:r>
            <a:endParaRPr lang="en-US" i="1" dirty="0"/>
          </a:p>
        </p:txBody>
      </p:sp>
      <p:sp>
        <p:nvSpPr>
          <p:cNvPr id="4" name="Rezervirano mjesto sadržaja 2"/>
          <p:cNvSpPr>
            <a:spLocks noGrp="1"/>
          </p:cNvSpPr>
          <p:nvPr>
            <p:ph idx="1"/>
          </p:nvPr>
        </p:nvSpPr>
        <p:spPr>
          <a:xfrm>
            <a:off x="961922" y="1489205"/>
            <a:ext cx="3388178" cy="2711320"/>
          </a:xfrm>
        </p:spPr>
        <p:txBody>
          <a:bodyPr>
            <a:normAutofit/>
          </a:bodyPr>
          <a:lstStyle/>
          <a:p>
            <a:r>
              <a:rPr lang="en-GB" dirty="0" smtClean="0"/>
              <a:t>Online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s</a:t>
            </a:r>
            <a:r>
              <a:rPr lang="en-GB" dirty="0" smtClean="0"/>
              <a:t>elf-paced</a:t>
            </a:r>
            <a:endParaRPr lang="hr-HR" dirty="0" smtClean="0"/>
          </a:p>
          <a:p>
            <a:r>
              <a:rPr lang="hr-HR" dirty="0" err="1" smtClean="0"/>
              <a:t>Validation</a:t>
            </a:r>
            <a:endParaRPr lang="en-GB" dirty="0" smtClean="0"/>
          </a:p>
          <a:p>
            <a:r>
              <a:rPr lang="en-GB" dirty="0" smtClean="0"/>
              <a:t>Digital badge and certification</a:t>
            </a:r>
          </a:p>
          <a:p>
            <a:r>
              <a:rPr lang="en-GB" dirty="0" smtClean="0"/>
              <a:t>Target groups: </a:t>
            </a:r>
          </a:p>
          <a:p>
            <a:pPr lvl="1"/>
            <a:r>
              <a:rPr lang="hr-HR" dirty="0" err="1" smtClean="0"/>
              <a:t>PhD</a:t>
            </a:r>
            <a:r>
              <a:rPr lang="hr-HR" dirty="0" smtClean="0"/>
              <a:t> </a:t>
            </a:r>
            <a:r>
              <a:rPr lang="en-GB" dirty="0" smtClean="0"/>
              <a:t>students </a:t>
            </a:r>
          </a:p>
          <a:p>
            <a:pPr lvl="1"/>
            <a:r>
              <a:rPr lang="en-GB" dirty="0" smtClean="0"/>
              <a:t>teachers in the higher education system </a:t>
            </a:r>
          </a:p>
          <a:p>
            <a:pPr lvl="1"/>
            <a:r>
              <a:rPr lang="en-GB" dirty="0" smtClean="0"/>
              <a:t>researchers</a:t>
            </a:r>
          </a:p>
          <a:p>
            <a:pPr lvl="1"/>
            <a:r>
              <a:rPr lang="en-GB" dirty="0" smtClean="0"/>
              <a:t>librarians</a:t>
            </a:r>
          </a:p>
        </p:txBody>
      </p:sp>
      <p:grpSp>
        <p:nvGrpSpPr>
          <p:cNvPr id="23" name="Grupa 22"/>
          <p:cNvGrpSpPr/>
          <p:nvPr/>
        </p:nvGrpSpPr>
        <p:grpSpPr>
          <a:xfrm>
            <a:off x="4841417" y="2136639"/>
            <a:ext cx="3001396" cy="1062558"/>
            <a:chOff x="4445453" y="2136639"/>
            <a:chExt cx="3001396" cy="1062558"/>
          </a:xfrm>
        </p:grpSpPr>
        <p:sp>
          <p:nvSpPr>
            <p:cNvPr id="16" name="Zaobljeni pravokutnik 15"/>
            <p:cNvSpPr/>
            <p:nvPr/>
          </p:nvSpPr>
          <p:spPr>
            <a:xfrm>
              <a:off x="4799579" y="2300189"/>
              <a:ext cx="2647270" cy="820768"/>
            </a:xfrm>
            <a:prstGeom prst="roundRect">
              <a:avLst/>
            </a:prstGeom>
            <a:solidFill>
              <a:srgbClr val="FFC6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hr-HR" b="1" dirty="0" smtClean="0"/>
                <a:t>Dejana</a:t>
              </a:r>
              <a:endParaRPr lang="en-US" b="1" dirty="0"/>
            </a:p>
          </p:txBody>
        </p:sp>
        <p:sp>
          <p:nvSpPr>
            <p:cNvPr id="17" name="Elipsa 16"/>
            <p:cNvSpPr/>
            <p:nvPr/>
          </p:nvSpPr>
          <p:spPr>
            <a:xfrm>
              <a:off x="4445453" y="2136639"/>
              <a:ext cx="1065439" cy="1062558"/>
            </a:xfrm>
            <a:prstGeom prst="ellipse">
              <a:avLst/>
            </a:prstGeom>
            <a:solidFill>
              <a:srgbClr val="06263D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200" dirty="0" smtClean="0"/>
                <a:t>Marta </a:t>
              </a:r>
              <a:r>
                <a:rPr lang="hr-HR" sz="1200" dirty="0"/>
                <a:t>M</a:t>
              </a:r>
              <a:r>
                <a:rPr lang="hr-HR" sz="1200" dirty="0" smtClean="0"/>
                <a:t>atijević</a:t>
              </a:r>
              <a:endParaRPr lang="en-US" sz="1200" dirty="0"/>
            </a:p>
          </p:txBody>
        </p:sp>
        <p:pic>
          <p:nvPicPr>
            <p:cNvPr id="5" name="Slika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82890" y="2481287"/>
              <a:ext cx="991960" cy="418483"/>
            </a:xfrm>
            <a:prstGeom prst="rect">
              <a:avLst/>
            </a:prstGeom>
          </p:spPr>
        </p:pic>
      </p:grpSp>
      <p:grpSp>
        <p:nvGrpSpPr>
          <p:cNvPr id="22" name="Grupa 21"/>
          <p:cNvGrpSpPr/>
          <p:nvPr/>
        </p:nvGrpSpPr>
        <p:grpSpPr>
          <a:xfrm>
            <a:off x="4841417" y="937240"/>
            <a:ext cx="3001397" cy="1062558"/>
            <a:chOff x="4445453" y="937240"/>
            <a:chExt cx="3001397" cy="1062558"/>
          </a:xfrm>
        </p:grpSpPr>
        <p:sp>
          <p:nvSpPr>
            <p:cNvPr id="10" name="Zaobljeni pravokutnik 9"/>
            <p:cNvSpPr/>
            <p:nvPr/>
          </p:nvSpPr>
          <p:spPr>
            <a:xfrm>
              <a:off x="4799580" y="1058135"/>
              <a:ext cx="2647270" cy="820768"/>
            </a:xfrm>
            <a:prstGeom prst="roundRect">
              <a:avLst/>
            </a:prstGeom>
            <a:solidFill>
              <a:srgbClr val="FFC6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/>
            </a:p>
          </p:txBody>
        </p:sp>
        <p:pic>
          <p:nvPicPr>
            <p:cNvPr id="6" name="Slika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18106" y="1297506"/>
              <a:ext cx="1056744" cy="362312"/>
            </a:xfrm>
            <a:prstGeom prst="rect">
              <a:avLst/>
            </a:prstGeom>
          </p:spPr>
        </p:pic>
        <p:sp>
          <p:nvSpPr>
            <p:cNvPr id="20" name="Elipsa 19"/>
            <p:cNvSpPr/>
            <p:nvPr/>
          </p:nvSpPr>
          <p:spPr>
            <a:xfrm>
              <a:off x="4445453" y="937240"/>
              <a:ext cx="1065439" cy="1062558"/>
            </a:xfrm>
            <a:prstGeom prst="ellipse">
              <a:avLst/>
            </a:prstGeom>
            <a:solidFill>
              <a:srgbClr val="06263D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200" dirty="0" smtClean="0"/>
                <a:t>Dejana Carić</a:t>
              </a:r>
              <a:endParaRPr lang="en-US" sz="1200" dirty="0"/>
            </a:p>
          </p:txBody>
        </p:sp>
      </p:grpSp>
      <p:grpSp>
        <p:nvGrpSpPr>
          <p:cNvPr id="24" name="Grupa 23"/>
          <p:cNvGrpSpPr/>
          <p:nvPr/>
        </p:nvGrpSpPr>
        <p:grpSpPr>
          <a:xfrm>
            <a:off x="4841418" y="3351318"/>
            <a:ext cx="3001396" cy="1062558"/>
            <a:chOff x="4445454" y="3351318"/>
            <a:chExt cx="3001396" cy="1062558"/>
          </a:xfrm>
        </p:grpSpPr>
        <p:sp>
          <p:nvSpPr>
            <p:cNvPr id="18" name="Zaobljeni pravokutnik 17"/>
            <p:cNvSpPr/>
            <p:nvPr/>
          </p:nvSpPr>
          <p:spPr>
            <a:xfrm>
              <a:off x="4799580" y="3475308"/>
              <a:ext cx="2647270" cy="820768"/>
            </a:xfrm>
            <a:prstGeom prst="roundRect">
              <a:avLst/>
            </a:prstGeom>
            <a:solidFill>
              <a:srgbClr val="FFC6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b="1" dirty="0"/>
            </a:p>
          </p:txBody>
        </p:sp>
        <p:pic>
          <p:nvPicPr>
            <p:cNvPr id="12" name="Picture 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50655" y="3741561"/>
              <a:ext cx="856432" cy="288262"/>
            </a:xfrm>
            <a:prstGeom prst="rect">
              <a:avLst/>
            </a:prstGeom>
          </p:spPr>
        </p:pic>
        <p:sp>
          <p:nvSpPr>
            <p:cNvPr id="21" name="Elipsa 20"/>
            <p:cNvSpPr/>
            <p:nvPr/>
          </p:nvSpPr>
          <p:spPr>
            <a:xfrm>
              <a:off x="4445454" y="3351318"/>
              <a:ext cx="1065439" cy="1062558"/>
            </a:xfrm>
            <a:prstGeom prst="ellipse">
              <a:avLst/>
            </a:prstGeom>
            <a:solidFill>
              <a:srgbClr val="06263D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200" dirty="0" smtClean="0"/>
                <a:t>Kristina Posavec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5131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Structure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e-</a:t>
            </a:r>
            <a:r>
              <a:rPr lang="hr-HR" dirty="0" err="1" smtClean="0"/>
              <a:t>course</a:t>
            </a:r>
            <a:endParaRPr lang="en-US" dirty="0"/>
          </a:p>
        </p:txBody>
      </p:sp>
      <p:graphicFrame>
        <p:nvGraphicFramePr>
          <p:cNvPr id="4" name="Dijagram 3"/>
          <p:cNvGraphicFramePr/>
          <p:nvPr>
            <p:extLst>
              <p:ext uri="{D42A27DB-BD31-4B8C-83A1-F6EECF244321}">
                <p14:modId xmlns:p14="http://schemas.microsoft.com/office/powerpoint/2010/main" val="1195417799"/>
              </p:ext>
            </p:extLst>
          </p:nvPr>
        </p:nvGraphicFramePr>
        <p:xfrm>
          <a:off x="1335543" y="621393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373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 </a:t>
            </a:r>
            <a:r>
              <a:rPr lang="hr-HR" dirty="0"/>
              <a:t>Data </a:t>
            </a:r>
            <a:r>
              <a:rPr lang="hr-HR" dirty="0" err="1"/>
              <a:t>Managment</a:t>
            </a:r>
            <a:r>
              <a:rPr lang="hr-HR" dirty="0"/>
              <a:t> Plan (Croatian Science </a:t>
            </a:r>
            <a:r>
              <a:rPr lang="hr-HR" dirty="0" err="1"/>
              <a:t>Fondation</a:t>
            </a:r>
            <a:r>
              <a:rPr lang="hr-HR" dirty="0" smtClean="0"/>
              <a:t>)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30929" y="1697988"/>
            <a:ext cx="3601092" cy="2490805"/>
          </a:xfrm>
        </p:spPr>
        <p:txBody>
          <a:bodyPr/>
          <a:lstStyle/>
          <a:p>
            <a:pPr lvl="1"/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DMP</a:t>
            </a:r>
          </a:p>
          <a:p>
            <a:pPr lvl="1"/>
            <a:r>
              <a:rPr lang="hr-HR" dirty="0" smtClean="0"/>
              <a:t>DMP </a:t>
            </a:r>
            <a:r>
              <a:rPr lang="hr-HR" dirty="0"/>
              <a:t>template </a:t>
            </a:r>
            <a:r>
              <a:rPr lang="hr-HR" dirty="0" err="1"/>
              <a:t>of</a:t>
            </a:r>
            <a:r>
              <a:rPr lang="hr-HR" dirty="0"/>
              <a:t> Croatian Science </a:t>
            </a:r>
            <a:r>
              <a:rPr lang="hr-HR" dirty="0" err="1"/>
              <a:t>Fondation</a:t>
            </a:r>
            <a:endParaRPr lang="hr-HR" dirty="0"/>
          </a:p>
          <a:p>
            <a:pPr lvl="1"/>
            <a:r>
              <a:rPr lang="hr-HR" dirty="0"/>
              <a:t>How to </a:t>
            </a:r>
            <a:r>
              <a:rPr lang="hr-HR" dirty="0" err="1" smtClean="0"/>
              <a:t>fill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/>
              <a:t>DMP</a:t>
            </a:r>
          </a:p>
          <a:p>
            <a:pPr lvl="1"/>
            <a:r>
              <a:rPr lang="hr-HR" dirty="0" err="1"/>
              <a:t>Categories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Croatian Science </a:t>
            </a:r>
            <a:r>
              <a:rPr lang="hr-HR" dirty="0" err="1"/>
              <a:t>Fondation</a:t>
            </a:r>
            <a:r>
              <a:rPr lang="hr-HR" dirty="0"/>
              <a:t> </a:t>
            </a:r>
            <a:r>
              <a:rPr lang="hr-HR" dirty="0" smtClean="0"/>
              <a:t>DMP</a:t>
            </a:r>
          </a:p>
          <a:p>
            <a:pPr lvl="2"/>
            <a:r>
              <a:rPr lang="hr-HR" dirty="0" smtClean="0"/>
              <a:t>Data </a:t>
            </a:r>
            <a:r>
              <a:rPr lang="hr-HR" dirty="0" err="1" smtClean="0"/>
              <a:t>collection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documentation</a:t>
            </a:r>
            <a:endParaRPr lang="hr-HR" dirty="0" smtClean="0"/>
          </a:p>
          <a:p>
            <a:pPr lvl="2"/>
            <a:r>
              <a:rPr lang="hr-HR" dirty="0" err="1" smtClean="0"/>
              <a:t>Ethics</a:t>
            </a:r>
            <a:r>
              <a:rPr lang="hr-HR" dirty="0" smtClean="0"/>
              <a:t>, </a:t>
            </a:r>
            <a:r>
              <a:rPr lang="hr-HR" dirty="0" err="1" smtClean="0"/>
              <a:t>legal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security</a:t>
            </a:r>
            <a:r>
              <a:rPr lang="hr-HR" dirty="0" smtClean="0"/>
              <a:t> </a:t>
            </a:r>
            <a:r>
              <a:rPr lang="hr-HR" dirty="0" err="1" smtClean="0"/>
              <a:t>issues</a:t>
            </a:r>
            <a:endParaRPr lang="hr-HR" dirty="0" smtClean="0"/>
          </a:p>
          <a:p>
            <a:pPr lvl="2"/>
            <a:r>
              <a:rPr lang="hr-HR" dirty="0" smtClean="0"/>
              <a:t>Data </a:t>
            </a:r>
            <a:r>
              <a:rPr lang="hr-HR" dirty="0" err="1" smtClean="0"/>
              <a:t>storage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preservation</a:t>
            </a:r>
            <a:endParaRPr lang="hr-HR" dirty="0" smtClean="0"/>
          </a:p>
          <a:p>
            <a:pPr lvl="2"/>
            <a:r>
              <a:rPr lang="hr-HR" dirty="0" smtClean="0"/>
              <a:t>Data </a:t>
            </a:r>
            <a:r>
              <a:rPr lang="hr-HR" dirty="0" err="1" smtClean="0"/>
              <a:t>sharing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reuse</a:t>
            </a:r>
            <a:endParaRPr lang="hr-HR" dirty="0" smtClean="0"/>
          </a:p>
          <a:p>
            <a:pPr lvl="1"/>
            <a:r>
              <a:rPr lang="hr-HR" dirty="0" err="1" smtClean="0"/>
              <a:t>Importance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DMP development</a:t>
            </a:r>
            <a:endParaRPr lang="hr-HR" dirty="0"/>
          </a:p>
          <a:p>
            <a:endParaRPr lang="en-US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99" r="12273" b="18033"/>
          <a:stretch/>
        </p:blipFill>
        <p:spPr>
          <a:xfrm>
            <a:off x="4034299" y="891361"/>
            <a:ext cx="3190159" cy="3727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753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 </a:t>
            </a:r>
            <a:r>
              <a:rPr lang="hr-HR" dirty="0" err="1"/>
              <a:t>Documentation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Research </a:t>
            </a:r>
            <a:r>
              <a:rPr lang="hr-HR" dirty="0" smtClean="0"/>
              <a:t>Data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146649" y="1738937"/>
            <a:ext cx="3531520" cy="2126222"/>
          </a:xfrm>
        </p:spPr>
        <p:txBody>
          <a:bodyPr/>
          <a:lstStyle/>
          <a:p>
            <a:pPr lvl="1"/>
            <a:r>
              <a:rPr lang="hr-HR" dirty="0" err="1"/>
              <a:t>Importance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reserach</a:t>
            </a:r>
            <a:r>
              <a:rPr lang="hr-HR" dirty="0"/>
              <a:t> data </a:t>
            </a:r>
            <a:r>
              <a:rPr lang="hr-HR" dirty="0" err="1"/>
              <a:t>managment</a:t>
            </a:r>
            <a:endParaRPr lang="hr-HR" dirty="0"/>
          </a:p>
          <a:p>
            <a:pPr lvl="1"/>
            <a:r>
              <a:rPr lang="hr-HR" dirty="0" err="1"/>
              <a:t>What</a:t>
            </a:r>
            <a:r>
              <a:rPr lang="hr-HR" dirty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considerd</a:t>
            </a:r>
            <a:r>
              <a:rPr lang="hr-HR" dirty="0" smtClean="0"/>
              <a:t> as </a:t>
            </a:r>
            <a:r>
              <a:rPr lang="hr-HR" dirty="0" err="1"/>
              <a:t>documentation</a:t>
            </a:r>
            <a:r>
              <a:rPr lang="hr-HR" dirty="0"/>
              <a:t> </a:t>
            </a:r>
            <a:r>
              <a:rPr lang="hr-HR" dirty="0" smtClean="0"/>
              <a:t>for </a:t>
            </a:r>
            <a:r>
              <a:rPr lang="hr-HR" dirty="0" err="1"/>
              <a:t>research</a:t>
            </a:r>
            <a:r>
              <a:rPr lang="hr-HR" dirty="0"/>
              <a:t> data</a:t>
            </a:r>
          </a:p>
          <a:p>
            <a:pPr lvl="1"/>
            <a:r>
              <a:rPr lang="hr-HR" dirty="0" err="1" smtClean="0"/>
              <a:t>What</a:t>
            </a:r>
            <a:r>
              <a:rPr lang="hr-HR" dirty="0" smtClean="0"/>
              <a:t> are </a:t>
            </a:r>
            <a:r>
              <a:rPr lang="hr-HR" dirty="0" err="1" smtClean="0"/>
              <a:t>metadata</a:t>
            </a:r>
            <a:r>
              <a:rPr lang="hr-HR" dirty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elements</a:t>
            </a:r>
            <a:r>
              <a:rPr lang="hr-HR" dirty="0" smtClean="0"/>
              <a:t> </a:t>
            </a:r>
            <a:r>
              <a:rPr lang="hr-HR" dirty="0" err="1" smtClean="0"/>
              <a:t>they</a:t>
            </a:r>
            <a:r>
              <a:rPr lang="hr-HR" dirty="0" smtClean="0"/>
              <a:t> </a:t>
            </a:r>
            <a:r>
              <a:rPr lang="hr-HR" dirty="0" err="1" smtClean="0"/>
              <a:t>consist</a:t>
            </a:r>
            <a:endParaRPr lang="hr-HR" dirty="0"/>
          </a:p>
          <a:p>
            <a:pPr lvl="1"/>
            <a:r>
              <a:rPr lang="hr-HR" dirty="0" err="1" smtClean="0"/>
              <a:t>What</a:t>
            </a:r>
            <a:r>
              <a:rPr lang="hr-HR" dirty="0" smtClean="0"/>
              <a:t> are data </a:t>
            </a:r>
            <a:r>
              <a:rPr lang="hr-HR" dirty="0" err="1" smtClean="0"/>
              <a:t>standards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how </a:t>
            </a:r>
            <a:r>
              <a:rPr lang="hr-HR" dirty="0" err="1" smtClean="0"/>
              <a:t>resercher</a:t>
            </a:r>
            <a:r>
              <a:rPr lang="hr-HR" dirty="0" smtClean="0"/>
              <a:t> </a:t>
            </a:r>
            <a:r>
              <a:rPr lang="hr-HR" dirty="0" err="1" smtClean="0"/>
              <a:t>needs</a:t>
            </a:r>
            <a:r>
              <a:rPr lang="hr-HR" dirty="0" smtClean="0"/>
              <a:t> to use </a:t>
            </a:r>
            <a:r>
              <a:rPr lang="hr-HR" dirty="0" err="1" smtClean="0"/>
              <a:t>them</a:t>
            </a:r>
            <a:endParaRPr lang="hr-HR" dirty="0"/>
          </a:p>
          <a:p>
            <a:pPr lvl="1"/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ReadMe</a:t>
            </a:r>
            <a:r>
              <a:rPr lang="hr-HR" dirty="0" smtClean="0"/>
              <a:t> file, how to </a:t>
            </a:r>
            <a:r>
              <a:rPr lang="hr-HR" dirty="0" err="1" smtClean="0"/>
              <a:t>create</a:t>
            </a:r>
            <a:r>
              <a:rPr lang="hr-HR" dirty="0" smtClean="0"/>
              <a:t> </a:t>
            </a:r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/>
              <a:t>purpose</a:t>
            </a:r>
            <a:endParaRPr lang="hr-HR" dirty="0"/>
          </a:p>
          <a:p>
            <a:endParaRPr lang="en-US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71" r="15449" b="16811"/>
          <a:stretch/>
        </p:blipFill>
        <p:spPr>
          <a:xfrm>
            <a:off x="429382" y="913916"/>
            <a:ext cx="3074654" cy="37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80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3. </a:t>
            </a:r>
            <a:r>
              <a:rPr lang="hr-HR" dirty="0" err="1" smtClean="0"/>
              <a:t>Anonymization</a:t>
            </a:r>
            <a:r>
              <a:rPr lang="hr-HR" dirty="0" smtClean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/>
              <a:t>Research </a:t>
            </a:r>
            <a:r>
              <a:rPr lang="hr-HR" smtClean="0"/>
              <a:t>Data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58996" y="1808969"/>
            <a:ext cx="3475679" cy="1946354"/>
          </a:xfrm>
        </p:spPr>
        <p:txBody>
          <a:bodyPr/>
          <a:lstStyle/>
          <a:p>
            <a:pPr lvl="1"/>
            <a:r>
              <a:rPr lang="hr-HR" dirty="0" err="1"/>
              <a:t>Definitions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anonymization</a:t>
            </a:r>
            <a:r>
              <a:rPr lang="hr-HR" dirty="0"/>
              <a:t>, </a:t>
            </a:r>
            <a:r>
              <a:rPr lang="hr-HR" dirty="0" err="1"/>
              <a:t>pseudonymization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k-</a:t>
            </a:r>
            <a:r>
              <a:rPr lang="hr-HR" dirty="0" err="1"/>
              <a:t>anonymity</a:t>
            </a:r>
            <a:endParaRPr lang="hr-HR" dirty="0"/>
          </a:p>
          <a:p>
            <a:pPr lvl="1"/>
            <a:r>
              <a:rPr lang="hr-HR" dirty="0" err="1"/>
              <a:t>Process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k-</a:t>
            </a:r>
            <a:r>
              <a:rPr lang="hr-HR" dirty="0" err="1"/>
              <a:t>anonymity</a:t>
            </a:r>
            <a:endParaRPr lang="hr-HR" dirty="0"/>
          </a:p>
          <a:p>
            <a:pPr lvl="1"/>
            <a:r>
              <a:rPr lang="hr-HR" dirty="0" err="1"/>
              <a:t>Anonymization</a:t>
            </a:r>
            <a:r>
              <a:rPr lang="hr-HR" dirty="0"/>
              <a:t> on </a:t>
            </a:r>
            <a:r>
              <a:rPr lang="hr-HR" dirty="0" err="1"/>
              <a:t>qualitative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quatiative</a:t>
            </a:r>
            <a:r>
              <a:rPr lang="hr-HR" dirty="0"/>
              <a:t> </a:t>
            </a:r>
            <a:r>
              <a:rPr lang="hr-HR" dirty="0" smtClean="0"/>
              <a:t>data</a:t>
            </a:r>
          </a:p>
          <a:p>
            <a:pPr lvl="1"/>
            <a:r>
              <a:rPr lang="hr-HR" dirty="0" err="1" smtClean="0"/>
              <a:t>Tools</a:t>
            </a:r>
            <a:r>
              <a:rPr lang="hr-HR" dirty="0" smtClean="0"/>
              <a:t> for </a:t>
            </a:r>
            <a:r>
              <a:rPr lang="hr-HR" dirty="0" err="1" smtClean="0"/>
              <a:t>anonymization</a:t>
            </a:r>
            <a:r>
              <a:rPr lang="hr-HR" dirty="0" smtClean="0"/>
              <a:t>:</a:t>
            </a:r>
            <a:endParaRPr lang="hr-HR" dirty="0"/>
          </a:p>
          <a:p>
            <a:pPr lvl="2"/>
            <a:r>
              <a:rPr lang="hr-HR" dirty="0" err="1" smtClean="0">
                <a:hlinkClick r:id="rId2"/>
              </a:rPr>
              <a:t>Amnesia</a:t>
            </a:r>
            <a:r>
              <a:rPr lang="hr-HR" dirty="0" smtClean="0"/>
              <a:t> </a:t>
            </a:r>
            <a:r>
              <a:rPr lang="hr-HR" dirty="0"/>
              <a:t>– </a:t>
            </a:r>
            <a:r>
              <a:rPr lang="hr-HR" dirty="0" err="1"/>
              <a:t>OpenAIRE</a:t>
            </a:r>
            <a:r>
              <a:rPr lang="hr-HR" dirty="0"/>
              <a:t> </a:t>
            </a:r>
            <a:r>
              <a:rPr lang="hr-HR" dirty="0" err="1"/>
              <a:t>anonymization</a:t>
            </a:r>
            <a:r>
              <a:rPr lang="hr-HR" dirty="0"/>
              <a:t> </a:t>
            </a:r>
            <a:r>
              <a:rPr lang="hr-HR" dirty="0" err="1" smtClean="0"/>
              <a:t>tool</a:t>
            </a:r>
            <a:endParaRPr lang="hr-HR" dirty="0" smtClean="0"/>
          </a:p>
          <a:p>
            <a:pPr lvl="2"/>
            <a:r>
              <a:rPr lang="en-US" u="sng" dirty="0">
                <a:hlinkClick r:id="rId3"/>
              </a:rPr>
              <a:t>Text </a:t>
            </a:r>
            <a:r>
              <a:rPr lang="en-US" u="sng" dirty="0" err="1">
                <a:hlinkClick r:id="rId3"/>
              </a:rPr>
              <a:t>anonymisation</a:t>
            </a:r>
            <a:r>
              <a:rPr lang="en-US" u="sng" dirty="0">
                <a:hlinkClick r:id="rId3"/>
              </a:rPr>
              <a:t> helper tool</a:t>
            </a:r>
            <a:r>
              <a:rPr lang="en-US" dirty="0"/>
              <a:t> </a:t>
            </a:r>
            <a:endParaRPr lang="hr-HR" dirty="0" smtClean="0"/>
          </a:p>
          <a:p>
            <a:pPr lvl="2"/>
            <a:r>
              <a:rPr lang="hr-HR" dirty="0" smtClean="0"/>
              <a:t>Microsoft </a:t>
            </a:r>
            <a:r>
              <a:rPr lang="hr-HR" dirty="0" err="1" smtClean="0"/>
              <a:t>Paint</a:t>
            </a:r>
            <a:endParaRPr lang="hr-HR" dirty="0"/>
          </a:p>
          <a:p>
            <a:endParaRPr lang="en-US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30" t="9771" r="12186" b="17082"/>
          <a:stretch/>
        </p:blipFill>
        <p:spPr>
          <a:xfrm>
            <a:off x="5074571" y="663113"/>
            <a:ext cx="2875823" cy="376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56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Additional</a:t>
            </a:r>
            <a:r>
              <a:rPr lang="hr-HR" dirty="0" smtClean="0"/>
              <a:t> </a:t>
            </a:r>
            <a:r>
              <a:rPr lang="hr-HR" dirty="0" err="1" smtClean="0"/>
              <a:t>materials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E-</a:t>
            </a:r>
            <a:r>
              <a:rPr lang="hr-HR" dirty="0" err="1" smtClean="0"/>
              <a:t>courses</a:t>
            </a:r>
            <a:r>
              <a:rPr lang="hr-HR" dirty="0" smtClean="0"/>
              <a:t> </a:t>
            </a:r>
            <a:r>
              <a:rPr lang="hr-HR" dirty="0" err="1" smtClean="0"/>
              <a:t>about</a:t>
            </a:r>
            <a:r>
              <a:rPr lang="hr-HR" dirty="0" smtClean="0"/>
              <a:t> RDM: </a:t>
            </a:r>
            <a:r>
              <a:rPr lang="en-GB" u="sng" dirty="0" smtClean="0">
                <a:hlinkClick r:id="rId2"/>
              </a:rPr>
              <a:t>Platforms</a:t>
            </a:r>
            <a:r>
              <a:rPr lang="en-GB" u="sng" dirty="0">
                <a:hlinkClick r:id="rId2"/>
              </a:rPr>
              <a:t>, tools and good practices in the research life </a:t>
            </a:r>
            <a:r>
              <a:rPr lang="en-GB" u="sng" dirty="0" smtClean="0">
                <a:hlinkClick r:id="rId2"/>
              </a:rPr>
              <a:t>cycle</a:t>
            </a:r>
            <a:r>
              <a:rPr lang="hr-HR" dirty="0" smtClean="0"/>
              <a:t>   </a:t>
            </a:r>
          </a:p>
          <a:p>
            <a:r>
              <a:rPr lang="hr-HR" dirty="0" err="1" smtClean="0"/>
              <a:t>Handbook</a:t>
            </a:r>
            <a:r>
              <a:rPr lang="hr-HR" dirty="0" smtClean="0"/>
              <a:t> for RDM: </a:t>
            </a:r>
            <a:r>
              <a:rPr lang="en-GB" dirty="0" smtClean="0">
                <a:hlinkClick r:id="rId3"/>
              </a:rPr>
              <a:t>How </a:t>
            </a:r>
            <a:r>
              <a:rPr lang="en-GB" dirty="0">
                <a:hlinkClick r:id="rId3"/>
              </a:rPr>
              <a:t>to manage research </a:t>
            </a:r>
            <a:r>
              <a:rPr lang="en-GB" dirty="0" smtClean="0">
                <a:hlinkClick r:id="rId3"/>
              </a:rPr>
              <a:t>data</a:t>
            </a:r>
            <a:r>
              <a:rPr lang="hr-H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51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Thank</a:t>
            </a:r>
            <a:r>
              <a:rPr lang="hr-HR" dirty="0" smtClean="0"/>
              <a:t> </a:t>
            </a:r>
            <a:r>
              <a:rPr lang="hr-HR" dirty="0" err="1" smtClean="0"/>
              <a:t>you</a:t>
            </a:r>
            <a:r>
              <a:rPr lang="hr-HR" dirty="0" smtClean="0"/>
              <a:t> for </a:t>
            </a:r>
            <a:r>
              <a:rPr lang="hr-HR" dirty="0" err="1" smtClean="0"/>
              <a:t>your</a:t>
            </a:r>
            <a:r>
              <a:rPr lang="hr-HR" dirty="0" smtClean="0"/>
              <a:t> </a:t>
            </a:r>
            <a:r>
              <a:rPr lang="hr-HR" dirty="0" err="1" smtClean="0"/>
              <a:t>attention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750"/>
              </a:spcBef>
            </a:pPr>
            <a:endParaRPr lang="hr-HR" u="sng" dirty="0" smtClean="0"/>
          </a:p>
        </p:txBody>
      </p:sp>
    </p:spTree>
    <p:extLst>
      <p:ext uri="{BB962C8B-B14F-4D97-AF65-F5344CB8AC3E}">
        <p14:creationId xmlns:p14="http://schemas.microsoft.com/office/powerpoint/2010/main" val="251854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a 2"/>
          <p:cNvGrpSpPr/>
          <p:nvPr/>
        </p:nvGrpSpPr>
        <p:grpSpPr>
          <a:xfrm>
            <a:off x="2838441" y="545818"/>
            <a:ext cx="4565913" cy="3890524"/>
            <a:chOff x="2377159" y="261015"/>
            <a:chExt cx="4565913" cy="3890524"/>
          </a:xfrm>
        </p:grpSpPr>
        <p:grpSp>
          <p:nvGrpSpPr>
            <p:cNvPr id="23" name="Grupa 22"/>
            <p:cNvGrpSpPr/>
            <p:nvPr/>
          </p:nvGrpSpPr>
          <p:grpSpPr>
            <a:xfrm>
              <a:off x="2630784" y="905559"/>
              <a:ext cx="1022613" cy="288117"/>
              <a:chOff x="2321169" y="1065899"/>
              <a:chExt cx="1363484" cy="384156"/>
            </a:xfrm>
          </p:grpSpPr>
          <p:sp>
            <p:nvSpPr>
              <p:cNvPr id="21" name="Pravokutnik 20"/>
              <p:cNvSpPr/>
              <p:nvPr/>
            </p:nvSpPr>
            <p:spPr>
              <a:xfrm>
                <a:off x="2321169" y="1065899"/>
                <a:ext cx="1340939" cy="362964"/>
              </a:xfrm>
              <a:prstGeom prst="rect">
                <a:avLst/>
              </a:prstGeom>
              <a:solidFill>
                <a:srgbClr val="3A3A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 dirty="0"/>
              </a:p>
            </p:txBody>
          </p:sp>
          <p:sp>
            <p:nvSpPr>
              <p:cNvPr id="4" name="Pravokutnik 3"/>
              <p:cNvSpPr/>
              <p:nvPr/>
            </p:nvSpPr>
            <p:spPr>
              <a:xfrm>
                <a:off x="2364454" y="1120005"/>
                <a:ext cx="1320199" cy="330050"/>
              </a:xfrm>
              <a:prstGeom prst="rect">
                <a:avLst/>
              </a:prstGeom>
              <a:solidFill>
                <a:srgbClr val="DD8E7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r-HR" sz="1013" dirty="0" smtClean="0"/>
                  <a:t>DIRECT</a:t>
                </a:r>
                <a:endParaRPr lang="en-US" sz="1013" dirty="0"/>
              </a:p>
            </p:txBody>
          </p:sp>
        </p:grpSp>
        <p:sp>
          <p:nvSpPr>
            <p:cNvPr id="6" name="Pravokutnik 5"/>
            <p:cNvSpPr/>
            <p:nvPr/>
          </p:nvSpPr>
          <p:spPr>
            <a:xfrm>
              <a:off x="2377159" y="1351938"/>
              <a:ext cx="1562325" cy="2799601"/>
            </a:xfrm>
            <a:prstGeom prst="rect">
              <a:avLst/>
            </a:prstGeom>
            <a:solidFill>
              <a:srgbClr val="B1C6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050" dirty="0" err="1" smtClean="0"/>
                <a:t>name</a:t>
              </a:r>
              <a:endParaRPr lang="hr-HR" sz="1050" dirty="0"/>
            </a:p>
            <a:p>
              <a:pPr algn="ctr"/>
              <a:r>
                <a:rPr lang="hr-HR" sz="1050" dirty="0" err="1" smtClean="0"/>
                <a:t>surname</a:t>
              </a:r>
              <a:endParaRPr lang="hr-HR" sz="1050" dirty="0"/>
            </a:p>
            <a:p>
              <a:pPr algn="ctr"/>
              <a:r>
                <a:rPr lang="hr-HR" sz="1050" dirty="0" err="1" smtClean="0"/>
                <a:t>inicials</a:t>
              </a:r>
              <a:endParaRPr lang="hr-HR" sz="1050" dirty="0"/>
            </a:p>
            <a:p>
              <a:pPr algn="ctr"/>
              <a:r>
                <a:rPr lang="hr-HR" sz="1050" dirty="0"/>
                <a:t>e</a:t>
              </a:r>
              <a:r>
                <a:rPr lang="hr-HR" sz="1050" dirty="0" smtClean="0"/>
                <a:t>-mail</a:t>
              </a:r>
              <a:endParaRPr lang="hr-HR" sz="1050" dirty="0"/>
            </a:p>
            <a:p>
              <a:pPr algn="ctr"/>
              <a:r>
                <a:rPr lang="hr-HR" sz="1050" dirty="0" err="1"/>
                <a:t>p</a:t>
              </a:r>
              <a:r>
                <a:rPr lang="hr-HR" sz="1050" dirty="0" err="1" smtClean="0"/>
                <a:t>hone</a:t>
              </a:r>
              <a:r>
                <a:rPr lang="hr-HR" sz="1050" dirty="0" smtClean="0"/>
                <a:t> </a:t>
              </a:r>
              <a:r>
                <a:rPr lang="hr-HR" sz="1050" dirty="0" err="1" smtClean="0"/>
                <a:t>number</a:t>
              </a:r>
              <a:endParaRPr lang="hr-HR" sz="1050" dirty="0"/>
            </a:p>
            <a:p>
              <a:pPr algn="ctr"/>
              <a:r>
                <a:rPr lang="hr-HR" sz="1050" dirty="0"/>
                <a:t>personal </a:t>
              </a:r>
              <a:r>
                <a:rPr lang="hr-HR" sz="1050" dirty="0" err="1"/>
                <a:t>identification</a:t>
              </a:r>
              <a:r>
                <a:rPr lang="hr-HR" sz="1050" dirty="0"/>
                <a:t> </a:t>
              </a:r>
              <a:r>
                <a:rPr lang="hr-HR" sz="1050" dirty="0" err="1" smtClean="0"/>
                <a:t>number</a:t>
              </a:r>
              <a:r>
                <a:rPr lang="hr-HR" sz="1050" dirty="0" smtClean="0"/>
                <a:t> </a:t>
              </a:r>
              <a:endParaRPr lang="hr-HR" sz="1050" dirty="0"/>
            </a:p>
            <a:p>
              <a:pPr algn="ctr"/>
              <a:r>
                <a:rPr lang="hr-HR" sz="1050" dirty="0" err="1" smtClean="0"/>
                <a:t>registration</a:t>
              </a:r>
              <a:r>
                <a:rPr lang="hr-HR" sz="1050" dirty="0" smtClean="0"/>
                <a:t> </a:t>
              </a:r>
              <a:endParaRPr lang="hr-HR" sz="1050" dirty="0"/>
            </a:p>
            <a:p>
              <a:pPr algn="ctr"/>
              <a:r>
                <a:rPr lang="hr-HR" sz="1050" dirty="0"/>
                <a:t>IP </a:t>
              </a:r>
              <a:r>
                <a:rPr lang="hr-HR" sz="1050" dirty="0" err="1" smtClean="0"/>
                <a:t>address</a:t>
              </a:r>
              <a:endParaRPr lang="hr-HR" sz="1050" dirty="0"/>
            </a:p>
            <a:p>
              <a:pPr algn="ctr"/>
              <a:r>
                <a:rPr lang="hr-HR" sz="1050" dirty="0" err="1"/>
                <a:t>b</a:t>
              </a:r>
              <a:r>
                <a:rPr lang="hr-HR" sz="1050" dirty="0" err="1" smtClean="0"/>
                <a:t>iometric</a:t>
              </a:r>
              <a:r>
                <a:rPr lang="hr-HR" sz="1050" dirty="0" smtClean="0"/>
                <a:t> data</a:t>
              </a:r>
              <a:endParaRPr lang="hr-HR" sz="1050" dirty="0"/>
            </a:p>
            <a:p>
              <a:pPr algn="ctr"/>
              <a:r>
                <a:rPr lang="hr-HR" sz="1050" dirty="0" err="1" smtClean="0"/>
                <a:t>photo</a:t>
              </a:r>
              <a:endParaRPr lang="hr-HR" sz="1050" dirty="0"/>
            </a:p>
            <a:p>
              <a:pPr algn="ctr"/>
              <a:r>
                <a:rPr lang="hr-HR" sz="1050" dirty="0" smtClean="0"/>
                <a:t>Audio </a:t>
              </a:r>
              <a:r>
                <a:rPr lang="hr-HR" sz="1050" dirty="0" err="1" smtClean="0"/>
                <a:t>record</a:t>
              </a:r>
              <a:endParaRPr lang="hr-HR" sz="1050" dirty="0"/>
            </a:p>
            <a:p>
              <a:pPr algn="ctr"/>
              <a:r>
                <a:rPr lang="hr-HR" sz="1050" dirty="0" err="1" smtClean="0"/>
                <a:t>specific</a:t>
              </a:r>
              <a:r>
                <a:rPr lang="hr-HR" sz="1050" dirty="0" smtClean="0"/>
                <a:t> </a:t>
              </a:r>
              <a:r>
                <a:rPr lang="hr-HR" sz="1050" dirty="0" err="1" smtClean="0"/>
                <a:t>dates</a:t>
              </a:r>
              <a:r>
                <a:rPr lang="hr-HR" sz="1050" dirty="0" smtClean="0"/>
                <a:t> (date </a:t>
              </a:r>
              <a:r>
                <a:rPr lang="hr-HR" sz="1050" dirty="0" err="1" smtClean="0"/>
                <a:t>of</a:t>
              </a:r>
              <a:r>
                <a:rPr lang="hr-HR" sz="1050" dirty="0" smtClean="0"/>
                <a:t> </a:t>
              </a:r>
              <a:r>
                <a:rPr lang="hr-HR" sz="1050" dirty="0" err="1" smtClean="0"/>
                <a:t>birth</a:t>
              </a:r>
              <a:r>
                <a:rPr lang="hr-HR" sz="1050" dirty="0" smtClean="0"/>
                <a:t>, </a:t>
              </a:r>
              <a:r>
                <a:rPr lang="hr-HR" sz="1050" dirty="0" err="1" smtClean="0"/>
                <a:t>wedding</a:t>
              </a:r>
              <a:r>
                <a:rPr lang="hr-HR" sz="1050" dirty="0" smtClean="0"/>
                <a:t>, </a:t>
              </a:r>
              <a:r>
                <a:rPr lang="hr-HR" sz="1050" dirty="0" err="1" smtClean="0"/>
                <a:t>etc</a:t>
              </a:r>
              <a:r>
                <a:rPr lang="hr-HR" sz="1050" dirty="0" smtClean="0"/>
                <a:t>.)</a:t>
              </a:r>
              <a:endParaRPr lang="hr-HR" sz="1050" dirty="0"/>
            </a:p>
            <a:p>
              <a:pPr algn="ctr"/>
              <a:endParaRPr lang="en-US" sz="1200" dirty="0"/>
            </a:p>
          </p:txBody>
        </p:sp>
        <p:sp>
          <p:nvSpPr>
            <p:cNvPr id="7" name="Pravokutnik 6"/>
            <p:cNvSpPr/>
            <p:nvPr/>
          </p:nvSpPr>
          <p:spPr>
            <a:xfrm>
              <a:off x="5380747" y="1351938"/>
              <a:ext cx="1562325" cy="2771028"/>
            </a:xfrm>
            <a:prstGeom prst="rect">
              <a:avLst/>
            </a:prstGeom>
            <a:solidFill>
              <a:srgbClr val="B1C6B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050" dirty="0" err="1"/>
                <a:t>n</a:t>
              </a:r>
              <a:r>
                <a:rPr lang="hr-HR" sz="1050" dirty="0" err="1" smtClean="0"/>
                <a:t>ame</a:t>
              </a:r>
              <a:r>
                <a:rPr lang="hr-HR" sz="1050" dirty="0" smtClean="0"/>
                <a:t> </a:t>
              </a:r>
              <a:r>
                <a:rPr lang="hr-HR" sz="1050" dirty="0" err="1" smtClean="0"/>
                <a:t>of</a:t>
              </a:r>
              <a:r>
                <a:rPr lang="hr-HR" sz="1050" dirty="0"/>
                <a:t>  </a:t>
              </a:r>
              <a:r>
                <a:rPr lang="hr-HR" sz="1050" dirty="0" err="1"/>
                <a:t>physician</a:t>
              </a:r>
              <a:r>
                <a:rPr lang="hr-HR" sz="1050" dirty="0"/>
                <a:t> </a:t>
              </a:r>
            </a:p>
            <a:p>
              <a:pPr algn="ctr"/>
              <a:r>
                <a:rPr lang="hr-HR" sz="1050" dirty="0"/>
                <a:t>p</a:t>
              </a:r>
              <a:r>
                <a:rPr lang="hr-HR" sz="1050" dirty="0" smtClean="0"/>
                <a:t>lace </a:t>
              </a:r>
              <a:r>
                <a:rPr lang="hr-HR" sz="1050" dirty="0" err="1" smtClean="0"/>
                <a:t>of</a:t>
              </a:r>
              <a:r>
                <a:rPr lang="hr-HR" sz="1050" dirty="0" smtClean="0"/>
                <a:t> </a:t>
              </a:r>
              <a:r>
                <a:rPr lang="hr-HR" sz="1050" dirty="0" err="1" smtClean="0"/>
                <a:t>medical</a:t>
              </a:r>
              <a:r>
                <a:rPr lang="hr-HR" sz="1050" dirty="0" smtClean="0"/>
                <a:t> </a:t>
              </a:r>
              <a:r>
                <a:rPr lang="hr-HR" sz="1050" dirty="0" err="1" smtClean="0"/>
                <a:t>treatment</a:t>
              </a:r>
              <a:r>
                <a:rPr lang="hr-HR" sz="1050" dirty="0" smtClean="0"/>
                <a:t> </a:t>
              </a:r>
              <a:endParaRPr lang="hr-HR" sz="1050" dirty="0"/>
            </a:p>
            <a:p>
              <a:pPr algn="ctr"/>
              <a:r>
                <a:rPr lang="hr-HR" sz="1050" dirty="0" smtClean="0"/>
                <a:t>sex </a:t>
              </a:r>
              <a:endParaRPr lang="hr-HR" sz="1050" dirty="0"/>
            </a:p>
            <a:p>
              <a:pPr algn="ctr"/>
              <a:r>
                <a:rPr lang="hr-HR" sz="1050" dirty="0" err="1" smtClean="0"/>
                <a:t>rare</a:t>
              </a:r>
              <a:r>
                <a:rPr lang="hr-HR" sz="1050" dirty="0" smtClean="0"/>
                <a:t> </a:t>
              </a:r>
              <a:r>
                <a:rPr lang="hr-HR" sz="1050" dirty="0" err="1" smtClean="0"/>
                <a:t>dissesses</a:t>
              </a:r>
              <a:endParaRPr lang="hr-HR" sz="1050" dirty="0"/>
            </a:p>
            <a:p>
              <a:pPr algn="ctr"/>
              <a:r>
                <a:rPr lang="hr-HR" sz="1050" dirty="0" smtClean="0"/>
                <a:t>place </a:t>
              </a:r>
              <a:r>
                <a:rPr lang="hr-HR" sz="1050" dirty="0" err="1" smtClean="0"/>
                <a:t>of</a:t>
              </a:r>
              <a:r>
                <a:rPr lang="hr-HR" sz="1050" dirty="0" smtClean="0"/>
                <a:t> </a:t>
              </a:r>
              <a:r>
                <a:rPr lang="hr-HR" sz="1050" dirty="0" err="1" smtClean="0"/>
                <a:t>birth</a:t>
              </a:r>
              <a:endParaRPr lang="hr-HR" sz="1050" dirty="0"/>
            </a:p>
            <a:p>
              <a:pPr algn="ctr"/>
              <a:r>
                <a:rPr lang="hr-HR" sz="1050" dirty="0" err="1"/>
                <a:t>s</a:t>
              </a:r>
              <a:r>
                <a:rPr lang="hr-HR" sz="1050" dirty="0" err="1" smtClean="0"/>
                <a:t>ocioeconomic</a:t>
              </a:r>
              <a:r>
                <a:rPr lang="hr-HR" sz="1050" dirty="0" smtClean="0"/>
                <a:t> data </a:t>
              </a:r>
              <a:r>
                <a:rPr lang="hr-HR" sz="1050" dirty="0" err="1" smtClean="0"/>
                <a:t>geographical</a:t>
              </a:r>
              <a:r>
                <a:rPr lang="hr-HR" sz="1050" dirty="0" smtClean="0"/>
                <a:t> data</a:t>
              </a:r>
              <a:endParaRPr lang="hr-HR" sz="1050" dirty="0"/>
            </a:p>
            <a:p>
              <a:pPr algn="ctr"/>
              <a:r>
                <a:rPr lang="hr-HR" sz="1050" dirty="0" err="1" smtClean="0"/>
                <a:t>houshold</a:t>
              </a:r>
              <a:endParaRPr lang="hr-HR" sz="1050" dirty="0"/>
            </a:p>
            <a:p>
              <a:pPr algn="ctr"/>
              <a:r>
                <a:rPr lang="hr-HR" sz="1050" dirty="0" err="1"/>
                <a:t>y</a:t>
              </a:r>
              <a:r>
                <a:rPr lang="hr-HR" sz="1050" dirty="0" err="1" smtClean="0"/>
                <a:t>ear</a:t>
              </a:r>
              <a:r>
                <a:rPr lang="hr-HR" sz="1050" dirty="0" smtClean="0"/>
                <a:t> </a:t>
              </a:r>
              <a:r>
                <a:rPr lang="hr-HR" sz="1050" dirty="0" err="1" smtClean="0"/>
                <a:t>of</a:t>
              </a:r>
              <a:r>
                <a:rPr lang="hr-HR" sz="1050" dirty="0" smtClean="0"/>
                <a:t> </a:t>
              </a:r>
              <a:r>
                <a:rPr lang="hr-HR" sz="1050" dirty="0" err="1" smtClean="0"/>
                <a:t>birth</a:t>
              </a:r>
              <a:endParaRPr lang="hr-HR" sz="1050" dirty="0"/>
            </a:p>
            <a:p>
              <a:pPr algn="ctr"/>
              <a:r>
                <a:rPr lang="hr-HR" sz="1050" dirty="0" smtClean="0"/>
                <a:t>age</a:t>
              </a:r>
              <a:endParaRPr lang="hr-HR" sz="1050" dirty="0"/>
            </a:p>
            <a:p>
              <a:pPr algn="ctr"/>
              <a:r>
                <a:rPr lang="hr-HR" sz="1050" dirty="0" smtClean="0"/>
                <a:t>interview </a:t>
              </a:r>
              <a:r>
                <a:rPr lang="hr-HR" sz="1050" dirty="0" err="1" smtClean="0"/>
                <a:t>transcripts</a:t>
              </a:r>
              <a:endParaRPr lang="hr-HR" sz="1050" dirty="0"/>
            </a:p>
          </p:txBody>
        </p:sp>
        <p:sp>
          <p:nvSpPr>
            <p:cNvPr id="8" name="Pravokutnik 7"/>
            <p:cNvSpPr/>
            <p:nvPr/>
          </p:nvSpPr>
          <p:spPr>
            <a:xfrm>
              <a:off x="2931075" y="261015"/>
              <a:ext cx="3558856" cy="247538"/>
            </a:xfrm>
            <a:prstGeom prst="rect">
              <a:avLst/>
            </a:prstGeom>
            <a:solidFill>
              <a:srgbClr val="3A3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hr-HR" sz="1013" b="1" dirty="0" smtClean="0"/>
                <a:t>IDENTIFIERS</a:t>
              </a:r>
              <a:endParaRPr lang="en-US" sz="1013" b="1" dirty="0"/>
            </a:p>
          </p:txBody>
        </p:sp>
        <p:cxnSp>
          <p:nvCxnSpPr>
            <p:cNvPr id="10" name="Kutni poveznik 9"/>
            <p:cNvCxnSpPr>
              <a:stCxn id="8" idx="2"/>
            </p:cNvCxnSpPr>
            <p:nvPr/>
          </p:nvCxnSpPr>
          <p:spPr>
            <a:xfrm rot="16200000" flipH="1">
              <a:off x="5217414" y="1642"/>
              <a:ext cx="437586" cy="1451408"/>
            </a:xfrm>
            <a:prstGeom prst="bentConnector3">
              <a:avLst/>
            </a:prstGeom>
            <a:ln w="12700">
              <a:solidFill>
                <a:srgbClr val="3A3A3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Kutni poveznik 12"/>
            <p:cNvCxnSpPr>
              <a:stCxn id="8" idx="2"/>
              <a:endCxn id="4" idx="0"/>
            </p:cNvCxnSpPr>
            <p:nvPr/>
          </p:nvCxnSpPr>
          <p:spPr>
            <a:xfrm rot="5400000">
              <a:off x="3715620" y="-48745"/>
              <a:ext cx="437586" cy="1552181"/>
            </a:xfrm>
            <a:prstGeom prst="bentConnector3">
              <a:avLst/>
            </a:prstGeom>
            <a:ln w="12700">
              <a:solidFill>
                <a:srgbClr val="3A3A3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avni poveznik 14"/>
            <p:cNvCxnSpPr>
              <a:stCxn id="4" idx="2"/>
              <a:endCxn id="6" idx="0"/>
            </p:cNvCxnSpPr>
            <p:nvPr/>
          </p:nvCxnSpPr>
          <p:spPr>
            <a:xfrm flipH="1">
              <a:off x="3158322" y="1193677"/>
              <a:ext cx="1" cy="158261"/>
            </a:xfrm>
            <a:prstGeom prst="line">
              <a:avLst/>
            </a:prstGeom>
            <a:ln w="12700">
              <a:solidFill>
                <a:srgbClr val="3A3A3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ni poveznik 16"/>
            <p:cNvCxnSpPr>
              <a:endCxn id="7" idx="0"/>
            </p:cNvCxnSpPr>
            <p:nvPr/>
          </p:nvCxnSpPr>
          <p:spPr>
            <a:xfrm flipH="1">
              <a:off x="6161910" y="1193676"/>
              <a:ext cx="1" cy="158261"/>
            </a:xfrm>
            <a:prstGeom prst="line">
              <a:avLst/>
            </a:prstGeom>
            <a:ln w="12700">
              <a:solidFill>
                <a:srgbClr val="3A3A3A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upa 23"/>
            <p:cNvGrpSpPr/>
            <p:nvPr/>
          </p:nvGrpSpPr>
          <p:grpSpPr>
            <a:xfrm>
              <a:off x="5650603" y="940051"/>
              <a:ext cx="1022613" cy="288117"/>
              <a:chOff x="2321169" y="1065899"/>
              <a:chExt cx="1363484" cy="384156"/>
            </a:xfrm>
          </p:grpSpPr>
          <p:sp>
            <p:nvSpPr>
              <p:cNvPr id="25" name="Pravokutnik 24"/>
              <p:cNvSpPr/>
              <p:nvPr/>
            </p:nvSpPr>
            <p:spPr>
              <a:xfrm>
                <a:off x="2321169" y="1065899"/>
                <a:ext cx="1340939" cy="362964"/>
              </a:xfrm>
              <a:prstGeom prst="rect">
                <a:avLst/>
              </a:prstGeom>
              <a:solidFill>
                <a:srgbClr val="3A3A3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013" dirty="0"/>
              </a:p>
            </p:txBody>
          </p:sp>
          <p:sp>
            <p:nvSpPr>
              <p:cNvPr id="26" name="Pravokutnik 25"/>
              <p:cNvSpPr/>
              <p:nvPr/>
            </p:nvSpPr>
            <p:spPr>
              <a:xfrm>
                <a:off x="2364454" y="1120005"/>
                <a:ext cx="1320199" cy="330050"/>
              </a:xfrm>
              <a:prstGeom prst="rect">
                <a:avLst/>
              </a:prstGeom>
              <a:solidFill>
                <a:srgbClr val="DD8E7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hr-HR" sz="1013" dirty="0" smtClean="0"/>
                  <a:t>INDIRECT</a:t>
                </a:r>
                <a:endParaRPr lang="en-US" sz="1013" dirty="0"/>
              </a:p>
            </p:txBody>
          </p:sp>
        </p:grpSp>
        <p:sp>
          <p:nvSpPr>
            <p:cNvPr id="27" name="Poluokvir 26"/>
            <p:cNvSpPr/>
            <p:nvPr/>
          </p:nvSpPr>
          <p:spPr>
            <a:xfrm rot="10800000" flipV="1">
              <a:off x="2427884" y="1383725"/>
              <a:ext cx="1458316" cy="2739239"/>
            </a:xfrm>
            <a:prstGeom prst="halfFrame">
              <a:avLst>
                <a:gd name="adj1" fmla="val 3172"/>
                <a:gd name="adj2" fmla="val 2632"/>
              </a:avLst>
            </a:prstGeom>
            <a:solidFill>
              <a:srgbClr val="F5EF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  <p:sp>
          <p:nvSpPr>
            <p:cNvPr id="28" name="Poluokvir 27"/>
            <p:cNvSpPr/>
            <p:nvPr/>
          </p:nvSpPr>
          <p:spPr>
            <a:xfrm>
              <a:off x="5433332" y="1383725"/>
              <a:ext cx="1454110" cy="2710664"/>
            </a:xfrm>
            <a:prstGeom prst="halfFrame">
              <a:avLst>
                <a:gd name="adj1" fmla="val 3172"/>
                <a:gd name="adj2" fmla="val 2632"/>
              </a:avLst>
            </a:prstGeom>
            <a:solidFill>
              <a:srgbClr val="F5EF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>
                <a:solidFill>
                  <a:schemeClr val="tx1"/>
                </a:solidFill>
              </a:endParaRPr>
            </a:p>
          </p:txBody>
        </p:sp>
      </p:grp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73723" y="114047"/>
            <a:ext cx="2065563" cy="994172"/>
          </a:xfrm>
        </p:spPr>
        <p:txBody>
          <a:bodyPr/>
          <a:lstStyle/>
          <a:p>
            <a:r>
              <a:rPr lang="hr-HR" dirty="0"/>
              <a:t>Personal Data</a:t>
            </a:r>
            <a:endParaRPr lang="en-US" dirty="0"/>
          </a:p>
        </p:txBody>
      </p:sp>
      <p:sp>
        <p:nvSpPr>
          <p:cNvPr id="5" name="TekstniOkvir 4"/>
          <p:cNvSpPr txBox="1"/>
          <p:nvPr/>
        </p:nvSpPr>
        <p:spPr>
          <a:xfrm>
            <a:off x="318408" y="1792061"/>
            <a:ext cx="2216604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Personal data </a:t>
            </a:r>
            <a:r>
              <a:rPr lang="en-GB" dirty="0"/>
              <a:t>is any information that relates to an identified or identifiable living individual. Different pieces of information, which collected together can lead to the identification of a particular person, also constitute personal data</a:t>
            </a:r>
            <a:r>
              <a:rPr lang="en-GB" dirty="0" smtClean="0"/>
              <a:t>.</a:t>
            </a:r>
            <a:r>
              <a:rPr lang="hr-HR" dirty="0" smtClean="0"/>
              <a:t> (</a:t>
            </a:r>
            <a:r>
              <a:rPr lang="hr-HR" i="1" dirty="0" smtClean="0"/>
              <a:t>European </a:t>
            </a:r>
            <a:r>
              <a:rPr lang="hr-HR" i="1" dirty="0" err="1" smtClean="0"/>
              <a:t>Commission</a:t>
            </a:r>
            <a:r>
              <a:rPr lang="hr-HR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1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Anonymization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28651" y="1054894"/>
            <a:ext cx="7886700" cy="3263504"/>
          </a:xfrm>
        </p:spPr>
        <p:txBody>
          <a:bodyPr/>
          <a:lstStyle/>
          <a:p>
            <a:r>
              <a:rPr lang="en-US" dirty="0"/>
              <a:t>UK Data </a:t>
            </a:r>
            <a:r>
              <a:rPr lang="en-US" dirty="0" smtClean="0"/>
              <a:t>Service</a:t>
            </a:r>
            <a:r>
              <a:rPr lang="hr-HR" dirty="0" smtClean="0"/>
              <a:t>:</a:t>
            </a:r>
          </a:p>
          <a:p>
            <a:pPr marL="257168" lvl="1" indent="0">
              <a:buNone/>
            </a:pPr>
            <a:r>
              <a:rPr lang="en-GB" i="1" dirty="0" err="1" smtClean="0"/>
              <a:t>Anonymisation</a:t>
            </a:r>
            <a:r>
              <a:rPr lang="en-GB" i="1" dirty="0" smtClean="0"/>
              <a:t> </a:t>
            </a:r>
            <a:r>
              <a:rPr lang="en-GB" i="1" dirty="0"/>
              <a:t>is the process of removing personal identifiers, both direct and indirect, that may lead to an individual being identified</a:t>
            </a:r>
            <a:r>
              <a:rPr lang="en-GB" dirty="0" smtClean="0"/>
              <a:t>.</a:t>
            </a:r>
            <a:endParaRPr lang="hr-HR" dirty="0" smtClean="0"/>
          </a:p>
          <a:p>
            <a:pPr fontAlgn="base"/>
            <a:r>
              <a:rPr lang="en-GB" dirty="0"/>
              <a:t>An individual may be </a:t>
            </a:r>
            <a:r>
              <a:rPr lang="en-GB" i="1" dirty="0"/>
              <a:t>directly identified</a:t>
            </a:r>
            <a:r>
              <a:rPr lang="en-GB" dirty="0"/>
              <a:t> from their name, address, postcode, telephone number, photograph or image, or some other unique personal characteristic.</a:t>
            </a:r>
          </a:p>
          <a:p>
            <a:pPr fontAlgn="base"/>
            <a:r>
              <a:rPr lang="en-GB" dirty="0"/>
              <a:t>An individual may be </a:t>
            </a:r>
            <a:r>
              <a:rPr lang="en-GB" i="1" dirty="0"/>
              <a:t>indirectly identifiable</a:t>
            </a:r>
            <a:r>
              <a:rPr lang="en-GB" dirty="0"/>
              <a:t> when certain information is linked together with other sources of information, including, their place of work, job title, salary, their postcode or even the fact that they have a particular diagnosis or condition</a:t>
            </a:r>
            <a:r>
              <a:rPr lang="en-GB" dirty="0" smtClean="0"/>
              <a:t>.</a:t>
            </a:r>
            <a:endParaRPr lang="hr-HR" dirty="0" smtClean="0"/>
          </a:p>
          <a:p>
            <a:r>
              <a:rPr lang="en-GB" dirty="0"/>
              <a:t>Once data is truly anonymised and individuals are no longer identifiable, the data will not fall within the scope of the GDPR and it becomes easier to use.</a:t>
            </a:r>
            <a:endParaRPr lang="hr-HR" dirty="0" smtClean="0"/>
          </a:p>
          <a:p>
            <a:endParaRPr lang="hr-HR" dirty="0" smtClean="0"/>
          </a:p>
          <a:p>
            <a:endParaRPr lang="en-US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5" t="35714" r="2798" b="45318"/>
          <a:stretch/>
        </p:blipFill>
        <p:spPr>
          <a:xfrm>
            <a:off x="1191986" y="3396343"/>
            <a:ext cx="6449785" cy="97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89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Pseudonymization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628651" y="1276183"/>
            <a:ext cx="7886700" cy="1031081"/>
          </a:xfrm>
        </p:spPr>
        <p:txBody>
          <a:bodyPr/>
          <a:lstStyle/>
          <a:p>
            <a:pPr marL="0" indent="0">
              <a:buNone/>
            </a:pPr>
            <a:r>
              <a:rPr lang="en-GB" b="1" dirty="0" err="1"/>
              <a:t>Pseudonymisation</a:t>
            </a:r>
            <a:r>
              <a:rPr lang="en-GB" dirty="0"/>
              <a:t> is defined within the GDPR as “</a:t>
            </a:r>
            <a:r>
              <a:rPr lang="en-GB" i="1" dirty="0"/>
              <a:t>the processing of personal data in such a way that the data can no longer be attributed to a specific data subject without the use of additional information, as long as such additional information is kept separately and subject to technical and organizational measures to ensure non-attribution to an identified or identifiable individual</a:t>
            </a:r>
            <a:r>
              <a:rPr lang="en-GB" dirty="0"/>
              <a:t>” (</a:t>
            </a:r>
            <a:r>
              <a:rPr lang="en-GB" dirty="0">
                <a:hlinkClick r:id="rId2"/>
              </a:rPr>
              <a:t>Article 4(3b)</a:t>
            </a:r>
            <a:r>
              <a:rPr lang="en-GB" dirty="0"/>
              <a:t>).</a:t>
            </a:r>
            <a:endParaRPr lang="en-US" dirty="0"/>
          </a:p>
        </p:txBody>
      </p:sp>
      <p:pic>
        <p:nvPicPr>
          <p:cNvPr id="4" name="Rezervirano mjesto sadržaja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998" b="47371"/>
          <a:stretch/>
        </p:blipFill>
        <p:spPr>
          <a:xfrm>
            <a:off x="3155309" y="229505"/>
            <a:ext cx="5527408" cy="1021133"/>
          </a:xfrm>
          <a:prstGeom prst="rect">
            <a:avLst/>
          </a:prstGeom>
        </p:spPr>
      </p:pic>
      <p:graphicFrame>
        <p:nvGraphicFramePr>
          <p:cNvPr id="5" name="Tablic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826181"/>
              </p:ext>
            </p:extLst>
          </p:nvPr>
        </p:nvGraphicFramePr>
        <p:xfrm>
          <a:off x="345623" y="2307264"/>
          <a:ext cx="4156983" cy="1585685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1385661">
                  <a:extLst>
                    <a:ext uri="{9D8B030D-6E8A-4147-A177-3AD203B41FA5}">
                      <a16:colId xmlns:a16="http://schemas.microsoft.com/office/drawing/2014/main" val="2117774346"/>
                    </a:ext>
                  </a:extLst>
                </a:gridCol>
                <a:gridCol w="1385661">
                  <a:extLst>
                    <a:ext uri="{9D8B030D-6E8A-4147-A177-3AD203B41FA5}">
                      <a16:colId xmlns:a16="http://schemas.microsoft.com/office/drawing/2014/main" val="4066740802"/>
                    </a:ext>
                  </a:extLst>
                </a:gridCol>
                <a:gridCol w="1385661">
                  <a:extLst>
                    <a:ext uri="{9D8B030D-6E8A-4147-A177-3AD203B41FA5}">
                      <a16:colId xmlns:a16="http://schemas.microsoft.com/office/drawing/2014/main" val="74829474"/>
                    </a:ext>
                  </a:extLst>
                </a:gridCol>
              </a:tblGrid>
              <a:tr h="317137">
                <a:tc>
                  <a:txBody>
                    <a:bodyPr/>
                    <a:lstStyle/>
                    <a:p>
                      <a:r>
                        <a:rPr lang="hr-HR" sz="1013" dirty="0" smtClean="0"/>
                        <a:t>INDIRECT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013" dirty="0" smtClean="0"/>
                        <a:t>DIRECT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013" dirty="0" smtClean="0"/>
                        <a:t>INDIRECT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841513"/>
                  </a:ext>
                </a:extLst>
              </a:tr>
              <a:tr h="317137">
                <a:tc>
                  <a:txBody>
                    <a:bodyPr/>
                    <a:lstStyle/>
                    <a:p>
                      <a:pPr algn="ctr"/>
                      <a:r>
                        <a:rPr lang="hr-HR" b="1" dirty="0" err="1" smtClean="0"/>
                        <a:t>Gender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E-mail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City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73493"/>
                  </a:ext>
                </a:extLst>
              </a:tr>
              <a:tr h="317137">
                <a:tc>
                  <a:txBody>
                    <a:bodyPr/>
                    <a:lstStyle/>
                    <a:p>
                      <a:r>
                        <a:rPr lang="hr-HR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mark@example.com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Zagreb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271785"/>
                  </a:ext>
                </a:extLst>
              </a:tr>
              <a:tr h="317137">
                <a:tc>
                  <a:txBody>
                    <a:bodyPr/>
                    <a:lstStyle/>
                    <a:p>
                      <a:r>
                        <a:rPr lang="hr-HR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jane@example.com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Osijek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4050984"/>
                  </a:ext>
                </a:extLst>
              </a:tr>
              <a:tr h="317137">
                <a:tc>
                  <a:txBody>
                    <a:bodyPr/>
                    <a:lstStyle/>
                    <a:p>
                      <a:r>
                        <a:rPr lang="hr-HR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carry@example.com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Pula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756418"/>
                  </a:ext>
                </a:extLst>
              </a:tr>
            </a:tbl>
          </a:graphicData>
        </a:graphic>
      </p:graphicFrame>
      <p:graphicFrame>
        <p:nvGraphicFramePr>
          <p:cNvPr id="6" name="Tablic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123055"/>
              </p:ext>
            </p:extLst>
          </p:nvPr>
        </p:nvGraphicFramePr>
        <p:xfrm>
          <a:off x="4942115" y="3049957"/>
          <a:ext cx="3626304" cy="1429565"/>
        </p:xfrm>
        <a:graphic>
          <a:graphicData uri="http://schemas.openxmlformats.org/drawingml/2006/table">
            <a:tbl>
              <a:tblPr firstRow="1" bandRow="1">
                <a:tableStyleId>{46F890A9-2807-4EBB-B81D-B2AA78EC7F39}</a:tableStyleId>
              </a:tblPr>
              <a:tblGrid>
                <a:gridCol w="1208768">
                  <a:extLst>
                    <a:ext uri="{9D8B030D-6E8A-4147-A177-3AD203B41FA5}">
                      <a16:colId xmlns:a16="http://schemas.microsoft.com/office/drawing/2014/main" val="2117774346"/>
                    </a:ext>
                  </a:extLst>
                </a:gridCol>
                <a:gridCol w="1208768">
                  <a:extLst>
                    <a:ext uri="{9D8B030D-6E8A-4147-A177-3AD203B41FA5}">
                      <a16:colId xmlns:a16="http://schemas.microsoft.com/office/drawing/2014/main" val="4066740802"/>
                    </a:ext>
                  </a:extLst>
                </a:gridCol>
                <a:gridCol w="1208768">
                  <a:extLst>
                    <a:ext uri="{9D8B030D-6E8A-4147-A177-3AD203B41FA5}">
                      <a16:colId xmlns:a16="http://schemas.microsoft.com/office/drawing/2014/main" val="74829474"/>
                    </a:ext>
                  </a:extLst>
                </a:gridCol>
              </a:tblGrid>
              <a:tr h="285913">
                <a:tc>
                  <a:txBody>
                    <a:bodyPr/>
                    <a:lstStyle/>
                    <a:p>
                      <a:r>
                        <a:rPr lang="hr-HR" sz="1013" dirty="0" smtClean="0"/>
                        <a:t>INDIRECT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013" dirty="0" smtClean="0"/>
                        <a:t>DIRECT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013" dirty="0" smtClean="0"/>
                        <a:t>INDIRECT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841513"/>
                  </a:ext>
                </a:extLst>
              </a:tr>
              <a:tr h="285913">
                <a:tc>
                  <a:txBody>
                    <a:bodyPr/>
                    <a:lstStyle/>
                    <a:p>
                      <a:pPr algn="ctr"/>
                      <a:r>
                        <a:rPr lang="hr-HR" b="1" dirty="0" err="1" smtClean="0"/>
                        <a:t>Gender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E-mail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/>
                        <a:t>City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873493"/>
                  </a:ext>
                </a:extLst>
              </a:tr>
              <a:tr h="285913">
                <a:tc>
                  <a:txBody>
                    <a:bodyPr/>
                    <a:lstStyle/>
                    <a:p>
                      <a:r>
                        <a:rPr lang="hr-HR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456@example.com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A35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271785"/>
                  </a:ext>
                </a:extLst>
              </a:tr>
              <a:tr h="285913">
                <a:tc>
                  <a:txBody>
                    <a:bodyPr/>
                    <a:lstStyle/>
                    <a:p>
                      <a:r>
                        <a:rPr lang="hr-HR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245@example.com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B45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4050984"/>
                  </a:ext>
                </a:extLst>
              </a:tr>
              <a:tr h="285913">
                <a:tc>
                  <a:txBody>
                    <a:bodyPr/>
                    <a:lstStyle/>
                    <a:p>
                      <a:r>
                        <a:rPr lang="hr-HR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321@example.com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C25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5756418"/>
                  </a:ext>
                </a:extLst>
              </a:tr>
            </a:tbl>
          </a:graphicData>
        </a:graphic>
      </p:graphicFrame>
      <p:sp>
        <p:nvSpPr>
          <p:cNvPr id="7" name="Strelica udesno 6"/>
          <p:cNvSpPr/>
          <p:nvPr/>
        </p:nvSpPr>
        <p:spPr>
          <a:xfrm>
            <a:off x="4375379" y="3099072"/>
            <a:ext cx="544965" cy="305564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relica udesno 7"/>
          <p:cNvSpPr/>
          <p:nvPr/>
        </p:nvSpPr>
        <p:spPr>
          <a:xfrm flipH="1">
            <a:off x="4322311" y="3441843"/>
            <a:ext cx="544965" cy="305564"/>
          </a:xfrm>
          <a:prstGeom prst="rightArrow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K-</a:t>
            </a:r>
            <a:r>
              <a:rPr lang="hr-HR" dirty="0" err="1" smtClean="0"/>
              <a:t>anonymization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K-anonymity is a property of a dataset that indicates the re-</a:t>
            </a:r>
            <a:r>
              <a:rPr lang="en-GB" dirty="0" err="1"/>
              <a:t>identifiability</a:t>
            </a:r>
            <a:r>
              <a:rPr lang="en-GB" dirty="0"/>
              <a:t> of its records. A dataset is k-anonymous if quasi-identifiers for each person in the dataset are identical to at least k – 1 other people also in the dataset.</a:t>
            </a:r>
          </a:p>
          <a:p>
            <a:endParaRPr lang="en-GB" dirty="0"/>
          </a:p>
          <a:p>
            <a:r>
              <a:rPr lang="en-GB" dirty="0" smtClean="0"/>
              <a:t>a </a:t>
            </a:r>
            <a:r>
              <a:rPr lang="en-GB" dirty="0"/>
              <a:t>method for providing privacy protection by ensuring that data cannot be traced to an individual. In a </a:t>
            </a:r>
            <a:r>
              <a:rPr lang="en-GB" i="1" dirty="0"/>
              <a:t>k</a:t>
            </a:r>
            <a:r>
              <a:rPr lang="en-GB" dirty="0"/>
              <a:t>-anonymous dataset, any identifying information occurs in at least </a:t>
            </a:r>
            <a:r>
              <a:rPr lang="en-GB" i="1" dirty="0"/>
              <a:t>k</a:t>
            </a:r>
            <a:r>
              <a:rPr lang="en-GB" dirty="0"/>
              <a:t> </a:t>
            </a:r>
            <a:r>
              <a:rPr lang="hr-HR" dirty="0" err="1" smtClean="0"/>
              <a:t>times</a:t>
            </a:r>
            <a:r>
              <a:rPr lang="en-GB" dirty="0" smtClean="0"/>
              <a:t>. </a:t>
            </a:r>
            <a:endParaRPr lang="hr-HR" dirty="0" smtClean="0"/>
          </a:p>
          <a:p>
            <a:r>
              <a:rPr lang="en-GB" dirty="0" smtClean="0"/>
              <a:t>can </a:t>
            </a:r>
            <a:r>
              <a:rPr lang="en-GB" dirty="0" smtClean="0"/>
              <a:t>compute </a:t>
            </a:r>
            <a:r>
              <a:rPr lang="en-GB" dirty="0"/>
              <a:t>the k-anonymity value based on one or more columns, or fields, of a dataset. </a:t>
            </a:r>
            <a:endParaRPr lang="hr-HR" dirty="0" smtClean="0"/>
          </a:p>
          <a:p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en-GB" dirty="0" err="1" smtClean="0"/>
              <a:t>Nergiz</a:t>
            </a:r>
            <a:r>
              <a:rPr lang="en-GB" dirty="0"/>
              <a:t>, M. E., &amp; Clifton, C. (2007). Thoughts on k-anonymization. </a:t>
            </a:r>
            <a:r>
              <a:rPr lang="en-GB" i="1" dirty="0"/>
              <a:t>Data &amp; Knowledge Engineering</a:t>
            </a:r>
            <a:r>
              <a:rPr lang="en-GB" dirty="0"/>
              <a:t>, </a:t>
            </a:r>
            <a:r>
              <a:rPr lang="en-GB" i="1" dirty="0"/>
              <a:t>63</a:t>
            </a:r>
            <a:r>
              <a:rPr lang="en-GB" dirty="0"/>
              <a:t>(3), 622-645.</a:t>
            </a:r>
            <a:endParaRPr lang="en-US" dirty="0"/>
          </a:p>
        </p:txBody>
      </p:sp>
      <p:cxnSp>
        <p:nvCxnSpPr>
          <p:cNvPr id="5" name="Ravni poveznik 4"/>
          <p:cNvCxnSpPr/>
          <p:nvPr/>
        </p:nvCxnSpPr>
        <p:spPr>
          <a:xfrm flipV="1">
            <a:off x="495573" y="3878035"/>
            <a:ext cx="8019778" cy="16329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11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K-</a:t>
            </a:r>
            <a:r>
              <a:rPr lang="hr-HR" dirty="0" err="1"/>
              <a:t>anonymization</a:t>
            </a:r>
            <a:endParaRPr lang="en-US" dirty="0"/>
          </a:p>
        </p:txBody>
      </p:sp>
      <p:graphicFrame>
        <p:nvGraphicFramePr>
          <p:cNvPr id="6" name="Rezervirano mjesto sadržaja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125335"/>
              </p:ext>
            </p:extLst>
          </p:nvPr>
        </p:nvGraphicFramePr>
        <p:xfrm>
          <a:off x="922565" y="1202641"/>
          <a:ext cx="4139295" cy="1630368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7859">
                  <a:extLst>
                    <a:ext uri="{9D8B030D-6E8A-4147-A177-3AD203B41FA5}">
                      <a16:colId xmlns:a16="http://schemas.microsoft.com/office/drawing/2014/main" val="3707832386"/>
                    </a:ext>
                  </a:extLst>
                </a:gridCol>
                <a:gridCol w="827859">
                  <a:extLst>
                    <a:ext uri="{9D8B030D-6E8A-4147-A177-3AD203B41FA5}">
                      <a16:colId xmlns:a16="http://schemas.microsoft.com/office/drawing/2014/main" val="1835290047"/>
                    </a:ext>
                  </a:extLst>
                </a:gridCol>
                <a:gridCol w="827859">
                  <a:extLst>
                    <a:ext uri="{9D8B030D-6E8A-4147-A177-3AD203B41FA5}">
                      <a16:colId xmlns:a16="http://schemas.microsoft.com/office/drawing/2014/main" val="1094478874"/>
                    </a:ext>
                  </a:extLst>
                </a:gridCol>
                <a:gridCol w="827859">
                  <a:extLst>
                    <a:ext uri="{9D8B030D-6E8A-4147-A177-3AD203B41FA5}">
                      <a16:colId xmlns:a16="http://schemas.microsoft.com/office/drawing/2014/main" val="2286859514"/>
                    </a:ext>
                  </a:extLst>
                </a:gridCol>
                <a:gridCol w="827859">
                  <a:extLst>
                    <a:ext uri="{9D8B030D-6E8A-4147-A177-3AD203B41FA5}">
                      <a16:colId xmlns:a16="http://schemas.microsoft.com/office/drawing/2014/main" val="3887131472"/>
                    </a:ext>
                  </a:extLst>
                </a:gridCol>
              </a:tblGrid>
              <a:tr h="271728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Gender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Income</a:t>
                      </a:r>
                      <a:r>
                        <a:rPr lang="hr-HR" dirty="0" smtClean="0"/>
                        <a:t> (€)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099546"/>
                  </a:ext>
                </a:extLst>
              </a:tr>
              <a:tr h="271728">
                <a:tc>
                  <a:txBody>
                    <a:bodyPr/>
                    <a:lstStyle/>
                    <a:p>
                      <a:r>
                        <a:rPr lang="hr-HR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Zagreb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Croatia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2250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104555"/>
                  </a:ext>
                </a:extLst>
              </a:tr>
              <a:tr h="271728">
                <a:tc>
                  <a:txBody>
                    <a:bodyPr/>
                    <a:lstStyle/>
                    <a:p>
                      <a:r>
                        <a:rPr lang="hr-HR" dirty="0" smtClean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Zagreb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Croatia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1680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565513"/>
                  </a:ext>
                </a:extLst>
              </a:tr>
              <a:tr h="271728">
                <a:tc>
                  <a:txBody>
                    <a:bodyPr/>
                    <a:lstStyle/>
                    <a:p>
                      <a:r>
                        <a:rPr lang="hr-HR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Wiena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Austria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1050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385074"/>
                  </a:ext>
                </a:extLst>
              </a:tr>
              <a:tr h="271728">
                <a:tc>
                  <a:txBody>
                    <a:bodyPr/>
                    <a:lstStyle/>
                    <a:p>
                      <a:r>
                        <a:rPr lang="hr-HR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Zagreb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Croatia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2079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2652388"/>
                  </a:ext>
                </a:extLst>
              </a:tr>
              <a:tr h="271728">
                <a:tc>
                  <a:txBody>
                    <a:bodyPr/>
                    <a:lstStyle/>
                    <a:p>
                      <a:r>
                        <a:rPr lang="hr-HR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Pula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Croatia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1855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892748"/>
                  </a:ext>
                </a:extLst>
              </a:tr>
            </a:tbl>
          </a:graphicData>
        </a:graphic>
      </p:graphicFrame>
      <p:graphicFrame>
        <p:nvGraphicFramePr>
          <p:cNvPr id="7" name="Rezervirano mjesto sadržaja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5322886"/>
              </p:ext>
            </p:extLst>
          </p:nvPr>
        </p:nvGraphicFramePr>
        <p:xfrm>
          <a:off x="3267075" y="2910338"/>
          <a:ext cx="4139295" cy="1630368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827859">
                  <a:extLst>
                    <a:ext uri="{9D8B030D-6E8A-4147-A177-3AD203B41FA5}">
                      <a16:colId xmlns:a16="http://schemas.microsoft.com/office/drawing/2014/main" val="3707832386"/>
                    </a:ext>
                  </a:extLst>
                </a:gridCol>
                <a:gridCol w="827859">
                  <a:extLst>
                    <a:ext uri="{9D8B030D-6E8A-4147-A177-3AD203B41FA5}">
                      <a16:colId xmlns:a16="http://schemas.microsoft.com/office/drawing/2014/main" val="1835290047"/>
                    </a:ext>
                  </a:extLst>
                </a:gridCol>
                <a:gridCol w="827859">
                  <a:extLst>
                    <a:ext uri="{9D8B030D-6E8A-4147-A177-3AD203B41FA5}">
                      <a16:colId xmlns:a16="http://schemas.microsoft.com/office/drawing/2014/main" val="1094478874"/>
                    </a:ext>
                  </a:extLst>
                </a:gridCol>
                <a:gridCol w="827859">
                  <a:extLst>
                    <a:ext uri="{9D8B030D-6E8A-4147-A177-3AD203B41FA5}">
                      <a16:colId xmlns:a16="http://schemas.microsoft.com/office/drawing/2014/main" val="2286859514"/>
                    </a:ext>
                  </a:extLst>
                </a:gridCol>
                <a:gridCol w="827859">
                  <a:extLst>
                    <a:ext uri="{9D8B030D-6E8A-4147-A177-3AD203B41FA5}">
                      <a16:colId xmlns:a16="http://schemas.microsoft.com/office/drawing/2014/main" val="3887131472"/>
                    </a:ext>
                  </a:extLst>
                </a:gridCol>
              </a:tblGrid>
              <a:tr h="271728"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Gender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err="1" smtClean="0"/>
                        <a:t>Income</a:t>
                      </a:r>
                      <a:r>
                        <a:rPr lang="hr-HR" dirty="0" smtClean="0"/>
                        <a:t> (€)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099546"/>
                  </a:ext>
                </a:extLst>
              </a:tr>
              <a:tr h="271728">
                <a:tc>
                  <a:txBody>
                    <a:bodyPr/>
                    <a:lstStyle/>
                    <a:p>
                      <a:r>
                        <a:rPr lang="hr-HR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18-23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*****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Croatia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1500-2500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104555"/>
                  </a:ext>
                </a:extLst>
              </a:tr>
              <a:tr h="271728">
                <a:tc>
                  <a:txBody>
                    <a:bodyPr/>
                    <a:lstStyle/>
                    <a:p>
                      <a:r>
                        <a:rPr lang="hr-HR" dirty="0" smtClean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23-28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143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b="1" dirty="0" smtClean="0"/>
                        <a:t>*****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Croatia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1500-2500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565513"/>
                  </a:ext>
                </a:extLst>
              </a:tr>
              <a:tr h="271728">
                <a:tc>
                  <a:txBody>
                    <a:bodyPr/>
                    <a:lstStyle/>
                    <a:p>
                      <a:r>
                        <a:rPr lang="hr-HR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43-48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*****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Austria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500-1500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1385074"/>
                  </a:ext>
                </a:extLst>
              </a:tr>
              <a:tr h="271728">
                <a:tc>
                  <a:txBody>
                    <a:bodyPr/>
                    <a:lstStyle/>
                    <a:p>
                      <a:r>
                        <a:rPr lang="hr-HR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18-23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*****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Croatia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1500-2500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2652388"/>
                  </a:ext>
                </a:extLst>
              </a:tr>
              <a:tr h="271728">
                <a:tc>
                  <a:txBody>
                    <a:bodyPr/>
                    <a:lstStyle/>
                    <a:p>
                      <a:r>
                        <a:rPr lang="hr-HR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63-67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*****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Croatia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b="1" dirty="0" smtClean="0"/>
                        <a:t>1500-2500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892748"/>
                  </a:ext>
                </a:extLst>
              </a:tr>
            </a:tbl>
          </a:graphicData>
        </a:graphic>
      </p:graphicFrame>
      <p:sp>
        <p:nvSpPr>
          <p:cNvPr id="10" name="Savijena strelica 9"/>
          <p:cNvSpPr/>
          <p:nvPr/>
        </p:nvSpPr>
        <p:spPr>
          <a:xfrm rot="5400000">
            <a:off x="5148602" y="1658373"/>
            <a:ext cx="1163410" cy="1185862"/>
          </a:xfrm>
          <a:prstGeom prst="bentArrow">
            <a:avLst>
              <a:gd name="adj1" fmla="val 25000"/>
              <a:gd name="adj2" fmla="val 25000"/>
              <a:gd name="adj3" fmla="val 35175"/>
              <a:gd name="adj4" fmla="val 9013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Pravokutnik 10"/>
          <p:cNvSpPr/>
          <p:nvPr/>
        </p:nvSpPr>
        <p:spPr>
          <a:xfrm>
            <a:off x="4094389" y="3208564"/>
            <a:ext cx="1481818" cy="133214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ravokutnik 11"/>
          <p:cNvSpPr/>
          <p:nvPr/>
        </p:nvSpPr>
        <p:spPr>
          <a:xfrm>
            <a:off x="6506936" y="3208564"/>
            <a:ext cx="899434" cy="1332142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931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Qualitative</a:t>
            </a:r>
            <a:r>
              <a:rPr lang="hr-HR" dirty="0" smtClean="0"/>
              <a:t> data </a:t>
            </a:r>
            <a:r>
              <a:rPr lang="hr-HR" dirty="0" err="1" smtClean="0"/>
              <a:t>anoynimization</a:t>
            </a:r>
            <a:endParaRPr lang="en-US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u="sng" dirty="0" smtClean="0"/>
              <a:t>UK Data </a:t>
            </a:r>
            <a:r>
              <a:rPr lang="hr-HR" b="1" u="sng" dirty="0"/>
              <a:t>Service </a:t>
            </a:r>
            <a:r>
              <a:rPr lang="hr-HR" b="1" u="sng" dirty="0" err="1" smtClean="0"/>
              <a:t>recommendations</a:t>
            </a:r>
            <a:r>
              <a:rPr lang="hr-HR" dirty="0" smtClean="0"/>
              <a:t>:</a:t>
            </a:r>
          </a:p>
          <a:p>
            <a:pPr lvl="1"/>
            <a:r>
              <a:rPr lang="en-GB" dirty="0"/>
              <a:t>do not ask for full names if they cannot be used in the </a:t>
            </a:r>
            <a:r>
              <a:rPr lang="en-GB" dirty="0" smtClean="0"/>
              <a:t>data</a:t>
            </a:r>
            <a:endParaRPr lang="hr-HR" dirty="0" smtClean="0"/>
          </a:p>
          <a:p>
            <a:pPr lvl="1"/>
            <a:r>
              <a:rPr lang="hr-HR" dirty="0"/>
              <a:t>p</a:t>
            </a:r>
            <a:r>
              <a:rPr lang="en-GB" dirty="0" err="1" smtClean="0"/>
              <a:t>lan</a:t>
            </a:r>
            <a:r>
              <a:rPr lang="en-GB" dirty="0" smtClean="0"/>
              <a:t> </a:t>
            </a:r>
            <a:r>
              <a:rPr lang="en-GB" dirty="0" err="1"/>
              <a:t>anonymisation</a:t>
            </a:r>
            <a:r>
              <a:rPr lang="en-GB" dirty="0"/>
              <a:t> at the time of transcription, or initial write </a:t>
            </a:r>
            <a:r>
              <a:rPr lang="en-GB" dirty="0" smtClean="0"/>
              <a:t>u</a:t>
            </a:r>
            <a:r>
              <a:rPr lang="hr-HR" dirty="0" smtClean="0"/>
              <a:t>p</a:t>
            </a:r>
          </a:p>
          <a:p>
            <a:pPr lvl="1"/>
            <a:r>
              <a:rPr lang="hr-HR" dirty="0" smtClean="0"/>
              <a:t>u</a:t>
            </a:r>
            <a:r>
              <a:rPr lang="en-GB" dirty="0" smtClean="0"/>
              <a:t>se </a:t>
            </a:r>
            <a:r>
              <a:rPr lang="en-GB" dirty="0"/>
              <a:t>pseudonyms or replacements that are consistent within the research </a:t>
            </a:r>
            <a:r>
              <a:rPr lang="en-GB" dirty="0" smtClean="0"/>
              <a:t>team</a:t>
            </a:r>
            <a:endParaRPr lang="hr-HR" dirty="0" smtClean="0"/>
          </a:p>
          <a:p>
            <a:pPr lvl="1"/>
            <a:r>
              <a:rPr lang="hr-HR" dirty="0"/>
              <a:t>u</a:t>
            </a:r>
            <a:r>
              <a:rPr lang="en-GB" dirty="0" smtClean="0"/>
              <a:t>se </a:t>
            </a:r>
            <a:r>
              <a:rPr lang="en-GB" dirty="0"/>
              <a:t>‘search and replace’ techniques </a:t>
            </a:r>
            <a:r>
              <a:rPr lang="en-GB" dirty="0" smtClean="0"/>
              <a:t>carefully</a:t>
            </a:r>
            <a:endParaRPr lang="hr-HR" dirty="0" smtClean="0"/>
          </a:p>
          <a:p>
            <a:pPr lvl="1"/>
            <a:r>
              <a:rPr lang="hr-HR" dirty="0"/>
              <a:t>k</a:t>
            </a:r>
            <a:r>
              <a:rPr lang="en-GB" dirty="0" err="1" smtClean="0"/>
              <a:t>eep</a:t>
            </a:r>
            <a:r>
              <a:rPr lang="en-GB" dirty="0" smtClean="0"/>
              <a:t> </a:t>
            </a:r>
            <a:r>
              <a:rPr lang="en-GB" dirty="0"/>
              <a:t>unedited versions of data for use within the research team </a:t>
            </a:r>
            <a:endParaRPr lang="hr-HR" dirty="0" smtClean="0"/>
          </a:p>
          <a:p>
            <a:pPr lvl="1"/>
            <a:r>
              <a:rPr lang="hr-HR" dirty="0" smtClean="0"/>
              <a:t>c</a:t>
            </a:r>
            <a:r>
              <a:rPr lang="en-GB" dirty="0" err="1" smtClean="0"/>
              <a:t>reate</a:t>
            </a:r>
            <a:r>
              <a:rPr lang="en-GB" dirty="0" smtClean="0"/>
              <a:t> </a:t>
            </a:r>
            <a:r>
              <a:rPr lang="en-GB" dirty="0"/>
              <a:t>an </a:t>
            </a:r>
            <a:r>
              <a:rPr lang="en-GB" dirty="0" err="1"/>
              <a:t>anonymisation</a:t>
            </a:r>
            <a:r>
              <a:rPr lang="en-GB" dirty="0"/>
              <a:t> log of all replacements, aggregations or removals made and store such a log separately from the anonymised data </a:t>
            </a:r>
            <a:r>
              <a:rPr lang="en-GB" dirty="0" smtClean="0"/>
              <a:t>files</a:t>
            </a:r>
            <a:endParaRPr lang="en-GB" dirty="0"/>
          </a:p>
          <a:p>
            <a:pPr lvl="1"/>
            <a:r>
              <a:rPr lang="hr-HR" dirty="0" smtClean="0"/>
              <a:t>c</a:t>
            </a:r>
            <a:r>
              <a:rPr lang="en-GB" dirty="0" err="1" smtClean="0"/>
              <a:t>onsider</a:t>
            </a:r>
            <a:r>
              <a:rPr lang="en-GB" dirty="0" smtClean="0"/>
              <a:t> </a:t>
            </a:r>
            <a:r>
              <a:rPr lang="en-GB" dirty="0"/>
              <a:t>redacting statements where there is an increased risk of harm or disclosure</a:t>
            </a:r>
            <a:endParaRPr lang="hr-HR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632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Quantitive</a:t>
            </a:r>
            <a:r>
              <a:rPr lang="hr-HR" dirty="0" smtClean="0"/>
              <a:t> data </a:t>
            </a:r>
            <a:r>
              <a:rPr lang="hr-HR" dirty="0" err="1" smtClean="0"/>
              <a:t>anoynimization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u="sng" dirty="0"/>
              <a:t>UK Data Service </a:t>
            </a:r>
            <a:r>
              <a:rPr lang="hr-HR" b="1" u="sng" dirty="0" err="1" smtClean="0"/>
              <a:t>recommendations</a:t>
            </a:r>
            <a:r>
              <a:rPr lang="hr-HR" dirty="0" smtClean="0"/>
              <a:t>:</a:t>
            </a:r>
          </a:p>
          <a:p>
            <a:pPr lvl="1"/>
            <a:r>
              <a:rPr lang="hr-HR" dirty="0" smtClean="0"/>
              <a:t>Remove </a:t>
            </a:r>
            <a:r>
              <a:rPr lang="hr-HR" dirty="0" err="1"/>
              <a:t>direct</a:t>
            </a:r>
            <a:r>
              <a:rPr lang="hr-HR" dirty="0"/>
              <a:t> </a:t>
            </a:r>
            <a:r>
              <a:rPr lang="hr-HR" dirty="0" err="1" smtClean="0"/>
              <a:t>identifiers</a:t>
            </a:r>
            <a:endParaRPr lang="hr-HR" dirty="0" smtClean="0"/>
          </a:p>
          <a:p>
            <a:pPr lvl="1"/>
            <a:r>
              <a:rPr lang="en-GB" dirty="0"/>
              <a:t>Aggregate or reduce the precision of a variable, such as age or place of </a:t>
            </a:r>
            <a:r>
              <a:rPr lang="en-GB" dirty="0" smtClean="0"/>
              <a:t>residence</a:t>
            </a:r>
            <a:endParaRPr lang="hr-HR" dirty="0" smtClean="0"/>
          </a:p>
          <a:p>
            <a:pPr lvl="1"/>
            <a:r>
              <a:rPr lang="en-GB" dirty="0"/>
              <a:t>Generalise the meaning of a detailed text variable by replacing potentially </a:t>
            </a:r>
            <a:r>
              <a:rPr lang="en-GB" dirty="0" err="1"/>
              <a:t>disclosive</a:t>
            </a:r>
            <a:r>
              <a:rPr lang="en-GB" dirty="0"/>
              <a:t> free-text responses with more general </a:t>
            </a:r>
            <a:r>
              <a:rPr lang="en-GB" dirty="0" smtClean="0"/>
              <a:t>text</a:t>
            </a:r>
            <a:endParaRPr lang="hr-HR" dirty="0" smtClean="0"/>
          </a:p>
          <a:p>
            <a:pPr lvl="1"/>
            <a:r>
              <a:rPr lang="en-GB" dirty="0"/>
              <a:t>Restrict the upper or lower ranges of a continuous variable to hide outliers if the values for certain individuals are unusual or atypical within the wider group </a:t>
            </a:r>
            <a:r>
              <a:rPr lang="en-GB" dirty="0" smtClean="0"/>
              <a:t>researched</a:t>
            </a:r>
            <a:endParaRPr lang="hr-HR" dirty="0" smtClean="0"/>
          </a:p>
          <a:p>
            <a:pPr lvl="1"/>
            <a:r>
              <a:rPr lang="en-GB" dirty="0"/>
              <a:t>Anonymise relational data where relations between variables in related, linked datasets or in combination with other publicly available outputs, may disclose </a:t>
            </a:r>
            <a:r>
              <a:rPr lang="en-GB" dirty="0" smtClean="0"/>
              <a:t>identities</a:t>
            </a:r>
            <a:endParaRPr lang="hr-HR" dirty="0" smtClean="0"/>
          </a:p>
          <a:p>
            <a:pPr lvl="1"/>
            <a:r>
              <a:rPr lang="en-GB" dirty="0"/>
              <a:t>Anonymise geo-referenced data by replacing point coordinates with non-disclosing features or variables; or, preferably, keep geo-references intact and impose access restrictions on the data </a:t>
            </a:r>
            <a:r>
              <a:rPr lang="en-GB" dirty="0" smtClean="0"/>
              <a:t>instead</a:t>
            </a:r>
            <a:r>
              <a:rPr lang="hr-H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67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Recommodations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UK Data Service 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/>
              <a:t>F</a:t>
            </a:r>
            <a:r>
              <a:rPr lang="en-GB" b="1" dirty="0" err="1" smtClean="0"/>
              <a:t>ind</a:t>
            </a:r>
            <a:r>
              <a:rPr lang="en-GB" b="1" dirty="0" smtClean="0"/>
              <a:t> </a:t>
            </a:r>
            <a:r>
              <a:rPr lang="en-GB" b="1" dirty="0"/>
              <a:t>and highlight direct identifiers</a:t>
            </a:r>
          </a:p>
          <a:p>
            <a:pPr lvl="1"/>
            <a:r>
              <a:rPr lang="en-GB" dirty="0"/>
              <a:t>Quantitative: Visually scan </a:t>
            </a:r>
            <a:r>
              <a:rPr lang="en-GB" dirty="0" smtClean="0"/>
              <a:t>variables</a:t>
            </a:r>
            <a:r>
              <a:rPr lang="hr-HR" dirty="0" smtClean="0"/>
              <a:t>.</a:t>
            </a:r>
            <a:endParaRPr lang="en-GB" dirty="0"/>
          </a:p>
          <a:p>
            <a:pPr lvl="1"/>
            <a:r>
              <a:rPr lang="en-GB" dirty="0"/>
              <a:t>Qualitative: Read the transcript.</a:t>
            </a:r>
          </a:p>
          <a:p>
            <a:r>
              <a:rPr lang="en-GB" b="1" dirty="0"/>
              <a:t>Assess indirect identifiers</a:t>
            </a:r>
          </a:p>
          <a:p>
            <a:pPr lvl="1"/>
            <a:r>
              <a:rPr lang="en-GB" dirty="0"/>
              <a:t>Can the identity of a participant be known from information in the data file?</a:t>
            </a:r>
          </a:p>
          <a:p>
            <a:pPr lvl="1"/>
            <a:r>
              <a:rPr lang="en-GB" dirty="0"/>
              <a:t>Can a third party be disclosed or harmed from information in the data file?</a:t>
            </a:r>
          </a:p>
          <a:p>
            <a:r>
              <a:rPr lang="en-GB" b="1" dirty="0"/>
              <a:t>Assess the wider picture</a:t>
            </a:r>
          </a:p>
          <a:p>
            <a:pPr lvl="1"/>
            <a:r>
              <a:rPr lang="en-GB" dirty="0"/>
              <a:t>Quantitative: Run descriptive statistics and crosstabs to find unique cases and combinations of variables that can identify an individual in the dataset.</a:t>
            </a:r>
          </a:p>
          <a:p>
            <a:pPr lvl="1"/>
            <a:r>
              <a:rPr lang="en-GB" dirty="0"/>
              <a:t>Qualitative: Which identifying information about an individual participant can be noted from all the data and documentation available to a user.</a:t>
            </a:r>
          </a:p>
          <a:p>
            <a:r>
              <a:rPr lang="en-GB" b="1" dirty="0"/>
              <a:t>Remove (or </a:t>
            </a:r>
            <a:r>
              <a:rPr lang="en-GB" b="1" dirty="0" err="1"/>
              <a:t>psuedonymise</a:t>
            </a:r>
            <a:r>
              <a:rPr lang="en-GB" b="1" dirty="0"/>
              <a:t>) direct identifiers</a:t>
            </a:r>
          </a:p>
          <a:p>
            <a:r>
              <a:rPr lang="en-GB" b="1" dirty="0"/>
              <a:t>Aggregate or blur (in)direct </a:t>
            </a:r>
            <a:r>
              <a:rPr lang="en-GB" b="1" dirty="0" err="1"/>
              <a:t>indentifiers</a:t>
            </a:r>
            <a:endParaRPr lang="en-GB" b="1" dirty="0"/>
          </a:p>
          <a:p>
            <a:r>
              <a:rPr lang="en-GB" b="1" dirty="0"/>
              <a:t>Redact indirect identifiers</a:t>
            </a:r>
          </a:p>
          <a:p>
            <a:r>
              <a:rPr lang="en-GB" b="1" dirty="0"/>
              <a:t>Re-assess any remaining disclosure risk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36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rce - 4x3">
  <a:themeElements>
    <a:clrScheme name="Srce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C00000"/>
      </a:hlink>
      <a:folHlink>
        <a:srgbClr val="C000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rce_predlozak_4x3_20140902.potx" id="{271BFEB2-BF80-474C-8328-443E9CEEB75F}" vid="{068A2726-5DBF-4082-8E36-290FF330AE25}"/>
    </a:ext>
  </a:extLst>
</a:theme>
</file>

<file path=ppt/theme/theme2.xml><?xml version="1.0" encoding="utf-8"?>
<a:theme xmlns:a="http://schemas.openxmlformats.org/drawingml/2006/main" name="Imenovanje-Nekomercijalno-Bez prerada (CC BY-NC-ND)">
  <a:themeElements>
    <a:clrScheme name="Custom 1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C00000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rce_predlozak_4x3_20140902.potx" id="{271BFEB2-BF80-474C-8328-443E9CEEB75F}" vid="{6E20AC36-7966-428F-BD92-A88F72C326C3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srce-predlozak-4x3-OA-CC-BY-NC-20140919</Template>
  <TotalTime>2497</TotalTime>
  <Words>1227</Words>
  <Application>Microsoft Office PowerPoint</Application>
  <PresentationFormat>Prikaz na zaslonu (16:9)</PresentationFormat>
  <Paragraphs>228</Paragraphs>
  <Slides>17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17</vt:i4>
      </vt:variant>
    </vt:vector>
  </HeadingPairs>
  <TitlesOfParts>
    <vt:vector size="21" baseType="lpstr">
      <vt:lpstr>Arial</vt:lpstr>
      <vt:lpstr>Calibri</vt:lpstr>
      <vt:lpstr>Srce - 4x3</vt:lpstr>
      <vt:lpstr>Imenovanje-Nekomercijalno-Bez prerada (CC BY-NC-ND)</vt:lpstr>
      <vt:lpstr>PowerPoint prezentacija</vt:lpstr>
      <vt:lpstr>Personal Data</vt:lpstr>
      <vt:lpstr>Anonymization</vt:lpstr>
      <vt:lpstr>Pseudonymization</vt:lpstr>
      <vt:lpstr>K-anonymization</vt:lpstr>
      <vt:lpstr>K-anonymization</vt:lpstr>
      <vt:lpstr>Qualitative data anoynimization</vt:lpstr>
      <vt:lpstr>Quantitive data anoynimization</vt:lpstr>
      <vt:lpstr>Recommodations by UK Data Service </vt:lpstr>
      <vt:lpstr>Why is anonymization important?</vt:lpstr>
      <vt:lpstr>E-course: Documentation and Anonymization of Research Data</vt:lpstr>
      <vt:lpstr>Structure of e-course</vt:lpstr>
      <vt:lpstr>1. Data Managment Plan (Croatian Science Fondation)</vt:lpstr>
      <vt:lpstr>2. Documentation of Research Data</vt:lpstr>
      <vt:lpstr>3. Anonymization of Research Data</vt:lpstr>
      <vt:lpstr>Additional materials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Kruno Golubić</dc:creator>
  <cp:lastModifiedBy>Kristina Posavec</cp:lastModifiedBy>
  <cp:revision>247</cp:revision>
  <cp:lastPrinted>2014-06-24T07:01:20Z</cp:lastPrinted>
  <dcterms:created xsi:type="dcterms:W3CDTF">2014-09-19T07:16:42Z</dcterms:created>
  <dcterms:modified xsi:type="dcterms:W3CDTF">2022-09-30T09:44:14Z</dcterms:modified>
</cp:coreProperties>
</file>