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85" r:id="rId2"/>
  </p:sldMasterIdLst>
  <p:notesMasterIdLst>
    <p:notesMasterId r:id="rId17"/>
  </p:notesMasterIdLst>
  <p:handoutMasterIdLst>
    <p:handoutMasterId r:id="rId18"/>
  </p:handoutMasterIdLst>
  <p:sldIdLst>
    <p:sldId id="256" r:id="rId3"/>
    <p:sldId id="271" r:id="rId4"/>
    <p:sldId id="264" r:id="rId5"/>
    <p:sldId id="274" r:id="rId6"/>
    <p:sldId id="272" r:id="rId7"/>
    <p:sldId id="273" r:id="rId8"/>
    <p:sldId id="267" r:id="rId9"/>
    <p:sldId id="268" r:id="rId10"/>
    <p:sldId id="259" r:id="rId11"/>
    <p:sldId id="261" r:id="rId12"/>
    <p:sldId id="262" r:id="rId13"/>
    <p:sldId id="269" r:id="rId14"/>
    <p:sldId id="263" r:id="rId15"/>
    <p:sldId id="257" r:id="rId16"/>
  </p:sldIdLst>
  <p:sldSz cx="6858000" cy="5143500"/>
  <p:notesSz cx="6797675" cy="9926638"/>
  <p:defaultTextStyle>
    <a:defPPr>
      <a:defRPr lang="sr-Latn-RS"/>
    </a:defPPr>
    <a:lvl1pPr marL="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2072A"/>
    <a:srgbClr val="C00000"/>
    <a:srgbClr val="D7182A"/>
    <a:srgbClr val="CC3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4" autoAdjust="0"/>
    <p:restoredTop sz="95948" autoAdjust="0"/>
  </p:normalViewPr>
  <p:slideViewPr>
    <p:cSldViewPr snapToGrid="0">
      <p:cViewPr varScale="1">
        <p:scale>
          <a:sx n="144" d="100"/>
          <a:sy n="144" d="100"/>
        </p:scale>
        <p:origin x="1644" y="120"/>
      </p:cViewPr>
      <p:guideLst>
        <p:guide orient="horz" pos="1620"/>
        <p:guide pos="216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79" d="100"/>
          <a:sy n="79" d="100"/>
        </p:scale>
        <p:origin x="3318" y="9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1.xml"/><Relationship Id="rId21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200" b="1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hr-HR"/>
              <a:t>Statusi časopisa u Hrčku</a:t>
            </a:r>
            <a:endParaRPr lang="en-US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200" b="1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sr-Latn-RS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</c:dPt>
          <c:dLbls>
            <c:spPr>
              <a:pattFill prst="pct75">
                <a:fgClr>
                  <a:schemeClr val="dk1">
                    <a:lumMod val="75000"/>
                    <a:lumOff val="25000"/>
                  </a:schemeClr>
                </a:fgClr>
                <a:bgClr>
                  <a:schemeClr val="dk1">
                    <a:lumMod val="65000"/>
                    <a:lumOff val="35000"/>
                  </a:schemeClr>
                </a:bgClr>
              </a:patt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33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sr-Latn-RS"/>
              </a:p>
            </c:txPr>
            <c:dLblPos val="ctr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dk1">
                      <a:lumMod val="50000"/>
                      <a:lumOff val="50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Sheet1!$A$2:$A$5</c:f>
              <c:strCache>
                <c:ptCount val="4"/>
                <c:pt idx="0">
                  <c:v>Aktivni</c:v>
                </c:pt>
                <c:pt idx="1">
                  <c:v>Prestao izlaziti</c:v>
                </c:pt>
                <c:pt idx="2">
                  <c:v>Prestao objavljivati na Hrčku</c:v>
                </c:pt>
                <c:pt idx="3">
                  <c:v>Neaktivan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417</c:v>
                </c:pt>
                <c:pt idx="1">
                  <c:v>38</c:v>
                </c:pt>
                <c:pt idx="2">
                  <c:v>63</c:v>
                </c:pt>
                <c:pt idx="3">
                  <c:v>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2F9-4994-A1F3-5775B93CF1AE}"/>
            </c:ext>
          </c:extLst>
        </c:ser>
        <c:dLbls>
          <c:dLblPos val="ctr"/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r"/>
      <c:overlay val="0"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sr-Latn-R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sr-Latn-R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3">
  <cs:axisTitle>
    <cs:lnRef idx="0"/>
    <cs:fillRef idx="0"/>
    <cs:effectRef idx="0"/>
    <cs:fontRef idx="minor">
      <a:schemeClr val="dk1">
        <a:lumMod val="75000"/>
        <a:lumOff val="2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33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330" b="1" i="0" u="none" strike="noStrike" kern="1200" baseline="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22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handoutMasters/_rels/handoutMaster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rce.unizg.hr/" TargetMode="External"/><Relationship Id="rId2" Type="http://schemas.openxmlformats.org/officeDocument/2006/relationships/image" Target="../media/image5.png"/><Relationship Id="rId1" Type="http://schemas.openxmlformats.org/officeDocument/2006/relationships/theme" Target="../theme/theme4.xml"/><Relationship Id="rId4" Type="http://schemas.openxmlformats.org/officeDocument/2006/relationships/image" Target="../media/image6.gif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853DB-230B-4F3D-B9BF-250411BF9C4B}" type="datetimeFigureOut">
              <a:rPr lang="hr-HR" smtClean="0"/>
              <a:t>20.10.2022.</a:t>
            </a:fld>
            <a:endParaRPr lang="hr-H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4BA04F5-5F63-4D08-AD88-EB891A182B2F}" type="slidenum">
              <a:rPr lang="hr-HR" smtClean="0"/>
              <a:t>‹#›</a:t>
            </a:fld>
            <a:endParaRPr lang="hr-HR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8424" y="9029196"/>
            <a:ext cx="685385" cy="270000"/>
          </a:xfrm>
          <a:prstGeom prst="rect">
            <a:avLst/>
          </a:prstGeom>
        </p:spPr>
      </p:pic>
      <p:pic>
        <p:nvPicPr>
          <p:cNvPr id="7" name="Picture 6">
            <a:hlinkClick r:id="rId3"/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872" y="8948196"/>
            <a:ext cx="1107980" cy="43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774188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rce.unizg.hr/" TargetMode="External"/><Relationship Id="rId2" Type="http://schemas.openxmlformats.org/officeDocument/2006/relationships/image" Target="../media/image5.png"/><Relationship Id="rId1" Type="http://schemas.openxmlformats.org/officeDocument/2006/relationships/theme" Target="../theme/theme3.xml"/><Relationship Id="rId4" Type="http://schemas.openxmlformats.org/officeDocument/2006/relationships/image" Target="../media/image6.gif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DDF9046-B63C-4A32-BE1A-8D8BC0B360B6}" type="datetimeFigureOut">
              <a:rPr lang="hr-HR" smtClean="0"/>
              <a:t>20.10.2022.</a:t>
            </a:fld>
            <a:endParaRPr lang="hr-H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65225" y="1241425"/>
            <a:ext cx="44672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r-H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7095B1D-EC5B-426D-9BEA-45F6C2B62C27}" type="slidenum">
              <a:rPr lang="hr-HR" smtClean="0"/>
              <a:t>‹#›</a:t>
            </a:fld>
            <a:endParaRPr lang="hr-HR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8424" y="9004812"/>
            <a:ext cx="685385" cy="270000"/>
          </a:xfrm>
          <a:prstGeom prst="rect">
            <a:avLst/>
          </a:prstGeom>
        </p:spPr>
      </p:pic>
      <p:pic>
        <p:nvPicPr>
          <p:cNvPr id="9" name="Picture 8">
            <a:hlinkClick r:id="rId3"/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872" y="8923812"/>
            <a:ext cx="1107980" cy="43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03654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65225" y="1241425"/>
            <a:ext cx="4467225" cy="33496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095B1D-EC5B-426D-9BEA-45F6C2B62C27}" type="slidenum">
              <a:rPr lang="hr-HR" smtClean="0"/>
              <a:t>1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003942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hyperlink" Target="http://www.srce.unizg.hr/" TargetMode="External"/><Relationship Id="rId7" Type="http://schemas.openxmlformats.org/officeDocument/2006/relationships/image" Target="../media/image6.gif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5.png"/><Relationship Id="rId5" Type="http://schemas.openxmlformats.org/officeDocument/2006/relationships/hyperlink" Target="http://www.srce.unizg.hr/otvoreni-pristup" TargetMode="External"/><Relationship Id="rId4" Type="http://schemas.openxmlformats.org/officeDocument/2006/relationships/hyperlink" Target="https://creativecommons.org/licenses/by-nc-nd/4.0/deed.hr" TargetMode="Externa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57250" y="841772"/>
            <a:ext cx="5143500" cy="1790700"/>
          </a:xfrm>
        </p:spPr>
        <p:txBody>
          <a:bodyPr anchor="b"/>
          <a:lstStyle>
            <a:lvl1pPr algn="ctr">
              <a:defRPr sz="3375">
                <a:solidFill>
                  <a:srgbClr val="C00000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hr-H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2701528"/>
            <a:ext cx="5143500" cy="1241822"/>
          </a:xfrm>
        </p:spPr>
        <p:txBody>
          <a:bodyPr/>
          <a:lstStyle>
            <a:lvl1pPr marL="0" indent="0" algn="ctr">
              <a:buNone/>
              <a:defRPr sz="1350"/>
            </a:lvl1pPr>
            <a:lvl2pPr marL="257169" indent="0" algn="ctr">
              <a:buNone/>
              <a:defRPr sz="1125"/>
            </a:lvl2pPr>
            <a:lvl3pPr marL="514337" indent="0" algn="ctr">
              <a:buNone/>
              <a:defRPr sz="1013"/>
            </a:lvl3pPr>
            <a:lvl4pPr marL="771506" indent="0" algn="ctr">
              <a:buNone/>
              <a:defRPr sz="900"/>
            </a:lvl4pPr>
            <a:lvl5pPr marL="1028675" indent="0" algn="ctr">
              <a:buNone/>
              <a:defRPr sz="900"/>
            </a:lvl5pPr>
            <a:lvl6pPr marL="1285843" indent="0" algn="ctr">
              <a:buNone/>
              <a:defRPr sz="900"/>
            </a:lvl6pPr>
            <a:lvl7pPr marL="1543011" indent="0" algn="ctr">
              <a:buNone/>
              <a:defRPr sz="900"/>
            </a:lvl7pPr>
            <a:lvl8pPr marL="1800180" indent="0" algn="ctr">
              <a:buNone/>
              <a:defRPr sz="900"/>
            </a:lvl8pPr>
            <a:lvl9pPr marL="2057349" indent="0" algn="ctr">
              <a:buNone/>
              <a:defRPr sz="900"/>
            </a:lvl9pPr>
          </a:lstStyle>
          <a:p>
            <a:r>
              <a:rPr lang="en-US"/>
              <a:t>Click to edit Master subtitle style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875A55-2F1E-4FC3-883D-C1990A1E687D}" type="slidenum">
              <a:rPr lang="hr-HR" smtClean="0"/>
              <a:t>‹#›</a:t>
            </a:fld>
            <a:endParaRPr lang="hr-HR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90452" y="4765340"/>
            <a:ext cx="4334048" cy="270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i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12711586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875A55-2F1E-4FC3-883D-C1990A1E687D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7080272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8" y="273845"/>
            <a:ext cx="1478756" cy="4358879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9" y="273845"/>
            <a:ext cx="4350544" cy="435887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875A55-2F1E-4FC3-883D-C1990A1E687D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17321778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slovni slajd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4781805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57250" y="841772"/>
            <a:ext cx="5143500" cy="1790700"/>
          </a:xfrm>
        </p:spPr>
        <p:txBody>
          <a:bodyPr anchor="b">
            <a:normAutofit/>
          </a:bodyPr>
          <a:lstStyle>
            <a:lvl1pPr algn="ctr">
              <a:defRPr sz="34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hr-H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2701528"/>
            <a:ext cx="5143500" cy="1241822"/>
          </a:xfrm>
        </p:spPr>
        <p:txBody>
          <a:bodyPr/>
          <a:lstStyle>
            <a:lvl1pPr marL="0" indent="0" algn="ctr">
              <a:buNone/>
              <a:defRPr sz="1350"/>
            </a:lvl1pPr>
            <a:lvl2pPr marL="257169" indent="0" algn="ctr">
              <a:buNone/>
              <a:defRPr sz="1125"/>
            </a:lvl2pPr>
            <a:lvl3pPr marL="514337" indent="0" algn="ctr">
              <a:buNone/>
              <a:defRPr sz="1013"/>
            </a:lvl3pPr>
            <a:lvl4pPr marL="771506" indent="0" algn="ctr">
              <a:buNone/>
              <a:defRPr sz="900"/>
            </a:lvl4pPr>
            <a:lvl5pPr marL="1028675" indent="0" algn="ctr">
              <a:buNone/>
              <a:defRPr sz="900"/>
            </a:lvl5pPr>
            <a:lvl6pPr marL="1285843" indent="0" algn="ctr">
              <a:buNone/>
              <a:defRPr sz="900"/>
            </a:lvl6pPr>
            <a:lvl7pPr marL="1543011" indent="0" algn="ctr">
              <a:buNone/>
              <a:defRPr sz="900"/>
            </a:lvl7pPr>
            <a:lvl8pPr marL="1800180" indent="0" algn="ctr">
              <a:buNone/>
              <a:defRPr sz="900"/>
            </a:lvl8pPr>
            <a:lvl9pPr marL="2057349" indent="0" algn="ctr">
              <a:buNone/>
              <a:defRPr sz="900"/>
            </a:lvl9pPr>
          </a:lstStyle>
          <a:p>
            <a:r>
              <a:rPr lang="en-US"/>
              <a:t>Click to edit Master subtitle style</a:t>
            </a:r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2728198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adnji slajd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 userDrawn="1"/>
        </p:nvSpPr>
        <p:spPr>
          <a:xfrm>
            <a:off x="4488318" y="2929389"/>
            <a:ext cx="2025000" cy="53860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just"/>
            <a:r>
              <a:rPr lang="hr-HR" sz="7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Srce politikom otvorenog pristupa široj javnosti osigurava dostupnost i korištenje svih rezultata rada Srca, a prvenstveno obrazovnih i stručnih informacija i sadržaja nastalih djelovanjem i radom Srca.</a:t>
            </a:r>
            <a:endParaRPr lang="hr-HR" sz="700" dirty="0">
              <a:solidFill>
                <a:srgbClr val="CC3C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9"/>
          <p:cNvSpPr txBox="1"/>
          <p:nvPr userDrawn="1"/>
        </p:nvSpPr>
        <p:spPr>
          <a:xfrm>
            <a:off x="1985962" y="2929389"/>
            <a:ext cx="2266861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just"/>
            <a:r>
              <a:rPr lang="hr-HR" sz="7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Ovo djelo je dano na korištenje pod licencom Creative </a:t>
            </a:r>
            <a:r>
              <a:rPr lang="hr-HR" sz="7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Commons</a:t>
            </a:r>
            <a:r>
              <a:rPr lang="hr-HR" sz="7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r-HR" sz="700" i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Imenovanje-Bez prerada</a:t>
            </a:r>
            <a:r>
              <a:rPr lang="hr-HR" sz="700" i="1" baseline="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r-HR" sz="7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4.0 međunarodna. </a:t>
            </a:r>
            <a:endParaRPr lang="hr-HR" sz="700" b="1" dirty="0">
              <a:solidFill>
                <a:srgbClr val="CC3C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Box 12"/>
          <p:cNvSpPr txBox="1"/>
          <p:nvPr userDrawn="1"/>
        </p:nvSpPr>
        <p:spPr>
          <a:xfrm>
            <a:off x="742871" y="3639536"/>
            <a:ext cx="949299" cy="1962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675" b="1" dirty="0">
                <a:solidFill>
                  <a:srgbClr val="CC3C00"/>
                </a:solidFill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www.srce.unizg.hr</a:t>
            </a:r>
            <a:endParaRPr lang="hr-HR" sz="675" b="1" dirty="0">
              <a:solidFill>
                <a:srgbClr val="CC3C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itle 1"/>
          <p:cNvSpPr>
            <a:spLocks noGrp="1"/>
          </p:cNvSpPr>
          <p:nvPr>
            <p:ph type="ctrTitle"/>
          </p:nvPr>
        </p:nvSpPr>
        <p:spPr>
          <a:xfrm>
            <a:off x="857250" y="372913"/>
            <a:ext cx="5143500" cy="1376581"/>
          </a:xfrm>
        </p:spPr>
        <p:txBody>
          <a:bodyPr anchor="b">
            <a:normAutofit/>
          </a:bodyPr>
          <a:lstStyle>
            <a:lvl1pPr algn="ctr">
              <a:defRPr sz="2025" baseline="0">
                <a:solidFill>
                  <a:srgbClr val="C00000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hr-HR" dirty="0"/>
          </a:p>
        </p:txBody>
      </p:sp>
      <p:sp>
        <p:nvSpPr>
          <p:cNvPr id="14" name="Subtitle 2"/>
          <p:cNvSpPr>
            <a:spLocks noGrp="1"/>
          </p:cNvSpPr>
          <p:nvPr>
            <p:ph type="subTitle" idx="1"/>
          </p:nvPr>
        </p:nvSpPr>
        <p:spPr>
          <a:xfrm>
            <a:off x="857250" y="1959746"/>
            <a:ext cx="5143500" cy="759391"/>
          </a:xfrm>
        </p:spPr>
        <p:txBody>
          <a:bodyPr/>
          <a:lstStyle>
            <a:lvl1pPr marL="0" indent="0" algn="ctr">
              <a:buNone/>
              <a:defRPr sz="1350"/>
            </a:lvl1pPr>
            <a:lvl2pPr marL="257169" indent="0" algn="ctr">
              <a:buNone/>
              <a:defRPr sz="1125"/>
            </a:lvl2pPr>
            <a:lvl3pPr marL="514337" indent="0" algn="ctr">
              <a:buNone/>
              <a:defRPr sz="1013"/>
            </a:lvl3pPr>
            <a:lvl4pPr marL="771506" indent="0" algn="ctr">
              <a:buNone/>
              <a:defRPr sz="900"/>
            </a:lvl4pPr>
            <a:lvl5pPr marL="1028675" indent="0" algn="ctr">
              <a:buNone/>
              <a:defRPr sz="900"/>
            </a:lvl5pPr>
            <a:lvl6pPr marL="1285843" indent="0" algn="ctr">
              <a:buNone/>
              <a:defRPr sz="900"/>
            </a:lvl6pPr>
            <a:lvl7pPr marL="1543011" indent="0" algn="ctr">
              <a:buNone/>
              <a:defRPr sz="900"/>
            </a:lvl7pPr>
            <a:lvl8pPr marL="1800180" indent="0" algn="ctr">
              <a:buNone/>
              <a:defRPr sz="900"/>
            </a:lvl8pPr>
            <a:lvl9pPr marL="2057349" indent="0" algn="ctr">
              <a:buNone/>
              <a:defRPr sz="900"/>
            </a:lvl9pPr>
          </a:lstStyle>
          <a:p>
            <a:r>
              <a:rPr lang="en-US" dirty="0"/>
              <a:t>Click to edit Master subtitle style</a:t>
            </a:r>
            <a:endParaRPr lang="hr-HR" dirty="0"/>
          </a:p>
        </p:txBody>
      </p:sp>
      <p:sp>
        <p:nvSpPr>
          <p:cNvPr id="2" name="Rectangle 1"/>
          <p:cNvSpPr/>
          <p:nvPr userDrawn="1"/>
        </p:nvSpPr>
        <p:spPr>
          <a:xfrm>
            <a:off x="2019714" y="3639536"/>
            <a:ext cx="2199356" cy="1962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r-HR" sz="675" b="1" kern="1200" dirty="0">
                <a:solidFill>
                  <a:srgbClr val="CC3C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  <a:hlinkClick r:id="rId4"/>
              </a:rPr>
              <a:t>creativecommons.org/licenses/by-nd/4.0/deed.hr</a:t>
            </a:r>
            <a:r>
              <a:rPr lang="hr-HR" sz="675" b="1" kern="1200" dirty="0">
                <a:solidFill>
                  <a:srgbClr val="CC3C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 </a:t>
            </a:r>
          </a:p>
        </p:txBody>
      </p:sp>
      <p:sp>
        <p:nvSpPr>
          <p:cNvPr id="3" name="Rectangle 2"/>
          <p:cNvSpPr/>
          <p:nvPr userDrawn="1"/>
        </p:nvSpPr>
        <p:spPr>
          <a:xfrm>
            <a:off x="4682325" y="3639536"/>
            <a:ext cx="1636987" cy="19620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hr-HR" sz="675" b="1" dirty="0">
                <a:solidFill>
                  <a:srgbClr val="CC3C00"/>
                </a:solidFill>
                <a:latin typeface="Arial" panose="020B0604020202020204" pitchFamily="34" charset="0"/>
                <a:cs typeface="Arial" panose="020B0604020202020204" pitchFamily="34" charset="0"/>
                <a:hlinkClick r:id="rId5"/>
              </a:rPr>
              <a:t>www.srce.unizg.hr/otvoreni-pristup</a:t>
            </a:r>
            <a:endParaRPr lang="hr-HR" sz="675" b="1" dirty="0">
              <a:solidFill>
                <a:srgbClr val="CC3C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5" name="Picture 14">
            <a:hlinkClick r:id="rId5"/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8126" y="3996799"/>
            <a:ext cx="685385" cy="270000"/>
          </a:xfrm>
          <a:prstGeom prst="rect">
            <a:avLst/>
          </a:prstGeom>
        </p:spPr>
      </p:pic>
      <p:pic>
        <p:nvPicPr>
          <p:cNvPr id="17" name="Picture 16">
            <a:hlinkClick r:id="rId3"/>
          </p:cNvPr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113" y="2929389"/>
            <a:ext cx="1384975" cy="540000"/>
          </a:xfrm>
          <a:prstGeom prst="rect">
            <a:avLst/>
          </a:prstGeom>
        </p:spPr>
      </p:pic>
      <p:sp>
        <p:nvSpPr>
          <p:cNvPr id="20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90452" y="4765340"/>
            <a:ext cx="4334048" cy="270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0" i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hr-HR" dirty="0"/>
              <a:t>www.srce.unizg.hr</a:t>
            </a:r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7332" y="3996799"/>
            <a:ext cx="784121" cy="2751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74429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875A55-2F1E-4FC3-883D-C1990A1E687D}" type="slidenum">
              <a:rPr lang="hr-HR" smtClean="0"/>
              <a:t>‹#›</a:t>
            </a:fld>
            <a:endParaRPr lang="hr-HR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90452" y="4765340"/>
            <a:ext cx="4334048" cy="270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i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17765335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1282308"/>
            <a:ext cx="5915025" cy="2139553"/>
          </a:xfrm>
        </p:spPr>
        <p:txBody>
          <a:bodyPr anchor="b"/>
          <a:lstStyle>
            <a:lvl1pPr>
              <a:defRPr sz="3375"/>
            </a:lvl1pPr>
          </a:lstStyle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3442101"/>
            <a:ext cx="5915025" cy="1125140"/>
          </a:xfrm>
        </p:spPr>
        <p:txBody>
          <a:bodyPr/>
          <a:lstStyle>
            <a:lvl1pPr marL="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1pPr>
            <a:lvl2pPr marL="257169" indent="0">
              <a:buNone/>
              <a:defRPr sz="1125">
                <a:solidFill>
                  <a:schemeClr val="tx1">
                    <a:tint val="75000"/>
                  </a:schemeClr>
                </a:solidFill>
              </a:defRPr>
            </a:lvl2pPr>
            <a:lvl3pPr marL="514337" indent="0">
              <a:buNone/>
              <a:defRPr sz="1013">
                <a:solidFill>
                  <a:schemeClr val="tx1">
                    <a:tint val="75000"/>
                  </a:schemeClr>
                </a:solidFill>
              </a:defRPr>
            </a:lvl3pPr>
            <a:lvl4pPr marL="771506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4pPr>
            <a:lvl5pPr marL="1028675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5pPr>
            <a:lvl6pPr marL="1285843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6pPr>
            <a:lvl7pPr marL="1543011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7pPr>
            <a:lvl8pPr marL="180018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8pPr>
            <a:lvl9pPr marL="2057349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875A55-2F1E-4FC3-883D-C1990A1E687D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0375349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1369219"/>
            <a:ext cx="2914650" cy="32635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1369219"/>
            <a:ext cx="2914650" cy="32635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875A55-2F1E-4FC3-883D-C1990A1E687D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524621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273847"/>
            <a:ext cx="5915025" cy="99417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1260872"/>
            <a:ext cx="2901255" cy="617934"/>
          </a:xfrm>
        </p:spPr>
        <p:txBody>
          <a:bodyPr anchor="b"/>
          <a:lstStyle>
            <a:lvl1pPr marL="0" indent="0">
              <a:buNone/>
              <a:defRPr sz="1350" b="1"/>
            </a:lvl1pPr>
            <a:lvl2pPr marL="257169" indent="0">
              <a:buNone/>
              <a:defRPr sz="1125" b="1"/>
            </a:lvl2pPr>
            <a:lvl3pPr marL="514337" indent="0">
              <a:buNone/>
              <a:defRPr sz="1013" b="1"/>
            </a:lvl3pPr>
            <a:lvl4pPr marL="771506" indent="0">
              <a:buNone/>
              <a:defRPr sz="900" b="1"/>
            </a:lvl4pPr>
            <a:lvl5pPr marL="1028675" indent="0">
              <a:buNone/>
              <a:defRPr sz="900" b="1"/>
            </a:lvl5pPr>
            <a:lvl6pPr marL="1285843" indent="0">
              <a:buNone/>
              <a:defRPr sz="900" b="1"/>
            </a:lvl6pPr>
            <a:lvl7pPr marL="1543011" indent="0">
              <a:buNone/>
              <a:defRPr sz="900" b="1"/>
            </a:lvl7pPr>
            <a:lvl8pPr marL="1800180" indent="0">
              <a:buNone/>
              <a:defRPr sz="900" b="1"/>
            </a:lvl8pPr>
            <a:lvl9pPr marL="2057349" indent="0">
              <a:buNone/>
              <a:defRPr sz="9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1878807"/>
            <a:ext cx="2901255" cy="27634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5" y="1260872"/>
            <a:ext cx="2915543" cy="617934"/>
          </a:xfrm>
        </p:spPr>
        <p:txBody>
          <a:bodyPr anchor="b"/>
          <a:lstStyle>
            <a:lvl1pPr marL="0" indent="0">
              <a:buNone/>
              <a:defRPr sz="1350" b="1"/>
            </a:lvl1pPr>
            <a:lvl2pPr marL="257169" indent="0">
              <a:buNone/>
              <a:defRPr sz="1125" b="1"/>
            </a:lvl2pPr>
            <a:lvl3pPr marL="514337" indent="0">
              <a:buNone/>
              <a:defRPr sz="1013" b="1"/>
            </a:lvl3pPr>
            <a:lvl4pPr marL="771506" indent="0">
              <a:buNone/>
              <a:defRPr sz="900" b="1"/>
            </a:lvl4pPr>
            <a:lvl5pPr marL="1028675" indent="0">
              <a:buNone/>
              <a:defRPr sz="900" b="1"/>
            </a:lvl5pPr>
            <a:lvl6pPr marL="1285843" indent="0">
              <a:buNone/>
              <a:defRPr sz="900" b="1"/>
            </a:lvl6pPr>
            <a:lvl7pPr marL="1543011" indent="0">
              <a:buNone/>
              <a:defRPr sz="900" b="1"/>
            </a:lvl7pPr>
            <a:lvl8pPr marL="1800180" indent="0">
              <a:buNone/>
              <a:defRPr sz="900" b="1"/>
            </a:lvl8pPr>
            <a:lvl9pPr marL="2057349" indent="0">
              <a:buNone/>
              <a:defRPr sz="9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5" y="1878807"/>
            <a:ext cx="2915543" cy="27634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875A55-2F1E-4FC3-883D-C1990A1E687D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9791396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875A55-2F1E-4FC3-883D-C1990A1E687D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6380325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875A55-2F1E-4FC3-883D-C1990A1E687D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8976363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342900"/>
            <a:ext cx="2211884" cy="1200150"/>
          </a:xfrm>
        </p:spPr>
        <p:txBody>
          <a:bodyPr anchor="b"/>
          <a:lstStyle>
            <a:lvl1pPr>
              <a:defRPr sz="1800"/>
            </a:lvl1pPr>
          </a:lstStyle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740573"/>
            <a:ext cx="3471863" cy="3655219"/>
          </a:xfrm>
        </p:spPr>
        <p:txBody>
          <a:bodyPr/>
          <a:lstStyle>
            <a:lvl1pPr>
              <a:defRPr sz="1800"/>
            </a:lvl1pPr>
            <a:lvl2pPr>
              <a:defRPr sz="1575"/>
            </a:lvl2pPr>
            <a:lvl3pPr>
              <a:defRPr sz="1350"/>
            </a:lvl3pPr>
            <a:lvl4pPr>
              <a:defRPr sz="1125"/>
            </a:lvl4pPr>
            <a:lvl5pPr>
              <a:defRPr sz="1125"/>
            </a:lvl5pPr>
            <a:lvl6pPr>
              <a:defRPr sz="1125"/>
            </a:lvl6pPr>
            <a:lvl7pPr>
              <a:defRPr sz="1125"/>
            </a:lvl7pPr>
            <a:lvl8pPr>
              <a:defRPr sz="1125"/>
            </a:lvl8pPr>
            <a:lvl9pPr>
              <a:defRPr sz="112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1543051"/>
            <a:ext cx="2211884" cy="2858691"/>
          </a:xfrm>
        </p:spPr>
        <p:txBody>
          <a:bodyPr/>
          <a:lstStyle>
            <a:lvl1pPr marL="0" indent="0">
              <a:buNone/>
              <a:defRPr sz="900"/>
            </a:lvl1pPr>
            <a:lvl2pPr marL="257169" indent="0">
              <a:buNone/>
              <a:defRPr sz="788"/>
            </a:lvl2pPr>
            <a:lvl3pPr marL="514337" indent="0">
              <a:buNone/>
              <a:defRPr sz="675"/>
            </a:lvl3pPr>
            <a:lvl4pPr marL="771506" indent="0">
              <a:buNone/>
              <a:defRPr sz="563"/>
            </a:lvl4pPr>
            <a:lvl5pPr marL="1028675" indent="0">
              <a:buNone/>
              <a:defRPr sz="563"/>
            </a:lvl5pPr>
            <a:lvl6pPr marL="1285843" indent="0">
              <a:buNone/>
              <a:defRPr sz="563"/>
            </a:lvl6pPr>
            <a:lvl7pPr marL="1543011" indent="0">
              <a:buNone/>
              <a:defRPr sz="563"/>
            </a:lvl7pPr>
            <a:lvl8pPr marL="1800180" indent="0">
              <a:buNone/>
              <a:defRPr sz="563"/>
            </a:lvl8pPr>
            <a:lvl9pPr marL="2057349" indent="0">
              <a:buNone/>
              <a:defRPr sz="563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875A55-2F1E-4FC3-883D-C1990A1E687D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5378319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342900"/>
            <a:ext cx="2211884" cy="1200150"/>
          </a:xfrm>
        </p:spPr>
        <p:txBody>
          <a:bodyPr anchor="b"/>
          <a:lstStyle>
            <a:lvl1pPr>
              <a:defRPr sz="1800"/>
            </a:lvl1pPr>
          </a:lstStyle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915543" y="740573"/>
            <a:ext cx="3471863" cy="3655219"/>
          </a:xfrm>
        </p:spPr>
        <p:txBody>
          <a:bodyPr/>
          <a:lstStyle>
            <a:lvl1pPr marL="0" indent="0">
              <a:buNone/>
              <a:defRPr sz="1800"/>
            </a:lvl1pPr>
            <a:lvl2pPr marL="257169" indent="0">
              <a:buNone/>
              <a:defRPr sz="1575"/>
            </a:lvl2pPr>
            <a:lvl3pPr marL="514337" indent="0">
              <a:buNone/>
              <a:defRPr sz="1350"/>
            </a:lvl3pPr>
            <a:lvl4pPr marL="771506" indent="0">
              <a:buNone/>
              <a:defRPr sz="1125"/>
            </a:lvl4pPr>
            <a:lvl5pPr marL="1028675" indent="0">
              <a:buNone/>
              <a:defRPr sz="1125"/>
            </a:lvl5pPr>
            <a:lvl6pPr marL="1285843" indent="0">
              <a:buNone/>
              <a:defRPr sz="1125"/>
            </a:lvl6pPr>
            <a:lvl7pPr marL="1543011" indent="0">
              <a:buNone/>
              <a:defRPr sz="1125"/>
            </a:lvl7pPr>
            <a:lvl8pPr marL="1800180" indent="0">
              <a:buNone/>
              <a:defRPr sz="1125"/>
            </a:lvl8pPr>
            <a:lvl9pPr marL="2057349" indent="0">
              <a:buNone/>
              <a:defRPr sz="1125"/>
            </a:lvl9pPr>
          </a:lstStyle>
          <a:p>
            <a:r>
              <a:rPr lang="en-US"/>
              <a:t>Click icon to add picture</a:t>
            </a:r>
            <a:endParaRPr lang="hr-H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1543051"/>
            <a:ext cx="2211884" cy="2858691"/>
          </a:xfrm>
        </p:spPr>
        <p:txBody>
          <a:bodyPr/>
          <a:lstStyle>
            <a:lvl1pPr marL="0" indent="0">
              <a:buNone/>
              <a:defRPr sz="900"/>
            </a:lvl1pPr>
            <a:lvl2pPr marL="257169" indent="0">
              <a:buNone/>
              <a:defRPr sz="788"/>
            </a:lvl2pPr>
            <a:lvl3pPr marL="514337" indent="0">
              <a:buNone/>
              <a:defRPr sz="675"/>
            </a:lvl3pPr>
            <a:lvl4pPr marL="771506" indent="0">
              <a:buNone/>
              <a:defRPr sz="563"/>
            </a:lvl4pPr>
            <a:lvl5pPr marL="1028675" indent="0">
              <a:buNone/>
              <a:defRPr sz="563"/>
            </a:lvl5pPr>
            <a:lvl6pPr marL="1285843" indent="0">
              <a:buNone/>
              <a:defRPr sz="563"/>
            </a:lvl6pPr>
            <a:lvl7pPr marL="1543011" indent="0">
              <a:buNone/>
              <a:defRPr sz="563"/>
            </a:lvl7pPr>
            <a:lvl8pPr marL="1800180" indent="0">
              <a:buNone/>
              <a:defRPr sz="563"/>
            </a:lvl8pPr>
            <a:lvl9pPr marL="2057349" indent="0">
              <a:buNone/>
              <a:defRPr sz="563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875A55-2F1E-4FC3-883D-C1990A1E687D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0422168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.jpg"/><Relationship Id="rId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273847"/>
            <a:ext cx="5915025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hr-H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1369219"/>
            <a:ext cx="5915025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hr-H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604998" y="4765340"/>
            <a:ext cx="699161" cy="270000"/>
          </a:xfrm>
          <a:prstGeom prst="rect">
            <a:avLst/>
          </a:prstGeom>
        </p:spPr>
        <p:txBody>
          <a:bodyPr vert="horz" lIns="91440" tIns="45720" rIns="0" bIns="45720" rtlCol="0" anchor="ctr"/>
          <a:lstStyle>
            <a:lvl1pPr algn="r"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hr-H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90452" y="4765340"/>
            <a:ext cx="4334048" cy="270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0" i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hr-HR" dirty="0"/>
              <a:t>www.srce.unizg.hr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386513" y="4766434"/>
            <a:ext cx="471487" cy="270000"/>
          </a:xfrm>
          <a:prstGeom prst="rect">
            <a:avLst/>
          </a:prstGeom>
        </p:spPr>
        <p:txBody>
          <a:bodyPr vert="horz" lIns="91440" tIns="45720" rIns="180000" bIns="45720" rtlCol="0" anchor="ctr"/>
          <a:lstStyle>
            <a:lvl1pPr algn="r"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8F875A55-2F1E-4FC3-883D-C1990A1E687D}" type="slidenum">
              <a:rPr lang="hr-HR" smtClean="0"/>
              <a:pPr/>
              <a:t>‹#›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13701113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ftr="0" dt="0"/>
  <p:txStyles>
    <p:titleStyle>
      <a:lvl1pPr algn="l" defTabSz="514337" rtl="0" eaLnBrk="1" latinLnBrk="0" hangingPunct="1">
        <a:lnSpc>
          <a:spcPct val="90000"/>
        </a:lnSpc>
        <a:spcBef>
          <a:spcPct val="0"/>
        </a:spcBef>
        <a:buNone/>
        <a:defRPr sz="2025" b="1" kern="1200">
          <a:solidFill>
            <a:srgbClr val="C00000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128585" indent="-128585" algn="l" defTabSz="514337" rtl="0" eaLnBrk="1" latinLnBrk="0" hangingPunct="1">
        <a:lnSpc>
          <a:spcPct val="90000"/>
        </a:lnSpc>
        <a:spcBef>
          <a:spcPts val="563"/>
        </a:spcBef>
        <a:buClr>
          <a:srgbClr val="C00000"/>
        </a:buClr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385753" indent="-128585" algn="l" defTabSz="514337" rtl="0" eaLnBrk="1" latinLnBrk="0" hangingPunct="1">
        <a:lnSpc>
          <a:spcPct val="90000"/>
        </a:lnSpc>
        <a:spcBef>
          <a:spcPts val="281"/>
        </a:spcBef>
        <a:buClr>
          <a:srgbClr val="C00000"/>
        </a:buClr>
        <a:buFont typeface="Arial" panose="020B0604020202020204" pitchFamily="34" charset="0"/>
        <a:buChar char="•"/>
        <a:defRPr sz="1125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642921" indent="-128585" algn="l" defTabSz="514337" rtl="0" eaLnBrk="1" latinLnBrk="0" hangingPunct="1">
        <a:lnSpc>
          <a:spcPct val="90000"/>
        </a:lnSpc>
        <a:spcBef>
          <a:spcPts val="281"/>
        </a:spcBef>
        <a:buClr>
          <a:srgbClr val="C00000"/>
        </a:buClr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900090" indent="-128585" algn="l" defTabSz="514337" rtl="0" eaLnBrk="1" latinLnBrk="0" hangingPunct="1">
        <a:lnSpc>
          <a:spcPct val="90000"/>
        </a:lnSpc>
        <a:spcBef>
          <a:spcPts val="281"/>
        </a:spcBef>
        <a:buClr>
          <a:srgbClr val="C00000"/>
        </a:buClr>
        <a:buFont typeface="Arial" panose="020B0604020202020204" pitchFamily="34" charset="0"/>
        <a:buChar char="•"/>
        <a:defRPr sz="9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1157259" indent="-128585" algn="l" defTabSz="514337" rtl="0" eaLnBrk="1" latinLnBrk="0" hangingPunct="1">
        <a:lnSpc>
          <a:spcPct val="90000"/>
        </a:lnSpc>
        <a:spcBef>
          <a:spcPts val="281"/>
        </a:spcBef>
        <a:buClr>
          <a:srgbClr val="C00000"/>
        </a:buClr>
        <a:buFont typeface="Arial" panose="020B0604020202020204" pitchFamily="34" charset="0"/>
        <a:buChar char="•"/>
        <a:defRPr sz="788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1414427" indent="-128585" algn="l" defTabSz="514337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671596" indent="-128585" algn="l" defTabSz="514337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928765" indent="-128585" algn="l" defTabSz="514337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185933" indent="-128585" algn="l" defTabSz="514337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RS"/>
      </a:defPPr>
      <a:lvl1pPr marL="0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1pPr>
      <a:lvl2pPr marL="257169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2pPr>
      <a:lvl3pPr marL="514337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3pPr>
      <a:lvl4pPr marL="771506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4pPr>
      <a:lvl5pPr marL="1028675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5pPr>
      <a:lvl6pPr marL="1285843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543011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800180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057349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273847"/>
            <a:ext cx="5915025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hr-H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1369219"/>
            <a:ext cx="5915025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19487" y="4765500"/>
            <a:ext cx="607500" cy="270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hr-H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22332" y="4765340"/>
            <a:ext cx="4445129" cy="270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hr-H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779014" y="4765340"/>
            <a:ext cx="607500" cy="270000"/>
          </a:xfrm>
          <a:prstGeom prst="rect">
            <a:avLst/>
          </a:prstGeom>
        </p:spPr>
        <p:txBody>
          <a:bodyPr vert="horz" lIns="91440" tIns="45720" rIns="0" bIns="45720" rtlCol="0" anchor="ctr"/>
          <a:lstStyle>
            <a:lvl1pPr algn="r"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8F875A55-2F1E-4FC3-883D-C1990A1E687D}" type="slidenum">
              <a:rPr lang="hr-HR" smtClean="0"/>
              <a:pPr/>
              <a:t>‹#›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40762967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8" r:id="rId2"/>
    <p:sldLayoutId id="2147483687" r:id="rId3"/>
  </p:sldLayoutIdLst>
  <p:hf sldNum="0" hdr="0" ftr="0" dt="0"/>
  <p:txStyles>
    <p:titleStyle>
      <a:lvl1pPr algn="l" defTabSz="514337" rtl="0" eaLnBrk="1" latinLnBrk="0" hangingPunct="1">
        <a:lnSpc>
          <a:spcPct val="90000"/>
        </a:lnSpc>
        <a:spcBef>
          <a:spcPct val="0"/>
        </a:spcBef>
        <a:buNone/>
        <a:defRPr sz="2025" b="1" kern="1200" baseline="0">
          <a:solidFill>
            <a:srgbClr val="C00000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128585" indent="-128585" algn="l" defTabSz="514337" rtl="0" eaLnBrk="1" latinLnBrk="0" hangingPunct="1">
        <a:lnSpc>
          <a:spcPct val="90000"/>
        </a:lnSpc>
        <a:spcBef>
          <a:spcPts val="563"/>
        </a:spcBef>
        <a:buClr>
          <a:srgbClr val="CC3C00"/>
        </a:buClr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385753" indent="-128585" algn="l" defTabSz="514337" rtl="0" eaLnBrk="1" latinLnBrk="0" hangingPunct="1">
        <a:lnSpc>
          <a:spcPct val="90000"/>
        </a:lnSpc>
        <a:spcBef>
          <a:spcPts val="281"/>
        </a:spcBef>
        <a:buClr>
          <a:srgbClr val="CC3C00"/>
        </a:buClr>
        <a:buFont typeface="Arial" panose="020B0604020202020204" pitchFamily="34" charset="0"/>
        <a:buChar char="•"/>
        <a:defRPr sz="1125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642921" indent="-128585" algn="l" defTabSz="514337" rtl="0" eaLnBrk="1" latinLnBrk="0" hangingPunct="1">
        <a:lnSpc>
          <a:spcPct val="90000"/>
        </a:lnSpc>
        <a:spcBef>
          <a:spcPts val="281"/>
        </a:spcBef>
        <a:buClr>
          <a:srgbClr val="CC3C00"/>
        </a:buClr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900090" indent="-128585" algn="l" defTabSz="514337" rtl="0" eaLnBrk="1" latinLnBrk="0" hangingPunct="1">
        <a:lnSpc>
          <a:spcPct val="90000"/>
        </a:lnSpc>
        <a:spcBef>
          <a:spcPts val="281"/>
        </a:spcBef>
        <a:buClr>
          <a:srgbClr val="CC3C00"/>
        </a:buClr>
        <a:buFont typeface="Arial" panose="020B0604020202020204" pitchFamily="34" charset="0"/>
        <a:buChar char="•"/>
        <a:defRPr sz="9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1157259" indent="-128585" algn="l" defTabSz="514337" rtl="0" eaLnBrk="1" latinLnBrk="0" hangingPunct="1">
        <a:lnSpc>
          <a:spcPct val="90000"/>
        </a:lnSpc>
        <a:spcBef>
          <a:spcPts val="281"/>
        </a:spcBef>
        <a:buClr>
          <a:srgbClr val="CC3C00"/>
        </a:buClr>
        <a:buFont typeface="Arial" panose="020B0604020202020204" pitchFamily="34" charset="0"/>
        <a:buChar char="•"/>
        <a:defRPr sz="788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1414427" indent="-128585" algn="l" defTabSz="514337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671596" indent="-128585" algn="l" defTabSz="514337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928765" indent="-128585" algn="l" defTabSz="514337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185933" indent="-128585" algn="l" defTabSz="514337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RS"/>
      </a:defPPr>
      <a:lvl1pPr marL="0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1pPr>
      <a:lvl2pPr marL="257169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2pPr>
      <a:lvl3pPr marL="514337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3pPr>
      <a:lvl4pPr marL="771506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4pPr>
      <a:lvl5pPr marL="1028675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5pPr>
      <a:lvl6pPr marL="1285843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543011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800180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057349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hyperlink" Target="mailto:hrcak@srce.hr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hyperlink" Target="https://hrcak.srce.hr/omp/" TargetMode="Externa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hyperlink" Target="mailto:hrcak@srce.hr" TargetMode="Externa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hrcak.srce.hr/omp/" TargetMode="External"/><Relationship Id="rId2" Type="http://schemas.openxmlformats.org/officeDocument/2006/relationships/hyperlink" Target="mailto:hrcak@srce.hr" TargetMode="External"/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hyperlink" Target="https://hrcak-admin.srce.hr/" TargetMode="External"/><Relationship Id="rId3" Type="http://schemas.openxmlformats.org/officeDocument/2006/relationships/image" Target="../media/image12.jpeg"/><Relationship Id="rId7" Type="http://schemas.openxmlformats.org/officeDocument/2006/relationships/hyperlink" Target="https://hrcak.srce.hr/" TargetMode="External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g"/><Relationship Id="rId9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hyperlink" Target="https://hrcak.srce.hr/kriteriji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hyperlink" Target="https://hrcak.srce.hr/ojs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hyperlink" Target="https://hrcak.srce.hr/omp/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3"/>
          <p:cNvSpPr txBox="1">
            <a:spLocks/>
          </p:cNvSpPr>
          <p:nvPr/>
        </p:nvSpPr>
        <p:spPr>
          <a:xfrm>
            <a:off x="215446" y="1842052"/>
            <a:ext cx="6523284" cy="212654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51433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025" b="1" kern="1200" baseline="0">
                <a:solidFill>
                  <a:srgbClr val="C0000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hr-HR" sz="2400" dirty="0">
                <a:solidFill>
                  <a:schemeClr val="bg1"/>
                </a:solidFill>
              </a:rPr>
              <a:t>Podrška za uređivanje i objavu </a:t>
            </a:r>
          </a:p>
          <a:p>
            <a:r>
              <a:rPr lang="hr-HR" sz="2400" dirty="0">
                <a:solidFill>
                  <a:schemeClr val="bg1"/>
                </a:solidFill>
              </a:rPr>
              <a:t>zbornika cjelovitih konferencijskih radova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15446" y="3710176"/>
            <a:ext cx="4533672" cy="11310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24.10.2022.</a:t>
            </a:r>
          </a:p>
          <a:p>
            <a:r>
              <a:rPr lang="hr-HR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Draženko Celjak</a:t>
            </a:r>
          </a:p>
          <a:p>
            <a:r>
              <a:rPr lang="hr-HR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Ljiljana Jertec Musap</a:t>
            </a:r>
          </a:p>
          <a:p>
            <a:r>
              <a:rPr lang="hr-HR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Nino Katić</a:t>
            </a:r>
          </a:p>
          <a:p>
            <a:r>
              <a:rPr lang="hr-HR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Kristina Posavec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2FB274B-FB80-4A15-97AF-04D59727260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5617" y="203356"/>
            <a:ext cx="2153113" cy="580463"/>
          </a:xfrm>
          <a:prstGeom prst="rect">
            <a:avLst/>
          </a:prstGeom>
          <a:ln w="228600" cap="sq" cmpd="thickThin">
            <a:noFill/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50826E3E-5B03-470D-889C-4D6C7EC80E1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322" y="232624"/>
            <a:ext cx="1452404" cy="80479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A3E091AB-CEBE-422A-A9F0-9DE0D6417A22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3170" y="4409863"/>
            <a:ext cx="2411895" cy="58046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14824653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18DE6E-F250-4F1C-BE3F-168F9DD00E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8EA4838-1D73-48E2-A960-7E8CE317B7B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r-HR" dirty="0"/>
          </a:p>
          <a:p>
            <a:pPr marL="172800" indent="-172800">
              <a:spcBef>
                <a:spcPts val="750"/>
              </a:spcBef>
            </a:pPr>
            <a:r>
              <a:rPr lang="hr-HR" dirty="0"/>
              <a:t>Cjelokupna podrška</a:t>
            </a:r>
          </a:p>
          <a:p>
            <a:pPr marL="429968" lvl="1" indent="-172800">
              <a:spcBef>
                <a:spcPts val="750"/>
              </a:spcBef>
            </a:pPr>
            <a:r>
              <a:rPr lang="hr-HR" dirty="0"/>
              <a:t>Zasebna stranica za svakog izdavača</a:t>
            </a:r>
          </a:p>
          <a:p>
            <a:pPr marL="687136" lvl="2" indent="-172800">
              <a:spcBef>
                <a:spcPts val="750"/>
              </a:spcBef>
            </a:pPr>
            <a:r>
              <a:rPr lang="hr-HR" dirty="0"/>
              <a:t>Prilagodba stranice potrebama izdavača i zbornika</a:t>
            </a:r>
          </a:p>
          <a:p>
            <a:pPr marL="429968" lvl="1" indent="-172800">
              <a:spcBef>
                <a:spcPts val="750"/>
              </a:spcBef>
            </a:pPr>
            <a:r>
              <a:rPr lang="hr-HR" dirty="0"/>
              <a:t>Prijava radova</a:t>
            </a:r>
          </a:p>
          <a:p>
            <a:pPr marL="429968" lvl="1" indent="-172800">
              <a:spcBef>
                <a:spcPts val="750"/>
              </a:spcBef>
            </a:pPr>
            <a:r>
              <a:rPr lang="hr-HR" dirty="0"/>
              <a:t>Uređivanje radova</a:t>
            </a:r>
          </a:p>
          <a:p>
            <a:pPr marL="429968" lvl="1" indent="-172800">
              <a:spcBef>
                <a:spcPts val="750"/>
              </a:spcBef>
            </a:pPr>
            <a:r>
              <a:rPr lang="hr-HR" dirty="0"/>
              <a:t>Recenzija</a:t>
            </a:r>
          </a:p>
          <a:p>
            <a:pPr marL="429968" lvl="1" indent="-172800">
              <a:spcBef>
                <a:spcPts val="750"/>
              </a:spcBef>
            </a:pPr>
            <a:r>
              <a:rPr lang="hr-HR" dirty="0"/>
              <a:t>Objava</a:t>
            </a:r>
          </a:p>
          <a:p>
            <a:pPr marL="429968" lvl="1" indent="-172800">
              <a:spcBef>
                <a:spcPts val="750"/>
              </a:spcBef>
            </a:pPr>
            <a:endParaRPr lang="hr-HR" dirty="0"/>
          </a:p>
          <a:p>
            <a:pPr marL="429968" lvl="1" indent="-172800">
              <a:spcBef>
                <a:spcPts val="750"/>
              </a:spcBef>
            </a:pPr>
            <a:endParaRPr lang="hr-HR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5F02F6D-DCA3-4A36-9522-D708356A09E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488" y="273848"/>
            <a:ext cx="1894026" cy="10495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129091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F846A5-76D6-4420-8688-8A71F545D4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Pravila korištenja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D968510-A805-42C1-9543-EAC4DAF5048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endParaRPr lang="hr-HR" dirty="0"/>
          </a:p>
          <a:p>
            <a:r>
              <a:rPr lang="hr-HR" b="1" dirty="0"/>
              <a:t>Čl. 2.</a:t>
            </a:r>
          </a:p>
          <a:p>
            <a:r>
              <a:rPr lang="hr-HR" dirty="0"/>
              <a:t>(1) Pravo na korištenje alata imaju:</a:t>
            </a:r>
          </a:p>
          <a:p>
            <a:pPr lvl="1"/>
            <a:r>
              <a:rPr lang="hr-HR" dirty="0"/>
              <a:t>visoka učilišta ili znanstveni instituti (što se dokazuje uvidom u Informacijski sustav RH – </a:t>
            </a:r>
            <a:r>
              <a:rPr lang="hr-HR" dirty="0" err="1"/>
              <a:t>CroRIS</a:t>
            </a:r>
            <a:r>
              <a:rPr lang="hr-HR" dirty="0"/>
              <a:t>),</a:t>
            </a:r>
          </a:p>
          <a:p>
            <a:pPr lvl="1"/>
            <a:r>
              <a:rPr lang="hr-HR" dirty="0"/>
              <a:t>organizacije civilnog društva, konkretno znanstvene i znanstveno stručne udruge upisane u Registar udruga Republike Hrvatske.</a:t>
            </a:r>
          </a:p>
          <a:p>
            <a:r>
              <a:rPr lang="hr-HR" dirty="0"/>
              <a:t>(2) Uvjet za korištenje alata je ispunjavanje kriterija propisanih u dokumentu Obavezni kriteriji za uvrštavanje zbornika cjelovitih konferencijskih radova koji je dostupan na web stranicama alata. </a:t>
            </a:r>
          </a:p>
          <a:p>
            <a:endParaRPr lang="hr-HR" dirty="0"/>
          </a:p>
          <a:p>
            <a:r>
              <a:rPr lang="hr-HR" b="1" dirty="0"/>
              <a:t>Čl. 4.</a:t>
            </a:r>
          </a:p>
          <a:p>
            <a:r>
              <a:rPr lang="hr-HR" dirty="0"/>
              <a:t>(1) Zahtjev za uvrštavanjem zbornika u alat se podnosi slanjem ispunjenog i ovjerenog obrasca koji je dostupan na web stranicama alata.</a:t>
            </a:r>
          </a:p>
          <a:p>
            <a:r>
              <a:rPr lang="hr-HR" dirty="0"/>
              <a:t>(2) Podnositelj zahtjeva je obvezan dostaviti ovjereni obrazac na adresu </a:t>
            </a:r>
            <a:r>
              <a:rPr lang="hr-HR" dirty="0">
                <a:hlinkClick r:id="rId2"/>
              </a:rPr>
              <a:t>hrcak@srce.hr</a:t>
            </a:r>
            <a:r>
              <a:rPr lang="hr-HR" dirty="0"/>
              <a:t>. Ispunjeni obrazac treba sadržavati:</a:t>
            </a:r>
          </a:p>
          <a:p>
            <a:pPr lvl="1"/>
            <a:r>
              <a:rPr lang="hr-HR" dirty="0"/>
              <a:t>suglasnost osobe ovlaštene za zastupanje za otvaranjem korisničkog računa na alatu za uređivanje i objavu zbornika konferencijskih radova,</a:t>
            </a:r>
          </a:p>
          <a:p>
            <a:pPr lvl="1"/>
            <a:r>
              <a:rPr lang="hr-HR" dirty="0"/>
              <a:t>kontakt osobu (ime i prezime, broj telefona, e-mail adresa) koja će biti registrirana u alat sa svim ovlastima rada i objavljivanja na alatu.</a:t>
            </a:r>
          </a:p>
          <a:p>
            <a:pPr marL="0" indent="0">
              <a:buNone/>
            </a:pPr>
            <a:endParaRPr lang="hr-HR" dirty="0"/>
          </a:p>
          <a:p>
            <a:r>
              <a:rPr lang="hr-HR" b="1" dirty="0"/>
              <a:t>Čl. 8.</a:t>
            </a:r>
          </a:p>
          <a:p>
            <a:r>
              <a:rPr lang="hr-HR" dirty="0"/>
              <a:t>(1) Obveza je urednika i izdavača zbornika konferencijskih radova objavljivanje cjelovitih (engl. </a:t>
            </a:r>
            <a:r>
              <a:rPr lang="hr-HR" i="1" dirty="0" err="1"/>
              <a:t>full-text</a:t>
            </a:r>
            <a:r>
              <a:rPr lang="hr-HR" dirty="0"/>
              <a:t>) radova s pripadajućim bibliografskim podacima.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58AC884-3E1C-41DD-8C45-AA90C5B796E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2486" y="246181"/>
            <a:ext cx="1894026" cy="10495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134690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BD8E12-F726-442C-AF35-084C1C7218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Kriteriji uvrštavanja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BD713D6-52BB-41AC-A352-BF02629123D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/>
              <a:t>Web adresa: </a:t>
            </a:r>
            <a:r>
              <a:rPr lang="hr-HR" dirty="0">
                <a:hlinkClick r:id="rId2"/>
              </a:rPr>
              <a:t>https://hrcak.srce.hr/omp/</a:t>
            </a:r>
            <a:endParaRPr lang="hr-HR" dirty="0"/>
          </a:p>
          <a:p>
            <a:endParaRPr lang="hr-HR" dirty="0"/>
          </a:p>
          <a:p>
            <a:endParaRPr lang="hr-HR" dirty="0"/>
          </a:p>
          <a:p>
            <a:pPr marL="342900" indent="-342900">
              <a:buFont typeface="+mj-lt"/>
              <a:buAutoNum type="arabicPeriod"/>
            </a:pPr>
            <a:r>
              <a:rPr lang="hr-HR" dirty="0"/>
              <a:t>Otvoreni pristup</a:t>
            </a:r>
          </a:p>
          <a:p>
            <a:pPr marL="342900" indent="-342900">
              <a:buFont typeface="+mj-lt"/>
              <a:buAutoNum type="arabicPeriod"/>
            </a:pPr>
            <a:r>
              <a:rPr lang="hr-HR" dirty="0"/>
              <a:t>Urednici, odbori i impresum</a:t>
            </a:r>
          </a:p>
          <a:p>
            <a:pPr marL="342900" indent="-342900">
              <a:buFont typeface="+mj-lt"/>
              <a:buAutoNum type="arabicPeriod"/>
            </a:pPr>
            <a:r>
              <a:rPr lang="hr-HR" dirty="0"/>
              <a:t>Upute za autore</a:t>
            </a:r>
          </a:p>
          <a:p>
            <a:pPr marL="342900" indent="-342900">
              <a:buFont typeface="+mj-lt"/>
              <a:buAutoNum type="arabicPeriod"/>
            </a:pPr>
            <a:r>
              <a:rPr lang="hr-HR" dirty="0"/>
              <a:t>Politika recenziranja</a:t>
            </a:r>
          </a:p>
          <a:p>
            <a:pPr marL="342900" indent="-342900">
              <a:buFont typeface="+mj-lt"/>
              <a:buAutoNum type="arabicPeriod"/>
            </a:pPr>
            <a:endParaRPr lang="hr-HR" dirty="0"/>
          </a:p>
          <a:p>
            <a:pPr marL="342900" indent="-342900">
              <a:buFont typeface="+mj-lt"/>
              <a:buAutoNum type="arabicPeriod"/>
            </a:pPr>
            <a:endParaRPr lang="hr-HR" dirty="0"/>
          </a:p>
          <a:p>
            <a:endParaRPr lang="hr-HR" dirty="0"/>
          </a:p>
          <a:p>
            <a:endParaRPr lang="hr-HR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EFB1D19-6772-437A-9A47-8B0103F2BC4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2486" y="269115"/>
            <a:ext cx="1894026" cy="10495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476258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BAE44E-B1A6-45C5-A3DE-3B169467E0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Radionica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3CCC995-4B6C-49C6-9988-E6D06A4BAFC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/>
              <a:t>14.11. u 10 sati u prostorima Srca</a:t>
            </a:r>
          </a:p>
          <a:p>
            <a:endParaRPr lang="hr-HR" dirty="0"/>
          </a:p>
          <a:p>
            <a:r>
              <a:rPr lang="hr-HR" dirty="0"/>
              <a:t>Prijave na </a:t>
            </a:r>
            <a:r>
              <a:rPr lang="hr-HR" dirty="0">
                <a:hlinkClick r:id="rId2"/>
              </a:rPr>
              <a:t>hrcak@srce.hr</a:t>
            </a:r>
            <a:r>
              <a:rPr lang="hr-HR" dirty="0"/>
              <a:t> do 31.10. ili do </a:t>
            </a:r>
            <a:r>
              <a:rPr lang="hr-HR" dirty="0" err="1"/>
              <a:t>popunjenja</a:t>
            </a:r>
            <a:r>
              <a:rPr lang="hr-HR" dirty="0"/>
              <a:t> mjesta</a:t>
            </a:r>
          </a:p>
          <a:p>
            <a:r>
              <a:rPr lang="hr-HR" dirty="0"/>
              <a:t>U prijavi poslati zbornik koji će biti objavljen na radionici</a:t>
            </a:r>
          </a:p>
          <a:p>
            <a:endParaRPr lang="hr-HR" dirty="0"/>
          </a:p>
          <a:p>
            <a:r>
              <a:rPr lang="hr-HR" dirty="0"/>
              <a:t>Sljedeća radionica: prosinac</a:t>
            </a:r>
          </a:p>
          <a:p>
            <a:endParaRPr lang="hr-HR" dirty="0"/>
          </a:p>
          <a:p>
            <a:endParaRPr lang="hr-HR" dirty="0"/>
          </a:p>
          <a:p>
            <a:endParaRPr lang="hr-HR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6A20783-7198-4017-B455-6B934BE20F8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2486" y="273847"/>
            <a:ext cx="1894026" cy="10495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724094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r-HR" dirty="0"/>
              <a:t>Pitanja?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>
              <a:spcBef>
                <a:spcPts val="750"/>
              </a:spcBef>
            </a:pPr>
            <a:r>
              <a:rPr lang="hr-HR" dirty="0">
                <a:hlinkClick r:id="rId2"/>
              </a:rPr>
              <a:t>hrcak@srce.hr</a:t>
            </a:r>
            <a:endParaRPr lang="hr-HR" dirty="0"/>
          </a:p>
          <a:p>
            <a:pPr>
              <a:spcBef>
                <a:spcPts val="750"/>
              </a:spcBef>
            </a:pPr>
            <a:r>
              <a:rPr lang="hr-HR" dirty="0">
                <a:hlinkClick r:id="rId3"/>
              </a:rPr>
              <a:t>https://hrcak.srce.hr/omp/</a:t>
            </a:r>
            <a:r>
              <a:rPr lang="hr-HR" dirty="0"/>
              <a:t>  </a:t>
            </a:r>
          </a:p>
          <a:p>
            <a:pPr>
              <a:spcBef>
                <a:spcPts val="750"/>
              </a:spcBef>
            </a:pP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25185490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10AA66-7E77-4054-B9BE-5F4A113403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Sadržaj	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10227B5-3B9D-47B9-B88F-DA00E812D9E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/>
              <a:t>Prezentacija</a:t>
            </a:r>
          </a:p>
          <a:p>
            <a:r>
              <a:rPr lang="hr-HR" dirty="0"/>
              <a:t>Pitanja</a:t>
            </a:r>
          </a:p>
          <a:p>
            <a:endParaRPr lang="hr-HR" dirty="0"/>
          </a:p>
          <a:p>
            <a:r>
              <a:rPr lang="hr-HR" dirty="0"/>
              <a:t>Demonstracija rada u alatu OMP</a:t>
            </a:r>
          </a:p>
          <a:p>
            <a:r>
              <a:rPr lang="hr-HR" dirty="0"/>
              <a:t>Pitanja</a:t>
            </a:r>
          </a:p>
        </p:txBody>
      </p:sp>
    </p:spTree>
    <p:extLst>
      <p:ext uri="{BB962C8B-B14F-4D97-AF65-F5344CB8AC3E}">
        <p14:creationId xmlns:p14="http://schemas.microsoft.com/office/powerpoint/2010/main" val="350723482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88BF93FE-F2D2-4AA0-81A6-FEBE91F80E6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952" y="2616059"/>
            <a:ext cx="1028884" cy="1430149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4A1AD9F3-72D5-4EFC-A456-CDF19DEBC93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7499" y="2622685"/>
            <a:ext cx="1103431" cy="1427969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CE12D974-3F48-49FD-BF9A-2C2646D0F5F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4641" y="2610101"/>
            <a:ext cx="1007977" cy="1427968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3536D2E6-55C5-41EB-8563-0AB2A4A8061A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8791" y="2610101"/>
            <a:ext cx="1007976" cy="1431325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5B122527-117B-49E8-82D0-F9A2ED6C77B4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3350" y="2622686"/>
            <a:ext cx="1010324" cy="1427968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29618E8-8620-4FE9-AB4A-BE8C107E88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557E441-75AC-4EC1-A54D-07C6040DB23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1488" y="1289745"/>
            <a:ext cx="5915025" cy="3263504"/>
          </a:xfrm>
        </p:spPr>
        <p:txBody>
          <a:bodyPr/>
          <a:lstStyle/>
          <a:p>
            <a:r>
              <a:rPr lang="hr-HR" b="1" dirty="0"/>
              <a:t>Portal hrvatskih znanstvenih i stručnih časopisa - Hrčak</a:t>
            </a:r>
            <a:r>
              <a:rPr lang="hr-HR" dirty="0"/>
              <a:t> je sustav koji, uz ulogu središnjeg portala za pristup znanstvenim i stručnim časopisima te časopisima za popularizaciju znanosti i kulture, omogućava uredništvima časopisa uređivanje časopisa i objavu cjelovitih tekstova u otvorenom pristupu.</a:t>
            </a:r>
          </a:p>
          <a:p>
            <a:r>
              <a:rPr lang="hr-HR" dirty="0"/>
              <a:t>Web adresa: </a:t>
            </a:r>
            <a:r>
              <a:rPr lang="hr-HR" dirty="0">
                <a:hlinkClick r:id="rId7"/>
              </a:rPr>
              <a:t>https://hrcak.srce.hr/</a:t>
            </a:r>
            <a:r>
              <a:rPr lang="hr-HR" dirty="0"/>
              <a:t> </a:t>
            </a:r>
          </a:p>
          <a:p>
            <a:r>
              <a:rPr lang="hr-HR" dirty="0"/>
              <a:t>Web adresa admin-sučelja: </a:t>
            </a:r>
            <a:r>
              <a:rPr lang="hr-HR" dirty="0">
                <a:hlinkClick r:id="rId8"/>
              </a:rPr>
              <a:t>https://hrcak-admin.srce.hr/</a:t>
            </a:r>
            <a:r>
              <a:rPr lang="hr-HR" dirty="0"/>
              <a:t> </a:t>
            </a:r>
          </a:p>
          <a:p>
            <a:endParaRPr lang="hr-HR" sz="2000" dirty="0"/>
          </a:p>
          <a:p>
            <a:r>
              <a:rPr lang="hr-HR" sz="1600" dirty="0"/>
              <a:t>527 časopisa</a:t>
            </a:r>
          </a:p>
          <a:p>
            <a:r>
              <a:rPr lang="hr-HR" sz="1600" dirty="0"/>
              <a:t>264.000+ radova s cjelovitim tekstom u otvorenom pristupu</a:t>
            </a:r>
          </a:p>
          <a:p>
            <a:r>
              <a:rPr lang="hr-HR" sz="1600" dirty="0"/>
              <a:t>60.000+ posjeta dnevno</a:t>
            </a:r>
          </a:p>
          <a:p>
            <a:endParaRPr lang="hr-HR" dirty="0"/>
          </a:p>
          <a:p>
            <a:endParaRPr lang="hr-HR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4295775-346F-487A-8145-018AB9C0CB3B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426" y="273847"/>
            <a:ext cx="3196871" cy="8618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362532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87CF65-88E5-4071-8DFC-AEBAE5F9F6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10E02A9-748C-42F3-8949-4142A13FA98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hr-HR" dirty="0"/>
          </a:p>
        </p:txBody>
      </p:sp>
      <p:graphicFrame>
        <p:nvGraphicFramePr>
          <p:cNvPr id="7" name="Chart 6">
            <a:extLst>
              <a:ext uri="{FF2B5EF4-FFF2-40B4-BE49-F238E27FC236}">
                <a16:creationId xmlns:a16="http://schemas.microsoft.com/office/drawing/2014/main" id="{59A493C4-C3CE-494A-8685-2F7F0CEB16A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45937207"/>
              </p:ext>
            </p:extLst>
          </p:nvPr>
        </p:nvGraphicFramePr>
        <p:xfrm>
          <a:off x="1060173" y="695739"/>
          <a:ext cx="4946374" cy="35955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62128554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8CA1F6-7CB4-4CD7-9564-8E2D7D7F88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BB09B46-06E9-4ED9-A8EE-1F156C39975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/>
              <a:t>Uvrštavanje u Hrčak</a:t>
            </a:r>
          </a:p>
          <a:p>
            <a:pPr lvl="1"/>
            <a:endParaRPr lang="hr-HR" dirty="0"/>
          </a:p>
          <a:p>
            <a:pPr lvl="1"/>
            <a:r>
              <a:rPr lang="hr-HR" dirty="0"/>
              <a:t>Kriteriji za uvrštavanje i preporuke za uredništva časopisa u sustavu Hrčak</a:t>
            </a:r>
          </a:p>
          <a:p>
            <a:pPr lvl="2"/>
            <a:r>
              <a:rPr lang="hr-HR" dirty="0"/>
              <a:t>od 2017. </a:t>
            </a:r>
          </a:p>
          <a:p>
            <a:pPr lvl="2"/>
            <a:r>
              <a:rPr lang="hr-HR" dirty="0"/>
              <a:t>posljednja verzija iz svibnja 2021.</a:t>
            </a:r>
          </a:p>
          <a:p>
            <a:pPr lvl="2"/>
            <a:r>
              <a:rPr lang="hr-HR" dirty="0">
                <a:hlinkClick r:id="rId2"/>
              </a:rPr>
              <a:t>https://hrcak.srce.hr/kriteriji</a:t>
            </a:r>
            <a:r>
              <a:rPr lang="hr-HR" dirty="0"/>
              <a:t>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DE96876-3C5E-4C30-94F3-27192CAD6C0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426" y="260594"/>
            <a:ext cx="3196871" cy="8618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734690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2EB6DA-93C8-4233-BED5-6CF3A2BF86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C87E2F4-EEAA-4D5B-AD12-BCF9E3A2EFB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5428" y="454683"/>
            <a:ext cx="3196871" cy="861853"/>
          </a:xfrm>
          <a:prstGeom prst="rect">
            <a:avLst/>
          </a:prstGeom>
        </p:spPr>
      </p:pic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95091FED-90C9-4A84-971A-F184491388B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1862" y="3183769"/>
            <a:ext cx="1637735" cy="113452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1E66FFF8-0F01-46AF-B989-E96038D2185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03708" y="3183769"/>
            <a:ext cx="2047453" cy="1134520"/>
          </a:xfrm>
          <a:prstGeom prst="rect">
            <a:avLst/>
          </a:prstGeom>
        </p:spPr>
      </p:pic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404FDD2B-60B0-4BEA-ACCB-2E2C8039502D}"/>
              </a:ext>
            </a:extLst>
          </p:cNvPr>
          <p:cNvCxnSpPr>
            <a:cxnSpLocks/>
          </p:cNvCxnSpPr>
          <p:nvPr/>
        </p:nvCxnSpPr>
        <p:spPr>
          <a:xfrm flipH="1">
            <a:off x="2027583" y="1603513"/>
            <a:ext cx="1219200" cy="1391478"/>
          </a:xfrm>
          <a:prstGeom prst="straightConnector1">
            <a:avLst/>
          </a:prstGeom>
          <a:ln w="38100"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F9F89885-9493-446F-B994-564EBD9A7BF3}"/>
              </a:ext>
            </a:extLst>
          </p:cNvPr>
          <p:cNvSpPr txBox="1"/>
          <p:nvPr/>
        </p:nvSpPr>
        <p:spPr>
          <a:xfrm rot="18680573">
            <a:off x="2190649" y="2050655"/>
            <a:ext cx="737894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dirty="0"/>
              <a:t>časopisi</a:t>
            </a: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93663CAA-6AA8-4C78-B2EE-3D3583FB947D}"/>
              </a:ext>
            </a:extLst>
          </p:cNvPr>
          <p:cNvCxnSpPr>
            <a:cxnSpLocks/>
          </p:cNvCxnSpPr>
          <p:nvPr/>
        </p:nvCxnSpPr>
        <p:spPr>
          <a:xfrm>
            <a:off x="3664226" y="1603142"/>
            <a:ext cx="1219200" cy="1391849"/>
          </a:xfrm>
          <a:prstGeom prst="straightConnector1">
            <a:avLst/>
          </a:prstGeom>
          <a:ln w="38100"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E9F55DC4-B9F0-4538-A49F-B40207F81F60}"/>
              </a:ext>
            </a:extLst>
          </p:cNvPr>
          <p:cNvSpPr txBox="1"/>
          <p:nvPr/>
        </p:nvSpPr>
        <p:spPr>
          <a:xfrm rot="2926817">
            <a:off x="3435064" y="2001312"/>
            <a:ext cx="2153028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/>
              <a:t>             zbornici </a:t>
            </a:r>
          </a:p>
          <a:p>
            <a:r>
              <a:rPr lang="hr-HR" dirty="0"/>
              <a:t>konferencijskih radova</a:t>
            </a:r>
          </a:p>
        </p:txBody>
      </p:sp>
    </p:spTree>
    <p:extLst>
      <p:ext uri="{BB962C8B-B14F-4D97-AF65-F5344CB8AC3E}">
        <p14:creationId xmlns:p14="http://schemas.microsoft.com/office/powerpoint/2010/main" val="194036469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2B8E79-D72D-4643-B926-D06AE3C07E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15" name="Content Placeholder 14">
            <a:extLst>
              <a:ext uri="{FF2B5EF4-FFF2-40B4-BE49-F238E27FC236}">
                <a16:creationId xmlns:a16="http://schemas.microsoft.com/office/drawing/2014/main" id="{C23605AE-D842-40D2-81F3-64CA1821873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r-HR" dirty="0"/>
          </a:p>
          <a:p>
            <a:r>
              <a:rPr lang="hr-HR" i="1" dirty="0"/>
              <a:t>Open </a:t>
            </a:r>
            <a:r>
              <a:rPr lang="hr-HR" i="1" dirty="0" err="1"/>
              <a:t>source</a:t>
            </a:r>
            <a:r>
              <a:rPr lang="hr-HR" i="1" dirty="0"/>
              <a:t> </a:t>
            </a:r>
            <a:r>
              <a:rPr lang="hr-HR" dirty="0"/>
              <a:t>platforma za uređivanje i objavu časopisa</a:t>
            </a:r>
          </a:p>
          <a:p>
            <a:r>
              <a:rPr lang="hr-HR" dirty="0"/>
              <a:t>Web adresa: </a:t>
            </a:r>
            <a:r>
              <a:rPr lang="hr-HR" dirty="0">
                <a:hlinkClick r:id="rId2"/>
              </a:rPr>
              <a:t>https://hrcak.srce.hr/ojs/</a:t>
            </a:r>
            <a:r>
              <a:rPr lang="hr-HR" dirty="0"/>
              <a:t>   </a:t>
            </a:r>
            <a:r>
              <a:rPr lang="hr-HR" dirty="0">
                <a:sym typeface="Wingdings" panose="05000000000000000000" pitchFamily="2" charset="2"/>
              </a:rPr>
              <a:t> verzija 3.2.1.4</a:t>
            </a:r>
          </a:p>
          <a:p>
            <a:r>
              <a:rPr lang="hr-HR" dirty="0">
                <a:sym typeface="Wingdings" panose="05000000000000000000" pitchFamily="2" charset="2"/>
              </a:rPr>
              <a:t>Uvrštavanje u OJS?</a:t>
            </a:r>
            <a:endParaRPr lang="hr-HR" dirty="0"/>
          </a:p>
          <a:p>
            <a:endParaRPr lang="hr-HR" dirty="0"/>
          </a:p>
          <a:p>
            <a:endParaRPr lang="hr-HR" sz="2000" dirty="0"/>
          </a:p>
          <a:p>
            <a:r>
              <a:rPr lang="hr-HR" sz="2000" dirty="0"/>
              <a:t>52 časopisa</a:t>
            </a:r>
          </a:p>
          <a:p>
            <a:r>
              <a:rPr lang="hr-HR" sz="1400" dirty="0"/>
              <a:t>Sinkronizacija s Hrčkom</a:t>
            </a:r>
          </a:p>
          <a:p>
            <a:endParaRPr lang="hr-HR" dirty="0"/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D79A6ADC-C664-4CAD-9925-4ACE13B80E7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488" y="273847"/>
            <a:ext cx="1655486" cy="1146424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79423EDD-C263-442F-BBA6-DBF846AEE0F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59515" y="2848096"/>
            <a:ext cx="3157369" cy="1625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751918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80519B-0381-451F-A148-6BCBB4351A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Potrebe zajednice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14DFA95-5A58-406F-8F36-7251243C172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/>
              <a:t>2020. – 2022. – prosječno 21 zahtjev za uvrštavanje</a:t>
            </a:r>
          </a:p>
          <a:p>
            <a:r>
              <a:rPr lang="hr-HR" dirty="0"/>
              <a:t>Od toga prosječno 3 zahtjeva koji su odbijeni jer se radi o </a:t>
            </a:r>
            <a:r>
              <a:rPr lang="hr-HR" b="1" dirty="0"/>
              <a:t>zbornicima konferencijskih radova</a:t>
            </a:r>
          </a:p>
          <a:p>
            <a:endParaRPr lang="hr-HR" b="1" dirty="0"/>
          </a:p>
          <a:p>
            <a:r>
              <a:rPr lang="hr-HR" dirty="0"/>
              <a:t>Siječanj 2022. – provedena </a:t>
            </a:r>
            <a:r>
              <a:rPr lang="hr-HR" b="1" dirty="0"/>
              <a:t>Anketa za uredništva, izdavače i administratore časopisa u Hrčku</a:t>
            </a:r>
          </a:p>
          <a:p>
            <a:endParaRPr lang="hr-HR" dirty="0"/>
          </a:p>
          <a:p>
            <a:r>
              <a:rPr lang="hr-HR" dirty="0"/>
              <a:t>Pitanje: Imate li potrebu za tehničkom podrškom za uređivanje i objavljivanje zbornika konferencijskih radova te ostalih vrsta knjiga?</a:t>
            </a:r>
          </a:p>
          <a:p>
            <a:r>
              <a:rPr lang="hr-HR" dirty="0"/>
              <a:t>37% DA</a:t>
            </a:r>
          </a:p>
        </p:txBody>
      </p:sp>
    </p:spTree>
    <p:extLst>
      <p:ext uri="{BB962C8B-B14F-4D97-AF65-F5344CB8AC3E}">
        <p14:creationId xmlns:p14="http://schemas.microsoft.com/office/powerpoint/2010/main" val="233945656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Podrška za uređivanje i objavu zbornika cjelovitih konferencijskih radova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1488" y="1369219"/>
            <a:ext cx="5915025" cy="3295546"/>
          </a:xfrm>
        </p:spPr>
        <p:txBody>
          <a:bodyPr>
            <a:normAutofit/>
          </a:bodyPr>
          <a:lstStyle/>
          <a:p>
            <a:pPr marL="172800" indent="-172800">
              <a:spcBef>
                <a:spcPts val="750"/>
              </a:spcBef>
            </a:pPr>
            <a:endParaRPr lang="hr-HR" b="1" dirty="0"/>
          </a:p>
          <a:p>
            <a:pPr marL="0" indent="0">
              <a:spcBef>
                <a:spcPts val="750"/>
              </a:spcBef>
              <a:buNone/>
            </a:pPr>
            <a:endParaRPr lang="hr-HR" b="1" dirty="0"/>
          </a:p>
          <a:p>
            <a:pPr marL="172800" indent="-172800">
              <a:spcBef>
                <a:spcPts val="750"/>
              </a:spcBef>
            </a:pPr>
            <a:endParaRPr lang="hr-HR" b="1" dirty="0"/>
          </a:p>
          <a:p>
            <a:pPr marL="172800" indent="-172800">
              <a:spcBef>
                <a:spcPts val="750"/>
              </a:spcBef>
            </a:pPr>
            <a:endParaRPr lang="hr-HR" dirty="0"/>
          </a:p>
          <a:p>
            <a:pPr marL="0" indent="0">
              <a:buNone/>
            </a:pPr>
            <a:endParaRPr lang="hr-HR" dirty="0"/>
          </a:p>
          <a:p>
            <a:pPr marL="0" indent="0">
              <a:buNone/>
            </a:pPr>
            <a:endParaRPr lang="hr-HR" dirty="0"/>
          </a:p>
          <a:p>
            <a:r>
              <a:rPr lang="hr-HR" dirty="0"/>
              <a:t>softverska platforma otvorenog koda za upravljanje i objavljivanje znanstvenih knjiga i zbornika radova</a:t>
            </a:r>
          </a:p>
          <a:p>
            <a:r>
              <a:rPr lang="hr-HR" dirty="0"/>
              <a:t>PKP </a:t>
            </a:r>
            <a:r>
              <a:rPr lang="hr-HR" dirty="0" err="1"/>
              <a:t>Publishing</a:t>
            </a:r>
            <a:r>
              <a:rPr lang="hr-HR" dirty="0"/>
              <a:t> </a:t>
            </a:r>
            <a:r>
              <a:rPr lang="hr-HR" dirty="0" err="1"/>
              <a:t>Services</a:t>
            </a:r>
            <a:r>
              <a:rPr lang="hr-HR" dirty="0"/>
              <a:t> – neprofitna organizacija; razvojni tim i podrška za alate OJS i OMP</a:t>
            </a:r>
          </a:p>
          <a:p>
            <a:pPr marL="172800" indent="-172800">
              <a:spcBef>
                <a:spcPts val="750"/>
              </a:spcBef>
            </a:pPr>
            <a:endParaRPr lang="hr-HR" dirty="0"/>
          </a:p>
          <a:p>
            <a:pPr marL="172800" indent="-172800">
              <a:spcBef>
                <a:spcPts val="750"/>
              </a:spcBef>
            </a:pPr>
            <a:r>
              <a:rPr lang="hr-HR" dirty="0"/>
              <a:t>Web adresa: </a:t>
            </a:r>
            <a:r>
              <a:rPr lang="hr-HR" dirty="0">
                <a:hlinkClick r:id="rId2"/>
              </a:rPr>
              <a:t>https://hrcak.srce.hr/omp/</a:t>
            </a:r>
            <a:r>
              <a:rPr lang="hr-HR" dirty="0"/>
              <a:t>  </a:t>
            </a:r>
          </a:p>
          <a:p>
            <a:pPr marL="172800" indent="-172800">
              <a:spcBef>
                <a:spcPts val="750"/>
              </a:spcBef>
            </a:pPr>
            <a:endParaRPr lang="hr-HR" dirty="0"/>
          </a:p>
          <a:p>
            <a:pPr marL="257168" lvl="1" indent="0">
              <a:spcBef>
                <a:spcPts val="750"/>
              </a:spcBef>
              <a:buNone/>
            </a:pPr>
            <a:endParaRPr lang="hr-HR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4B65982-A4E2-41C5-B4DB-DAF31A4B64D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486" y="1369218"/>
            <a:ext cx="2479605" cy="13739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0339233"/>
      </p:ext>
    </p:extLst>
  </p:cSld>
  <p:clrMapOvr>
    <a:masterClrMapping/>
  </p:clrMapOvr>
</p:sld>
</file>

<file path=ppt/theme/theme1.xml><?xml version="1.0" encoding="utf-8"?>
<a:theme xmlns:a="http://schemas.openxmlformats.org/drawingml/2006/main" name="Srce - 4x3">
  <a:themeElements>
    <a:clrScheme name="Srce 2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C00000"/>
      </a:hlink>
      <a:folHlink>
        <a:srgbClr val="C00000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rce_predlozak_4x3_20140902.potx" id="{271BFEB2-BF80-474C-8328-443E9CEEB75F}" vid="{068A2726-5DBF-4082-8E36-290FF330AE25}"/>
    </a:ext>
  </a:extLst>
</a:theme>
</file>

<file path=ppt/theme/theme2.xml><?xml version="1.0" encoding="utf-8"?>
<a:theme xmlns:a="http://schemas.openxmlformats.org/drawingml/2006/main" name="Imenovanje-Nekomercijalno-Bez prerada (CC BY-NC-ND)">
  <a:themeElements>
    <a:clrScheme name="Custom 15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C00000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rce_predlozak_4x3_20140902.potx" id="{271BFEB2-BF80-474C-8328-443E9CEEB75F}" vid="{6E20AC36-7966-428F-BD92-A88F72C326C3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srce-predlozak-4x3-OA-CC-BY-NC-20140919</Template>
  <TotalTime>2717</TotalTime>
  <Words>607</Words>
  <Application>Microsoft Office PowerPoint</Application>
  <PresentationFormat>Custom</PresentationFormat>
  <Paragraphs>103</Paragraphs>
  <Slides>14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14</vt:i4>
      </vt:variant>
    </vt:vector>
  </HeadingPairs>
  <TitlesOfParts>
    <vt:vector size="18" baseType="lpstr">
      <vt:lpstr>Arial</vt:lpstr>
      <vt:lpstr>Calibri</vt:lpstr>
      <vt:lpstr>Srce - 4x3</vt:lpstr>
      <vt:lpstr>Imenovanje-Nekomercijalno-Bez prerada (CC BY-NC-ND)</vt:lpstr>
      <vt:lpstr>PowerPoint Presentation</vt:lpstr>
      <vt:lpstr>Sadržaj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Potrebe zajednice</vt:lpstr>
      <vt:lpstr>Podrška za uređivanje i objavu zbornika cjelovitih konferencijskih radova</vt:lpstr>
      <vt:lpstr>PowerPoint Presentation</vt:lpstr>
      <vt:lpstr>Pravila korištenja</vt:lpstr>
      <vt:lpstr>Kriteriji uvrštavanja</vt:lpstr>
      <vt:lpstr>Radionica</vt:lpstr>
      <vt:lpstr>Pitanja?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Kruno Golubić</dc:creator>
  <cp:lastModifiedBy>Ljiljana Jertec Musap</cp:lastModifiedBy>
  <cp:revision>83</cp:revision>
  <cp:lastPrinted>2014-06-24T07:01:20Z</cp:lastPrinted>
  <dcterms:created xsi:type="dcterms:W3CDTF">2014-09-19T07:16:42Z</dcterms:created>
  <dcterms:modified xsi:type="dcterms:W3CDTF">2022-10-21T13:40:52Z</dcterms:modified>
</cp:coreProperties>
</file>