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73" r:id="rId3"/>
    <p:sldId id="274" r:id="rId4"/>
    <p:sldId id="275"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ženko Celjak" initials="DC" lastIdx="2" clrIdx="0">
    <p:extLst>
      <p:ext uri="{19B8F6BF-5375-455C-9EA6-DF929625EA0E}">
        <p15:presenceInfo xmlns:p15="http://schemas.microsoft.com/office/powerpoint/2012/main" userId="Draženko Celj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857D"/>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30"/>
    <p:restoredTop sz="83527" autoAdjust="0"/>
  </p:normalViewPr>
  <p:slideViewPr>
    <p:cSldViewPr snapToGrid="0" snapToObjects="1">
      <p:cViewPr varScale="1">
        <p:scale>
          <a:sx n="96" d="100"/>
          <a:sy n="96" d="100"/>
        </p:scale>
        <p:origin x="146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3BD50-DF1B-D14C-AFDA-9B3167AD3A48}" type="datetimeFigureOut">
              <a:rPr lang="nl-NL" smtClean="0"/>
              <a:t>28-11-2022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5721-C4BE-9640-9AC3-0C6434FE0F76}" type="slidenum">
              <a:rPr lang="nl-NL" smtClean="0"/>
              <a:t>‹#›</a:t>
            </a:fld>
            <a:endParaRPr lang="nl-NL"/>
          </a:p>
        </p:txBody>
      </p:sp>
    </p:spTree>
    <p:extLst>
      <p:ext uri="{BB962C8B-B14F-4D97-AF65-F5344CB8AC3E}">
        <p14:creationId xmlns:p14="http://schemas.microsoft.com/office/powerpoint/2010/main" val="38303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University Computing Centre (SRCE) has a long tradition in the area of information and communication technologies. It was founded in 1971 within the University of Zagreb, the only Croatian university at the time, with the purpose to enhance the implementation of information technologies in the academic community as well as in Croatia in general.</a:t>
            </a:r>
            <a:endParaRPr lang="hr-HR"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Today, SRCE is the main computing </a:t>
            </a:r>
            <a:r>
              <a:rPr lang="en-US" sz="1200" b="0" i="0" kern="1200" dirty="0" err="1" smtClean="0">
                <a:solidFill>
                  <a:schemeClr val="tx1"/>
                </a:solidFill>
                <a:effectLst/>
                <a:latin typeface="+mn-lt"/>
                <a:ea typeface="+mn-ea"/>
                <a:cs typeface="+mn-cs"/>
              </a:rPr>
              <a:t>centre</a:t>
            </a:r>
            <a:r>
              <a:rPr lang="en-US" sz="1200" b="0" i="0" kern="1200" dirty="0" smtClean="0">
                <a:solidFill>
                  <a:schemeClr val="tx1"/>
                </a:solidFill>
                <a:effectLst/>
                <a:latin typeface="+mn-lt"/>
                <a:ea typeface="+mn-ea"/>
                <a:cs typeface="+mn-cs"/>
              </a:rPr>
              <a:t> and the architect of the e-infrastructure, covering both the University of Zagreb and the whole research and high education system. Furthermore, SRCE is the competence center for information and communication technologies as well as the center for education and support in the area of ICT application.</a:t>
            </a:r>
          </a:p>
          <a:p>
            <a:endParaRPr lang="hr-HR" dirty="0"/>
          </a:p>
        </p:txBody>
      </p:sp>
      <p:sp>
        <p:nvSpPr>
          <p:cNvPr id="4" name="Rezervirano mjesto broja slajda 3"/>
          <p:cNvSpPr>
            <a:spLocks noGrp="1"/>
          </p:cNvSpPr>
          <p:nvPr>
            <p:ph type="sldNum" sz="quarter" idx="10"/>
          </p:nvPr>
        </p:nvSpPr>
        <p:spPr/>
        <p:txBody>
          <a:bodyPr/>
          <a:lstStyle/>
          <a:p>
            <a:fld id="{7E425721-C4BE-9640-9AC3-0C6434FE0F76}" type="slidenum">
              <a:rPr lang="nl-NL" smtClean="0"/>
              <a:t>2</a:t>
            </a:fld>
            <a:endParaRPr lang="nl-NL"/>
          </a:p>
        </p:txBody>
      </p:sp>
    </p:spTree>
    <p:extLst>
      <p:ext uri="{BB962C8B-B14F-4D97-AF65-F5344CB8AC3E}">
        <p14:creationId xmlns:p14="http://schemas.microsoft.com/office/powerpoint/2010/main" val="272515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7E425721-C4BE-9640-9AC3-0C6434FE0F76}" type="slidenum">
              <a:rPr lang="nl-NL" smtClean="0"/>
              <a:t>3</a:t>
            </a:fld>
            <a:endParaRPr lang="nl-NL"/>
          </a:p>
        </p:txBody>
      </p:sp>
    </p:spTree>
    <p:extLst>
      <p:ext uri="{BB962C8B-B14F-4D97-AF65-F5344CB8AC3E}">
        <p14:creationId xmlns:p14="http://schemas.microsoft.com/office/powerpoint/2010/main" val="174632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smtClean="0"/>
              <a:t>Hrčak </a:t>
            </a:r>
            <a:r>
              <a:rPr lang="hr-HR" dirty="0" err="1" smtClean="0"/>
              <a:t>since</a:t>
            </a:r>
            <a:r>
              <a:rPr lang="hr-HR" dirty="0" smtClean="0"/>
              <a:t> </a:t>
            </a:r>
            <a:r>
              <a:rPr lang="hr-HR" dirty="0" err="1" smtClean="0"/>
              <a:t>February</a:t>
            </a:r>
            <a:r>
              <a:rPr lang="hr-HR" dirty="0" smtClean="0"/>
              <a:t> 2006</a:t>
            </a:r>
          </a:p>
          <a:p>
            <a:endParaRPr lang="hr-HR" dirty="0"/>
          </a:p>
        </p:txBody>
      </p:sp>
      <p:sp>
        <p:nvSpPr>
          <p:cNvPr id="4" name="Rezervirano mjesto broja slajda 3"/>
          <p:cNvSpPr>
            <a:spLocks noGrp="1"/>
          </p:cNvSpPr>
          <p:nvPr>
            <p:ph type="sldNum" sz="quarter" idx="10"/>
          </p:nvPr>
        </p:nvSpPr>
        <p:spPr/>
        <p:txBody>
          <a:bodyPr/>
          <a:lstStyle/>
          <a:p>
            <a:fld id="{7E425721-C4BE-9640-9AC3-0C6434FE0F76}" type="slidenum">
              <a:rPr lang="nl-NL" smtClean="0"/>
              <a:t>4</a:t>
            </a:fld>
            <a:endParaRPr lang="nl-NL"/>
          </a:p>
        </p:txBody>
      </p:sp>
    </p:spTree>
    <p:extLst>
      <p:ext uri="{BB962C8B-B14F-4D97-AF65-F5344CB8AC3E}">
        <p14:creationId xmlns:p14="http://schemas.microsoft.com/office/powerpoint/2010/main" val="2297040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6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Here goes the subtitle</a:t>
            </a:r>
          </a:p>
        </p:txBody>
      </p:sp>
      <p:sp>
        <p:nvSpPr>
          <p:cNvPr id="4" name="Footer Placeholder 3">
            <a:extLst>
              <a:ext uri="{FF2B5EF4-FFF2-40B4-BE49-F238E27FC236}">
                <a16:creationId xmlns:a16="http://schemas.microsoft.com/office/drawing/2014/main" id="{E680ED38-AA7E-DCBC-3FF9-C229D96AE53B}"/>
              </a:ext>
            </a:extLst>
          </p:cNvPr>
          <p:cNvSpPr>
            <a:spLocks noGrp="1"/>
          </p:cNvSpPr>
          <p:nvPr>
            <p:ph type="ftr" sz="quarter" idx="10"/>
          </p:nvPr>
        </p:nvSpPr>
        <p:spPr>
          <a:xfrm>
            <a:off x="423013" y="6173787"/>
            <a:ext cx="9144000" cy="365125"/>
          </a:xfrm>
        </p:spPr>
        <p:txBody>
          <a:bodyPr/>
          <a:lstStyle>
            <a:lvl1pPr>
              <a:defRPr>
                <a:solidFill>
                  <a:schemeClr val="bg1"/>
                </a:solidFill>
              </a:defRPr>
            </a:lvl1pPr>
          </a:lstStyle>
          <a:p>
            <a:r>
              <a:rPr lang="nl-NL" dirty="0" smtClean="0"/>
              <a:t>29 | 11 | 2022 by Draženko Celjak, </a:t>
            </a:r>
            <a:r>
              <a:rPr lang="hr-HR" dirty="0" smtClean="0"/>
              <a:t>SRCE - </a:t>
            </a:r>
            <a:r>
              <a:rPr lang="nl-NL" dirty="0" smtClean="0"/>
              <a:t>University of Zagreb</a:t>
            </a:r>
            <a:r>
              <a:rPr lang="hr-HR" dirty="0" smtClean="0"/>
              <a:t>,</a:t>
            </a:r>
            <a:r>
              <a:rPr lang="nl-NL" dirty="0" smtClean="0"/>
              <a:t> University Computing Centre</a:t>
            </a:r>
            <a:endParaRPr lang="nl-NL" dirty="0"/>
          </a:p>
        </p:txBody>
      </p:sp>
    </p:spTree>
    <p:extLst>
      <p:ext uri="{BB962C8B-B14F-4D97-AF65-F5344CB8AC3E}">
        <p14:creationId xmlns:p14="http://schemas.microsoft.com/office/powerpoint/2010/main" val="33539299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8"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0"/>
            <a:ext cx="10274196" cy="365125"/>
          </a:xfrm>
        </p:spPr>
        <p:txBody>
          <a:bodyPr/>
          <a:lstStyle>
            <a:lvl1pPr>
              <a:defRPr sz="1200">
                <a:solidFill>
                  <a:srgbClr val="008691"/>
                </a:solidFill>
              </a:defRPr>
            </a:lvl1pPr>
          </a:lstStyle>
          <a:p>
            <a:r>
              <a:rPr lang="nl-NL" dirty="0" smtClean="0"/>
              <a:t>29 | 11 | 2022 by Draženko Celjak, SRCE</a:t>
            </a:r>
            <a:endParaRPr lang="nl-NL" dirty="0"/>
          </a:p>
        </p:txBody>
      </p:sp>
    </p:spTree>
    <p:extLst>
      <p:ext uri="{BB962C8B-B14F-4D97-AF65-F5344CB8AC3E}">
        <p14:creationId xmlns:p14="http://schemas.microsoft.com/office/powerpoint/2010/main" val="930998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a:p>
            <a:pPr lvl="0"/>
            <a:endParaRPr lang="nl-NL" dirty="0"/>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dirty="0"/>
              <a:t>Insert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6954A490-193E-E7E7-692B-771ED26045AC}"/>
              </a:ext>
            </a:extLst>
          </p:cNvPr>
          <p:cNvSpPr>
            <a:spLocks noGrp="1"/>
          </p:cNvSpPr>
          <p:nvPr>
            <p:ph type="ftr" sz="quarter" idx="17"/>
          </p:nvPr>
        </p:nvSpPr>
        <p:spPr>
          <a:xfrm>
            <a:off x="311426" y="6356350"/>
            <a:ext cx="10274196" cy="365125"/>
          </a:xfrm>
        </p:spPr>
        <p:txBody>
          <a:bodyPr/>
          <a:lstStyle>
            <a:lvl1pPr>
              <a:defRPr sz="1200">
                <a:solidFill>
                  <a:srgbClr val="008691"/>
                </a:solidFill>
              </a:defRPr>
            </a:lvl1pPr>
          </a:lstStyle>
          <a:p>
            <a:r>
              <a:rPr lang="nl-NL" dirty="0" smtClean="0"/>
              <a:t>29 | 11 | 2022 by Draženko Celjak, SRCE</a:t>
            </a:r>
            <a:endParaRPr lang="nl-NL" dirty="0"/>
          </a:p>
        </p:txBody>
      </p:sp>
      <p:sp>
        <p:nvSpPr>
          <p:cNvPr id="7" name="Tijdelijke aanduiding voor dianummer 5">
            <a:extLst>
              <a:ext uri="{FF2B5EF4-FFF2-40B4-BE49-F238E27FC236}">
                <a16:creationId xmlns:a16="http://schemas.microsoft.com/office/drawing/2014/main" id="{31FF53C9-60B4-F295-1222-39E0717E0014}"/>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1086981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a:t>Insert Image  </a:t>
            </a:r>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9A53DB0E-862A-409E-ECA4-584E5036E5D6}"/>
              </a:ext>
            </a:extLst>
          </p:cNvPr>
          <p:cNvSpPr>
            <a:spLocks noGrp="1"/>
          </p:cNvSpPr>
          <p:nvPr>
            <p:ph type="ftr" sz="quarter" idx="17"/>
          </p:nvPr>
        </p:nvSpPr>
        <p:spPr>
          <a:xfrm>
            <a:off x="311426" y="6356350"/>
            <a:ext cx="10274196" cy="365125"/>
          </a:xfrm>
        </p:spPr>
        <p:txBody>
          <a:bodyPr/>
          <a:lstStyle>
            <a:lvl1pPr>
              <a:defRPr sz="1200">
                <a:solidFill>
                  <a:srgbClr val="008691"/>
                </a:solidFill>
              </a:defRPr>
            </a:lvl1pPr>
          </a:lstStyle>
          <a:p>
            <a:r>
              <a:rPr lang="nl-NL" dirty="0" smtClean="0"/>
              <a:t>29 | 11 | 2022 by Draženko Celjak, SRCE</a:t>
            </a:r>
            <a:endParaRPr lang="nl-NL" dirty="0"/>
          </a:p>
        </p:txBody>
      </p:sp>
      <p:sp>
        <p:nvSpPr>
          <p:cNvPr id="7" name="Tijdelijke aanduiding voor dianummer 5">
            <a:extLst>
              <a:ext uri="{FF2B5EF4-FFF2-40B4-BE49-F238E27FC236}">
                <a16:creationId xmlns:a16="http://schemas.microsoft.com/office/drawing/2014/main" id="{5C1272FE-4131-48EB-6E8E-368644F522D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5980840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6" name="Footer Placeholder 2">
            <a:extLst>
              <a:ext uri="{FF2B5EF4-FFF2-40B4-BE49-F238E27FC236}">
                <a16:creationId xmlns:a16="http://schemas.microsoft.com/office/drawing/2014/main" id="{54BB8B0B-76AF-DF95-7D44-C993B219FA0E}"/>
              </a:ext>
            </a:extLst>
          </p:cNvPr>
          <p:cNvSpPr>
            <a:spLocks noGrp="1"/>
          </p:cNvSpPr>
          <p:nvPr>
            <p:ph type="ftr" sz="quarter" idx="16"/>
          </p:nvPr>
        </p:nvSpPr>
        <p:spPr>
          <a:xfrm>
            <a:off x="311426" y="6356350"/>
            <a:ext cx="10274196" cy="365125"/>
          </a:xfrm>
        </p:spPr>
        <p:txBody>
          <a:bodyPr/>
          <a:lstStyle>
            <a:lvl1pPr>
              <a:defRPr sz="1200">
                <a:solidFill>
                  <a:srgbClr val="008691"/>
                </a:solidFill>
              </a:defRPr>
            </a:lvl1pPr>
          </a:lstStyle>
          <a:p>
            <a:r>
              <a:rPr lang="nl-NL" dirty="0" smtClean="0"/>
              <a:t>29 | 11 | 2022 by Draženko Celjak, SRCE</a:t>
            </a:r>
            <a:endParaRPr lang="nl-NL" dirty="0"/>
          </a:p>
        </p:txBody>
      </p:sp>
      <p:sp>
        <p:nvSpPr>
          <p:cNvPr id="7" name="Tijdelijke aanduiding voor dianummer 5">
            <a:extLst>
              <a:ext uri="{FF2B5EF4-FFF2-40B4-BE49-F238E27FC236}">
                <a16:creationId xmlns:a16="http://schemas.microsoft.com/office/drawing/2014/main" id="{FBF33EF8-2365-726E-1E6B-3294A32543E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1852469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Footer Placeholder 2">
            <a:extLst>
              <a:ext uri="{FF2B5EF4-FFF2-40B4-BE49-F238E27FC236}">
                <a16:creationId xmlns:a16="http://schemas.microsoft.com/office/drawing/2014/main" id="{76FE2DB8-521E-FDC5-730D-F627D33FC08D}"/>
              </a:ext>
            </a:extLst>
          </p:cNvPr>
          <p:cNvSpPr>
            <a:spLocks noGrp="1"/>
          </p:cNvSpPr>
          <p:nvPr>
            <p:ph type="ftr" sz="quarter" idx="16"/>
          </p:nvPr>
        </p:nvSpPr>
        <p:spPr>
          <a:xfrm>
            <a:off x="311426" y="6356350"/>
            <a:ext cx="4114800" cy="365125"/>
          </a:xfrm>
        </p:spPr>
        <p:txBody>
          <a:bodyPr/>
          <a:lstStyle>
            <a:lvl1pPr>
              <a:defRPr sz="1000">
                <a:solidFill>
                  <a:schemeClr val="bg1"/>
                </a:solidFill>
              </a:defRPr>
            </a:lvl1pPr>
          </a:lstStyle>
          <a:p>
            <a:r>
              <a:rPr lang="nl-NL" dirty="0" smtClean="0"/>
              <a:t>29 | 11 | 2022 by Draženko Celjak, SRCE</a:t>
            </a:r>
            <a:endParaRPr lang="nl-NL" dirty="0"/>
          </a:p>
        </p:txBody>
      </p:sp>
      <p:sp>
        <p:nvSpPr>
          <p:cNvPr id="4" name="Tijdelijke aanduiding voor dianummer 5">
            <a:extLst>
              <a:ext uri="{FF2B5EF4-FFF2-40B4-BE49-F238E27FC236}">
                <a16:creationId xmlns:a16="http://schemas.microsoft.com/office/drawing/2014/main" id="{EF0CB116-1CCE-93D4-0267-1AD8CF48D143}"/>
              </a:ext>
            </a:extLst>
          </p:cNvPr>
          <p:cNvSpPr>
            <a:spLocks noGrp="1"/>
          </p:cNvSpPr>
          <p:nvPr>
            <p:ph type="sldNum" sz="quarter" idx="12"/>
          </p:nvPr>
        </p:nvSpPr>
        <p:spPr>
          <a:xfrm>
            <a:off x="4737652" y="643947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2478307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5" name="Footer Placeholder 2">
            <a:extLst>
              <a:ext uri="{FF2B5EF4-FFF2-40B4-BE49-F238E27FC236}">
                <a16:creationId xmlns:a16="http://schemas.microsoft.com/office/drawing/2014/main" id="{EFF69F1B-2023-5CA3-335D-E4DE0B6D59DD}"/>
              </a:ext>
            </a:extLst>
          </p:cNvPr>
          <p:cNvSpPr>
            <a:spLocks noGrp="1"/>
          </p:cNvSpPr>
          <p:nvPr>
            <p:ph type="ftr" sz="quarter" idx="16"/>
          </p:nvPr>
        </p:nvSpPr>
        <p:spPr>
          <a:xfrm>
            <a:off x="6225209" y="6363216"/>
            <a:ext cx="4114800" cy="365125"/>
          </a:xfrm>
        </p:spPr>
        <p:txBody>
          <a:bodyPr/>
          <a:lstStyle>
            <a:lvl1pPr>
              <a:defRPr sz="1000">
                <a:solidFill>
                  <a:schemeClr val="bg1"/>
                </a:solidFill>
              </a:defRPr>
            </a:lvl1pPr>
          </a:lstStyle>
          <a:p>
            <a:r>
              <a:rPr lang="nl-NL" dirty="0" smtClean="0"/>
              <a:t>29 | 11 | 2022 by Draženko Celjak, SRCE</a:t>
            </a:r>
            <a:endParaRPr lang="nl-NL" dirty="0"/>
          </a:p>
        </p:txBody>
      </p:sp>
      <p:sp>
        <p:nvSpPr>
          <p:cNvPr id="6" name="Tijdelijke aanduiding voor dianummer 5">
            <a:extLst>
              <a:ext uri="{FF2B5EF4-FFF2-40B4-BE49-F238E27FC236}">
                <a16:creationId xmlns:a16="http://schemas.microsoft.com/office/drawing/2014/main" id="{C9C461C2-EB7D-0C90-DDF2-1919EE8E971A}"/>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9670359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315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838200" y="6361596"/>
            <a:ext cx="7665720" cy="365125"/>
          </a:xfrm>
          <a:prstGeom prst="rect">
            <a:avLst/>
          </a:prstGeom>
        </p:spPr>
        <p:txBody>
          <a:bodyPr vert="horz" lIns="91440" tIns="45720" rIns="91440" bIns="45720" rtlCol="0" anchor="ctr"/>
          <a:lstStyle>
            <a:lvl1pPr algn="l">
              <a:defRPr sz="1500" b="0" i="0">
                <a:solidFill>
                  <a:schemeClr val="tx1">
                    <a:tint val="75000"/>
                  </a:schemeClr>
                </a:solidFill>
                <a:latin typeface="Roboto Light" panose="02000000000000000000" pitchFamily="2" charset="0"/>
              </a:defRPr>
            </a:lvl1pPr>
          </a:lstStyle>
          <a:p>
            <a:r>
              <a:rPr lang="nl-NL" dirty="0" smtClean="0"/>
              <a:t>29 | 11 | 2022 by Draženko Celjak,</a:t>
            </a:r>
            <a:r>
              <a:rPr lang="hr-HR" dirty="0" smtClean="0"/>
              <a:t> SRCE</a:t>
            </a:r>
            <a:endParaRPr lang="nl-NL" dirty="0"/>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92198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5" r:id="rId4"/>
    <p:sldLayoutId id="2147483657" r:id="rId5"/>
    <p:sldLayoutId id="2147483666" r:id="rId6"/>
    <p:sldLayoutId id="2147483667" r:id="rId7"/>
    <p:sldLayoutId id="2147483651"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AB799-FACE-E68F-898F-528E04177FF3}"/>
              </a:ext>
            </a:extLst>
          </p:cNvPr>
          <p:cNvSpPr>
            <a:spLocks noGrp="1"/>
          </p:cNvSpPr>
          <p:nvPr>
            <p:ph type="ctrTitle"/>
          </p:nvPr>
        </p:nvSpPr>
        <p:spPr>
          <a:xfrm>
            <a:off x="114788" y="1651368"/>
            <a:ext cx="12416088" cy="1037492"/>
          </a:xfrm>
        </p:spPr>
        <p:txBody>
          <a:bodyPr>
            <a:noAutofit/>
          </a:bodyPr>
          <a:lstStyle/>
          <a:p>
            <a:pPr algn="ctr"/>
            <a:r>
              <a:rPr lang="nl-NL" sz="4400" b="1" dirty="0"/>
              <a:t>Training and skills development</a:t>
            </a:r>
          </a:p>
        </p:txBody>
      </p:sp>
      <p:sp>
        <p:nvSpPr>
          <p:cNvPr id="3" name="Ondertitel 2">
            <a:extLst>
              <a:ext uri="{FF2B5EF4-FFF2-40B4-BE49-F238E27FC236}">
                <a16:creationId xmlns:a16="http://schemas.microsoft.com/office/drawing/2014/main" id="{3D2B0C2C-81C6-3A5D-6764-A4F69E5C492A}"/>
              </a:ext>
            </a:extLst>
          </p:cNvPr>
          <p:cNvSpPr>
            <a:spLocks noGrp="1"/>
          </p:cNvSpPr>
          <p:nvPr>
            <p:ph type="subTitle" idx="1"/>
          </p:nvPr>
        </p:nvSpPr>
        <p:spPr>
          <a:xfrm>
            <a:off x="638771" y="2995246"/>
            <a:ext cx="12128411" cy="867507"/>
          </a:xfrm>
        </p:spPr>
        <p:txBody>
          <a:bodyPr>
            <a:normAutofit/>
          </a:bodyPr>
          <a:lstStyle/>
          <a:p>
            <a:r>
              <a:rPr lang="nl-NL" dirty="0"/>
              <a:t>GA#5 session “EOSC in Practice: Showcasing Additional Activities”</a:t>
            </a:r>
          </a:p>
        </p:txBody>
      </p:sp>
      <p:sp>
        <p:nvSpPr>
          <p:cNvPr id="4" name="Footer Placeholder 3">
            <a:extLst>
              <a:ext uri="{FF2B5EF4-FFF2-40B4-BE49-F238E27FC236}">
                <a16:creationId xmlns:a16="http://schemas.microsoft.com/office/drawing/2014/main" id="{87BF43E6-D79F-C01C-AA9B-A8522367B115}"/>
              </a:ext>
            </a:extLst>
          </p:cNvPr>
          <p:cNvSpPr>
            <a:spLocks noGrp="1"/>
          </p:cNvSpPr>
          <p:nvPr>
            <p:ph type="ftr" sz="quarter" idx="10"/>
          </p:nvPr>
        </p:nvSpPr>
        <p:spPr>
          <a:xfrm>
            <a:off x="320209" y="6173787"/>
            <a:ext cx="11557051" cy="365125"/>
          </a:xfrm>
        </p:spPr>
        <p:txBody>
          <a:bodyPr/>
          <a:lstStyle/>
          <a:p>
            <a:r>
              <a:rPr lang="nl-NL" dirty="0"/>
              <a:t>29 | 11 | 2022 by </a:t>
            </a:r>
            <a:r>
              <a:rPr lang="hr-HR" dirty="0" smtClean="0"/>
              <a:t>Draženko Celjak, SRCE - </a:t>
            </a:r>
            <a:r>
              <a:rPr lang="en-GB" dirty="0" smtClean="0"/>
              <a:t>University of</a:t>
            </a:r>
            <a:r>
              <a:rPr lang="hr-HR" dirty="0"/>
              <a:t> </a:t>
            </a:r>
            <a:r>
              <a:rPr lang="en-GB" dirty="0" smtClean="0"/>
              <a:t>Zagreb</a:t>
            </a:r>
            <a:r>
              <a:rPr lang="hr-HR" dirty="0"/>
              <a:t>,</a:t>
            </a:r>
            <a:r>
              <a:rPr lang="hr-HR" dirty="0" smtClean="0"/>
              <a:t> </a:t>
            </a:r>
            <a:r>
              <a:rPr lang="en-GB" dirty="0" smtClean="0"/>
              <a:t>University </a:t>
            </a:r>
            <a:r>
              <a:rPr lang="en-GB" dirty="0"/>
              <a:t>Computing </a:t>
            </a:r>
            <a:r>
              <a:rPr lang="en-GB" dirty="0" smtClean="0"/>
              <a:t>Centre</a:t>
            </a:r>
            <a:endParaRPr lang="nl-NL" dirty="0"/>
          </a:p>
        </p:txBody>
      </p:sp>
    </p:spTree>
    <p:extLst>
      <p:ext uri="{BB962C8B-B14F-4D97-AF65-F5344CB8AC3E}">
        <p14:creationId xmlns:p14="http://schemas.microsoft.com/office/powerpoint/2010/main" val="3052017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SRCE</a:t>
            </a:r>
            <a:endParaRPr lang="hr-HR" dirty="0"/>
          </a:p>
        </p:txBody>
      </p:sp>
      <p:sp>
        <p:nvSpPr>
          <p:cNvPr id="4" name="Rezervirano mjesto teksta 3"/>
          <p:cNvSpPr>
            <a:spLocks noGrp="1"/>
          </p:cNvSpPr>
          <p:nvPr>
            <p:ph type="body" sz="quarter" idx="14"/>
          </p:nvPr>
        </p:nvSpPr>
        <p:spPr/>
        <p:txBody>
          <a:bodyPr/>
          <a:lstStyle/>
          <a:p>
            <a:r>
              <a:rPr lang="hr-HR" dirty="0" smtClean="0"/>
              <a:t>University </a:t>
            </a:r>
            <a:r>
              <a:rPr lang="hr-HR" dirty="0" err="1" smtClean="0"/>
              <a:t>of</a:t>
            </a:r>
            <a:r>
              <a:rPr lang="hr-HR" dirty="0" smtClean="0"/>
              <a:t> Zagreb, University Computing Centre</a:t>
            </a:r>
            <a:endParaRPr lang="hr-HR" dirty="0"/>
          </a:p>
        </p:txBody>
      </p:sp>
      <p:sp>
        <p:nvSpPr>
          <p:cNvPr id="5" name="Rezervirano mjesto podnožja 4"/>
          <p:cNvSpPr>
            <a:spLocks noGrp="1"/>
          </p:cNvSpPr>
          <p:nvPr>
            <p:ph type="ftr" sz="quarter" idx="16"/>
          </p:nvPr>
        </p:nvSpPr>
        <p:spPr/>
        <p:txBody>
          <a:bodyPr/>
          <a:lstStyle/>
          <a:p>
            <a:r>
              <a:rPr lang="nl-NL" dirty="0" smtClean="0"/>
              <a:t>29 | 11 | 2022 by Draženko Celjak, SRCE</a:t>
            </a:r>
            <a:endParaRPr lang="nl-NL" dirty="0"/>
          </a:p>
        </p:txBody>
      </p:sp>
      <p:sp>
        <p:nvSpPr>
          <p:cNvPr id="7" name="Rectangle 3"/>
          <p:cNvSpPr/>
          <p:nvPr/>
        </p:nvSpPr>
        <p:spPr>
          <a:xfrm>
            <a:off x="3355250" y="1578207"/>
            <a:ext cx="2656800" cy="4472152"/>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dirty="0">
                <a:solidFill>
                  <a:prstClr val="white"/>
                </a:solidFill>
                <a:latin typeface="Arial" panose="020B0604020202020204" pitchFamily="34" charset="0"/>
                <a:cs typeface="Arial" panose="020B0604020202020204" pitchFamily="34" charset="0"/>
              </a:rPr>
              <a:t>… </a:t>
            </a:r>
            <a:r>
              <a:rPr lang="hr-HR" sz="1600" dirty="0">
                <a:solidFill>
                  <a:prstClr val="white"/>
                </a:solidFill>
                <a:latin typeface="Arial" panose="020B0604020202020204" pitchFamily="34" charset="0"/>
                <a:cs typeface="Arial" panose="020B0604020202020204" pitchFamily="34" charset="0"/>
              </a:rPr>
              <a:t>P</a:t>
            </a:r>
            <a:r>
              <a:rPr lang="en-GB" sz="1600" dirty="0" err="1">
                <a:solidFill>
                  <a:prstClr val="white"/>
                </a:solidFill>
                <a:latin typeface="Arial" panose="020B0604020202020204" pitchFamily="34" charset="0"/>
                <a:cs typeface="Arial" panose="020B0604020202020204" pitchFamily="34" charset="0"/>
              </a:rPr>
              <a:t>rovides</a:t>
            </a:r>
            <a:r>
              <a:rPr lang="en-GB" sz="1600" dirty="0">
                <a:solidFill>
                  <a:prstClr val="white"/>
                </a:solidFill>
                <a:latin typeface="Arial" panose="020B0604020202020204" pitchFamily="34" charset="0"/>
                <a:cs typeface="Arial" panose="020B0604020202020204" pitchFamily="34" charset="0"/>
              </a:rPr>
              <a:t> </a:t>
            </a:r>
            <a:r>
              <a:rPr lang="en-GB" sz="2133" b="1" dirty="0">
                <a:solidFill>
                  <a:prstClr val="white"/>
                </a:solidFill>
                <a:latin typeface="Arial" panose="020B0604020202020204" pitchFamily="34" charset="0"/>
                <a:cs typeface="Arial" panose="020B0604020202020204" pitchFamily="34" charset="0"/>
              </a:rPr>
              <a:t>digital services</a:t>
            </a:r>
            <a:r>
              <a:rPr lang="en-GB" sz="1600" dirty="0">
                <a:solidFill>
                  <a:prstClr val="white"/>
                </a:solidFill>
                <a:latin typeface="Arial" panose="020B0604020202020204" pitchFamily="34" charset="0"/>
                <a:cs typeface="Arial" panose="020B0604020202020204" pitchFamily="34" charset="0"/>
              </a:rPr>
              <a:t>, </a:t>
            </a:r>
            <a:r>
              <a:rPr lang="hr-HR" sz="1600" dirty="0" err="1">
                <a:solidFill>
                  <a:prstClr val="white"/>
                </a:solidFill>
                <a:latin typeface="Arial" panose="020B0604020202020204" pitchFamily="34" charset="0"/>
                <a:cs typeface="Arial" panose="020B0604020202020204" pitchFamily="34" charset="0"/>
              </a:rPr>
              <a:t>education</a:t>
            </a:r>
            <a:r>
              <a:rPr lang="hr-HR" sz="1600" dirty="0">
                <a:solidFill>
                  <a:prstClr val="white"/>
                </a:solidFill>
                <a:latin typeface="Arial" panose="020B0604020202020204" pitchFamily="34" charset="0"/>
                <a:cs typeface="Arial" panose="020B0604020202020204" pitchFamily="34" charset="0"/>
              </a:rPr>
              <a:t> of </a:t>
            </a:r>
            <a:r>
              <a:rPr lang="hr-HR" sz="1600" dirty="0" err="1">
                <a:solidFill>
                  <a:prstClr val="white"/>
                </a:solidFill>
                <a:latin typeface="Arial" panose="020B0604020202020204" pitchFamily="34" charset="0"/>
                <a:cs typeface="Arial" panose="020B0604020202020204" pitchFamily="34" charset="0"/>
              </a:rPr>
              <a:t>users</a:t>
            </a:r>
            <a:r>
              <a:rPr lang="hr-HR" sz="1600" dirty="0">
                <a:solidFill>
                  <a:prstClr val="white"/>
                </a:solidFill>
                <a:latin typeface="Arial" panose="020B0604020202020204" pitchFamily="34" charset="0"/>
                <a:cs typeface="Arial" panose="020B0604020202020204" pitchFamily="34" charset="0"/>
              </a:rPr>
              <a:t> </a:t>
            </a:r>
            <a:r>
              <a:rPr lang="en-GB" sz="1600" dirty="0">
                <a:solidFill>
                  <a:prstClr val="white"/>
                </a:solidFill>
                <a:latin typeface="Arial" panose="020B0604020202020204" pitchFamily="34" charset="0"/>
                <a:cs typeface="Arial" panose="020B0604020202020204" pitchFamily="34" charset="0"/>
              </a:rPr>
              <a:t>and advanced </a:t>
            </a:r>
            <a:r>
              <a:rPr lang="hr-HR" sz="1600" dirty="0" err="1">
                <a:solidFill>
                  <a:prstClr val="white"/>
                </a:solidFill>
                <a:latin typeface="Arial" panose="020B0604020202020204" pitchFamily="34" charset="0"/>
                <a:cs typeface="Arial" panose="020B0604020202020204" pitchFamily="34" charset="0"/>
              </a:rPr>
              <a:t>user</a:t>
            </a:r>
            <a:r>
              <a:rPr lang="en-GB" sz="1600" dirty="0">
                <a:solidFill>
                  <a:prstClr val="white"/>
                </a:solidFill>
                <a:latin typeface="Arial" panose="020B0604020202020204" pitchFamily="34" charset="0"/>
                <a:cs typeface="Arial" panose="020B0604020202020204" pitchFamily="34" charset="0"/>
              </a:rPr>
              <a:t> support</a:t>
            </a: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p:txBody>
      </p:sp>
      <p:sp>
        <p:nvSpPr>
          <p:cNvPr id="8" name="Rectangle 4"/>
          <p:cNvSpPr/>
          <p:nvPr/>
        </p:nvSpPr>
        <p:spPr>
          <a:xfrm>
            <a:off x="528070" y="1578207"/>
            <a:ext cx="2656800" cy="4472152"/>
          </a:xfrm>
          <a:prstGeom prst="rect">
            <a:avLst/>
          </a:prstGeom>
          <a:solidFill>
            <a:srgbClr val="D71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dirty="0">
                <a:solidFill>
                  <a:prstClr val="white"/>
                </a:solidFill>
                <a:latin typeface="Arial" panose="020B0604020202020204" pitchFamily="34" charset="0"/>
                <a:cs typeface="Arial" panose="020B0604020202020204" pitchFamily="34" charset="0"/>
              </a:rPr>
              <a:t>…</a:t>
            </a:r>
            <a:r>
              <a:rPr lang="hr-HR" sz="1600" dirty="0">
                <a:solidFill>
                  <a:prstClr val="white"/>
                </a:solidFill>
                <a:latin typeface="Arial" panose="020B0604020202020204" pitchFamily="34" charset="0"/>
                <a:cs typeface="Arial" panose="020B0604020202020204" pitchFamily="34" charset="0"/>
              </a:rPr>
              <a:t> B</a:t>
            </a:r>
            <a:r>
              <a:rPr lang="en-GB" sz="1600" dirty="0" err="1">
                <a:solidFill>
                  <a:prstClr val="white"/>
                </a:solidFill>
                <a:latin typeface="Arial" panose="020B0604020202020204" pitchFamily="34" charset="0"/>
                <a:cs typeface="Arial" panose="020B0604020202020204" pitchFamily="34" charset="0"/>
              </a:rPr>
              <a:t>uilds</a:t>
            </a:r>
            <a:r>
              <a:rPr lang="en-GB" sz="1600" dirty="0">
                <a:solidFill>
                  <a:prstClr val="white"/>
                </a:solidFill>
                <a:latin typeface="Arial" panose="020B0604020202020204" pitchFamily="34" charset="0"/>
                <a:cs typeface="Arial" panose="020B0604020202020204" pitchFamily="34" charset="0"/>
              </a:rPr>
              <a:t> national </a:t>
            </a:r>
            <a:r>
              <a:rPr lang="hr-HR" sz="1600" dirty="0">
                <a:solidFill>
                  <a:prstClr val="white"/>
                </a:solidFill>
                <a:latin typeface="Arial" panose="020B0604020202020204" pitchFamily="34" charset="0"/>
                <a:cs typeface="Arial" panose="020B0604020202020204" pitchFamily="34" charset="0"/>
              </a:rPr>
              <a:t/>
            </a:r>
            <a:br>
              <a:rPr lang="hr-HR" sz="1600" dirty="0">
                <a:solidFill>
                  <a:prstClr val="white"/>
                </a:solidFill>
                <a:latin typeface="Arial" panose="020B0604020202020204" pitchFamily="34" charset="0"/>
                <a:cs typeface="Arial" panose="020B0604020202020204" pitchFamily="34" charset="0"/>
              </a:rPr>
            </a:br>
            <a:r>
              <a:rPr lang="en-GB" sz="2133" b="1" dirty="0">
                <a:solidFill>
                  <a:prstClr val="white"/>
                </a:solidFill>
                <a:latin typeface="Arial" panose="020B0604020202020204" pitchFamily="34" charset="0"/>
                <a:cs typeface="Arial" panose="020B0604020202020204" pitchFamily="34" charset="0"/>
              </a:rPr>
              <a:t>e-infrastructure</a:t>
            </a:r>
            <a:r>
              <a:rPr lang="en-GB" sz="1600" dirty="0">
                <a:solidFill>
                  <a:prstClr val="white"/>
                </a:solidFill>
                <a:latin typeface="Arial" panose="020B0604020202020204" pitchFamily="34" charset="0"/>
                <a:cs typeface="Arial" panose="020B0604020202020204" pitchFamily="34" charset="0"/>
              </a:rPr>
              <a:t>,</a:t>
            </a:r>
          </a:p>
          <a:p>
            <a:pPr algn="ctr" defTabSz="914354">
              <a:defRPr/>
            </a:pPr>
            <a:r>
              <a:rPr lang="en-GB" sz="1600" dirty="0">
                <a:solidFill>
                  <a:prstClr val="white"/>
                </a:solidFill>
                <a:latin typeface="Arial" panose="020B0604020202020204" pitchFamily="34" charset="0"/>
                <a:cs typeface="Arial" panose="020B0604020202020204" pitchFamily="34" charset="0"/>
              </a:rPr>
              <a:t>from data </a:t>
            </a:r>
            <a:r>
              <a:rPr lang="en-GB" sz="1600" dirty="0" err="1">
                <a:solidFill>
                  <a:prstClr val="white"/>
                </a:solidFill>
                <a:latin typeface="Arial" panose="020B0604020202020204" pitchFamily="34" charset="0"/>
                <a:cs typeface="Arial" panose="020B0604020202020204" pitchFamily="34" charset="0"/>
              </a:rPr>
              <a:t>centers</a:t>
            </a:r>
            <a:r>
              <a:rPr lang="en-GB" sz="1600" dirty="0">
                <a:solidFill>
                  <a:prstClr val="white"/>
                </a:solidFill>
                <a:latin typeface="Arial" panose="020B0604020202020204" pitchFamily="34" charset="0"/>
                <a:cs typeface="Arial" panose="020B0604020202020204" pitchFamily="34" charset="0"/>
              </a:rPr>
              <a:t>, through network, computer</a:t>
            </a:r>
          </a:p>
          <a:p>
            <a:pPr algn="ctr" defTabSz="914354">
              <a:defRPr/>
            </a:pPr>
            <a:r>
              <a:rPr lang="en-GB" sz="1600" dirty="0">
                <a:solidFill>
                  <a:prstClr val="white"/>
                </a:solidFill>
                <a:latin typeface="Arial" panose="020B0604020202020204" pitchFamily="34" charset="0"/>
                <a:cs typeface="Arial" panose="020B0604020202020204" pitchFamily="34" charset="0"/>
              </a:rPr>
              <a:t>and storage resources, all the way to information services</a:t>
            </a: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p:txBody>
      </p:sp>
      <p:sp>
        <p:nvSpPr>
          <p:cNvPr id="9" name="Rectangle 5"/>
          <p:cNvSpPr/>
          <p:nvPr/>
        </p:nvSpPr>
        <p:spPr>
          <a:xfrm>
            <a:off x="6182430" y="1578207"/>
            <a:ext cx="2656800" cy="4472152"/>
          </a:xfrm>
          <a:prstGeom prst="rect">
            <a:avLst/>
          </a:prstGeom>
          <a:solidFill>
            <a:srgbClr val="D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dirty="0">
                <a:solidFill>
                  <a:prstClr val="white"/>
                </a:solidFill>
                <a:latin typeface="Arial" panose="020B0604020202020204" pitchFamily="34" charset="0"/>
                <a:cs typeface="Arial" panose="020B0604020202020204" pitchFamily="34" charset="0"/>
              </a:rPr>
              <a:t>… Builds </a:t>
            </a:r>
            <a:r>
              <a:rPr lang="en-GB" sz="2133" b="1" dirty="0">
                <a:solidFill>
                  <a:prstClr val="white"/>
                </a:solidFill>
                <a:latin typeface="Arial" panose="020B0604020202020204" pitchFamily="34" charset="0"/>
                <a:cs typeface="Arial" panose="020B0604020202020204" pitchFamily="34" charset="0"/>
              </a:rPr>
              <a:t>bridges</a:t>
            </a:r>
            <a:r>
              <a:rPr lang="en-GB" sz="1600" dirty="0">
                <a:solidFill>
                  <a:prstClr val="white"/>
                </a:solidFill>
                <a:latin typeface="Arial" panose="020B0604020202020204" pitchFamily="34" charset="0"/>
                <a:cs typeface="Arial" panose="020B0604020202020204" pitchFamily="34" charset="0"/>
              </a:rPr>
              <a:t> to international infrastructures and initiatives</a:t>
            </a: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r>
              <a:rPr lang="hr-HR" sz="1600" dirty="0">
                <a:solidFill>
                  <a:prstClr val="white"/>
                </a:solidFill>
                <a:latin typeface="Arial" panose="020B0604020202020204" pitchFamily="34" charset="0"/>
                <a:cs typeface="Arial" panose="020B0604020202020204" pitchFamily="34" charset="0"/>
              </a:rPr>
              <a:t>5.2</a:t>
            </a:r>
          </a:p>
        </p:txBody>
      </p:sp>
      <p:sp>
        <p:nvSpPr>
          <p:cNvPr id="10" name="Rectangle 8">
            <a:extLst>
              <a:ext uri="{FF2B5EF4-FFF2-40B4-BE49-F238E27FC236}">
                <a16:creationId xmlns:a16="http://schemas.microsoft.com/office/drawing/2014/main" id="{4C930E02-B58F-40DD-9A53-4CC6B621C762}"/>
              </a:ext>
            </a:extLst>
          </p:cNvPr>
          <p:cNvSpPr/>
          <p:nvPr/>
        </p:nvSpPr>
        <p:spPr>
          <a:xfrm>
            <a:off x="9009611" y="1578207"/>
            <a:ext cx="2654923" cy="4472152"/>
          </a:xfrm>
          <a:prstGeom prst="rect">
            <a:avLst/>
          </a:prstGeom>
          <a:solidFill>
            <a:srgbClr val="E98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r>
              <a:rPr lang="en-GB" sz="1600" dirty="0">
                <a:solidFill>
                  <a:prstClr val="white"/>
                </a:solidFill>
                <a:latin typeface="Arial" panose="020B0604020202020204" pitchFamily="34" charset="0"/>
                <a:cs typeface="Arial" panose="020B0604020202020204" pitchFamily="34" charset="0"/>
              </a:rPr>
              <a:t>… Is </a:t>
            </a:r>
            <a:r>
              <a:rPr lang="hr-HR" sz="1600" dirty="0">
                <a:solidFill>
                  <a:prstClr val="white"/>
                </a:solidFill>
                <a:latin typeface="Arial" panose="020B0604020202020204" pitchFamily="34" charset="0"/>
                <a:cs typeface="Arial" panose="020B0604020202020204" pitchFamily="34" charset="0"/>
              </a:rPr>
              <a:t>a </a:t>
            </a:r>
            <a:r>
              <a:rPr lang="en-GB" sz="1600" dirty="0">
                <a:solidFill>
                  <a:prstClr val="white"/>
                </a:solidFill>
                <a:latin typeface="Arial" panose="020B0604020202020204" pitchFamily="34" charset="0"/>
                <a:cs typeface="Arial" panose="020B0604020202020204" pitchFamily="34" charset="0"/>
              </a:rPr>
              <a:t>synonym</a:t>
            </a:r>
            <a:r>
              <a:rPr lang="hr-HR" sz="1600" dirty="0">
                <a:solidFill>
                  <a:prstClr val="white"/>
                </a:solidFill>
                <a:latin typeface="Arial" panose="020B0604020202020204" pitchFamily="34" charset="0"/>
                <a:cs typeface="Arial" panose="020B0604020202020204" pitchFamily="34" charset="0"/>
              </a:rPr>
              <a:t> for a </a:t>
            </a:r>
            <a:r>
              <a:rPr lang="en-GB" sz="2133" b="1" dirty="0">
                <a:solidFill>
                  <a:prstClr val="white"/>
                </a:solidFill>
                <a:latin typeface="Arial" panose="020B0604020202020204" pitchFamily="34" charset="0"/>
                <a:cs typeface="Arial" panose="020B0604020202020204" pitchFamily="34" charset="0"/>
              </a:rPr>
              <a:t>digital </a:t>
            </a:r>
            <a:r>
              <a:rPr lang="hr-HR" sz="2133" b="1" dirty="0" err="1">
                <a:solidFill>
                  <a:prstClr val="white"/>
                </a:solidFill>
                <a:latin typeface="Arial" panose="020B0604020202020204" pitchFamily="34" charset="0"/>
                <a:cs typeface="Arial" panose="020B0604020202020204" pitchFamily="34" charset="0"/>
              </a:rPr>
              <a:t>transformation</a:t>
            </a:r>
            <a:r>
              <a:rPr lang="en-GB" sz="1600" dirty="0">
                <a:solidFill>
                  <a:prstClr val="white"/>
                </a:solidFill>
                <a:latin typeface="Arial" panose="020B0604020202020204" pitchFamily="34" charset="0"/>
                <a:cs typeface="Arial" panose="020B0604020202020204" pitchFamily="34" charset="0"/>
              </a:rPr>
              <a:t> of science and </a:t>
            </a:r>
            <a:r>
              <a:rPr lang="hr-HR" sz="1600" dirty="0" err="1">
                <a:solidFill>
                  <a:prstClr val="white"/>
                </a:solidFill>
                <a:latin typeface="Arial" panose="020B0604020202020204" pitchFamily="34" charset="0"/>
                <a:cs typeface="Arial" panose="020B0604020202020204" pitchFamily="34" charset="0"/>
              </a:rPr>
              <a:t>higher</a:t>
            </a:r>
            <a:r>
              <a:rPr lang="hr-HR" sz="1600" dirty="0">
                <a:solidFill>
                  <a:prstClr val="white"/>
                </a:solidFill>
                <a:latin typeface="Arial" panose="020B0604020202020204" pitchFamily="34" charset="0"/>
                <a:cs typeface="Arial" panose="020B0604020202020204" pitchFamily="34" charset="0"/>
              </a:rPr>
              <a:t> </a:t>
            </a:r>
            <a:r>
              <a:rPr lang="en-GB" sz="1600" dirty="0">
                <a:solidFill>
                  <a:prstClr val="white"/>
                </a:solidFill>
                <a:latin typeface="Arial" panose="020B0604020202020204" pitchFamily="34" charset="0"/>
                <a:cs typeface="Arial" panose="020B0604020202020204" pitchFamily="34" charset="0"/>
              </a:rPr>
              <a:t>education</a:t>
            </a:r>
            <a:r>
              <a:rPr lang="hr-HR" sz="1600" dirty="0">
                <a:solidFill>
                  <a:prstClr val="white"/>
                </a:solidFill>
                <a:latin typeface="Arial" panose="020B0604020202020204" pitchFamily="34" charset="0"/>
                <a:cs typeface="Arial" panose="020B0604020202020204" pitchFamily="34" charset="0"/>
              </a:rPr>
              <a:t> system</a:t>
            </a: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a:p>
            <a:pPr algn="ctr" defTabSz="914354">
              <a:defRPr/>
            </a:pPr>
            <a:r>
              <a:rPr lang="pl-PL" sz="1600" dirty="0">
                <a:solidFill>
                  <a:prstClr val="white"/>
                </a:solidFill>
                <a:latin typeface="Arial" panose="020B0604020202020204" pitchFamily="34" charset="0"/>
                <a:cs typeface="Arial" panose="020B0604020202020204" pitchFamily="34" charset="0"/>
              </a:rPr>
              <a:t>5.2</a:t>
            </a:r>
          </a:p>
        </p:txBody>
      </p:sp>
      <p:pic>
        <p:nvPicPr>
          <p:cNvPr id="11" name="Picture 11">
            <a:extLst>
              <a:ext uri="{FF2B5EF4-FFF2-40B4-BE49-F238E27FC236}">
                <a16:creationId xmlns:a16="http://schemas.microsoft.com/office/drawing/2014/main" id="{85F81349-5343-486E-AE24-8A1788FAA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15" y="4531576"/>
            <a:ext cx="2112000" cy="1253119"/>
          </a:xfrm>
          <a:prstGeom prst="rect">
            <a:avLst/>
          </a:prstGeom>
          <a:ln>
            <a:solidFill>
              <a:schemeClr val="bg1"/>
            </a:solidFill>
          </a:ln>
          <a:effectLst>
            <a:outerShdw blurRad="50800" dist="38100" dir="2700000" algn="tl" rotWithShape="0">
              <a:prstClr val="black">
                <a:alpha val="40000"/>
              </a:prstClr>
            </a:outerShdw>
          </a:effectLst>
        </p:spPr>
      </p:pic>
      <p:pic>
        <p:nvPicPr>
          <p:cNvPr id="12" name="Picture 12">
            <a:extLst>
              <a:ext uri="{FF2B5EF4-FFF2-40B4-BE49-F238E27FC236}">
                <a16:creationId xmlns:a16="http://schemas.microsoft.com/office/drawing/2014/main" id="{9EABC07B-9B4A-4CF9-A6E7-90D5255D0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7650" y="4531573"/>
            <a:ext cx="2112000" cy="1264343"/>
          </a:xfrm>
          <a:prstGeom prst="rect">
            <a:avLst/>
          </a:prstGeom>
          <a:ln>
            <a:solidFill>
              <a:schemeClr val="bg1"/>
            </a:solidFill>
          </a:ln>
          <a:effectLst>
            <a:outerShdw blurRad="50800" dist="38100" dir="2700000" algn="tl" rotWithShape="0">
              <a:prstClr val="black">
                <a:alpha val="40000"/>
              </a:prstClr>
            </a:outerShdw>
          </a:effectLst>
        </p:spPr>
      </p:pic>
      <p:pic>
        <p:nvPicPr>
          <p:cNvPr id="13" name="Picture 13">
            <a:extLst>
              <a:ext uri="{FF2B5EF4-FFF2-40B4-BE49-F238E27FC236}">
                <a16:creationId xmlns:a16="http://schemas.microsoft.com/office/drawing/2014/main" id="{A3EBFF51-15F5-4476-AFEB-2C24EBD4C4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4979" y="4531573"/>
            <a:ext cx="2112000" cy="1264343"/>
          </a:xfrm>
          <a:prstGeom prst="rect">
            <a:avLst/>
          </a:prstGeom>
          <a:ln>
            <a:solidFill>
              <a:schemeClr val="bg1"/>
            </a:solidFill>
          </a:ln>
          <a:effectLst>
            <a:outerShdw blurRad="50800" dist="38100" dir="2700000" algn="tl" rotWithShape="0">
              <a:prstClr val="black">
                <a:alpha val="40000"/>
              </a:prstClr>
            </a:outerShdw>
          </a:effectLst>
        </p:spPr>
      </p:pic>
      <p:pic>
        <p:nvPicPr>
          <p:cNvPr id="14" name="Picture 14">
            <a:extLst>
              <a:ext uri="{FF2B5EF4-FFF2-40B4-BE49-F238E27FC236}">
                <a16:creationId xmlns:a16="http://schemas.microsoft.com/office/drawing/2014/main" id="{CD13B520-6A9C-4EBF-A4C3-39DB465E16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4830" y="4530760"/>
            <a:ext cx="2112000" cy="1254747"/>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785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en-US" dirty="0"/>
              <a:t>Open Science</a:t>
            </a:r>
            <a:r>
              <a:rPr lang="hr-HR" dirty="0"/>
              <a:t> </a:t>
            </a:r>
            <a:r>
              <a:rPr lang="hr-HR" dirty="0" err="1" smtClean="0"/>
              <a:t>Services</a:t>
            </a:r>
            <a:r>
              <a:rPr lang="hr-HR" dirty="0" smtClean="0"/>
              <a:t> for </a:t>
            </a:r>
            <a:r>
              <a:rPr lang="hr-HR" dirty="0" err="1" smtClean="0"/>
              <a:t>Researchers</a:t>
            </a:r>
            <a:r>
              <a:rPr lang="hr-HR" dirty="0" smtClean="0"/>
              <a:t> </a:t>
            </a:r>
            <a:r>
              <a:rPr lang="hr-HR" dirty="0"/>
              <a:t>&amp; </a:t>
            </a:r>
            <a:r>
              <a:rPr lang="hr-HR" dirty="0" err="1"/>
              <a:t>Roles</a:t>
            </a:r>
            <a:endParaRPr lang="hr-HR" dirty="0"/>
          </a:p>
        </p:txBody>
      </p:sp>
      <p:sp>
        <p:nvSpPr>
          <p:cNvPr id="4" name="Rezervirano mjesto teksta 3"/>
          <p:cNvSpPr>
            <a:spLocks noGrp="1"/>
          </p:cNvSpPr>
          <p:nvPr>
            <p:ph type="body" sz="quarter" idx="14"/>
          </p:nvPr>
        </p:nvSpPr>
        <p:spPr/>
        <p:txBody>
          <a:bodyPr/>
          <a:lstStyle/>
          <a:p>
            <a:r>
              <a:rPr lang="hr-HR" dirty="0"/>
              <a:t>SRCE </a:t>
            </a:r>
            <a:r>
              <a:rPr lang="hr-HR" dirty="0" err="1"/>
              <a:t>provides</a:t>
            </a:r>
            <a:r>
              <a:rPr lang="hr-HR" dirty="0"/>
              <a:t> e-</a:t>
            </a:r>
            <a:r>
              <a:rPr lang="hr-HR" dirty="0" err="1"/>
              <a:t>infrastructure</a:t>
            </a:r>
            <a:r>
              <a:rPr lang="hr-HR" dirty="0"/>
              <a:t> &amp; data </a:t>
            </a:r>
            <a:r>
              <a:rPr lang="hr-HR" dirty="0" err="1"/>
              <a:t>services</a:t>
            </a:r>
            <a:r>
              <a:rPr lang="hr-HR" dirty="0"/>
              <a:t> for Open Science</a:t>
            </a:r>
          </a:p>
          <a:p>
            <a:endParaRPr lang="hr-HR" dirty="0"/>
          </a:p>
        </p:txBody>
      </p:sp>
      <p:sp>
        <p:nvSpPr>
          <p:cNvPr id="5" name="Rezervirano mjesto podnožja 4"/>
          <p:cNvSpPr>
            <a:spLocks noGrp="1"/>
          </p:cNvSpPr>
          <p:nvPr>
            <p:ph type="ftr" sz="quarter" idx="16"/>
          </p:nvPr>
        </p:nvSpPr>
        <p:spPr/>
        <p:txBody>
          <a:bodyPr/>
          <a:lstStyle/>
          <a:p>
            <a:r>
              <a:rPr lang="nl-NL" smtClean="0"/>
              <a:t>29 | 11 | 2022 by Draženko Celjak, SRCE</a:t>
            </a:r>
            <a:endParaRPr lang="nl-NL" dirty="0"/>
          </a:p>
        </p:txBody>
      </p:sp>
      <p:pic>
        <p:nvPicPr>
          <p:cNvPr id="23"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61" y="1974611"/>
            <a:ext cx="1042618" cy="625570"/>
          </a:xfrm>
          <a:prstGeom prst="rect">
            <a:avLst/>
          </a:prstGeom>
        </p:spPr>
      </p:pic>
      <p:sp>
        <p:nvSpPr>
          <p:cNvPr id="24" name="Rectangle 8"/>
          <p:cNvSpPr/>
          <p:nvPr/>
        </p:nvSpPr>
        <p:spPr>
          <a:xfrm>
            <a:off x="907602" y="1928559"/>
            <a:ext cx="1754872" cy="1546577"/>
          </a:xfrm>
          <a:prstGeom prst="rect">
            <a:avLst/>
          </a:prstGeom>
          <a:solidFill>
            <a:srgbClr val="D207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COMPUTING</a:t>
            </a:r>
          </a:p>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Advanced </a:t>
            </a:r>
            <a:r>
              <a:rPr kumimoji="0" lang="hr-HR" sz="1200" b="1"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Computing</a:t>
            </a:r>
            <a:r>
              <a:rPr kumimoji="0" lang="hr-HR"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&amp; </a:t>
            </a:r>
            <a:br>
              <a:rPr kumimoji="0" lang="hr-HR"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hr-HR" sz="1200" b="1"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Cloud</a:t>
            </a:r>
            <a:r>
              <a:rPr kumimoji="0" lang="hr-HR"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200" b="1" i="0" u="none" strike="noStrike" kern="1200" cap="none" spc="0" normalizeH="0" noProof="0" dirty="0" err="1">
                <a:ln>
                  <a:noFill/>
                </a:ln>
                <a:solidFill>
                  <a:prstClr val="white"/>
                </a:solidFill>
                <a:effectLst/>
                <a:uLnTx/>
                <a:uFillTx/>
                <a:latin typeface="Arial" panose="020B0604020202020204" pitchFamily="34" charset="0"/>
                <a:ea typeface="+mn-ea"/>
                <a:cs typeface="Arial" panose="020B0604020202020204" pitchFamily="34" charset="0"/>
              </a:rPr>
              <a:t>Services</a:t>
            </a:r>
            <a:endParaRPr kumimoji="0" lang="en-GB"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5"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4213" y="1967858"/>
            <a:ext cx="815853" cy="538189"/>
          </a:xfrm>
          <a:prstGeom prst="rect">
            <a:avLst/>
          </a:prstGeom>
        </p:spPr>
      </p:pic>
      <p:sp>
        <p:nvSpPr>
          <p:cNvPr id="26" name="Rectangle 9"/>
          <p:cNvSpPr/>
          <p:nvPr/>
        </p:nvSpPr>
        <p:spPr>
          <a:xfrm>
            <a:off x="907602" y="3924131"/>
            <a:ext cx="1754872" cy="1725862"/>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 marR="0" lvl="0" indent="0" algn="ctr" defTabSz="685800" rtl="0" eaLnBrk="1" fontAlgn="auto" latinLnBrk="0" hangingPunct="1">
              <a:lnSpc>
                <a:spcPct val="100000"/>
              </a:lnSpc>
              <a:spcBef>
                <a:spcPts val="0"/>
              </a:spcBef>
              <a:spcAft>
                <a:spcPts val="0"/>
              </a:spcAft>
              <a:buClrTx/>
              <a:buSzTx/>
              <a:buFontTx/>
              <a:buNone/>
              <a:tabLst/>
              <a:defRPr/>
            </a:pPr>
            <a:r>
              <a:rPr kumimoji="0" lang="hr-HR"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SERVICES</a:t>
            </a:r>
          </a:p>
          <a:p>
            <a:pPr marL="72000" marR="0" lvl="0" indent="0" algn="ctr" defTabSz="685800" rtl="0" eaLnBrk="1" fontAlgn="auto" latinLnBrk="0" hangingPunct="1">
              <a:lnSpc>
                <a:spcPct val="100000"/>
              </a:lnSpc>
              <a:spcBef>
                <a:spcPts val="0"/>
              </a:spcBef>
              <a:spcAft>
                <a:spcPts val="0"/>
              </a:spcAft>
              <a:buClrTx/>
              <a:buSzTx/>
              <a:buFontTx/>
              <a:buNone/>
              <a:tabLst/>
              <a:defRPr/>
            </a:pPr>
            <a:r>
              <a:rPr lang="hr-HR" sz="1200" b="1" dirty="0" err="1">
                <a:solidFill>
                  <a:prstClr val="white"/>
                </a:solidFill>
                <a:latin typeface="Arial" panose="020B0604020202020204" pitchFamily="34" charset="0"/>
                <a:cs typeface="Arial" panose="020B0604020202020204" pitchFamily="34" charset="0"/>
              </a:rPr>
              <a:t>d</a:t>
            </a:r>
            <a:r>
              <a:rPr kumimoji="0" lang="hr-HR"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uring</a:t>
            </a:r>
            <a:r>
              <a:rPr kumimoji="0" lang="hr-H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all</a:t>
            </a:r>
            <a:r>
              <a:rPr kumimoji="0" lang="hr-H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phases</a:t>
            </a:r>
            <a:r>
              <a:rPr kumimoji="0" lang="hr-H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of </a:t>
            </a:r>
            <a:r>
              <a:rPr kumimoji="0" lang="hr-HR"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research</a:t>
            </a:r>
            <a:r>
              <a:rPr kumimoji="0" lang="hr-H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process</a:t>
            </a:r>
            <a:r>
              <a:rPr kumimoji="0" lang="hr-HR"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27" name="Rectangle 19"/>
          <p:cNvSpPr/>
          <p:nvPr/>
        </p:nvSpPr>
        <p:spPr>
          <a:xfrm>
            <a:off x="4749048" y="4080624"/>
            <a:ext cx="994729" cy="901500"/>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1200"/>
              </a:spcBef>
              <a:spcAft>
                <a:spcPts val="600"/>
              </a:spcAft>
              <a:buClrTx/>
              <a:buSzTx/>
              <a:buFontTx/>
              <a:buNone/>
              <a:tabLst/>
              <a:defRPr/>
            </a:pP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storage</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during</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research</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process</a:t>
            </a:r>
            <a:endPar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1200"/>
              </a:spcBef>
              <a:spcAft>
                <a:spcPts val="600"/>
              </a:spcAft>
              <a:buClrTx/>
              <a:buSzTx/>
              <a:buFontTx/>
              <a:buNone/>
              <a:tabLst/>
              <a:defRPr/>
            </a:pPr>
            <a:endParaRPr kumimoji="0" lang="hr-HR"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8" name="Picture 22"/>
          <p:cNvPicPr>
            <a:picLocks noChangeAspect="1"/>
          </p:cNvPicPr>
          <p:nvPr/>
        </p:nvPicPr>
        <p:blipFill>
          <a:blip r:embed="rId5"/>
          <a:stretch>
            <a:fillRect/>
          </a:stretch>
        </p:blipFill>
        <p:spPr>
          <a:xfrm>
            <a:off x="2845689" y="5188531"/>
            <a:ext cx="866568" cy="287544"/>
          </a:xfrm>
          <a:prstGeom prst="rect">
            <a:avLst/>
          </a:prstGeom>
        </p:spPr>
      </p:pic>
      <p:pic>
        <p:nvPicPr>
          <p:cNvPr id="29" name="Picture 23">
            <a:extLst>
              <a:ext uri="{FF2B5EF4-FFF2-40B4-BE49-F238E27FC236}">
                <a16:creationId xmlns:a16="http://schemas.microsoft.com/office/drawing/2014/main" id="{4325B164-101E-6845-87B0-D3DF8ED2A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5725" y="5058084"/>
            <a:ext cx="751327" cy="417991"/>
          </a:xfrm>
          <a:prstGeom prst="rect">
            <a:avLst/>
          </a:prstGeom>
        </p:spPr>
      </p:pic>
      <p:sp>
        <p:nvSpPr>
          <p:cNvPr id="30" name="Rectangle 24"/>
          <p:cNvSpPr/>
          <p:nvPr/>
        </p:nvSpPr>
        <p:spPr>
          <a:xfrm>
            <a:off x="3754320" y="4079272"/>
            <a:ext cx="994729" cy="901500"/>
          </a:xfrm>
          <a:prstGeom prst="rect">
            <a:avLst/>
          </a:prstGeom>
          <a:solidFill>
            <a:srgbClr val="E982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Permanent</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storage</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research</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results</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sharing</a:t>
            </a:r>
            <a:endPar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1" name="Picture 25" descr="puh_logo_zavrsni_regular.png">
            <a:extLst>
              <a:ext uri="{FF2B5EF4-FFF2-40B4-BE49-F238E27FC236}">
                <a16:creationId xmlns:a16="http://schemas.microsoft.com/office/drawing/2014/main" id="{1D003A33-4E7D-3248-9AA5-433C4FA059B4}"/>
              </a:ext>
            </a:extLst>
          </p:cNvPr>
          <p:cNvPicPr>
            <a:picLocks noChangeAspect="1"/>
          </p:cNvPicPr>
          <p:nvPr/>
        </p:nvPicPr>
        <p:blipFill>
          <a:blip r:embed="rId7" cstate="print"/>
          <a:stretch>
            <a:fillRect/>
          </a:stretch>
        </p:blipFill>
        <p:spPr>
          <a:xfrm>
            <a:off x="4864770" y="5150523"/>
            <a:ext cx="782938" cy="325552"/>
          </a:xfrm>
          <a:prstGeom prst="rect">
            <a:avLst/>
          </a:prstGeom>
        </p:spPr>
      </p:pic>
      <p:sp>
        <p:nvSpPr>
          <p:cNvPr id="32" name="Rectangle 26"/>
          <p:cNvSpPr/>
          <p:nvPr/>
        </p:nvSpPr>
        <p:spPr>
          <a:xfrm>
            <a:off x="2759591" y="4079272"/>
            <a:ext cx="994729" cy="901500"/>
          </a:xfrm>
          <a:prstGeom prst="rect">
            <a:avLst/>
          </a:prstGeom>
          <a:solidFill>
            <a:srgbClr val="F99D1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Scientific</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papers</a:t>
            </a:r>
            <a:r>
              <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hr-HR" sz="100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publication</a:t>
            </a:r>
            <a:endParaRPr kumimoji="0" lang="hr-HR" sz="100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3" name="Group 3"/>
          <p:cNvGrpSpPr/>
          <p:nvPr/>
        </p:nvGrpSpPr>
        <p:grpSpPr>
          <a:xfrm>
            <a:off x="2759591" y="2548950"/>
            <a:ext cx="3016505" cy="755220"/>
            <a:chOff x="2365864" y="730824"/>
            <a:chExt cx="3240000" cy="1081468"/>
          </a:xfrm>
        </p:grpSpPr>
        <p:sp>
          <p:nvSpPr>
            <p:cNvPr id="34" name="Rectangle 27"/>
            <p:cNvSpPr/>
            <p:nvPr/>
          </p:nvSpPr>
          <p:spPr>
            <a:xfrm>
              <a:off x="4525864" y="732292"/>
              <a:ext cx="1080000" cy="1080000"/>
            </a:xfrm>
            <a:prstGeom prst="rect">
              <a:avLst/>
            </a:prstGeom>
            <a:solidFill>
              <a:srgbClr val="DD58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lvl="0" algn="ctr">
                <a:defRPr/>
              </a:pPr>
              <a:r>
                <a:rPr lang="hr-HR" sz="1100" b="1" dirty="0" err="1">
                  <a:solidFill>
                    <a:prstClr val="white"/>
                  </a:solidFill>
                  <a:latin typeface="Arial" panose="020B0604020202020204" pitchFamily="34" charset="0"/>
                  <a:cs typeface="Arial" panose="020B0604020202020204" pitchFamily="34" charset="0"/>
                </a:rPr>
                <a:t>Cloud</a:t>
              </a:r>
              <a:r>
                <a:rPr lang="hr-HR" sz="1100" b="1" dirty="0">
                  <a:solidFill>
                    <a:prstClr val="white"/>
                  </a:solidFill>
                  <a:latin typeface="Arial" panose="020B0604020202020204" pitchFamily="34" charset="0"/>
                  <a:cs typeface="Arial" panose="020B0604020202020204" pitchFamily="34" charset="0"/>
                </a:rPr>
                <a:t> </a:t>
              </a:r>
              <a:r>
                <a:rPr lang="hr-HR" sz="1100" b="1" dirty="0" err="1">
                  <a:solidFill>
                    <a:prstClr val="white"/>
                  </a:solidFill>
                  <a:latin typeface="Arial" panose="020B0604020202020204" pitchFamily="34" charset="0"/>
                  <a:cs typeface="Arial" panose="020B0604020202020204" pitchFamily="34" charset="0"/>
                </a:rPr>
                <a:t>services</a:t>
              </a:r>
              <a:endParaRPr lang="hr-HR" sz="1100" b="1" dirty="0">
                <a:solidFill>
                  <a:prstClr val="white"/>
                </a:solidFill>
                <a:latin typeface="Arial" panose="020B0604020202020204" pitchFamily="34" charset="0"/>
                <a:cs typeface="Arial" panose="020B0604020202020204" pitchFamily="34" charset="0"/>
              </a:endParaRPr>
            </a:p>
            <a:p>
              <a:pPr lvl="0" algn="ctr">
                <a:defRPr/>
              </a:pPr>
              <a:r>
                <a:rPr lang="hr-HR" sz="1100" b="1" dirty="0">
                  <a:solidFill>
                    <a:prstClr val="white"/>
                  </a:solidFill>
                  <a:latin typeface="Arial" panose="020B0604020202020204" pitchFamily="34" charset="0"/>
                  <a:cs typeface="Arial" panose="020B0604020202020204" pitchFamily="34" charset="0"/>
                </a:rPr>
                <a:t> </a:t>
              </a:r>
            </a:p>
          </p:txBody>
        </p:sp>
        <p:sp>
          <p:nvSpPr>
            <p:cNvPr id="35" name="Rectangle 28"/>
            <p:cNvSpPr/>
            <p:nvPr/>
          </p:nvSpPr>
          <p:spPr>
            <a:xfrm>
              <a:off x="3445864" y="730824"/>
              <a:ext cx="1080000" cy="1080000"/>
            </a:xfrm>
            <a:prstGeom prst="rect">
              <a:avLst/>
            </a:prstGeom>
            <a:solidFill>
              <a:srgbClr val="ED85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hr-HR"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HTC </a:t>
              </a:r>
              <a:r>
                <a:rPr kumimoji="0" lang="hr-HR" sz="11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Cloud</a:t>
              </a:r>
              <a:endParaRPr kumimoji="0" lang="hr-HR"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hr-HR"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Rectangle 29"/>
            <p:cNvSpPr/>
            <p:nvPr/>
          </p:nvSpPr>
          <p:spPr>
            <a:xfrm>
              <a:off x="2365864" y="730824"/>
              <a:ext cx="1080000" cy="1080000"/>
            </a:xfrm>
            <a:prstGeom prst="rect">
              <a:avLst/>
            </a:prstGeom>
            <a:solidFill>
              <a:srgbClr val="D718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hr-HR"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HPC</a:t>
              </a:r>
            </a:p>
          </p:txBody>
        </p:sp>
      </p:grpSp>
      <p:sp>
        <p:nvSpPr>
          <p:cNvPr id="37" name="Rectangle 2"/>
          <p:cNvSpPr/>
          <p:nvPr/>
        </p:nvSpPr>
        <p:spPr>
          <a:xfrm>
            <a:off x="2709629" y="1929643"/>
            <a:ext cx="3108960" cy="3725039"/>
          </a:xfrm>
          <a:prstGeom prst="rect">
            <a:avLst/>
          </a:prstGeom>
          <a:noFill/>
          <a:ln w="19050">
            <a:solidFill>
              <a:srgbClr val="B04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8"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0169" y="3405887"/>
            <a:ext cx="1402437" cy="516565"/>
          </a:xfrm>
          <a:prstGeom prst="rect">
            <a:avLst/>
          </a:prstGeom>
        </p:spPr>
      </p:pic>
      <p:pic>
        <p:nvPicPr>
          <p:cNvPr id="40" name="Picture 2" descr="Logotip hrvatskog nacionalnog RDA čvora">
            <a:extLst>
              <a:ext uri="{FF2B5EF4-FFF2-40B4-BE49-F238E27FC236}">
                <a16:creationId xmlns:a16="http://schemas.microsoft.com/office/drawing/2014/main" id="{81F5D9B4-F4B6-4A46-BAB1-1A52094C09F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1177" y="5048641"/>
            <a:ext cx="3919887" cy="11359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ttps://www.srce.unizg.hr/files/srce/docs/suradnja/NI4OS/logo-ni4os-fullnam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1139" y="1417163"/>
            <a:ext cx="1684851" cy="12727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rce.unizg.hr/files/srce/docs/suradnja/eosc-future_nov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1080" y="3493257"/>
            <a:ext cx="2396704" cy="1295718"/>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8">
            <a:extLst>
              <a:ext uri="{FF2B5EF4-FFF2-40B4-BE49-F238E27FC236}">
                <a16:creationId xmlns:a16="http://schemas.microsoft.com/office/drawing/2014/main" id="{DAFDE39C-7141-0044-8A22-996C90C37C91}"/>
              </a:ext>
            </a:extLst>
          </p:cNvPr>
          <p:cNvSpPr/>
          <p:nvPr/>
        </p:nvSpPr>
        <p:spPr>
          <a:xfrm>
            <a:off x="7273561" y="1659162"/>
            <a:ext cx="1747560" cy="1530373"/>
          </a:xfrm>
          <a:prstGeom prst="rect">
            <a:avLst/>
          </a:prstGeom>
          <a:solidFill>
            <a:srgbClr val="B04C4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2072A"/>
              </a:buClr>
              <a:defRPr/>
            </a:pPr>
            <a:r>
              <a:rPr lang="hr-HR" sz="1600" b="1" dirty="0" smtClean="0">
                <a:solidFill>
                  <a:prstClr val="white"/>
                </a:solidFill>
                <a:latin typeface="Arial" panose="020B0604020202020204" pitchFamily="34" charset="0"/>
                <a:cs typeface="Arial" panose="020B0604020202020204" pitchFamily="34" charset="0"/>
              </a:rPr>
              <a:t>Member </a:t>
            </a:r>
            <a:r>
              <a:rPr lang="hr-HR" sz="1600" b="1" dirty="0" err="1" smtClean="0">
                <a:solidFill>
                  <a:prstClr val="white"/>
                </a:solidFill>
                <a:latin typeface="Arial" panose="020B0604020202020204" pitchFamily="34" charset="0"/>
                <a:cs typeface="Arial" panose="020B0604020202020204" pitchFamily="34" charset="0"/>
              </a:rPr>
              <a:t>of</a:t>
            </a:r>
            <a:r>
              <a:rPr lang="hr-HR" sz="1600" b="1" dirty="0" smtClean="0">
                <a:solidFill>
                  <a:prstClr val="white"/>
                </a:solidFill>
                <a:latin typeface="Arial" panose="020B0604020202020204" pitchFamily="34" charset="0"/>
                <a:cs typeface="Arial" panose="020B0604020202020204" pitchFamily="34" charset="0"/>
              </a:rPr>
              <a:t>  EOSC Association</a:t>
            </a:r>
          </a:p>
        </p:txBody>
      </p:sp>
      <p:sp>
        <p:nvSpPr>
          <p:cNvPr id="50" name="Rectangle 48">
            <a:extLst>
              <a:ext uri="{FF2B5EF4-FFF2-40B4-BE49-F238E27FC236}">
                <a16:creationId xmlns:a16="http://schemas.microsoft.com/office/drawing/2014/main" id="{DAFDE39C-7141-0044-8A22-996C90C37C91}"/>
              </a:ext>
            </a:extLst>
          </p:cNvPr>
          <p:cNvSpPr/>
          <p:nvPr/>
        </p:nvSpPr>
        <p:spPr>
          <a:xfrm>
            <a:off x="9026494" y="3180633"/>
            <a:ext cx="1747560" cy="1530373"/>
          </a:xfrm>
          <a:prstGeom prst="rect">
            <a:avLst/>
          </a:prstGeom>
          <a:solidFill>
            <a:srgbClr val="ED85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D2072A"/>
              </a:buClr>
              <a:defRPr/>
            </a:pPr>
            <a:r>
              <a:rPr lang="hr-HR" sz="1600" b="1" dirty="0" smtClean="0">
                <a:solidFill>
                  <a:prstClr val="white"/>
                </a:solidFill>
                <a:latin typeface="Arial" panose="020B0604020202020204" pitchFamily="34" charset="0"/>
                <a:cs typeface="Arial" panose="020B0604020202020204" pitchFamily="34" charset="0"/>
              </a:rPr>
              <a:t>Croatian </a:t>
            </a:r>
            <a:r>
              <a:rPr lang="hr-HR" sz="1600" b="1" dirty="0">
                <a:solidFill>
                  <a:prstClr val="white"/>
                </a:solidFill>
                <a:latin typeface="Arial" panose="020B0604020202020204" pitchFamily="34" charset="0"/>
                <a:cs typeface="Arial" panose="020B0604020202020204" pitchFamily="34" charset="0"/>
              </a:rPr>
              <a:t>Open Science Cloud (HR-OOZ) Initiative</a:t>
            </a:r>
            <a:endParaRPr lang="en-GB" sz="16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202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a:t>Training </a:t>
            </a:r>
            <a:r>
              <a:rPr lang="hr-HR" dirty="0" err="1"/>
              <a:t>and</a:t>
            </a:r>
            <a:r>
              <a:rPr lang="hr-HR" dirty="0"/>
              <a:t> </a:t>
            </a:r>
            <a:r>
              <a:rPr lang="hr-HR" dirty="0" err="1"/>
              <a:t>skills</a:t>
            </a:r>
            <a:r>
              <a:rPr lang="hr-HR" dirty="0"/>
              <a:t> development</a:t>
            </a:r>
          </a:p>
        </p:txBody>
      </p:sp>
      <p:sp>
        <p:nvSpPr>
          <p:cNvPr id="5" name="Rezervirano mjesto podnožja 4"/>
          <p:cNvSpPr>
            <a:spLocks noGrp="1"/>
          </p:cNvSpPr>
          <p:nvPr>
            <p:ph type="ftr" sz="quarter" idx="16"/>
          </p:nvPr>
        </p:nvSpPr>
        <p:spPr/>
        <p:txBody>
          <a:bodyPr/>
          <a:lstStyle/>
          <a:p>
            <a:r>
              <a:rPr lang="nl-NL" smtClean="0"/>
              <a:t>29 | 11 | 2022 by Draženko Celjak, SRCE</a:t>
            </a:r>
            <a:endParaRPr lang="nl-NL" dirty="0"/>
          </a:p>
        </p:txBody>
      </p:sp>
      <p:sp>
        <p:nvSpPr>
          <p:cNvPr id="12" name="Rectangle 3"/>
          <p:cNvSpPr/>
          <p:nvPr/>
        </p:nvSpPr>
        <p:spPr>
          <a:xfrm>
            <a:off x="3355250" y="1816743"/>
            <a:ext cx="2656800" cy="4472152"/>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54">
              <a:defRPr/>
            </a:pPr>
            <a:r>
              <a:rPr lang="hr-HR" sz="2000" b="1" dirty="0" err="1" smtClean="0">
                <a:solidFill>
                  <a:prstClr val="white"/>
                </a:solidFill>
                <a:latin typeface="Arial" panose="020B0604020202020204" pitchFamily="34" charset="0"/>
                <a:cs typeface="Arial" panose="020B0604020202020204" pitchFamily="34" charset="0"/>
              </a:rPr>
              <a:t>Archives</a:t>
            </a:r>
            <a:r>
              <a:rPr lang="hr-HR" sz="2000" b="1" dirty="0" smtClean="0">
                <a:solidFill>
                  <a:prstClr val="white"/>
                </a:solidFill>
                <a:latin typeface="Arial" panose="020B0604020202020204" pitchFamily="34" charset="0"/>
                <a:cs typeface="Arial" panose="020B0604020202020204" pitchFamily="34" charset="0"/>
              </a:rPr>
              <a:t> </a:t>
            </a:r>
            <a:r>
              <a:rPr lang="hr-HR" sz="2000" b="1" dirty="0" err="1" smtClean="0">
                <a:solidFill>
                  <a:prstClr val="white"/>
                </a:solidFill>
                <a:latin typeface="Arial" panose="020B0604020202020204" pitchFamily="34" charset="0"/>
                <a:cs typeface="Arial" panose="020B0604020202020204" pitchFamily="34" charset="0"/>
              </a:rPr>
              <a:t>and</a:t>
            </a:r>
            <a:r>
              <a:rPr lang="hr-HR" sz="2000" b="1" dirty="0" smtClean="0">
                <a:solidFill>
                  <a:prstClr val="white"/>
                </a:solidFill>
                <a:latin typeface="Arial" panose="020B0604020202020204" pitchFamily="34" charset="0"/>
                <a:cs typeface="Arial" panose="020B0604020202020204" pitchFamily="34" charset="0"/>
              </a:rPr>
              <a:t> </a:t>
            </a:r>
            <a:r>
              <a:rPr lang="hr-HR" sz="2000" b="1" dirty="0" err="1" smtClean="0">
                <a:solidFill>
                  <a:prstClr val="white"/>
                </a:solidFill>
                <a:latin typeface="Arial" panose="020B0604020202020204" pitchFamily="34" charset="0"/>
                <a:cs typeface="Arial" panose="020B0604020202020204" pitchFamily="34" charset="0"/>
              </a:rPr>
              <a:t>Repositories</a:t>
            </a:r>
            <a:endParaRPr lang="hr-HR" sz="2000" b="1"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r>
              <a:rPr lang="hr-HR" sz="1600" dirty="0" smtClean="0">
                <a:solidFill>
                  <a:prstClr val="white"/>
                </a:solidFill>
                <a:latin typeface="Arial" panose="020B0604020202020204" pitchFamily="34" charset="0"/>
                <a:cs typeface="Arial" panose="020B0604020202020204" pitchFamily="34" charset="0"/>
              </a:rPr>
              <a:t>157 </a:t>
            </a:r>
            <a:r>
              <a:rPr lang="hr-HR" sz="1600" dirty="0" err="1" smtClean="0">
                <a:solidFill>
                  <a:prstClr val="white"/>
                </a:solidFill>
                <a:latin typeface="Arial" panose="020B0604020202020204" pitchFamily="34" charset="0"/>
                <a:cs typeface="Arial" panose="020B0604020202020204" pitchFamily="34" charset="0"/>
              </a:rPr>
              <a:t>repositories</a:t>
            </a: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r>
              <a:rPr lang="hr-HR" sz="1600" dirty="0" smtClean="0">
                <a:solidFill>
                  <a:prstClr val="white"/>
                </a:solidFill>
                <a:latin typeface="Arial" panose="020B0604020202020204" pitchFamily="34" charset="0"/>
                <a:cs typeface="Arial" panose="020B0604020202020204" pitchFamily="34" charset="0"/>
              </a:rPr>
              <a:t>206.000 </a:t>
            </a:r>
            <a:r>
              <a:rPr lang="hr-HR" sz="1600" dirty="0" err="1" smtClean="0">
                <a:solidFill>
                  <a:prstClr val="white"/>
                </a:solidFill>
                <a:latin typeface="Arial" panose="020B0604020202020204" pitchFamily="34" charset="0"/>
                <a:cs typeface="Arial" panose="020B0604020202020204" pitchFamily="34" charset="0"/>
              </a:rPr>
              <a:t>objects</a:t>
            </a: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600" dirty="0">
                <a:latin typeface="Arial" panose="020B0604020202020204" pitchFamily="34" charset="0"/>
                <a:cs typeface="Arial" panose="020B0604020202020204" pitchFamily="34" charset="0"/>
              </a:rPr>
              <a:t>Managing repositories for repository managers</a:t>
            </a:r>
          </a:p>
          <a:p>
            <a:pPr marL="171450" indent="-171450">
              <a:buFont typeface="Wingdings" panose="05000000000000000000" pitchFamily="2" charset="2"/>
              <a:buChar char="ü"/>
            </a:pPr>
            <a:r>
              <a:rPr lang="en-US" sz="1600" dirty="0">
                <a:latin typeface="Arial" panose="020B0604020202020204" pitchFamily="34" charset="0"/>
                <a:cs typeface="Arial" panose="020B0604020202020204" pitchFamily="34" charset="0"/>
              </a:rPr>
              <a:t>Metadata description for dataset and </a:t>
            </a:r>
            <a:r>
              <a:rPr lang="en-US" sz="1600" dirty="0" smtClean="0">
                <a:latin typeface="Arial" panose="020B0604020202020204" pitchFamily="34" charset="0"/>
                <a:cs typeface="Arial" panose="020B0604020202020204" pitchFamily="34" charset="0"/>
              </a:rPr>
              <a:t>lo</a:t>
            </a:r>
            <a:r>
              <a:rPr lang="hr-HR" sz="1600" dirty="0" err="1" smtClean="0">
                <a:latin typeface="Arial" panose="020B0604020202020204" pitchFamily="34" charset="0"/>
                <a:cs typeface="Arial" panose="020B0604020202020204" pitchFamily="34" charset="0"/>
              </a:rPr>
              <a:t>ng</a:t>
            </a:r>
            <a:r>
              <a:rPr lang="hr-HR"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term </a:t>
            </a:r>
            <a:r>
              <a:rPr lang="en-US" sz="1600" dirty="0" err="1" smtClean="0">
                <a:latin typeface="Arial" panose="020B0604020202020204" pitchFamily="34" charset="0"/>
                <a:cs typeface="Arial" panose="020B0604020202020204" pitchFamily="34" charset="0"/>
              </a:rPr>
              <a:t>preservat</a:t>
            </a:r>
            <a:r>
              <a:rPr lang="hr-HR" sz="1600" dirty="0" smtClean="0">
                <a:latin typeface="Arial" panose="020B0604020202020204" pitchFamily="34" charset="0"/>
                <a:cs typeface="Arial" panose="020B0604020202020204" pitchFamily="34" charset="0"/>
              </a:rPr>
              <a:t>i</a:t>
            </a:r>
            <a:r>
              <a:rPr lang="en-US" sz="1600" dirty="0" smtClean="0">
                <a:latin typeface="Arial" panose="020B0604020202020204" pitchFamily="34" charset="0"/>
                <a:cs typeface="Arial" panose="020B0604020202020204" pitchFamily="34" charset="0"/>
              </a:rPr>
              <a:t>on </a:t>
            </a:r>
            <a:r>
              <a:rPr lang="en-US" sz="1600" dirty="0">
                <a:latin typeface="Arial" panose="020B0604020202020204" pitchFamily="34" charset="0"/>
                <a:cs typeface="Arial" panose="020B0604020202020204" pitchFamily="34" charset="0"/>
              </a:rPr>
              <a:t>in repository </a:t>
            </a:r>
          </a:p>
          <a:p>
            <a:pPr marL="171450" indent="-171450">
              <a:buFont typeface="Wingdings" panose="05000000000000000000" pitchFamily="2" charset="2"/>
              <a:buChar char="ü"/>
            </a:pPr>
            <a:r>
              <a:rPr lang="en-US" sz="1600" dirty="0" err="1">
                <a:latin typeface="Arial" panose="020B0604020202020204" pitchFamily="34" charset="0"/>
                <a:cs typeface="Arial" panose="020B0604020202020204" pitchFamily="34" charset="0"/>
              </a:rPr>
              <a:t>OpenAIRE</a:t>
            </a:r>
            <a:r>
              <a:rPr lang="en-US" sz="1600" dirty="0">
                <a:latin typeface="Arial" panose="020B0604020202020204" pitchFamily="34" charset="0"/>
                <a:cs typeface="Arial" panose="020B0604020202020204" pitchFamily="34" charset="0"/>
              </a:rPr>
              <a:t> registration of v4 </a:t>
            </a:r>
            <a:r>
              <a:rPr lang="en-US" sz="1600" dirty="0" smtClean="0">
                <a:latin typeface="Arial" panose="020B0604020202020204" pitchFamily="34" charset="0"/>
                <a:cs typeface="Arial" panose="020B0604020202020204" pitchFamily="34" charset="0"/>
              </a:rPr>
              <a:t>interface</a:t>
            </a:r>
            <a:endParaRPr lang="hr-HR" sz="1600" dirty="0">
              <a:latin typeface="Arial" panose="020B0604020202020204" pitchFamily="34" charset="0"/>
              <a:cs typeface="Arial" panose="020B0604020202020204" pitchFamily="34" charset="0"/>
            </a:endParaRPr>
          </a:p>
          <a:p>
            <a:pPr algn="ctr"/>
            <a:r>
              <a:rPr lang="hr-HR" sz="1600" dirty="0" smtClean="0">
                <a:solidFill>
                  <a:prstClr val="white"/>
                </a:solidFill>
                <a:latin typeface="Arial" panose="020B0604020202020204" pitchFamily="34" charset="0"/>
                <a:cs typeface="Arial" panose="020B0604020202020204" pitchFamily="34" charset="0"/>
              </a:rPr>
              <a:t>…</a:t>
            </a:r>
            <a:endParaRPr lang="hr-HR" sz="1600" dirty="0">
              <a:solidFill>
                <a:prstClr val="white"/>
              </a:solidFill>
              <a:latin typeface="Arial" panose="020B0604020202020204" pitchFamily="34" charset="0"/>
              <a:cs typeface="Arial" panose="020B0604020202020204" pitchFamily="34" charset="0"/>
            </a:endParaRPr>
          </a:p>
          <a:p>
            <a:pPr algn="ctr" defTabSz="914354">
              <a:defRPr/>
            </a:pPr>
            <a:r>
              <a:rPr lang="hr-HR" sz="1400" dirty="0" smtClean="0">
                <a:solidFill>
                  <a:prstClr val="white"/>
                </a:solidFill>
                <a:latin typeface="Arial" panose="020B0604020202020204" pitchFamily="34" charset="0"/>
                <a:cs typeface="Arial" panose="020B0604020202020204" pitchFamily="34" charset="0"/>
              </a:rPr>
              <a:t>dabar.srce.hr/</a:t>
            </a:r>
            <a:r>
              <a:rPr lang="hr-HR" sz="1400" dirty="0" err="1" smtClean="0">
                <a:solidFill>
                  <a:prstClr val="white"/>
                </a:solidFill>
                <a:latin typeface="Arial" panose="020B0604020202020204" pitchFamily="34" charset="0"/>
                <a:cs typeface="Arial" panose="020B0604020202020204" pitchFamily="34" charset="0"/>
              </a:rPr>
              <a:t>en</a:t>
            </a:r>
            <a:endParaRPr lang="hr-HR" sz="14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p:txBody>
      </p:sp>
      <p:sp>
        <p:nvSpPr>
          <p:cNvPr id="13" name="Rectangle 4"/>
          <p:cNvSpPr/>
          <p:nvPr/>
        </p:nvSpPr>
        <p:spPr>
          <a:xfrm>
            <a:off x="528070" y="1816743"/>
            <a:ext cx="2656800" cy="4472152"/>
          </a:xfrm>
          <a:prstGeom prst="rect">
            <a:avLst/>
          </a:prstGeom>
          <a:solidFill>
            <a:srgbClr val="D718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54">
              <a:defRPr/>
            </a:pPr>
            <a:r>
              <a:rPr lang="hr-HR" sz="2000" b="1" dirty="0" smtClean="0">
                <a:solidFill>
                  <a:prstClr val="white"/>
                </a:solidFill>
                <a:latin typeface="Arial" panose="020B0604020202020204" pitchFamily="34" charset="0"/>
                <a:cs typeface="Arial" panose="020B0604020202020204" pitchFamily="34" charset="0"/>
              </a:rPr>
              <a:t>Croatian OA </a:t>
            </a:r>
            <a:r>
              <a:rPr lang="hr-HR" sz="2000" b="1" dirty="0" err="1" smtClean="0">
                <a:solidFill>
                  <a:prstClr val="white"/>
                </a:solidFill>
                <a:latin typeface="Arial" panose="020B0604020202020204" pitchFamily="34" charset="0"/>
                <a:cs typeface="Arial" panose="020B0604020202020204" pitchFamily="34" charset="0"/>
              </a:rPr>
              <a:t>Journals</a:t>
            </a:r>
            <a:endParaRPr lang="hr-HR" sz="2000" b="1" dirty="0" smtClean="0">
              <a:solidFill>
                <a:prstClr val="white"/>
              </a:solidFill>
              <a:latin typeface="Arial" panose="020B0604020202020204" pitchFamily="34" charset="0"/>
              <a:cs typeface="Arial" panose="020B0604020202020204" pitchFamily="34" charset="0"/>
            </a:endParaRPr>
          </a:p>
          <a:p>
            <a:pPr algn="ctr" defTabSz="914354">
              <a:defRPr/>
            </a:pP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r>
              <a:rPr lang="hr-HR" sz="1600" dirty="0" smtClean="0">
                <a:solidFill>
                  <a:prstClr val="white"/>
                </a:solidFill>
                <a:latin typeface="Arial" panose="020B0604020202020204" pitchFamily="34" charset="0"/>
                <a:cs typeface="Arial" panose="020B0604020202020204" pitchFamily="34" charset="0"/>
              </a:rPr>
              <a:t>529 OA </a:t>
            </a:r>
            <a:r>
              <a:rPr lang="hr-HR" sz="1600" dirty="0" err="1" smtClean="0">
                <a:solidFill>
                  <a:prstClr val="white"/>
                </a:solidFill>
                <a:latin typeface="Arial" panose="020B0604020202020204" pitchFamily="34" charset="0"/>
                <a:cs typeface="Arial" panose="020B0604020202020204" pitchFamily="34" charset="0"/>
              </a:rPr>
              <a:t>journals</a:t>
            </a: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r>
              <a:rPr lang="hr-HR" sz="1600" dirty="0" smtClean="0">
                <a:solidFill>
                  <a:prstClr val="white"/>
                </a:solidFill>
                <a:latin typeface="Arial" panose="020B0604020202020204" pitchFamily="34" charset="0"/>
                <a:cs typeface="Arial" panose="020B0604020202020204" pitchFamily="34" charset="0"/>
              </a:rPr>
              <a:t>266.000 OA </a:t>
            </a:r>
            <a:r>
              <a:rPr lang="hr-HR" sz="1600" dirty="0" err="1" smtClean="0">
                <a:solidFill>
                  <a:prstClr val="white"/>
                </a:solidFill>
                <a:latin typeface="Arial" panose="020B0604020202020204" pitchFamily="34" charset="0"/>
                <a:cs typeface="Arial" panose="020B0604020202020204" pitchFamily="34" charset="0"/>
              </a:rPr>
              <a:t>papers</a:t>
            </a: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endParaRPr lang="hr-HR" sz="1600" dirty="0" smtClean="0">
              <a:solidFill>
                <a:prstClr val="white"/>
              </a:solidFill>
              <a:latin typeface="Arial" panose="020B0604020202020204" pitchFamily="34" charset="0"/>
              <a:cs typeface="Arial" panose="020B0604020202020204" pitchFamily="34" charset="0"/>
            </a:endParaRPr>
          </a:p>
          <a:p>
            <a:pPr marL="171450" indent="-171450" defTabSz="514337">
              <a:lnSpc>
                <a:spcPct val="90000"/>
              </a:lnSpc>
              <a:spcBef>
                <a:spcPts val="563"/>
              </a:spcBef>
              <a:buClr>
                <a:schemeClr val="bg1"/>
              </a:buClr>
              <a:buFont typeface="Wingdings" panose="05000000000000000000" pitchFamily="2" charset="2"/>
              <a:buChar char="ü"/>
              <a:defRPr/>
            </a:pPr>
            <a:r>
              <a:rPr lang="en-GB" sz="1600" dirty="0" smtClean="0">
                <a:solidFill>
                  <a:schemeClr val="bg1"/>
                </a:solidFill>
                <a:latin typeface="Arial" panose="020B0604020202020204" pitchFamily="34" charset="0"/>
                <a:cs typeface="Arial" panose="020B0604020202020204" pitchFamily="34" charset="0"/>
              </a:rPr>
              <a:t>Journal Article Tag Suite</a:t>
            </a:r>
            <a:r>
              <a:rPr lang="hr-HR" sz="1600" dirty="0" smtClean="0">
                <a:solidFill>
                  <a:schemeClr val="bg1"/>
                </a:solidFill>
                <a:latin typeface="Arial" panose="020B0604020202020204" pitchFamily="34" charset="0"/>
                <a:cs typeface="Arial" panose="020B0604020202020204" pitchFamily="34" charset="0"/>
              </a:rPr>
              <a:t> (</a:t>
            </a:r>
            <a:r>
              <a:rPr lang="en-GB" sz="1600" dirty="0" smtClean="0">
                <a:solidFill>
                  <a:schemeClr val="bg1"/>
                </a:solidFill>
                <a:latin typeface="Arial" panose="020B0604020202020204" pitchFamily="34" charset="0"/>
                <a:cs typeface="Arial" panose="020B0604020202020204" pitchFamily="34" charset="0"/>
              </a:rPr>
              <a:t>JATS</a:t>
            </a:r>
            <a:r>
              <a:rPr lang="hr-HR" sz="1600" dirty="0" smtClean="0">
                <a:solidFill>
                  <a:schemeClr val="bg1"/>
                </a:solidFill>
                <a:latin typeface="Arial" panose="020B0604020202020204" pitchFamily="34" charset="0"/>
                <a:cs typeface="Arial" panose="020B0604020202020204" pitchFamily="34" charset="0"/>
              </a:rPr>
              <a:t>)</a:t>
            </a:r>
            <a:r>
              <a:rPr lang="en-GB" sz="1600" dirty="0" smtClean="0">
                <a:solidFill>
                  <a:schemeClr val="bg1"/>
                </a:solidFill>
                <a:latin typeface="Arial" panose="020B0604020202020204" pitchFamily="34" charset="0"/>
                <a:cs typeface="Arial" panose="020B0604020202020204" pitchFamily="34" charset="0"/>
              </a:rPr>
              <a:t> XML</a:t>
            </a:r>
            <a:endParaRPr lang="hr-HR" sz="1600" dirty="0" smtClean="0">
              <a:solidFill>
                <a:schemeClr val="bg1"/>
              </a:solidFill>
              <a:latin typeface="Arial" panose="020B0604020202020204" pitchFamily="34" charset="0"/>
              <a:cs typeface="Arial" panose="020B0604020202020204" pitchFamily="34" charset="0"/>
            </a:endParaRPr>
          </a:p>
          <a:p>
            <a:pPr marL="171450" indent="-171450" defTabSz="514337">
              <a:lnSpc>
                <a:spcPct val="90000"/>
              </a:lnSpc>
              <a:spcBef>
                <a:spcPts val="563"/>
              </a:spcBef>
              <a:buClr>
                <a:schemeClr val="bg1"/>
              </a:buClr>
              <a:buFont typeface="Wingdings" panose="05000000000000000000" pitchFamily="2" charset="2"/>
              <a:buChar char="ü"/>
              <a:defRPr/>
            </a:pPr>
            <a:r>
              <a:rPr lang="hr-HR" sz="1600" dirty="0" smtClean="0">
                <a:solidFill>
                  <a:schemeClr val="bg1"/>
                </a:solidFill>
                <a:latin typeface="Arial" panose="020B0604020202020204" pitchFamily="34" charset="0"/>
                <a:cs typeface="Arial" panose="020B0604020202020204" pitchFamily="34" charset="0"/>
              </a:rPr>
              <a:t>Open Journal Systems (OJS3) for </a:t>
            </a:r>
            <a:r>
              <a:rPr lang="hr-HR" sz="1600" dirty="0" err="1" smtClean="0">
                <a:solidFill>
                  <a:schemeClr val="bg1"/>
                </a:solidFill>
                <a:latin typeface="Arial" panose="020B0604020202020204" pitchFamily="34" charset="0"/>
                <a:cs typeface="Arial" panose="020B0604020202020204" pitchFamily="34" charset="0"/>
              </a:rPr>
              <a:t>journal</a:t>
            </a:r>
            <a:r>
              <a:rPr lang="hr-HR" sz="1600" dirty="0" smtClean="0">
                <a:solidFill>
                  <a:schemeClr val="bg1"/>
                </a:solidFill>
                <a:latin typeface="Arial" panose="020B0604020202020204" pitchFamily="34" charset="0"/>
                <a:cs typeface="Arial" panose="020B0604020202020204" pitchFamily="34" charset="0"/>
              </a:rPr>
              <a:t> </a:t>
            </a:r>
            <a:r>
              <a:rPr lang="hr-HR" sz="1600" dirty="0" err="1" smtClean="0">
                <a:solidFill>
                  <a:schemeClr val="bg1"/>
                </a:solidFill>
                <a:latin typeface="Arial" panose="020B0604020202020204" pitchFamily="34" charset="0"/>
                <a:cs typeface="Arial" panose="020B0604020202020204" pitchFamily="34" charset="0"/>
              </a:rPr>
              <a:t>editors</a:t>
            </a:r>
            <a:endParaRPr lang="hr-HR" sz="1600" dirty="0" smtClean="0">
              <a:solidFill>
                <a:schemeClr val="bg1"/>
              </a:solidFill>
              <a:latin typeface="Arial" panose="020B0604020202020204" pitchFamily="34" charset="0"/>
              <a:cs typeface="Arial" panose="020B0604020202020204" pitchFamily="34" charset="0"/>
            </a:endParaRPr>
          </a:p>
          <a:p>
            <a:pPr marL="171450" indent="-171450" defTabSz="514337">
              <a:lnSpc>
                <a:spcPct val="90000"/>
              </a:lnSpc>
              <a:spcBef>
                <a:spcPts val="563"/>
              </a:spcBef>
              <a:buClr>
                <a:schemeClr val="bg1"/>
              </a:buClr>
              <a:buFont typeface="Wingdings" panose="05000000000000000000" pitchFamily="2" charset="2"/>
              <a:buChar char="ü"/>
              <a:defRPr/>
            </a:pPr>
            <a:r>
              <a:rPr lang="hr-HR" sz="1600" dirty="0" smtClean="0">
                <a:solidFill>
                  <a:schemeClr val="bg1"/>
                </a:solidFill>
                <a:latin typeface="Arial" panose="020B0604020202020204" pitchFamily="34" charset="0"/>
                <a:cs typeface="Arial" panose="020B0604020202020204" pitchFamily="34" charset="0"/>
              </a:rPr>
              <a:t>Open </a:t>
            </a:r>
            <a:r>
              <a:rPr lang="hr-HR" sz="1600" dirty="0" err="1" smtClean="0">
                <a:solidFill>
                  <a:schemeClr val="bg1"/>
                </a:solidFill>
                <a:latin typeface="Arial" panose="020B0604020202020204" pitchFamily="34" charset="0"/>
                <a:cs typeface="Arial" panose="020B0604020202020204" pitchFamily="34" charset="0"/>
              </a:rPr>
              <a:t>Monograph</a:t>
            </a:r>
            <a:r>
              <a:rPr lang="hr-HR" sz="1600" dirty="0" smtClean="0">
                <a:solidFill>
                  <a:schemeClr val="bg1"/>
                </a:solidFill>
                <a:latin typeface="Arial" panose="020B0604020202020204" pitchFamily="34" charset="0"/>
                <a:cs typeface="Arial" panose="020B0604020202020204" pitchFamily="34" charset="0"/>
              </a:rPr>
              <a:t> Press (OMP) for </a:t>
            </a:r>
            <a:r>
              <a:rPr lang="hr-HR" sz="1600" dirty="0" err="1" smtClean="0">
                <a:solidFill>
                  <a:schemeClr val="bg1"/>
                </a:solidFill>
                <a:latin typeface="Arial" panose="020B0604020202020204" pitchFamily="34" charset="0"/>
                <a:cs typeface="Arial" panose="020B0604020202020204" pitchFamily="34" charset="0"/>
              </a:rPr>
              <a:t>conference</a:t>
            </a:r>
            <a:r>
              <a:rPr lang="hr-HR" sz="1600" dirty="0" smtClean="0">
                <a:solidFill>
                  <a:schemeClr val="bg1"/>
                </a:solidFill>
                <a:latin typeface="Arial" panose="020B0604020202020204" pitchFamily="34" charset="0"/>
                <a:cs typeface="Arial" panose="020B0604020202020204" pitchFamily="34" charset="0"/>
              </a:rPr>
              <a:t> </a:t>
            </a:r>
            <a:r>
              <a:rPr lang="hr-HR" sz="1600" dirty="0" err="1" smtClean="0">
                <a:solidFill>
                  <a:schemeClr val="bg1"/>
                </a:solidFill>
                <a:latin typeface="Arial" panose="020B0604020202020204" pitchFamily="34" charset="0"/>
                <a:cs typeface="Arial" panose="020B0604020202020204" pitchFamily="34" charset="0"/>
              </a:rPr>
              <a:t>proceedings</a:t>
            </a:r>
            <a:r>
              <a:rPr lang="hr-HR" sz="1600" dirty="0" smtClean="0">
                <a:solidFill>
                  <a:schemeClr val="bg1"/>
                </a:solidFill>
                <a:latin typeface="Arial" panose="020B0604020202020204" pitchFamily="34" charset="0"/>
                <a:cs typeface="Arial" panose="020B0604020202020204" pitchFamily="34" charset="0"/>
              </a:rPr>
              <a:t> </a:t>
            </a:r>
            <a:r>
              <a:rPr lang="hr-HR" sz="1600" dirty="0" err="1" smtClean="0">
                <a:solidFill>
                  <a:schemeClr val="bg1"/>
                </a:solidFill>
                <a:latin typeface="Arial" panose="020B0604020202020204" pitchFamily="34" charset="0"/>
                <a:cs typeface="Arial" panose="020B0604020202020204" pitchFamily="34" charset="0"/>
              </a:rPr>
              <a:t>publishing</a:t>
            </a:r>
            <a:endParaRPr lang="hr-HR" sz="1600" dirty="0" smtClean="0">
              <a:solidFill>
                <a:schemeClr val="bg1"/>
              </a:solidFill>
              <a:latin typeface="Arial" panose="020B0604020202020204" pitchFamily="34" charset="0"/>
              <a:cs typeface="Arial" panose="020B0604020202020204" pitchFamily="34" charset="0"/>
            </a:endParaRPr>
          </a:p>
          <a:p>
            <a:pPr algn="ctr" defTabSz="914354">
              <a:defRPr/>
            </a:pPr>
            <a:r>
              <a:rPr lang="hr-HR" sz="1600" dirty="0" smtClean="0">
                <a:solidFill>
                  <a:prstClr val="white"/>
                </a:solidFill>
                <a:latin typeface="Arial" panose="020B0604020202020204" pitchFamily="34" charset="0"/>
                <a:cs typeface="Arial" panose="020B0604020202020204" pitchFamily="34" charset="0"/>
              </a:rPr>
              <a:t>…</a:t>
            </a:r>
            <a:endParaRPr lang="hr-HR" sz="1600" dirty="0">
              <a:solidFill>
                <a:prstClr val="white"/>
              </a:solidFill>
              <a:latin typeface="Arial" panose="020B0604020202020204" pitchFamily="34" charset="0"/>
              <a:cs typeface="Arial" panose="020B0604020202020204" pitchFamily="34" charset="0"/>
            </a:endParaRPr>
          </a:p>
          <a:p>
            <a:pPr algn="ctr" defTabSz="914354">
              <a:defRPr/>
            </a:pPr>
            <a:r>
              <a:rPr lang="hr-HR" sz="1400" dirty="0">
                <a:solidFill>
                  <a:prstClr val="white"/>
                </a:solidFill>
                <a:latin typeface="Arial" panose="020B0604020202020204" pitchFamily="34" charset="0"/>
                <a:cs typeface="Arial" panose="020B0604020202020204" pitchFamily="34" charset="0"/>
              </a:rPr>
              <a:t>h</a:t>
            </a:r>
            <a:r>
              <a:rPr lang="hr-HR" sz="1400" dirty="0" smtClean="0">
                <a:solidFill>
                  <a:prstClr val="white"/>
                </a:solidFill>
                <a:latin typeface="Arial" panose="020B0604020202020204" pitchFamily="34" charset="0"/>
                <a:cs typeface="Arial" panose="020B0604020202020204" pitchFamily="34" charset="0"/>
              </a:rPr>
              <a:t>rcak.srce.hr/</a:t>
            </a:r>
            <a:r>
              <a:rPr lang="hr-HR" sz="1400" dirty="0" err="1" smtClean="0">
                <a:solidFill>
                  <a:prstClr val="white"/>
                </a:solidFill>
                <a:latin typeface="Arial" panose="020B0604020202020204" pitchFamily="34" charset="0"/>
                <a:cs typeface="Arial" panose="020B0604020202020204" pitchFamily="34" charset="0"/>
              </a:rPr>
              <a:t>en</a:t>
            </a:r>
            <a:endParaRPr lang="hr-HR" sz="1400" dirty="0">
              <a:solidFill>
                <a:prstClr val="white"/>
              </a:solidFill>
              <a:latin typeface="Arial" panose="020B0604020202020204" pitchFamily="34" charset="0"/>
              <a:cs typeface="Arial" panose="020B0604020202020204" pitchFamily="34" charset="0"/>
            </a:endParaRPr>
          </a:p>
          <a:p>
            <a:pPr algn="ctr" defTabSz="914354">
              <a:defRPr/>
            </a:pPr>
            <a:endParaRPr lang="hr-HR" sz="1600" dirty="0">
              <a:solidFill>
                <a:prstClr val="white"/>
              </a:solidFill>
              <a:latin typeface="Arial" panose="020B0604020202020204" pitchFamily="34" charset="0"/>
              <a:cs typeface="Arial" panose="020B0604020202020204" pitchFamily="34" charset="0"/>
            </a:endParaRPr>
          </a:p>
        </p:txBody>
      </p:sp>
      <p:sp>
        <p:nvSpPr>
          <p:cNvPr id="14" name="Rectangle 5"/>
          <p:cNvSpPr/>
          <p:nvPr/>
        </p:nvSpPr>
        <p:spPr>
          <a:xfrm>
            <a:off x="6182430" y="1816743"/>
            <a:ext cx="2656800" cy="4472152"/>
          </a:xfrm>
          <a:prstGeom prst="rect">
            <a:avLst/>
          </a:prstGeom>
          <a:solidFill>
            <a:srgbClr val="D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54">
              <a:defRPr/>
            </a:pPr>
            <a:r>
              <a:rPr lang="hr-HR" sz="2000" b="1" dirty="0" smtClean="0">
                <a:solidFill>
                  <a:prstClr val="white"/>
                </a:solidFill>
                <a:latin typeface="Arial" panose="020B0604020202020204" pitchFamily="34" charset="0"/>
                <a:cs typeface="Arial" panose="020B0604020202020204" pitchFamily="34" charset="0"/>
              </a:rPr>
              <a:t>RDA National </a:t>
            </a:r>
            <a:r>
              <a:rPr lang="hr-HR" sz="2000" b="1" dirty="0" err="1" smtClean="0">
                <a:solidFill>
                  <a:prstClr val="white"/>
                </a:solidFill>
                <a:latin typeface="Arial" panose="020B0604020202020204" pitchFamily="34" charset="0"/>
                <a:cs typeface="Arial" panose="020B0604020202020204" pitchFamily="34" charset="0"/>
              </a:rPr>
              <a:t>node</a:t>
            </a:r>
            <a:endParaRPr lang="hr-HR" sz="2000" b="1" dirty="0" smtClean="0">
              <a:solidFill>
                <a:prstClr val="white"/>
              </a:solidFill>
              <a:latin typeface="Arial" panose="020B0604020202020204" pitchFamily="34" charset="0"/>
              <a:cs typeface="Arial" panose="020B0604020202020204" pitchFamily="34" charset="0"/>
            </a:endParaRPr>
          </a:p>
          <a:p>
            <a:pPr marL="285750" indent="-285750" defTabSz="914354">
              <a:buFont typeface="Arial" panose="020B0604020202020204" pitchFamily="34" charset="0"/>
              <a:buChar char="•"/>
              <a:defRPr/>
            </a:pPr>
            <a:endParaRPr lang="hr-HR" sz="1600" dirty="0" smtClean="0">
              <a:solidFill>
                <a:prstClr val="white"/>
              </a:solidFill>
              <a:latin typeface="Arial" panose="020B0604020202020204" pitchFamily="34" charset="0"/>
              <a:cs typeface="Arial" panose="020B0604020202020204" pitchFamily="34" charset="0"/>
            </a:endParaRPr>
          </a:p>
          <a:p>
            <a:pPr marL="285750" indent="-285750" defTabSz="914354">
              <a:buFont typeface="Arial" panose="020B0604020202020204" pitchFamily="34" charset="0"/>
              <a:buChar char="•"/>
              <a:defRPr/>
            </a:pPr>
            <a:endParaRPr lang="hr-HR" sz="1600" dirty="0">
              <a:solidFill>
                <a:prstClr val="white"/>
              </a:solidFill>
              <a:latin typeface="Arial" panose="020B0604020202020204" pitchFamily="34" charset="0"/>
              <a:cs typeface="Arial" panose="020B0604020202020204" pitchFamily="34" charset="0"/>
            </a:endParaRPr>
          </a:p>
          <a:p>
            <a:pPr marL="285750" indent="-285750" defTabSz="914354">
              <a:buFont typeface="Arial" panose="020B0604020202020204" pitchFamily="34" charset="0"/>
              <a:buChar char="•"/>
              <a:defRPr/>
            </a:pPr>
            <a:endParaRPr lang="hr-HR" sz="1600" dirty="0" smtClean="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600" dirty="0" smtClean="0">
                <a:solidFill>
                  <a:prstClr val="white"/>
                </a:solidFill>
                <a:latin typeface="Arial" panose="020B0604020202020204" pitchFamily="34" charset="0"/>
                <a:cs typeface="Arial" panose="020B0604020202020204" pitchFamily="34" charset="0"/>
              </a:rPr>
              <a:t>Research </a:t>
            </a:r>
            <a:r>
              <a:rPr lang="en-US" sz="1600" dirty="0">
                <a:solidFill>
                  <a:prstClr val="white"/>
                </a:solidFill>
                <a:latin typeface="Arial" panose="020B0604020202020204" pitchFamily="34" charset="0"/>
                <a:cs typeface="Arial" panose="020B0604020202020204" pitchFamily="34" charset="0"/>
              </a:rPr>
              <a:t>Data </a:t>
            </a:r>
            <a:r>
              <a:rPr lang="en-US" sz="1600" dirty="0" err="1" smtClean="0">
                <a:solidFill>
                  <a:prstClr val="white"/>
                </a:solidFill>
                <a:latin typeface="Arial" panose="020B0604020202020204" pitchFamily="34" charset="0"/>
                <a:cs typeface="Arial" panose="020B0604020202020204" pitchFamily="34" charset="0"/>
              </a:rPr>
              <a:t>Manag</a:t>
            </a:r>
            <a:r>
              <a:rPr lang="hr-HR" sz="1600" dirty="0" smtClean="0">
                <a:solidFill>
                  <a:prstClr val="white"/>
                </a:solidFill>
                <a:latin typeface="Arial" panose="020B0604020202020204" pitchFamily="34" charset="0"/>
                <a:cs typeface="Arial" panose="020B0604020202020204" pitchFamily="34" charset="0"/>
              </a:rPr>
              <a:t>e</a:t>
            </a:r>
            <a:r>
              <a:rPr lang="en-US" sz="1600" dirty="0" err="1" smtClean="0">
                <a:solidFill>
                  <a:prstClr val="white"/>
                </a:solidFill>
                <a:latin typeface="Arial" panose="020B0604020202020204" pitchFamily="34" charset="0"/>
                <a:cs typeface="Arial" panose="020B0604020202020204" pitchFamily="34" charset="0"/>
              </a:rPr>
              <a:t>ment</a:t>
            </a:r>
            <a:r>
              <a:rPr lang="en-US" sz="1600" dirty="0" smtClean="0">
                <a:solidFill>
                  <a:prstClr val="white"/>
                </a:solidFill>
                <a:latin typeface="Arial" panose="020B0604020202020204" pitchFamily="34" charset="0"/>
                <a:cs typeface="Arial" panose="020B0604020202020204" pitchFamily="34" charset="0"/>
              </a:rPr>
              <a:t> </a:t>
            </a:r>
            <a:r>
              <a:rPr lang="en-US" sz="1600" dirty="0">
                <a:solidFill>
                  <a:prstClr val="white"/>
                </a:solidFill>
                <a:latin typeface="Arial" panose="020B0604020202020204" pitchFamily="34" charset="0"/>
                <a:cs typeface="Arial" panose="020B0604020202020204" pitchFamily="34" charset="0"/>
              </a:rPr>
              <a:t>and FAIR data and </a:t>
            </a:r>
            <a:r>
              <a:rPr lang="en-US" sz="1600" dirty="0" smtClean="0">
                <a:solidFill>
                  <a:prstClr val="white"/>
                </a:solidFill>
                <a:latin typeface="Arial" panose="020B0604020202020204" pitchFamily="34" charset="0"/>
                <a:cs typeface="Arial" panose="020B0604020202020204" pitchFamily="34" charset="0"/>
              </a:rPr>
              <a:t>principles</a:t>
            </a:r>
            <a:endParaRPr lang="hr-HR" sz="1600" dirty="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600" dirty="0" smtClean="0">
                <a:solidFill>
                  <a:prstClr val="white"/>
                </a:solidFill>
                <a:latin typeface="Arial" panose="020B0604020202020204" pitchFamily="34" charset="0"/>
                <a:cs typeface="Arial" panose="020B0604020202020204" pitchFamily="34" charset="0"/>
              </a:rPr>
              <a:t>Handbook </a:t>
            </a:r>
            <a:r>
              <a:rPr lang="en-US" sz="1600" dirty="0">
                <a:solidFill>
                  <a:prstClr val="white"/>
                </a:solidFill>
                <a:latin typeface="Arial" panose="020B0604020202020204" pitchFamily="34" charset="0"/>
                <a:cs typeface="Arial" panose="020B0604020202020204" pitchFamily="34" charset="0"/>
              </a:rPr>
              <a:t>&amp; </a:t>
            </a:r>
            <a:r>
              <a:rPr lang="en-US" sz="1600" dirty="0" err="1" smtClean="0">
                <a:solidFill>
                  <a:prstClr val="white"/>
                </a:solidFill>
                <a:latin typeface="Arial" panose="020B0604020202020204" pitchFamily="34" charset="0"/>
                <a:cs typeface="Arial" panose="020B0604020202020204" pitchFamily="34" charset="0"/>
              </a:rPr>
              <a:t>seri</a:t>
            </a:r>
            <a:r>
              <a:rPr lang="hr-HR" sz="1600" dirty="0" smtClean="0">
                <a:solidFill>
                  <a:prstClr val="white"/>
                </a:solidFill>
                <a:latin typeface="Arial" panose="020B0604020202020204" pitchFamily="34" charset="0"/>
                <a:cs typeface="Arial" panose="020B0604020202020204" pitchFamily="34" charset="0"/>
              </a:rPr>
              <a:t>e</a:t>
            </a:r>
            <a:r>
              <a:rPr lang="en-US" sz="1600" dirty="0" smtClean="0">
                <a:solidFill>
                  <a:prstClr val="white"/>
                </a:solidFill>
                <a:latin typeface="Arial" panose="020B0604020202020204" pitchFamily="34" charset="0"/>
                <a:cs typeface="Arial" panose="020B0604020202020204" pitchFamily="34" charset="0"/>
              </a:rPr>
              <a:t>s </a:t>
            </a:r>
            <a:r>
              <a:rPr lang="en-US" sz="1600" dirty="0">
                <a:solidFill>
                  <a:prstClr val="white"/>
                </a:solidFill>
                <a:latin typeface="Arial" panose="020B0604020202020204" pitchFamily="34" charset="0"/>
                <a:cs typeface="Arial" panose="020B0604020202020204" pitchFamily="34" charset="0"/>
              </a:rPr>
              <a:t>of webinars: How to manage research </a:t>
            </a:r>
            <a:r>
              <a:rPr lang="en-US" sz="1600" dirty="0" smtClean="0">
                <a:solidFill>
                  <a:prstClr val="white"/>
                </a:solidFill>
                <a:latin typeface="Arial" panose="020B0604020202020204" pitchFamily="34" charset="0"/>
                <a:cs typeface="Arial" panose="020B0604020202020204" pitchFamily="34" charset="0"/>
              </a:rPr>
              <a:t>data</a:t>
            </a:r>
            <a:endParaRPr lang="hr-HR" sz="1600" dirty="0" smtClean="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600" dirty="0" smtClean="0">
                <a:solidFill>
                  <a:prstClr val="white"/>
                </a:solidFill>
                <a:latin typeface="Arial" panose="020B0604020202020204" pitchFamily="34" charset="0"/>
                <a:cs typeface="Arial" panose="020B0604020202020204" pitchFamily="34" charset="0"/>
              </a:rPr>
              <a:t>Documentation </a:t>
            </a:r>
            <a:r>
              <a:rPr lang="en-US" sz="1600" dirty="0">
                <a:solidFill>
                  <a:prstClr val="white"/>
                </a:solidFill>
                <a:latin typeface="Arial" panose="020B0604020202020204" pitchFamily="34" charset="0"/>
                <a:cs typeface="Arial" panose="020B0604020202020204" pitchFamily="34" charset="0"/>
              </a:rPr>
              <a:t>and Anonymization of Research Data (2022)</a:t>
            </a:r>
          </a:p>
          <a:p>
            <a:pPr algn="ctr" defTabSz="914354">
              <a:defRPr/>
            </a:pPr>
            <a:r>
              <a:rPr lang="hr-HR" sz="1600" dirty="0" smtClean="0">
                <a:solidFill>
                  <a:prstClr val="white"/>
                </a:solidFill>
                <a:latin typeface="Arial" panose="020B0604020202020204" pitchFamily="34" charset="0"/>
                <a:cs typeface="Arial" panose="020B0604020202020204" pitchFamily="34" charset="0"/>
              </a:rPr>
              <a:t>…</a:t>
            </a:r>
          </a:p>
          <a:p>
            <a:pPr algn="ctr" defTabSz="914354">
              <a:defRPr/>
            </a:pP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endParaRPr lang="hr-HR" sz="1600" dirty="0" smtClean="0">
              <a:solidFill>
                <a:prstClr val="white"/>
              </a:solidFill>
              <a:latin typeface="Arial" panose="020B0604020202020204" pitchFamily="34" charset="0"/>
              <a:cs typeface="Arial" panose="020B0604020202020204" pitchFamily="34" charset="0"/>
            </a:endParaRPr>
          </a:p>
          <a:p>
            <a:pPr algn="ctr" defTabSz="914354">
              <a:defRPr/>
            </a:pPr>
            <a:r>
              <a:rPr lang="hr-HR" sz="1400" dirty="0" smtClean="0">
                <a:solidFill>
                  <a:prstClr val="white"/>
                </a:solidFill>
                <a:latin typeface="Arial" panose="020B0604020202020204" pitchFamily="34" charset="0"/>
                <a:cs typeface="Arial" panose="020B0604020202020204" pitchFamily="34" charset="0"/>
              </a:rPr>
              <a:t>www.srce.unizg.hr/rda</a:t>
            </a:r>
          </a:p>
          <a:p>
            <a:pPr algn="ctr" defTabSz="914354">
              <a:defRPr/>
            </a:pPr>
            <a:endParaRPr lang="hr-HR" sz="1600" dirty="0">
              <a:solidFill>
                <a:prstClr val="white"/>
              </a:solidFill>
              <a:latin typeface="Arial" panose="020B0604020202020204" pitchFamily="34" charset="0"/>
              <a:cs typeface="Arial" panose="020B0604020202020204" pitchFamily="34" charset="0"/>
            </a:endParaRPr>
          </a:p>
        </p:txBody>
      </p:sp>
      <p:sp>
        <p:nvSpPr>
          <p:cNvPr id="15" name="Rectangle 8">
            <a:extLst>
              <a:ext uri="{FF2B5EF4-FFF2-40B4-BE49-F238E27FC236}">
                <a16:creationId xmlns:a16="http://schemas.microsoft.com/office/drawing/2014/main" id="{4C930E02-B58F-40DD-9A53-4CC6B621C762}"/>
              </a:ext>
            </a:extLst>
          </p:cNvPr>
          <p:cNvSpPr/>
          <p:nvPr/>
        </p:nvSpPr>
        <p:spPr>
          <a:xfrm>
            <a:off x="9009611" y="1816743"/>
            <a:ext cx="2654923" cy="4472152"/>
          </a:xfrm>
          <a:prstGeom prst="rect">
            <a:avLst/>
          </a:prstGeom>
          <a:solidFill>
            <a:srgbClr val="E98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54">
              <a:defRPr/>
            </a:pPr>
            <a:r>
              <a:rPr lang="pl-PL" sz="2000" b="1" dirty="0" smtClean="0">
                <a:solidFill>
                  <a:prstClr val="white"/>
                </a:solidFill>
                <a:latin typeface="Arial" panose="020B0604020202020204" pitchFamily="34" charset="0"/>
                <a:cs typeface="Arial" panose="020B0604020202020204" pitchFamily="34" charset="0"/>
              </a:rPr>
              <a:t>EOSC-A,</a:t>
            </a:r>
          </a:p>
          <a:p>
            <a:pPr algn="ctr" defTabSz="914354">
              <a:defRPr/>
            </a:pPr>
            <a:r>
              <a:rPr lang="pl-PL" sz="2000" b="1" dirty="0" smtClean="0">
                <a:solidFill>
                  <a:prstClr val="white"/>
                </a:solidFill>
                <a:latin typeface="Arial" panose="020B0604020202020204" pitchFamily="34" charset="0"/>
                <a:cs typeface="Arial" panose="020B0604020202020204" pitchFamily="34" charset="0"/>
              </a:rPr>
              <a:t>HR-OOZ initiative (NOSCI),</a:t>
            </a:r>
          </a:p>
          <a:p>
            <a:pPr algn="ctr" defTabSz="914354">
              <a:defRPr/>
            </a:pPr>
            <a:r>
              <a:rPr lang="pl-PL" sz="2000" b="1" dirty="0" smtClean="0">
                <a:solidFill>
                  <a:prstClr val="white"/>
                </a:solidFill>
                <a:latin typeface="Arial" panose="020B0604020202020204" pitchFamily="34" charset="0"/>
                <a:cs typeface="Arial" panose="020B0604020202020204" pitchFamily="34" charset="0"/>
              </a:rPr>
              <a:t>NI4OS-Europe</a:t>
            </a:r>
            <a:r>
              <a:rPr lang="pl-PL" sz="2000" b="1" dirty="0" smtClean="0">
                <a:solidFill>
                  <a:prstClr val="white"/>
                </a:solidFill>
                <a:latin typeface="Arial" panose="020B0604020202020204" pitchFamily="34" charset="0"/>
                <a:cs typeface="Arial" panose="020B0604020202020204" pitchFamily="34" charset="0"/>
              </a:rPr>
              <a:t>, ...</a:t>
            </a:r>
            <a:endParaRPr lang="pl-PL" sz="2000" b="1" dirty="0" smtClean="0">
              <a:solidFill>
                <a:prstClr val="white"/>
              </a:solidFill>
              <a:latin typeface="Arial" panose="020B0604020202020204" pitchFamily="34" charset="0"/>
              <a:cs typeface="Arial" panose="020B0604020202020204" pitchFamily="34" charset="0"/>
            </a:endParaRPr>
          </a:p>
          <a:p>
            <a:pPr marL="216000" lvl="0" indent="-180000" defTabSz="685800">
              <a:spcAft>
                <a:spcPts val="600"/>
              </a:spcAft>
              <a:buFont typeface="Wingdings" panose="05000000000000000000" pitchFamily="2" charset="2"/>
              <a:buChar char="§"/>
              <a:defRPr/>
            </a:pPr>
            <a:endParaRPr lang="hr-HR" sz="1600" dirty="0" smtClean="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hr-HR" sz="1600" dirty="0" err="1" smtClean="0">
                <a:solidFill>
                  <a:prstClr val="white"/>
                </a:solidFill>
                <a:latin typeface="Arial" panose="020B0604020202020204" pitchFamily="34" charset="0"/>
                <a:cs typeface="Arial" panose="020B0604020202020204" pitchFamily="34" charset="0"/>
              </a:rPr>
              <a:t>Brochures</a:t>
            </a:r>
            <a:r>
              <a:rPr lang="hr-HR" sz="1600" dirty="0" smtClean="0">
                <a:solidFill>
                  <a:prstClr val="white"/>
                </a:solidFill>
                <a:latin typeface="Arial" panose="020B0604020202020204" pitchFamily="34" charset="0"/>
                <a:cs typeface="Arial" panose="020B0604020202020204" pitchFamily="34" charset="0"/>
              </a:rPr>
              <a:t> (EOSC, FAIR data…) &amp; </a:t>
            </a:r>
            <a:r>
              <a:rPr lang="hr-HR" sz="1600" dirty="0">
                <a:solidFill>
                  <a:prstClr val="white"/>
                </a:solidFill>
                <a:latin typeface="Arial" panose="020B0604020202020204" pitchFamily="34" charset="0"/>
                <a:cs typeface="Arial" panose="020B0604020202020204" pitchFamily="34" charset="0"/>
              </a:rPr>
              <a:t>EOSC </a:t>
            </a:r>
            <a:r>
              <a:rPr lang="hr-HR" sz="1600" dirty="0" err="1" smtClean="0">
                <a:solidFill>
                  <a:prstClr val="white"/>
                </a:solidFill>
                <a:latin typeface="Arial" panose="020B0604020202020204" pitchFamily="34" charset="0"/>
                <a:cs typeface="Arial" panose="020B0604020202020204" pitchFamily="34" charset="0"/>
              </a:rPr>
              <a:t>promoters</a:t>
            </a:r>
            <a:r>
              <a:rPr lang="hr-HR" sz="1600" dirty="0" smtClean="0">
                <a:solidFill>
                  <a:prstClr val="white"/>
                </a:solidFill>
                <a:latin typeface="Arial" panose="020B0604020202020204" pitchFamily="34" charset="0"/>
                <a:cs typeface="Arial" panose="020B0604020202020204" pitchFamily="34" charset="0"/>
              </a:rPr>
              <a:t> </a:t>
            </a:r>
            <a:r>
              <a:rPr lang="hr-HR" sz="1600" dirty="0" err="1" smtClean="0">
                <a:solidFill>
                  <a:prstClr val="white"/>
                </a:solidFill>
                <a:latin typeface="Arial" panose="020B0604020202020204" pitchFamily="34" charset="0"/>
                <a:cs typeface="Arial" panose="020B0604020202020204" pitchFamily="34" charset="0"/>
              </a:rPr>
              <a:t>activities</a:t>
            </a:r>
            <a:endParaRPr lang="hr-HR" sz="1600" dirty="0" smtClean="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hr-HR" sz="1600" dirty="0" smtClean="0">
                <a:solidFill>
                  <a:prstClr val="white"/>
                </a:solidFill>
                <a:latin typeface="Arial" panose="020B0604020202020204" pitchFamily="34" charset="0"/>
                <a:cs typeface="Arial" panose="020B0604020202020204" pitchFamily="34" charset="0"/>
              </a:rPr>
              <a:t>EOSC </a:t>
            </a:r>
            <a:r>
              <a:rPr lang="hr-HR" sz="1600" dirty="0" err="1">
                <a:solidFill>
                  <a:prstClr val="white"/>
                </a:solidFill>
                <a:latin typeface="Arial" panose="020B0604020202020204" pitchFamily="34" charset="0"/>
                <a:cs typeface="Arial" panose="020B0604020202020204" pitchFamily="34" charset="0"/>
              </a:rPr>
              <a:t>services</a:t>
            </a:r>
            <a:r>
              <a:rPr lang="hr-HR" sz="1600" dirty="0">
                <a:solidFill>
                  <a:prstClr val="white"/>
                </a:solidFill>
                <a:latin typeface="Arial" panose="020B0604020202020204" pitchFamily="34" charset="0"/>
                <a:cs typeface="Arial" panose="020B0604020202020204" pitchFamily="34" charset="0"/>
              </a:rPr>
              <a:t> &amp; </a:t>
            </a:r>
            <a:r>
              <a:rPr lang="hr-HR" sz="1600" dirty="0" err="1">
                <a:solidFill>
                  <a:prstClr val="white"/>
                </a:solidFill>
                <a:latin typeface="Arial" panose="020B0604020202020204" pitchFamily="34" charset="0"/>
                <a:cs typeface="Arial" panose="020B0604020202020204" pitchFamily="34" charset="0"/>
              </a:rPr>
              <a:t>repositories</a:t>
            </a:r>
            <a:r>
              <a:rPr lang="hr-HR" sz="1600" dirty="0">
                <a:solidFill>
                  <a:prstClr val="white"/>
                </a:solidFill>
                <a:latin typeface="Arial" panose="020B0604020202020204" pitchFamily="34" charset="0"/>
                <a:cs typeface="Arial" panose="020B0604020202020204" pitchFamily="34" charset="0"/>
              </a:rPr>
              <a:t> </a:t>
            </a:r>
            <a:r>
              <a:rPr lang="hr-HR" sz="1600" dirty="0" smtClean="0">
                <a:solidFill>
                  <a:prstClr val="white"/>
                </a:solidFill>
                <a:latin typeface="Arial" panose="020B0604020202020204" pitchFamily="34" charset="0"/>
                <a:cs typeface="Arial" panose="020B0604020202020204" pitchFamily="34" charset="0"/>
              </a:rPr>
              <a:t>on-</a:t>
            </a:r>
            <a:r>
              <a:rPr lang="hr-HR" sz="1600" dirty="0" err="1" smtClean="0">
                <a:solidFill>
                  <a:prstClr val="white"/>
                </a:solidFill>
                <a:latin typeface="Arial" panose="020B0604020202020204" pitchFamily="34" charset="0"/>
                <a:cs typeface="Arial" panose="020B0604020202020204" pitchFamily="34" charset="0"/>
              </a:rPr>
              <a:t>boarding</a:t>
            </a:r>
            <a:endParaRPr lang="hr-HR" sz="1600" dirty="0" smtClean="0">
              <a:solidFill>
                <a:prstClr val="whit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hr-HR" sz="1600" dirty="0" smtClean="0">
                <a:solidFill>
                  <a:prstClr val="white"/>
                </a:solidFill>
                <a:latin typeface="Arial" panose="020B0604020202020204" pitchFamily="34" charset="0"/>
                <a:cs typeface="Arial" panose="020B0604020202020204" pitchFamily="34" charset="0"/>
              </a:rPr>
              <a:t>(TODO) </a:t>
            </a:r>
            <a:r>
              <a:rPr lang="hr-HR" sz="1600" dirty="0" err="1" smtClean="0">
                <a:solidFill>
                  <a:prstClr val="white"/>
                </a:solidFill>
                <a:latin typeface="Arial" panose="020B0604020202020204" pitchFamily="34" charset="0"/>
                <a:cs typeface="Arial" panose="020B0604020202020204" pitchFamily="34" charset="0"/>
              </a:rPr>
              <a:t>Institutional</a:t>
            </a:r>
            <a:r>
              <a:rPr lang="hr-HR" sz="1600" dirty="0" smtClean="0">
                <a:solidFill>
                  <a:prstClr val="white"/>
                </a:solidFill>
                <a:latin typeface="Arial" panose="020B0604020202020204" pitchFamily="34" charset="0"/>
                <a:cs typeface="Arial" panose="020B0604020202020204" pitchFamily="34" charset="0"/>
              </a:rPr>
              <a:t> </a:t>
            </a:r>
            <a:r>
              <a:rPr lang="hr-HR" sz="1600" dirty="0" err="1" smtClean="0">
                <a:solidFill>
                  <a:prstClr val="white"/>
                </a:solidFill>
                <a:latin typeface="Arial" panose="020B0604020202020204" pitchFamily="34" charset="0"/>
                <a:cs typeface="Arial" panose="020B0604020202020204" pitchFamily="34" charset="0"/>
              </a:rPr>
              <a:t>policies</a:t>
            </a:r>
            <a:endParaRPr lang="hr-HR" sz="1600" dirty="0" smtClean="0">
              <a:solidFill>
                <a:prstClr val="white"/>
              </a:solidFill>
              <a:latin typeface="Arial" panose="020B0604020202020204" pitchFamily="34" charset="0"/>
              <a:cs typeface="Arial" panose="020B0604020202020204" pitchFamily="34" charset="0"/>
            </a:endParaRPr>
          </a:p>
          <a:p>
            <a:pPr algn="ctr"/>
            <a:r>
              <a:rPr lang="hr-HR" sz="1600" dirty="0" smtClean="0">
                <a:solidFill>
                  <a:prstClr val="white"/>
                </a:solidFill>
                <a:latin typeface="Arial" panose="020B0604020202020204" pitchFamily="34" charset="0"/>
                <a:cs typeface="Arial" panose="020B0604020202020204" pitchFamily="34" charset="0"/>
              </a:rPr>
              <a:t>…</a:t>
            </a:r>
          </a:p>
          <a:p>
            <a:pPr algn="ctr"/>
            <a:endParaRPr lang="hr-HR" sz="1600" dirty="0">
              <a:solidFill>
                <a:prstClr val="white"/>
              </a:solidFill>
              <a:latin typeface="Arial" panose="020B0604020202020204" pitchFamily="34" charset="0"/>
              <a:cs typeface="Arial" panose="020B0604020202020204" pitchFamily="34" charset="0"/>
            </a:endParaRPr>
          </a:p>
          <a:p>
            <a:pPr algn="ctr"/>
            <a:r>
              <a:rPr lang="hr-HR" sz="1400" dirty="0" smtClean="0">
                <a:solidFill>
                  <a:prstClr val="white"/>
                </a:solidFill>
                <a:latin typeface="Arial" panose="020B0604020202020204" pitchFamily="34" charset="0"/>
                <a:cs typeface="Arial" panose="020B0604020202020204" pitchFamily="34" charset="0"/>
              </a:rPr>
              <a:t>www.srce.unizg.hr/en/hr-ooz</a:t>
            </a:r>
          </a:p>
          <a:p>
            <a:pPr algn="ctr"/>
            <a:r>
              <a:rPr lang="hr-HR" sz="1400" dirty="0" smtClean="0">
                <a:solidFill>
                  <a:prstClr val="white"/>
                </a:solidFill>
                <a:latin typeface="Arial" panose="020B0604020202020204" pitchFamily="34" charset="0"/>
                <a:cs typeface="Arial" panose="020B0604020202020204" pitchFamily="34" charset="0"/>
              </a:rPr>
              <a:t>www.srce.unizg.hr/NI4OS-Europe</a:t>
            </a:r>
            <a:endParaRPr lang="hr-HR" sz="1400" dirty="0">
              <a:solidFill>
                <a:prstClr val="white"/>
              </a:solidFill>
              <a:latin typeface="Arial" panose="020B0604020202020204" pitchFamily="34" charset="0"/>
              <a:cs typeface="Arial" panose="020B0604020202020204" pitchFamily="34" charset="0"/>
            </a:endParaRPr>
          </a:p>
          <a:p>
            <a:pPr algn="ctr" defTabSz="914354">
              <a:defRPr/>
            </a:pPr>
            <a:endParaRPr lang="pl-PL" sz="1600" dirty="0">
              <a:solidFill>
                <a:prstClr val="white"/>
              </a:solidFill>
              <a:latin typeface="Arial" panose="020B0604020202020204" pitchFamily="34" charset="0"/>
              <a:cs typeface="Arial" panose="020B0604020202020204" pitchFamily="34" charset="0"/>
            </a:endParaRPr>
          </a:p>
        </p:txBody>
      </p:sp>
      <p:pic>
        <p:nvPicPr>
          <p:cNvPr id="2050" name="Picture 2" descr="https://hrcak.srce.hr/javno/assets/images/hrcak-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799" y="1241307"/>
            <a:ext cx="1796711" cy="4843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Logotip hrvatskog nacionalnog RDA čvora">
            <a:extLst>
              <a:ext uri="{FF2B5EF4-FFF2-40B4-BE49-F238E27FC236}">
                <a16:creationId xmlns:a16="http://schemas.microsoft.com/office/drawing/2014/main" id="{81F5D9B4-F4B6-4A46-BAB1-1A52094C09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015" y="902066"/>
            <a:ext cx="2923629" cy="8472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gital academic archives and reposito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069" y="839520"/>
            <a:ext cx="1739162" cy="96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79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91C56FE-5A9B-C24A-AFFA-133FB1C68414}" vid="{5FCD33CA-DC53-7B43-958E-3CD65528C4D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Kantoorthema</Template>
  <TotalTime>920</TotalTime>
  <Words>443</Words>
  <Application>Microsoft Office PowerPoint</Application>
  <PresentationFormat>Široki zaslon</PresentationFormat>
  <Paragraphs>117</Paragraphs>
  <Slides>4</Slides>
  <Notes>3</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4</vt:i4>
      </vt:variant>
    </vt:vector>
  </HeadingPairs>
  <TitlesOfParts>
    <vt:vector size="10" baseType="lpstr">
      <vt:lpstr>Arial</vt:lpstr>
      <vt:lpstr>Calibri</vt:lpstr>
      <vt:lpstr>Roboto</vt:lpstr>
      <vt:lpstr>Roboto Light</vt:lpstr>
      <vt:lpstr>Wingdings</vt:lpstr>
      <vt:lpstr>Kantoorthema</vt:lpstr>
      <vt:lpstr>Training and skills development</vt:lpstr>
      <vt:lpstr>SRCE</vt:lpstr>
      <vt:lpstr>Open Science Services for Researchers &amp; Roles</vt:lpstr>
      <vt:lpstr>Training and skills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Justyna Kamarczyk</dc:creator>
  <cp:lastModifiedBy>Draženko Celjak</cp:lastModifiedBy>
  <cp:revision>122</cp:revision>
  <dcterms:created xsi:type="dcterms:W3CDTF">2022-11-07T14:13:11Z</dcterms:created>
  <dcterms:modified xsi:type="dcterms:W3CDTF">2022-11-28T20:24:36Z</dcterms:modified>
</cp:coreProperties>
</file>