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35"/>
  </p:notesMasterIdLst>
  <p:handoutMasterIdLst>
    <p:handoutMasterId r:id="rId36"/>
  </p:handoutMasterIdLst>
  <p:sldIdLst>
    <p:sldId id="256" r:id="rId3"/>
    <p:sldId id="290" r:id="rId4"/>
    <p:sldId id="291" r:id="rId5"/>
    <p:sldId id="292" r:id="rId6"/>
    <p:sldId id="261" r:id="rId7"/>
    <p:sldId id="266" r:id="rId8"/>
    <p:sldId id="293" r:id="rId9"/>
    <p:sldId id="269" r:id="rId10"/>
    <p:sldId id="270" r:id="rId11"/>
    <p:sldId id="271" r:id="rId12"/>
    <p:sldId id="301" r:id="rId13"/>
    <p:sldId id="304" r:id="rId14"/>
    <p:sldId id="305" r:id="rId15"/>
    <p:sldId id="273" r:id="rId16"/>
    <p:sldId id="303" r:id="rId17"/>
    <p:sldId id="308" r:id="rId18"/>
    <p:sldId id="276" r:id="rId19"/>
    <p:sldId id="281" r:id="rId20"/>
    <p:sldId id="306" r:id="rId21"/>
    <p:sldId id="277" r:id="rId22"/>
    <p:sldId id="278" r:id="rId23"/>
    <p:sldId id="279" r:id="rId24"/>
    <p:sldId id="280" r:id="rId25"/>
    <p:sldId id="307" r:id="rId26"/>
    <p:sldId id="297" r:id="rId27"/>
    <p:sldId id="298" r:id="rId28"/>
    <p:sldId id="287" r:id="rId29"/>
    <p:sldId id="288" r:id="rId30"/>
    <p:sldId id="282" r:id="rId31"/>
    <p:sldId id="289" r:id="rId32"/>
    <p:sldId id="300" r:id="rId33"/>
    <p:sldId id="257" r:id="rId34"/>
  </p:sldIdLst>
  <p:sldSz cx="9144000" cy="5143500" type="screen16x9"/>
  <p:notesSz cx="6797675" cy="9926638"/>
  <p:custDataLst>
    <p:tags r:id="rId37"/>
  </p:custDataLst>
  <p:defaultTextStyle>
    <a:defPPr>
      <a:defRPr lang="sr-Latn-R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2072A"/>
    <a:srgbClr val="D7182A"/>
    <a:srgbClr val="CC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948" autoAdjust="0"/>
  </p:normalViewPr>
  <p:slideViewPr>
    <p:cSldViewPr snapToGrid="0">
      <p:cViewPr varScale="1">
        <p:scale>
          <a:sx n="87" d="100"/>
          <a:sy n="87" d="100"/>
        </p:scale>
        <p:origin x="632" y="5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31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skucina\Documents\Sandra_dokumenti\Centar%20za%20e-ucenje\predavanja\Srce%20dan%20na%20MZO\Merlin-brojke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2018/2019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Kolegiji</c:v>
                </c:pt>
                <c:pt idx="1">
                  <c:v>Nastavnici</c:v>
                </c:pt>
                <c:pt idx="2">
                  <c:v>Studenti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13038</c:v>
                </c:pt>
                <c:pt idx="1">
                  <c:v>5726</c:v>
                </c:pt>
                <c:pt idx="2">
                  <c:v>62088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23-416F-AA91-E813FA650D0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invisible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1555982-E5E1-4D8B-9EAB-51390976C677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8123-416F-AA91-E813FA650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0D05973-43A6-4270-9BBB-AA8C3D4383D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8123-416F-AA91-E813FA650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E109DF4-6A5D-4EC7-B96F-D317A75A96D2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8123-416F-AA91-E813FA650D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Sheet1!$B$5:$D$5</c:f>
                <c:numCache>
                  <c:formatCode>General</c:formatCode>
                  <c:ptCount val="3"/>
                  <c:pt idx="0">
                    <c:v>-10498</c:v>
                  </c:pt>
                  <c:pt idx="1">
                    <c:v>-3721</c:v>
                  </c:pt>
                  <c:pt idx="2">
                    <c:v>-24206</c:v>
                  </c:pt>
                </c:numCache>
              </c:numRef>
            </c:plus>
            <c:minus>
              <c:numRef>
                <c:f>Sheet1!$B$6:$D$6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minus>
            <c:spPr>
              <a:noFill/>
              <a:ln w="19050" cap="flat" cmpd="sng" algn="ctr">
                <a:solidFill>
                  <a:srgbClr val="00B050"/>
                </a:solidFill>
                <a:round/>
              </a:ln>
              <a:effectLst/>
            </c:spPr>
          </c:errBars>
          <c:cat>
            <c:strRef>
              <c:f>Sheet1!$B$1:$D$1</c:f>
              <c:strCache>
                <c:ptCount val="3"/>
                <c:pt idx="0">
                  <c:v>Kolegiji</c:v>
                </c:pt>
                <c:pt idx="1">
                  <c:v>Nastavnici</c:v>
                </c:pt>
                <c:pt idx="2">
                  <c:v>Studenti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23536</c:v>
                </c:pt>
                <c:pt idx="1">
                  <c:v>9447</c:v>
                </c:pt>
                <c:pt idx="2">
                  <c:v>86294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Sheet1!$B$7:$D$7</c15:f>
                <c15:dlblRangeCache>
                  <c:ptCount val="3"/>
                  <c:pt idx="0">
                    <c:v>81%</c:v>
                  </c:pt>
                  <c:pt idx="1">
                    <c:v>65%</c:v>
                  </c:pt>
                  <c:pt idx="2">
                    <c:v>39%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8123-416F-AA91-E813FA650D0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2019/2020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Kolegiji</c:v>
                </c:pt>
                <c:pt idx="1">
                  <c:v>Nastavnici</c:v>
                </c:pt>
                <c:pt idx="2">
                  <c:v>Studenti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23536</c:v>
                </c:pt>
                <c:pt idx="1">
                  <c:v>9447</c:v>
                </c:pt>
                <c:pt idx="2">
                  <c:v>86294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23-416F-AA91-E813FA650D0C}"/>
            </c:ext>
          </c:extLst>
        </c:ser>
        <c:ser>
          <c:idx val="3"/>
          <c:order val="3"/>
          <c:tx>
            <c:strRef>
              <c:f>Sheet1!$A$8</c:f>
              <c:strCache>
                <c:ptCount val="1"/>
                <c:pt idx="0">
                  <c:v>2020/2021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56979241231218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123-416F-AA91-E813FA650D0C}"/>
                </c:ext>
              </c:extLst>
            </c:dLbl>
            <c:dLbl>
              <c:idx val="1"/>
              <c:layout>
                <c:manualLayout>
                  <c:x val="0"/>
                  <c:y val="-1.2771728892740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123-416F-AA91-E813FA650D0C}"/>
                </c:ext>
              </c:extLst>
            </c:dLbl>
            <c:dLbl>
              <c:idx val="2"/>
              <c:layout>
                <c:manualLayout>
                  <c:x val="-2.2727272727272726E-3"/>
                  <c:y val="2.47146140225286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123-416F-AA91-E813FA650D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Kolegiji</c:v>
                </c:pt>
                <c:pt idx="1">
                  <c:v>Nastavnici</c:v>
                </c:pt>
                <c:pt idx="2">
                  <c:v>Studenti</c:v>
                </c:pt>
              </c:strCache>
            </c:strRef>
          </c:cat>
          <c:val>
            <c:numRef>
              <c:f>Sheet1!$B$8:$D$8</c:f>
              <c:numCache>
                <c:formatCode>General</c:formatCode>
                <c:ptCount val="3"/>
                <c:pt idx="0">
                  <c:v>27166</c:v>
                </c:pt>
                <c:pt idx="1">
                  <c:v>10861</c:v>
                </c:pt>
                <c:pt idx="2">
                  <c:v>95010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123-416F-AA91-E813FA650D0C}"/>
            </c:ext>
          </c:extLst>
        </c:ser>
        <c:ser>
          <c:idx val="4"/>
          <c:order val="4"/>
          <c:tx>
            <c:strRef>
              <c:f>Sheet1!$A$9</c:f>
              <c:strCache>
                <c:ptCount val="1"/>
                <c:pt idx="0">
                  <c:v>2021/2022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Kolegiji</c:v>
                </c:pt>
                <c:pt idx="1">
                  <c:v>Nastavnici</c:v>
                </c:pt>
                <c:pt idx="2">
                  <c:v>Studenti</c:v>
                </c:pt>
              </c:strCache>
            </c:strRef>
          </c:cat>
          <c:val>
            <c:numRef>
              <c:f>Sheet1!$B$9:$D$9</c:f>
              <c:numCache>
                <c:formatCode>General</c:formatCode>
                <c:ptCount val="3"/>
                <c:pt idx="0">
                  <c:v>30458</c:v>
                </c:pt>
                <c:pt idx="1">
                  <c:v>10867</c:v>
                </c:pt>
                <c:pt idx="2">
                  <c:v>90794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123-416F-AA91-E813FA650D0C}"/>
            </c:ext>
          </c:extLst>
        </c:ser>
        <c:ser>
          <c:idx val="5"/>
          <c:order val="5"/>
          <c:tx>
            <c:strRef>
              <c:f>Sheet1!$A$10</c:f>
              <c:strCache>
                <c:ptCount val="1"/>
                <c:pt idx="0">
                  <c:v>2022/2023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Sheet1!$B$10:$D$10</c:f>
              <c:numCache>
                <c:formatCode>General</c:formatCode>
                <c:ptCount val="3"/>
                <c:pt idx="0">
                  <c:v>27059</c:v>
                </c:pt>
                <c:pt idx="1">
                  <c:v>9903</c:v>
                </c:pt>
                <c:pt idx="2">
                  <c:v>81156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123-416F-AA91-E813FA650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4"/>
        <c:axId val="463679968"/>
        <c:axId val="463681280"/>
      </c:barChart>
      <c:catAx>
        <c:axId val="46367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681280"/>
        <c:crosses val="autoZero"/>
        <c:auto val="1"/>
        <c:lblAlgn val="ctr"/>
        <c:lblOffset val="100"/>
        <c:noMultiLvlLbl val="0"/>
      </c:catAx>
      <c:valAx>
        <c:axId val="46368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67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8.png"/><Relationship Id="rId1" Type="http://schemas.openxmlformats.org/officeDocument/2006/relationships/theme" Target="../theme/theme4.xml"/><Relationship Id="rId4" Type="http://schemas.openxmlformats.org/officeDocument/2006/relationships/image" Target="../media/image7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18.11.2022.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8.png"/><Relationship Id="rId1" Type="http://schemas.openxmlformats.org/officeDocument/2006/relationships/theme" Target="../theme/theme3.xml"/><Relationship Id="rId4" Type="http://schemas.openxmlformats.org/officeDocument/2006/relationships/image" Target="../media/image7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18.11.2022.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39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3290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95B1D-EC5B-426D-9BEA-45F6C2B62C2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070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6484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www.srce.unizg.hr/otvoreni-pristup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srce.unizg.hr/" TargetMode="Externa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71158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802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6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321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818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7281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5807" y="4056962"/>
            <a:ext cx="917784" cy="3211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143000" y="372914"/>
            <a:ext cx="6858000" cy="1376581"/>
          </a:xfrm>
        </p:spPr>
        <p:txBody>
          <a:bodyPr anchor="b">
            <a:normAutofit/>
          </a:bodyPr>
          <a:lstStyle>
            <a:lvl1pPr algn="ctr">
              <a:defRPr sz="2025" baseline="0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143000" y="1959747"/>
            <a:ext cx="6858000" cy="759391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hr-HR" dirty="0" smtClean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950051" y="3037737"/>
            <a:ext cx="2700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hr-HR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Srce politikom otvorenog pristupa široj javnosti osigurava dostupnost i korištenje svih rezultata rada Srca, a prvenstveno obrazovnih i stručnih informacija i sadržaja nastalih djelovanjem i radom Srca.</a:t>
            </a:r>
            <a:endParaRPr lang="hr-HR" sz="900" b="0" kern="1200" dirty="0" smtClean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51" y="4020088"/>
            <a:ext cx="918000" cy="36275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2613574" y="3058320"/>
            <a:ext cx="27622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pt-BR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Ovo djelo je dano na korištenje pod licencom Creative Commons </a:t>
            </a:r>
            <a:r>
              <a:rPr lang="pt-BR" sz="900" b="0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Imenovanje</a:t>
            </a:r>
            <a:r>
              <a:rPr lang="pt-BR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4.0 međunarodna.</a:t>
            </a:r>
            <a:endParaRPr lang="hr-HR" sz="900" b="1" u="none" kern="1200" dirty="0" smtClean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5" y="2982485"/>
            <a:ext cx="1384975" cy="540000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048126" y="3654941"/>
            <a:ext cx="12041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900" b="1" u="none" kern="1200" dirty="0" smtClean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www.srce.unizg.hr</a:t>
            </a:r>
            <a:endParaRPr lang="hr-HR" sz="900" b="1" u="none" kern="1200" dirty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2662737" y="3654941"/>
            <a:ext cx="26639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900" b="1" u="sng" kern="12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creativecommons.org/licenses/by/4.0/deed.hr</a:t>
            </a:r>
            <a:endParaRPr lang="hr-HR" sz="900" b="1" u="sng" kern="1200" dirty="0">
              <a:solidFill>
                <a:srgbClr val="C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6239506" y="3654941"/>
            <a:ext cx="21210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900" b="1" u="none" kern="1200" dirty="0" smtClean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www.srce.unizg.hr/otvoreni-pristup</a:t>
            </a:r>
            <a:endParaRPr lang="hr-HR" sz="900" b="1" u="none" kern="1200" dirty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42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i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3196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9089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6533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9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101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753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 i="1"/>
            </a:lvl1pPr>
          </a:lstStyle>
          <a:p>
            <a:r>
              <a:rPr lang="pl-PL" dirty="0" smtClean="0"/>
              <a:t>Filozofski fakultet Sveučilišta u Banja Luci, 16.11.2022.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462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878807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913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8032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7636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1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7831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1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r>
              <a:rPr lang="en-US" smtClean="0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221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73331" y="4765340"/>
            <a:ext cx="932215" cy="27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2" y="4766434"/>
            <a:ext cx="628649" cy="270000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875A55-2F1E-4FC3-883D-C1990A1E687D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7011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rgbClr val="C00000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25983" y="4765500"/>
            <a:ext cx="810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9777" y="4765340"/>
            <a:ext cx="5926839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5352" y="4765340"/>
            <a:ext cx="810000" cy="27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875A55-2F1E-4FC3-883D-C1990A1E687D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7629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7" r:id="rId3"/>
    <p:sldLayoutId id="2147483689" r:id="rId4"/>
    <p:sldLayoutId id="2147483690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 baseline="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rgbClr val="CC3C00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erlin.srce.h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www.srce.unizg.hr/files/srce/docs/CEU/preporuke_za_odrzavanje_online_nastave_2.pdf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4.xml"/><Relationship Id="rId7" Type="http://schemas.openxmlformats.org/officeDocument/2006/relationships/image" Target="../media/image4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wmf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9.xml"/><Relationship Id="rId7" Type="http://schemas.openxmlformats.org/officeDocument/2006/relationships/image" Target="../media/image4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14.xml"/><Relationship Id="rId7" Type="http://schemas.openxmlformats.org/officeDocument/2006/relationships/image" Target="../media/image4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1.png"/><Relationship Id="rId4" Type="http://schemas.openxmlformats.org/officeDocument/2006/relationships/image" Target="../media/image7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ceu@srce.hr" TargetMode="External"/><Relationship Id="rId2" Type="http://schemas.openxmlformats.org/officeDocument/2006/relationships/hyperlink" Target="http://www.srce.hr/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15445" y="3055301"/>
            <a:ext cx="5278269" cy="1065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 baseline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2400" dirty="0">
                <a:solidFill>
                  <a:schemeClr val="bg1"/>
                </a:solidFill>
              </a:rPr>
              <a:t>Podrška Centra za e-učenje Srca digitalnom obrazovanju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446" y="4120993"/>
            <a:ext cx="497201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doc.dr.sc. Sandra Kučina Softić, M.Sc. in Digital Education</a:t>
            </a:r>
          </a:p>
          <a:p>
            <a:r>
              <a:rPr lang="en-GB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pomoćnica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ravnatelja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Srca</a:t>
            </a:r>
            <a:endParaRPr lang="en-GB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član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izvršnog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odbora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EDEN Digital Learning Europe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2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0055" y="13127"/>
            <a:ext cx="6809092" cy="848382"/>
          </a:xfrm>
        </p:spPr>
        <p:txBody>
          <a:bodyPr>
            <a:normAutofit/>
          </a:bodyPr>
          <a:lstStyle/>
          <a:p>
            <a:r>
              <a:rPr lang="hr-HR" sz="2000"/>
              <a:t>Virtualno okruženje za učenje – </a:t>
            </a:r>
            <a:r>
              <a:rPr lang="hr-HR" sz="2000" err="1"/>
              <a:t>Merli</a:t>
            </a:r>
            <a:r>
              <a:rPr lang="en-GB" sz="2000"/>
              <a:t>n</a:t>
            </a:r>
          </a:p>
        </p:txBody>
      </p:sp>
      <p:sp>
        <p:nvSpPr>
          <p:cNvPr id="3" name="Rectangle 2"/>
          <p:cNvSpPr/>
          <p:nvPr/>
        </p:nvSpPr>
        <p:spPr>
          <a:xfrm>
            <a:off x="2594928" y="1177956"/>
            <a:ext cx="17327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hlinkClick r:id="rId3"/>
              </a:rPr>
              <a:t>http://merlin.srce.hr</a:t>
            </a:r>
            <a:r>
              <a:rPr lang="en-US" sz="1400"/>
              <a:t> </a:t>
            </a:r>
            <a:endParaRPr lang="en-GB"/>
          </a:p>
        </p:txBody>
      </p:sp>
      <p:pic>
        <p:nvPicPr>
          <p:cNvPr id="11" name="Picture 5" descr="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09" y="273847"/>
            <a:ext cx="1467777" cy="63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144EF4-3B91-4012-9337-FD1DBD6648AF}"/>
              </a:ext>
            </a:extLst>
          </p:cNvPr>
          <p:cNvSpPr/>
          <p:nvPr/>
        </p:nvSpPr>
        <p:spPr>
          <a:xfrm>
            <a:off x="6236173" y="3071293"/>
            <a:ext cx="1634859" cy="917975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800" b="1">
                <a:latin typeface="Arial" panose="020B0604020202020204" pitchFamily="34" charset="0"/>
                <a:cs typeface="Arial" panose="020B0604020202020204" pitchFamily="34" charset="0"/>
              </a:rPr>
              <a:t>68 </a:t>
            </a:r>
            <a:endParaRPr lang="hr-HR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>
                <a:latin typeface="Arial" panose="020B0604020202020204" pitchFamily="34" charset="0"/>
                <a:cs typeface="Arial" panose="020B0604020202020204" pitchFamily="34" charset="0"/>
              </a:rPr>
              <a:t>ustanova koristi </a:t>
            </a: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ISVU-Merlin </a:t>
            </a:r>
            <a:r>
              <a:rPr lang="hr-HR" sz="1200">
                <a:latin typeface="Arial" panose="020B0604020202020204" pitchFamily="34" charset="0"/>
                <a:cs typeface="Arial" panose="020B0604020202020204" pitchFamily="34" charset="0"/>
              </a:rPr>
              <a:t>konekciju</a:t>
            </a:r>
            <a:endParaRPr lang="fi-FI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4CBE8D-C1D5-4610-86A6-151AAD14A1D3}"/>
              </a:ext>
            </a:extLst>
          </p:cNvPr>
          <p:cNvSpPr/>
          <p:nvPr/>
        </p:nvSpPr>
        <p:spPr>
          <a:xfrm>
            <a:off x="5124641" y="2235010"/>
            <a:ext cx="1634859" cy="978990"/>
          </a:xfrm>
          <a:prstGeom prst="rect">
            <a:avLst/>
          </a:prstGeom>
          <a:solidFill>
            <a:srgbClr val="D716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r-HR" sz="1800" b="1">
                <a:latin typeface="Arial"/>
                <a:cs typeface="Arial"/>
              </a:rPr>
              <a:t>96 </a:t>
            </a:r>
          </a:p>
          <a:p>
            <a:pPr algn="ctr"/>
            <a:r>
              <a:rPr lang="hr-HR" sz="1200">
                <a:latin typeface="Arial"/>
                <a:cs typeface="Arial"/>
              </a:rPr>
              <a:t>ustanova VO</a:t>
            </a:r>
          </a:p>
          <a:p>
            <a:pPr algn="ctr"/>
            <a:r>
              <a:rPr lang="hr-HR" sz="1200">
                <a:latin typeface="Arial"/>
                <a:cs typeface="Arial"/>
              </a:rPr>
              <a:t>na Merlinu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27B3BE-74F8-4AB1-91FB-79192C4506E4}"/>
              </a:ext>
            </a:extLst>
          </p:cNvPr>
          <p:cNvSpPr/>
          <p:nvPr/>
        </p:nvSpPr>
        <p:spPr>
          <a:xfrm>
            <a:off x="6423233" y="1523191"/>
            <a:ext cx="1636140" cy="917975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Moodle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instalacija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merlin 1">
            <a:extLst>
              <a:ext uri="{FF2B5EF4-FFF2-40B4-BE49-F238E27FC236}">
                <a16:creationId xmlns:a16="http://schemas.microsoft.com/office/drawing/2014/main" id="{FDB6BFD2-9EC2-4395-B2C4-0CA9756C9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6" y="1202452"/>
            <a:ext cx="1370279" cy="16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1D930F52-9DEA-45D9-905C-559DA306F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2" y="1744079"/>
            <a:ext cx="3961492" cy="2537912"/>
          </a:xfr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8233D87-083F-4A5F-8BD3-21E0B88B1C99}"/>
              </a:ext>
            </a:extLst>
          </p:cNvPr>
          <p:cNvSpPr/>
          <p:nvPr/>
        </p:nvSpPr>
        <p:spPr>
          <a:xfrm>
            <a:off x="2017352" y="2534267"/>
            <a:ext cx="1131431" cy="1055485"/>
          </a:xfrm>
          <a:prstGeom prst="ellipse">
            <a:avLst/>
          </a:prstGeom>
          <a:noFill/>
          <a:ln>
            <a:solidFill>
              <a:srgbClr val="CC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7CC2C8C-18A3-4FBF-BA4C-CF936B3B6CD3}"/>
              </a:ext>
            </a:extLst>
          </p:cNvPr>
          <p:cNvCxnSpPr/>
          <p:nvPr/>
        </p:nvCxnSpPr>
        <p:spPr>
          <a:xfrm flipH="1">
            <a:off x="1617714" y="3044240"/>
            <a:ext cx="478100" cy="5883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816C254F-2B2E-4E5F-8352-A5A280DA8443}"/>
              </a:ext>
            </a:extLst>
          </p:cNvPr>
          <p:cNvSpPr/>
          <p:nvPr/>
        </p:nvSpPr>
        <p:spPr>
          <a:xfrm>
            <a:off x="740022" y="3449429"/>
            <a:ext cx="866628" cy="375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0C8C1F-4FB4-4289-9267-829A6CC36F1E}"/>
              </a:ext>
            </a:extLst>
          </p:cNvPr>
          <p:cNvSpPr txBox="1"/>
          <p:nvPr/>
        </p:nvSpPr>
        <p:spPr>
          <a:xfrm>
            <a:off x="891521" y="3501774"/>
            <a:ext cx="707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/>
              <a:t>Dabar</a:t>
            </a:r>
            <a:endParaRPr lang="en-GB" sz="1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F28124-8782-9703-8001-503EC667D861}"/>
              </a:ext>
            </a:extLst>
          </p:cNvPr>
          <p:cNvSpPr txBox="1"/>
          <p:nvPr/>
        </p:nvSpPr>
        <p:spPr>
          <a:xfrm>
            <a:off x="3816975" y="3905517"/>
            <a:ext cx="88703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err="1">
                <a:cs typeface="Calibri"/>
              </a:rPr>
              <a:t>edumeet</a:t>
            </a:r>
            <a:endParaRPr lang="en-US" sz="1000" b="1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27B3BE-74F8-4AB1-91FB-79192C4506E4}"/>
              </a:ext>
            </a:extLst>
          </p:cNvPr>
          <p:cNvSpPr/>
          <p:nvPr/>
        </p:nvSpPr>
        <p:spPr>
          <a:xfrm>
            <a:off x="7604353" y="2441166"/>
            <a:ext cx="1636140" cy="9179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30.000+</a:t>
            </a:r>
            <a:endParaRPr lang="hr-H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e-kolegija po ak. god.</a:t>
            </a:r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z="800" i="1" dirty="0" smtClean="0"/>
              <a:t>Filozofski fakultet Sveučilišta u Banja Luci, 16.11.2022.</a:t>
            </a:r>
            <a:endParaRPr lang="hr-HR" sz="800" i="1" dirty="0"/>
          </a:p>
        </p:txBody>
      </p:sp>
    </p:spTree>
    <p:extLst>
      <p:ext uri="{BB962C8B-B14F-4D97-AF65-F5344CB8AC3E}">
        <p14:creationId xmlns:p14="http://schemas.microsoft.com/office/powerpoint/2010/main" val="44092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Sustav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e-</a:t>
            </a:r>
            <a:r>
              <a:rPr lang="en-GB" dirty="0" err="1" smtClean="0"/>
              <a:t>učenje</a:t>
            </a:r>
            <a:r>
              <a:rPr lang="en-GB" dirty="0" smtClean="0"/>
              <a:t> Merlin - </a:t>
            </a:r>
            <a:r>
              <a:rPr lang="en-GB" dirty="0" err="1" smtClean="0"/>
              <a:t>brojke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z="800" i="1" dirty="0" smtClean="0"/>
              <a:t>Filozofski fakultet Sveučilišta u Banja Luci, 16.11.2022</a:t>
            </a:r>
            <a:r>
              <a:rPr lang="pl-PL" dirty="0" smtClean="0"/>
              <a:t>.</a:t>
            </a:r>
            <a:endParaRPr lang="hr-HR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469887"/>
              </p:ext>
            </p:extLst>
          </p:nvPr>
        </p:nvGraphicFramePr>
        <p:xfrm>
          <a:off x="870280" y="950976"/>
          <a:ext cx="7256907" cy="3579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374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8317839" cy="994172"/>
          </a:xfrm>
        </p:spPr>
        <p:txBody>
          <a:bodyPr>
            <a:normAutofit/>
          </a:bodyPr>
          <a:lstStyle/>
          <a:p>
            <a:r>
              <a:rPr lang="hr-HR" sz="2400" dirty="0"/>
              <a:t>            </a:t>
            </a:r>
            <a:r>
              <a:rPr lang="hr-HR" sz="2200" dirty="0"/>
              <a:t>Visoko kvalitetna, lako dostupna i održiva podrška  </a:t>
            </a:r>
            <a:r>
              <a:rPr lang="en-GB" sz="22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hr-HR" smtClean="0"/>
              <a:t>Filozofski fakultet Sveučilišta u Banja Luci, 16.11.2022.</a:t>
            </a: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7637864" y="1533803"/>
            <a:ext cx="1536814" cy="3231537"/>
          </a:xfrm>
          <a:prstGeom prst="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uspostava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održavanje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sveučilišne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mreže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razmjenu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znanja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iskustava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e-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učenju</a:t>
            </a:r>
            <a:endParaRPr lang="hr-HR" sz="1403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3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promocija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učenja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poticanje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primjene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novih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tehnologija</a:t>
            </a:r>
            <a:r>
              <a:rPr lang="en-US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1403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obrazovanju</a:t>
            </a:r>
            <a:endParaRPr lang="hr-HR" sz="1403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8928" y="1538054"/>
            <a:ext cx="1530000" cy="3231537"/>
          </a:xfrm>
          <a:prstGeom prst="rect">
            <a:avLst/>
          </a:prstGeom>
          <a:solidFill>
            <a:srgbClr val="BD52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598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Edukacija i usavršavanje nastavnika</a:t>
            </a:r>
          </a:p>
          <a:p>
            <a:pPr algn="ctr"/>
            <a:endParaRPr lang="hr-HR" sz="1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tečajevi (za samostalno pohađanje i uz vodstvo </a:t>
            </a:r>
            <a:r>
              <a:rPr lang="hr-HR" sz="1403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predavača)</a:t>
            </a:r>
            <a:endParaRPr lang="hr-HR" sz="1403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3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radionice</a:t>
            </a:r>
          </a:p>
          <a:p>
            <a:pPr algn="ctr"/>
            <a:endParaRPr lang="hr-HR" sz="1403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3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konzultacije</a:t>
            </a:r>
            <a:endParaRPr lang="hr-HR" sz="12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2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9993" y="1542303"/>
            <a:ext cx="1530000" cy="3230713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598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Podrška</a:t>
            </a:r>
          </a:p>
          <a:p>
            <a:pPr algn="ctr"/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Helpdesk</a:t>
            </a:r>
            <a:endParaRPr lang="hr-HR" sz="12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konzultacije</a:t>
            </a:r>
          </a:p>
          <a:p>
            <a:pPr algn="ctr"/>
            <a:endParaRPr lang="hr-HR" sz="12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priručnici</a:t>
            </a:r>
          </a:p>
          <a:p>
            <a:pPr algn="ctr"/>
            <a:endParaRPr lang="hr-HR" sz="12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</a:t>
            </a:r>
          </a:p>
          <a:p>
            <a:pPr algn="ctr"/>
            <a:endParaRPr lang="hr-HR" sz="12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Brze pomoći</a:t>
            </a:r>
          </a:p>
          <a:p>
            <a:pPr algn="ctr"/>
            <a:endParaRPr lang="hr-HR" sz="12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Animacije</a:t>
            </a:r>
          </a:p>
          <a:p>
            <a:pPr algn="ctr"/>
            <a:endParaRPr lang="hr-HR" sz="12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Dodatni </a:t>
            </a:r>
            <a:r>
              <a:rPr lang="hr-HR" sz="1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materijali</a:t>
            </a: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64055" y="1085564"/>
            <a:ext cx="1530000" cy="3231537"/>
          </a:xfrm>
          <a:prstGeom prst="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studentima</a:t>
            </a:r>
          </a:p>
          <a:p>
            <a:pPr algn="ctr"/>
            <a:endParaRPr lang="hr-H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 </a:t>
            </a:r>
            <a:r>
              <a:rPr lang="hr-HR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njhovom</a:t>
            </a:r>
            <a:r>
              <a:rPr lang="hr-H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putu učenja u online okruženju i u korištenju digitalnih tehnologija </a:t>
            </a:r>
          </a:p>
          <a:p>
            <a:pPr algn="ctr"/>
            <a:endParaRPr lang="hr-HR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34055" y="1087077"/>
            <a:ext cx="1530000" cy="3230714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nastavnicima</a:t>
            </a:r>
          </a:p>
          <a:p>
            <a:pPr algn="ctr"/>
            <a:endParaRPr lang="hr-HR" sz="1600" dirty="0"/>
          </a:p>
          <a:p>
            <a:pPr marL="20638" indent="-20638" algn="ctr"/>
            <a:r>
              <a:rPr lang="hr-H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 korištenju digitalnih tehnologija i njihovoj implementaciji u proces poučavanja i učenja 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7344" y="1085069"/>
            <a:ext cx="1530000" cy="3230303"/>
          </a:xfrm>
          <a:prstGeom prst="rect">
            <a:avLst/>
          </a:prstGeom>
          <a:solidFill>
            <a:srgbClr val="D718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visokim učilištima</a:t>
            </a: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3" indent="-285743"/>
            <a:r>
              <a:rPr lang="hr-H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u sustavnoj implementaciji e-učenja i procesu digitalne transformacije obrazovanja 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5121"/>
            <a:ext cx="1467777" cy="63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2903" y="4415042"/>
            <a:ext cx="329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solidFill>
                  <a:srgbClr val="C00000"/>
                </a:solidFill>
              </a:rPr>
              <a:t>stručni i certificirani zaposlenici</a:t>
            </a:r>
            <a:endParaRPr lang="en-GB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1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229" y="224607"/>
            <a:ext cx="7886700" cy="994172"/>
          </a:xfrm>
        </p:spPr>
        <p:txBody>
          <a:bodyPr>
            <a:normAutofit/>
          </a:bodyPr>
          <a:lstStyle/>
          <a:p>
            <a:pPr marL="214313" indent="-214313"/>
            <a:r>
              <a:rPr lang="en-GB" sz="2400" dirty="0" smtClean="0">
                <a:ea typeface="Verdana" panose="020B0604030504040204" pitchFamily="34" charset="0"/>
              </a:rPr>
              <a:t>P</a:t>
            </a:r>
            <a:r>
              <a:rPr lang="hr-HR" sz="2400" dirty="0" err="1" smtClean="0">
                <a:ea typeface="Verdana" panose="020B0604030504040204" pitchFamily="34" charset="0"/>
              </a:rPr>
              <a:t>odrška</a:t>
            </a:r>
            <a:r>
              <a:rPr lang="hr-HR" sz="2400" dirty="0" smtClean="0">
                <a:ea typeface="Verdana" panose="020B0604030504040204" pitchFamily="34" charset="0"/>
              </a:rPr>
              <a:t> korisnicima</a:t>
            </a:r>
            <a:r>
              <a:rPr lang="hr-HR" sz="2400" dirty="0">
                <a:ea typeface="Verdana" panose="020B0604030504040204" pitchFamily="34" charset="0"/>
              </a:rPr>
              <a:t/>
            </a:r>
            <a:br>
              <a:rPr lang="hr-HR" sz="2400" dirty="0">
                <a:ea typeface="Verdana" panose="020B0604030504040204" pitchFamily="34" charset="0"/>
              </a:rPr>
            </a:br>
            <a:endParaRPr lang="en-GB" sz="24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64229" y="1039091"/>
            <a:ext cx="7886700" cy="3593631"/>
          </a:xfrm>
        </p:spPr>
        <p:txBody>
          <a:bodyPr>
            <a:normAutofit fontScale="92500" lnSpcReduction="10000"/>
          </a:bodyPr>
          <a:lstStyle/>
          <a:p>
            <a:r>
              <a:rPr lang="hr-H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omogućiti nastavnicima, studentima i ustanovama dostupnu i kvalitetnu podršku 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r-H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</a:t>
            </a:r>
            <a:r>
              <a:rPr lang="hr-H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primjeni e-učenja i implementaciji u obrazovni proces</a:t>
            </a:r>
          </a:p>
          <a:p>
            <a:r>
              <a:rPr lang="hr-H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omogućiti nastavnicima da se usavršavaju i budu digitalno kompetentni</a:t>
            </a:r>
          </a:p>
          <a:p>
            <a:r>
              <a:rPr lang="hr-H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omogućiti nastavnicima da budu inovativni u nastavi primjenom novih tehnologija</a:t>
            </a:r>
          </a:p>
          <a:p>
            <a:endParaRPr lang="en-GB" dirty="0" smtClean="0"/>
          </a:p>
          <a:p>
            <a:r>
              <a:rPr lang="hr-HR" dirty="0" err="1" smtClean="0"/>
              <a:t>helpdesk</a:t>
            </a:r>
            <a:r>
              <a:rPr lang="hr-HR" dirty="0" smtClean="0"/>
              <a:t> – telefon, email</a:t>
            </a:r>
            <a:r>
              <a:rPr lang="en-GB" dirty="0" smtClean="0"/>
              <a:t>, online forma</a:t>
            </a:r>
            <a:r>
              <a:rPr lang="hr-HR" dirty="0" smtClean="0"/>
              <a:t> </a:t>
            </a:r>
            <a:endParaRPr lang="en-GB" dirty="0" smtClean="0"/>
          </a:p>
          <a:p>
            <a:r>
              <a:rPr lang="hr-HR" dirty="0" smtClean="0"/>
              <a:t>priručnici o radu sa sustavom Merlin, za e-</a:t>
            </a:r>
            <a:r>
              <a:rPr lang="hr-HR" dirty="0" err="1" smtClean="0"/>
              <a:t>portfolio</a:t>
            </a:r>
            <a:r>
              <a:rPr lang="hr-HR" dirty="0" smtClean="0"/>
              <a:t>, za </a:t>
            </a:r>
            <a:r>
              <a:rPr lang="hr-HR" dirty="0" err="1" smtClean="0"/>
              <a:t>webinare</a:t>
            </a:r>
            <a:r>
              <a:rPr lang="hr-HR" dirty="0" smtClean="0"/>
              <a:t>....</a:t>
            </a:r>
          </a:p>
          <a:p>
            <a:r>
              <a:rPr lang="hr-HR" dirty="0" smtClean="0"/>
              <a:t>brze pomoći</a:t>
            </a:r>
          </a:p>
          <a:p>
            <a:r>
              <a:rPr lang="hr-HR" dirty="0" smtClean="0"/>
              <a:t>animacije</a:t>
            </a:r>
          </a:p>
          <a:p>
            <a:r>
              <a:rPr lang="hr-HR" dirty="0" smtClean="0"/>
              <a:t>online tečajevi i radionice</a:t>
            </a:r>
          </a:p>
          <a:p>
            <a:r>
              <a:rPr lang="hr-HR" dirty="0" smtClean="0"/>
              <a:t>online konzultacije s nastavnicima</a:t>
            </a:r>
          </a:p>
          <a:p>
            <a:r>
              <a:rPr lang="hr-HR" dirty="0" smtClean="0"/>
              <a:t>Predložak za izradu e-kolegija</a:t>
            </a:r>
          </a:p>
          <a:p>
            <a:r>
              <a:rPr lang="hr-HR" dirty="0" smtClean="0"/>
              <a:t>Moodle2test</a:t>
            </a:r>
          </a:p>
          <a:p>
            <a:r>
              <a:rPr lang="hr-HR" dirty="0" err="1" smtClean="0"/>
              <a:t>Moodledemo</a:t>
            </a:r>
            <a:endParaRPr lang="hr-HR" dirty="0" smtClean="0"/>
          </a:p>
          <a:p>
            <a:r>
              <a:rPr lang="hr-HR" b="1" dirty="0" smtClean="0"/>
              <a:t>Aplikacija za </a:t>
            </a:r>
            <a:r>
              <a:rPr lang="hr-HR" b="1" dirty="0" err="1" smtClean="0"/>
              <a:t>samoprocjenu</a:t>
            </a:r>
            <a:r>
              <a:rPr lang="hr-HR" b="1" dirty="0" smtClean="0"/>
              <a:t> e-kolegija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 smtClean="0"/>
          </a:p>
          <a:p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475" y="4234906"/>
            <a:ext cx="606131" cy="60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89" y="4536331"/>
            <a:ext cx="604490" cy="60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858" y="2100646"/>
            <a:ext cx="1586143" cy="11616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Slika 3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11" y="146206"/>
            <a:ext cx="1350000" cy="18796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2806" y="2122553"/>
            <a:ext cx="1586143" cy="20084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7725" y="3411833"/>
            <a:ext cx="1928567" cy="12208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6139" y="2935929"/>
            <a:ext cx="2529019" cy="21726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226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Aplikacija za </a:t>
            </a:r>
            <a:r>
              <a:rPr lang="hr-HR" dirty="0" err="1" smtClean="0"/>
              <a:t>samoprocjenu</a:t>
            </a:r>
            <a:r>
              <a:rPr lang="hr-HR" dirty="0" smtClean="0"/>
              <a:t> e-predmeta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229" b="3451"/>
          <a:stretch/>
        </p:blipFill>
        <p:spPr>
          <a:xfrm>
            <a:off x="887313" y="1402550"/>
            <a:ext cx="6344760" cy="32932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535455" y="1117978"/>
            <a:ext cx="34458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https://moodle.srce.hr/procjena-epredmeta/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z="800" i="1" dirty="0" smtClean="0"/>
              <a:t>Filozofski fakultet Sveučilišta u Banja Luci, 16.11.2022.</a:t>
            </a:r>
            <a:endParaRPr lang="hr-HR" sz="800" i="1" dirty="0"/>
          </a:p>
        </p:txBody>
      </p:sp>
    </p:spTree>
    <p:extLst>
      <p:ext uri="{BB962C8B-B14F-4D97-AF65-F5344CB8AC3E}">
        <p14:creationId xmlns:p14="http://schemas.microsoft.com/office/powerpoint/2010/main" val="14102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508764"/>
            <a:ext cx="3895538" cy="3991517"/>
          </a:xfrm>
          <a:solidFill>
            <a:srgbClr val="D2072A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hr-HR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Pandemija</a:t>
            </a:r>
            <a:r>
              <a:rPr lang="hr-H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potres </a:t>
            </a:r>
          </a:p>
          <a:p>
            <a:pPr marL="0" indent="0" algn="ctr">
              <a:buNone/>
            </a:pPr>
            <a:r>
              <a:rPr lang="hr-HR" sz="2800" dirty="0" smtClean="0">
                <a:solidFill>
                  <a:schemeClr val="bg1"/>
                </a:solidFill>
              </a:rPr>
              <a:t>kako smo organi</a:t>
            </a:r>
            <a:r>
              <a:rPr lang="en-GB" sz="2800" dirty="0" smtClean="0">
                <a:solidFill>
                  <a:schemeClr val="bg1"/>
                </a:solidFill>
              </a:rPr>
              <a:t>z</a:t>
            </a:r>
            <a:r>
              <a:rPr lang="hr-HR" sz="2800" dirty="0" err="1" smtClean="0">
                <a:solidFill>
                  <a:schemeClr val="bg1"/>
                </a:solidFill>
              </a:rPr>
              <a:t>irali</a:t>
            </a:r>
            <a:r>
              <a:rPr lang="hr-HR" sz="2800" dirty="0" smtClean="0">
                <a:solidFill>
                  <a:schemeClr val="bg1"/>
                </a:solidFill>
              </a:rPr>
              <a:t> podršku korisnicima..</a:t>
            </a:r>
            <a:r>
              <a:rPr lang="en-GB" sz="2800" dirty="0" smtClean="0">
                <a:solidFill>
                  <a:schemeClr val="bg1"/>
                </a:solidFill>
              </a:rPr>
              <a:t>.</a:t>
            </a:r>
            <a:endParaRPr lang="hr-H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35" y="3214183"/>
            <a:ext cx="1918763" cy="106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84" y="2499255"/>
            <a:ext cx="1872347" cy="1185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29769" y="2226088"/>
            <a:ext cx="11945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nastavnicima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0464" y="2526170"/>
            <a:ext cx="10310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studentima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2372" y="2826252"/>
            <a:ext cx="973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roditeljima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38290" y="3684554"/>
            <a:ext cx="1846860" cy="815728"/>
          </a:xfrm>
          <a:prstGeom prst="rect">
            <a:avLst/>
          </a:prstGeom>
          <a:solidFill>
            <a:srgbClr val="E683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konzultacije  i pomoć putem telefona</a:t>
            </a:r>
            <a:endParaRPr lang="fi-FI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38290" y="2226088"/>
            <a:ext cx="1846860" cy="1458466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1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65%</a:t>
            </a:r>
            <a:r>
              <a:rPr lang="hr-HR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hr-HR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povećanje u broju </a:t>
            </a:r>
            <a:br>
              <a:rPr lang="hr-HR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nastavnika </a:t>
            </a:r>
            <a:r>
              <a:rPr lang="hr-HR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odnosu na prethodnu akademsku godinu</a:t>
            </a:r>
            <a:endParaRPr lang="hr-HR" sz="12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38290" y="508764"/>
            <a:ext cx="1846860" cy="1717324"/>
          </a:xfrm>
          <a:prstGeom prst="rect">
            <a:avLst/>
          </a:prstGeom>
          <a:solidFill>
            <a:srgbClr val="D207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81%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ovećanje u broju </a:t>
            </a:r>
            <a:b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e-kolegija u odnosu na prethodnu akademsku godinu</a:t>
            </a:r>
            <a:endParaRPr lang="hr-HR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92711" y="2934929"/>
            <a:ext cx="1845579" cy="1565353"/>
          </a:xfrm>
          <a:prstGeom prst="rect">
            <a:avLst/>
          </a:prstGeom>
          <a:solidFill>
            <a:srgbClr val="B04C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Pripremljene dodatne upute </a:t>
            </a: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preporuke </a:t>
            </a: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za rad u online </a:t>
            </a:r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okruženju te </a:t>
            </a: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interaktivne radionice </a:t>
            </a:r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za nastavnike </a:t>
            </a:r>
            <a:endParaRPr lang="fi-FI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2724" y="3975816"/>
            <a:ext cx="10983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2020./2021.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92711" y="1950446"/>
            <a:ext cx="1846860" cy="984483"/>
          </a:xfrm>
          <a:prstGeom prst="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18.000 </a:t>
            </a:r>
          </a:p>
          <a:p>
            <a:pPr algn="ctr"/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riješenih upita korisnika u 2020.</a:t>
            </a:r>
            <a:endParaRPr lang="hr-H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2711" y="508766"/>
            <a:ext cx="1846860" cy="1438021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10.000 </a:t>
            </a:r>
          </a:p>
          <a:p>
            <a:pPr algn="ctr"/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e-kolegija</a:t>
            </a:r>
          </a:p>
          <a:p>
            <a:pPr algn="ctr"/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otvoreno u dva mjeseca</a:t>
            </a:r>
            <a:endParaRPr lang="hr-H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800" i="1" dirty="0" smtClean="0"/>
              <a:t>Filozofski fakultet Sveučilišta u Banja Luci, 16.11.2022.</a:t>
            </a:r>
            <a:endParaRPr lang="hr-HR" sz="800" i="1" dirty="0"/>
          </a:p>
        </p:txBody>
      </p:sp>
    </p:spTree>
    <p:extLst>
      <p:ext uri="{BB962C8B-B14F-4D97-AF65-F5344CB8AC3E}">
        <p14:creationId xmlns:p14="http://schemas.microsoft.com/office/powerpoint/2010/main" val="112218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pic>
        <p:nvPicPr>
          <p:cNvPr id="3" name="Picture 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590800" y="1928813"/>
            <a:ext cx="6045200" cy="1285875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smtClean="0">
                <a:solidFill>
                  <a:srgbClr val="5B5B5B"/>
                </a:solidFill>
              </a:rPr>
              <a:t>U pripremi i provođenju nastave uz digitalne tehnologije koliko važnom smatrate podršku?</a:t>
            </a:r>
            <a:endParaRPr lang="en-GB" sz="3600" b="1">
              <a:solidFill>
                <a:srgbClr val="5B5B5B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2590800" y="4381500"/>
            <a:ext cx="6299200" cy="38259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 smtClean="0">
                <a:solidFill>
                  <a:srgbClr val="5B5B5B"/>
                </a:solidFill>
              </a:rPr>
              <a:t>ⓘ</a:t>
            </a:r>
            <a:r>
              <a:rPr lang="en-US" sz="1400" smtClean="0">
                <a:solidFill>
                  <a:srgbClr val="5B5B5B"/>
                </a:solidFill>
              </a:rPr>
              <a:t> Start presenting to display the poll results on this slide.</a:t>
            </a:r>
            <a:endParaRPr lang="en-GB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1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 smtClean="0"/>
              <a:t>Što</a:t>
            </a:r>
            <a:r>
              <a:rPr lang="en-GB" sz="2800" dirty="0" smtClean="0"/>
              <a:t> je e</a:t>
            </a:r>
            <a:r>
              <a:rPr lang="hr-HR" sz="2800" dirty="0" smtClean="0"/>
              <a:t>-učenje</a:t>
            </a:r>
            <a:r>
              <a:rPr lang="en-GB" sz="2800" dirty="0" smtClean="0"/>
              <a:t>?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143000"/>
            <a:ext cx="7886700" cy="3434862"/>
          </a:xfrm>
        </p:spPr>
        <p:txBody>
          <a:bodyPr>
            <a:normAutofit/>
          </a:bodyPr>
          <a:lstStyle/>
          <a:p>
            <a:pPr marL="172800" indent="-172800">
              <a:spcBef>
                <a:spcPts val="0"/>
              </a:spcBef>
              <a:spcAft>
                <a:spcPts val="750"/>
              </a:spcAft>
            </a:pPr>
            <a:endParaRPr lang="hr-HR" sz="1600" b="1" dirty="0" smtClean="0"/>
          </a:p>
          <a:p>
            <a:pPr marL="172800" indent="-172800">
              <a:spcBef>
                <a:spcPts val="0"/>
              </a:spcBef>
              <a:spcAft>
                <a:spcPts val="750"/>
              </a:spcAft>
            </a:pPr>
            <a:endParaRPr lang="hr-HR" sz="1600" b="1" dirty="0"/>
          </a:p>
          <a:p>
            <a:pPr marL="172800" indent="-172800">
              <a:spcBef>
                <a:spcPts val="0"/>
              </a:spcBef>
              <a:spcAft>
                <a:spcPts val="750"/>
              </a:spcAft>
            </a:pPr>
            <a:r>
              <a:rPr lang="hr-HR" sz="1600" b="1" dirty="0" smtClean="0"/>
              <a:t>(</a:t>
            </a:r>
            <a:r>
              <a:rPr lang="hr-HR" sz="1600" b="1" dirty="0"/>
              <a:t>u širem smislu)</a:t>
            </a:r>
            <a:r>
              <a:rPr lang="hr-HR" sz="1600" dirty="0"/>
              <a:t> </a:t>
            </a: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predstavlja visokokvalitetni proces obrazovanja u kojem nastavnici i studenti aktivno surađuju s ciljem postizanja zadanih obrazovnih ciljeva. Pri tome intenzivno koriste informacijsku i komunikacijsku tehnologiju za stvaranje prilagodljivog virtualnog okruženja u kojem razvijaju i koriste multimedijalne interaktivne obrazovne materijale, ostvaruju međusobnu komunikaciju i suradnju, studenti izvršavaju pojedinačne ili grupne zadatke i projekte, te provode kontinuiranu </a:t>
            </a:r>
            <a:r>
              <a:rPr lang="hr-H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samoprovjeru</a:t>
            </a: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provjeru znanja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2800" indent="-172800">
              <a:spcBef>
                <a:spcPts val="0"/>
              </a:spcBef>
              <a:spcAft>
                <a:spcPts val="750"/>
              </a:spcAft>
            </a:pPr>
            <a:endParaRPr lang="en-GB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2800" indent="-172800">
              <a:spcBef>
                <a:spcPts val="0"/>
              </a:spcBef>
              <a:spcAft>
                <a:spcPts val="750"/>
              </a:spcAft>
            </a:pPr>
            <a:endParaRPr lang="en-GB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2800" indent="-172800">
              <a:spcBef>
                <a:spcPts val="750"/>
              </a:spcBef>
            </a:pPr>
            <a:endParaRPr lang="en-GB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77" y="0"/>
            <a:ext cx="4050323" cy="102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757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/>
              <a:t>Učenje &gt; E-učenje &gt; Učenje</a:t>
            </a:r>
            <a:endParaRPr lang="en-US" altLang="en-US"/>
          </a:p>
        </p:txBody>
      </p:sp>
      <p:pic>
        <p:nvPicPr>
          <p:cNvPr id="108553" name="Picture 9" descr="Learning%20Commons_Stirnaman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6" y="2913619"/>
            <a:ext cx="3457905" cy="16809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31185" y="1007143"/>
            <a:ext cx="4572000" cy="12721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750"/>
              </a:spcBef>
            </a:pPr>
            <a:r>
              <a:rPr lang="hr-HR" sz="1400" dirty="0">
                <a:solidFill>
                  <a:schemeClr val="accent5">
                    <a:lumMod val="75000"/>
                  </a:schemeClr>
                </a:solidFill>
              </a:rPr>
              <a:t>E-učenje je proces obrazovanja (proces učenja i 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 p</a:t>
            </a:r>
            <a:r>
              <a:rPr lang="hr-HR" sz="1400" dirty="0" err="1">
                <a:solidFill>
                  <a:schemeClr val="accent5">
                    <a:lumMod val="75000"/>
                  </a:schemeClr>
                </a:solidFill>
              </a:rPr>
              <a:t>oučavanja</a:t>
            </a:r>
            <a:r>
              <a:rPr lang="hr-HR" sz="1400" dirty="0">
                <a:solidFill>
                  <a:schemeClr val="accent5">
                    <a:lumMod val="75000"/>
                  </a:schemeClr>
                </a:solidFill>
              </a:rPr>
              <a:t>) uz uporabu informacijske i komunikacijske tehnologije, koja doprinosi unaprjeđenju kvalitete  toga procesa i kvalitete ishoda obrazovanja</a:t>
            </a:r>
            <a:r>
              <a:rPr lang="hr-HR" sz="14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spcBef>
                <a:spcPts val="750"/>
              </a:spcBef>
            </a:pPr>
            <a:r>
              <a:rPr lang="hr-HR" sz="1400" dirty="0">
                <a:solidFill>
                  <a:schemeClr val="accent5">
                    <a:lumMod val="75000"/>
                  </a:schemeClr>
                </a:solidFill>
              </a:rPr>
              <a:t>			</a:t>
            </a:r>
            <a:r>
              <a:rPr lang="hr-HR" sz="1400" dirty="0" smtClean="0">
                <a:solidFill>
                  <a:schemeClr val="accent5">
                    <a:lumMod val="75000"/>
                  </a:schemeClr>
                </a:solidFill>
              </a:rPr>
              <a:t>Sveučilište </a:t>
            </a:r>
            <a:r>
              <a:rPr lang="hr-HR" sz="1400" dirty="0">
                <a:solidFill>
                  <a:schemeClr val="accent5">
                    <a:lumMod val="75000"/>
                  </a:schemeClr>
                </a:solidFill>
              </a:rPr>
              <a:t>u Zagrebu, 2007.</a:t>
            </a:r>
          </a:p>
        </p:txBody>
      </p:sp>
      <p:pic>
        <p:nvPicPr>
          <p:cNvPr id="8" name="Picture 2" descr="https://ateachingproject.files.wordpress.com/2014/03/college-lecture_hall_teach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7" y="1122470"/>
            <a:ext cx="2685121" cy="178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Working with parents to provide practical strategies for home-supported  learn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738" y="1952229"/>
            <a:ext cx="2616806" cy="157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13699"/>
          <a:stretch/>
        </p:blipFill>
        <p:spPr>
          <a:xfrm>
            <a:off x="3714601" y="3264170"/>
            <a:ext cx="2729348" cy="1463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07" y="2634575"/>
            <a:ext cx="3039665" cy="205501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800" i="1" dirty="0" smtClean="0"/>
              <a:t>Filozofski fakultet Sveučilišta u Banja Luci, 16.11.2022.</a:t>
            </a:r>
            <a:endParaRPr lang="hr-HR" sz="800" i="1" dirty="0"/>
          </a:p>
        </p:txBody>
      </p:sp>
    </p:spTree>
    <p:extLst>
      <p:ext uri="{BB962C8B-B14F-4D97-AF65-F5344CB8AC3E}">
        <p14:creationId xmlns:p14="http://schemas.microsoft.com/office/powerpoint/2010/main" val="345103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pic>
        <p:nvPicPr>
          <p:cNvPr id="3" name="Picture 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590800" y="1928813"/>
            <a:ext cx="6045200" cy="1285875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b="1" smtClean="0">
                <a:solidFill>
                  <a:srgbClr val="5B5B5B"/>
                </a:solidFill>
              </a:rPr>
              <a:t>Koji je Vaš stav prema IKT-u i e-učenju?</a:t>
            </a:r>
            <a:endParaRPr lang="en-GB" sz="3600" b="1">
              <a:solidFill>
                <a:srgbClr val="5B5B5B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2590800" y="4381500"/>
            <a:ext cx="6299200" cy="38259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 smtClean="0">
                <a:solidFill>
                  <a:srgbClr val="5B5B5B"/>
                </a:solidFill>
              </a:rPr>
              <a:t>ⓘ</a:t>
            </a:r>
            <a:r>
              <a:rPr lang="en-US" sz="1400" smtClean="0">
                <a:solidFill>
                  <a:srgbClr val="5B5B5B"/>
                </a:solidFill>
              </a:rPr>
              <a:t> Start presenting to display the poll results on this slide.</a:t>
            </a:r>
            <a:endParaRPr lang="en-GB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053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04793" y="82999"/>
            <a:ext cx="3430429" cy="960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2400" dirty="0" smtClean="0"/>
              <a:t>O meni</a:t>
            </a:r>
            <a:endParaRPr lang="en-GB" sz="2400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4294967295"/>
          </p:nvPr>
        </p:nvSpPr>
        <p:spPr>
          <a:xfrm>
            <a:off x="416966" y="948570"/>
            <a:ext cx="4059669" cy="374230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hr-HR" dirty="0" smtClean="0"/>
              <a:t>Radim više od 25 godina u sustavu visokog obrazovanja na implementaciji digitalnih tehnologija u obrazovni proces i podršci ustanovama, nastavnicima i studentima u tom procesu </a:t>
            </a:r>
          </a:p>
          <a:p>
            <a:r>
              <a:rPr lang="hr-HR" dirty="0" smtClean="0"/>
              <a:t>Menadžer, trener, nastavnik, cjeloživotni učenik</a:t>
            </a:r>
            <a:r>
              <a:rPr lang="en-GB" dirty="0" smtClean="0"/>
              <a:t>…</a:t>
            </a:r>
          </a:p>
          <a:p>
            <a:r>
              <a:rPr lang="en-GB" dirty="0" smtClean="0"/>
              <a:t>M.Sc. In Digital Education, University of Edinburgh</a:t>
            </a:r>
          </a:p>
          <a:p>
            <a:r>
              <a:rPr lang="en-GB" dirty="0" err="1" smtClean="0"/>
              <a:t>Ph</a:t>
            </a:r>
            <a:r>
              <a:rPr lang="hr-HR" dirty="0" smtClean="0"/>
              <a:t>.</a:t>
            </a:r>
            <a:r>
              <a:rPr lang="en-GB" dirty="0" smtClean="0"/>
              <a:t>D. </a:t>
            </a:r>
            <a:r>
              <a:rPr lang="hr-HR" dirty="0"/>
              <a:t>u</a:t>
            </a:r>
            <a:r>
              <a:rPr lang="hr-HR" dirty="0" smtClean="0"/>
              <a:t> području informacijskih i komunikacijskih tehnologija, Sveučilište u Zagrebu</a:t>
            </a:r>
          </a:p>
          <a:p>
            <a:r>
              <a:rPr lang="hr-HR" dirty="0" smtClean="0"/>
              <a:t>Voditeljica Centra za e-učenje Srca</a:t>
            </a:r>
            <a:endParaRPr lang="en-GB" dirty="0" smtClean="0"/>
          </a:p>
          <a:p>
            <a:r>
              <a:rPr lang="hr-HR" dirty="0" smtClean="0"/>
              <a:t>Pomoćnica ravnatelja Srca</a:t>
            </a:r>
            <a:endParaRPr lang="en-GB" dirty="0" smtClean="0"/>
          </a:p>
          <a:p>
            <a:r>
              <a:rPr lang="en-GB" dirty="0" smtClean="0"/>
              <a:t>2019-2022 </a:t>
            </a:r>
            <a:r>
              <a:rPr lang="en-GB" dirty="0" err="1" smtClean="0"/>
              <a:t>predsjednica</a:t>
            </a:r>
            <a:r>
              <a:rPr lang="hr-HR" dirty="0" smtClean="0"/>
              <a:t> </a:t>
            </a:r>
            <a:r>
              <a:rPr lang="en-GB" dirty="0" smtClean="0"/>
              <a:t>European Distance and E-learning Network EDEN</a:t>
            </a:r>
          </a:p>
          <a:p>
            <a:r>
              <a:rPr lang="en-GB" dirty="0" err="1" smtClean="0"/>
              <a:t>član</a:t>
            </a:r>
            <a:r>
              <a:rPr lang="en-GB" dirty="0" smtClean="0"/>
              <a:t> </a:t>
            </a:r>
            <a:r>
              <a:rPr lang="en-GB" dirty="0" err="1" smtClean="0"/>
              <a:t>izvršnog</a:t>
            </a:r>
            <a:r>
              <a:rPr lang="en-GB" dirty="0" smtClean="0"/>
              <a:t> </a:t>
            </a:r>
            <a:r>
              <a:rPr lang="en-GB" dirty="0" err="1" smtClean="0"/>
              <a:t>odbora</a:t>
            </a:r>
            <a:r>
              <a:rPr lang="en-GB" dirty="0" smtClean="0"/>
              <a:t> EDEN Digital Learning Europe</a:t>
            </a:r>
          </a:p>
          <a:p>
            <a:r>
              <a:rPr lang="hr-HR" dirty="0" smtClean="0"/>
              <a:t>Volim svoj posao!</a:t>
            </a:r>
            <a:endParaRPr lang="en-GB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488" y="131366"/>
            <a:ext cx="4148489" cy="447744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9898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8" y="22773"/>
            <a:ext cx="4686118" cy="25712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18" y="3106074"/>
            <a:ext cx="4572000" cy="5170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r-HR" sz="12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</a:t>
            </a:r>
            <a:r>
              <a:rPr lang="hr-HR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nastava </a:t>
            </a:r>
            <a:r>
              <a:rPr lang="hr-HR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(učenje i poučavanje u potpunosti se odvijaju uz pomoć ICT) 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954" y="321649"/>
            <a:ext cx="3640015" cy="401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r-HR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mješovita nastava </a:t>
            </a:r>
            <a:r>
              <a:rPr lang="hr-HR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(kombinacija klasične nastave i nastave podržane ICT-om)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hr-HR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nastava u učionici podržana ICT-om </a:t>
            </a:r>
            <a:r>
              <a:rPr lang="hr-HR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(korištenje </a:t>
            </a:r>
            <a:r>
              <a:rPr lang="hr-HR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ppt</a:t>
            </a:r>
            <a:r>
              <a:rPr lang="hr-HR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video zapisa)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hr-HR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obrnuta 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učionica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engl. </a:t>
            </a:r>
            <a:r>
              <a:rPr lang="hr-H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flipped</a:t>
            </a:r>
            <a:r>
              <a:rPr lang="hr-H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najčešće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je kombinacija klasične i online nastave. Digitalni nastavni materijali moraju biti unaprijed pripremljeni od strane nastavnika i na vrijeme dostupni studentima, a nastavni se sat koristi za uvježbavanje, istraživanje, rješavanje nejasnoća, raspravljanje i zaključivanje. U slučaju da se nastavni sat ne može održati u učionici, moguće ga je održati u online </a:t>
            </a:r>
            <a:r>
              <a:rPr lang="hr-H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okruženju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hr-H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hibridni oblik</a:t>
            </a:r>
            <a:r>
              <a:rPr lang="hr-H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jasno definiran omjer učioničke i online nastave</a:t>
            </a: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566961"/>
            <a:ext cx="4572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r-HR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Oblici učenja prema načinu i intenzitetu korištenja </a:t>
            </a:r>
            <a:r>
              <a:rPr lang="hr-HR" sz="1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informacijskih i </a:t>
            </a:r>
            <a:r>
              <a:rPr lang="hr-HR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komunikacijskih </a:t>
            </a:r>
            <a:r>
              <a:rPr lang="hr-HR" sz="1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tehnologija, T. Bates 2020.</a:t>
            </a:r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94000" y="4071254"/>
            <a:ext cx="4572000" cy="711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hr-HR" sz="1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hyflex</a:t>
            </a:r>
            <a:r>
              <a:rPr lang="hr-HR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nastava (kolegij) koja omogućavaju studentima da biraju hoće li pohađati nastavu u učionici, sinkrono online ili će pratiti asinkrono i mogu na dnevnoj bazi mijenjati način pohađanja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908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313" y="273847"/>
            <a:ext cx="7886700" cy="994172"/>
          </a:xfrm>
        </p:spPr>
        <p:txBody>
          <a:bodyPr/>
          <a:lstStyle/>
          <a:p>
            <a:r>
              <a:rPr lang="hr-HR" sz="2800" dirty="0" smtClean="0"/>
              <a:t>Hitna nastava na daljinu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(</a:t>
            </a:r>
            <a:r>
              <a:rPr lang="hr-HR" i="1" dirty="0" err="1" smtClean="0"/>
              <a:t>Emergency</a:t>
            </a:r>
            <a:r>
              <a:rPr lang="hr-HR" i="1" dirty="0" smtClean="0"/>
              <a:t> </a:t>
            </a:r>
            <a:r>
              <a:rPr lang="hr-HR" i="1" dirty="0" err="1" smtClean="0"/>
              <a:t>remote</a:t>
            </a:r>
            <a:r>
              <a:rPr lang="hr-HR" i="1" dirty="0" smtClean="0"/>
              <a:t> </a:t>
            </a:r>
            <a:r>
              <a:rPr lang="hr-HR" i="1" dirty="0" err="1" smtClean="0"/>
              <a:t>teaching</a:t>
            </a:r>
            <a:r>
              <a:rPr lang="hr-HR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576753"/>
            <a:ext cx="7886700" cy="3055969"/>
          </a:xfrm>
        </p:spPr>
        <p:txBody>
          <a:bodyPr>
            <a:normAutofit/>
          </a:bodyPr>
          <a:lstStyle/>
          <a:p>
            <a:r>
              <a:rPr lang="hr-HR" sz="1800" dirty="0" smtClean="0"/>
              <a:t>privremena promjena trenutnog oblika (učioničke ili mješovitog oblika) nastave u online okruženje korištenjem dostupnih alata. Povratkom stanja „u normalu” nastava se vraća u početni format održavanja</a:t>
            </a:r>
          </a:p>
          <a:p>
            <a:r>
              <a:rPr lang="hr-HR" sz="1800" dirty="0"/>
              <a:t>klasična nastava održana u online okruženju zbog izvanrednih okolnosti</a:t>
            </a:r>
          </a:p>
          <a:p>
            <a:endParaRPr lang="hr-HR" sz="1800" dirty="0"/>
          </a:p>
          <a:p>
            <a:r>
              <a:rPr lang="hr-HR" sz="1800" dirty="0"/>
              <a:t>naglasak na osiguranju </a:t>
            </a:r>
            <a:r>
              <a:rPr lang="hr-HR" sz="1800" dirty="0" smtClean="0"/>
              <a:t>dostupnosti nastavnih materijala i nastave u danom trenutku uz korištenje digitalnih tehnologija</a:t>
            </a:r>
          </a:p>
          <a:p>
            <a:r>
              <a:rPr lang="hr-HR" sz="1800" dirty="0" smtClean="0"/>
              <a:t>kratkoročno rješenje</a:t>
            </a:r>
          </a:p>
          <a:p>
            <a:endParaRPr lang="hr-HR" sz="1800" dirty="0"/>
          </a:p>
          <a:p>
            <a:pPr marL="0" indent="0">
              <a:buNone/>
            </a:pPr>
            <a:endParaRPr lang="hr-HR" sz="1800" dirty="0"/>
          </a:p>
        </p:txBody>
      </p:sp>
      <p:pic>
        <p:nvPicPr>
          <p:cNvPr id="1026" name="Picture 2" descr="Emergency Remote Teaching Vs. Online Learning: A Compar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383" y="12468"/>
            <a:ext cx="1817077" cy="135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09845" y="1226606"/>
            <a:ext cx="36341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smtClean="0"/>
              <a:t>https://www.uopeople.edu/blog/emergency-remote-teaching-vs-online-learning/ </a:t>
            </a:r>
            <a:endParaRPr lang="en-GB" sz="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322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Online </a:t>
            </a:r>
            <a:r>
              <a:rPr lang="hr-HR" sz="2800" dirty="0" smtClean="0"/>
              <a:t>nastava</a:t>
            </a:r>
            <a:r>
              <a:rPr lang="en-GB" sz="2800" dirty="0" smtClean="0"/>
              <a:t> (</a:t>
            </a:r>
            <a:r>
              <a:rPr lang="en-GB" sz="2800" dirty="0" err="1" smtClean="0"/>
              <a:t>obrazovanje</a:t>
            </a:r>
            <a:r>
              <a:rPr lang="en-GB" sz="2800" dirty="0" smtClean="0"/>
              <a:t>)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sz="1600" dirty="0" smtClean="0"/>
              <a:t>uspješno se izvodi već desetljećima</a:t>
            </a:r>
          </a:p>
          <a:p>
            <a:r>
              <a:rPr lang="hr-HR" sz="1600" dirty="0" smtClean="0"/>
              <a:t>veliki broj online sveučilišta u Europi i svijetu </a:t>
            </a:r>
          </a:p>
          <a:p>
            <a:r>
              <a:rPr lang="hr-HR" sz="1600" dirty="0" smtClean="0"/>
              <a:t>obično se online obrazovanje smatra manje vrijednim iako istraživanja dokazuju da nije tako</a:t>
            </a:r>
          </a:p>
          <a:p>
            <a:r>
              <a:rPr lang="hr-HR" sz="1600" dirty="0" smtClean="0"/>
              <a:t>fleksibilnost prostora i vremena</a:t>
            </a:r>
          </a:p>
          <a:p>
            <a:r>
              <a:rPr lang="hr-HR" sz="1600" dirty="0" smtClean="0"/>
              <a:t>pristup  aktualnim i ažurnim multimedijskim i interaktivnim nastavnim materijalima</a:t>
            </a:r>
          </a:p>
          <a:p>
            <a:r>
              <a:rPr lang="hr-HR" sz="1600" dirty="0" smtClean="0"/>
              <a:t>potiče model u kojem je u središtu obrazovnog procesa student</a:t>
            </a:r>
          </a:p>
          <a:p>
            <a:r>
              <a:rPr lang="hr-HR" sz="1600" dirty="0" smtClean="0"/>
              <a:t>mogućnost prilagođavanja osobnom stilu učenja</a:t>
            </a:r>
          </a:p>
          <a:p>
            <a:r>
              <a:rPr lang="hr-HR" sz="1600" dirty="0" smtClean="0"/>
              <a:t>veća dostupnost širem krugu studenata</a:t>
            </a:r>
          </a:p>
          <a:p>
            <a:r>
              <a:rPr lang="hr-HR" sz="1600" dirty="0" smtClean="0"/>
              <a:t>stjecanje novih vještina i kompetencija</a:t>
            </a:r>
          </a:p>
          <a:p>
            <a:endParaRPr lang="hr-HR" sz="1600" dirty="0"/>
          </a:p>
          <a:p>
            <a:r>
              <a:rPr lang="hr-HR" sz="1600" dirty="0" smtClean="0"/>
              <a:t>učinkovita online nastava je rezultat pažljivog planiranja i instrukcijskog dizajna</a:t>
            </a:r>
          </a:p>
          <a:p>
            <a:r>
              <a:rPr lang="hr-HR" sz="1600" dirty="0" smtClean="0"/>
              <a:t>važno je osigurati podršku studentima na putu učenja, kao i okruženje u kojem uče</a:t>
            </a:r>
          </a:p>
          <a:p>
            <a:r>
              <a:rPr lang="hr-HR" sz="1600" dirty="0" smtClean="0"/>
              <a:t>u prosjeku za jedan  online sveučilišni kolegij  je potrebno oko 6 do 9 mjeseci pripreme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11" y="137750"/>
            <a:ext cx="2341589" cy="123146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985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 smtClean="0"/>
              <a:t>Sinkrona</a:t>
            </a:r>
            <a:r>
              <a:rPr lang="en-GB" sz="2800" dirty="0" smtClean="0"/>
              <a:t> </a:t>
            </a:r>
            <a:r>
              <a:rPr lang="en-GB" sz="2800" dirty="0" err="1" smtClean="0"/>
              <a:t>i</a:t>
            </a:r>
            <a:r>
              <a:rPr lang="en-GB" sz="2800" dirty="0" smtClean="0"/>
              <a:t> </a:t>
            </a:r>
            <a:r>
              <a:rPr lang="en-GB" sz="2800" dirty="0" err="1" smtClean="0"/>
              <a:t>asinkrona</a:t>
            </a:r>
            <a:r>
              <a:rPr lang="en-GB" sz="2800" dirty="0" smtClean="0"/>
              <a:t> </a:t>
            </a:r>
            <a:r>
              <a:rPr lang="en-GB" sz="2800" dirty="0" err="1" smtClean="0"/>
              <a:t>nastava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2" y="1144745"/>
            <a:ext cx="6102348" cy="3487978"/>
          </a:xfrm>
        </p:spPr>
        <p:txBody>
          <a:bodyPr>
            <a:normAutofit fontScale="92500" lnSpcReduction="10000"/>
          </a:bodyPr>
          <a:lstStyle/>
          <a:p>
            <a:r>
              <a:rPr lang="hr-HR" sz="1300" b="1" dirty="0" smtClean="0"/>
              <a:t>Nastava u učionici</a:t>
            </a:r>
          </a:p>
          <a:p>
            <a:pPr lvl="1"/>
            <a:r>
              <a:rPr lang="hr-HR" sz="1300" dirty="0" smtClean="0"/>
              <a:t>Sinkrona – u realnom vremenu</a:t>
            </a:r>
          </a:p>
          <a:p>
            <a:pPr lvl="1"/>
            <a:r>
              <a:rPr lang="hr-HR" sz="1300" dirty="0" smtClean="0"/>
              <a:t>Asinkrona – zadaće, čitanje nastavne literature (knjiga, stručnih članaka i časopisa)</a:t>
            </a:r>
          </a:p>
          <a:p>
            <a:pPr lvl="1"/>
            <a:endParaRPr lang="hr-HR" sz="1300" dirty="0"/>
          </a:p>
          <a:p>
            <a:r>
              <a:rPr lang="hr-HR" sz="1300" b="1" dirty="0" smtClean="0"/>
              <a:t>Nastava online</a:t>
            </a:r>
          </a:p>
          <a:p>
            <a:pPr lvl="1"/>
            <a:r>
              <a:rPr lang="hr-HR" sz="1300" dirty="0" smtClean="0"/>
              <a:t>Sinkrona (</a:t>
            </a:r>
            <a:r>
              <a:rPr lang="hr-HR" sz="1300" dirty="0" err="1" smtClean="0"/>
              <a:t>webinari</a:t>
            </a:r>
            <a:r>
              <a:rPr lang="hr-HR" sz="1300" dirty="0" smtClean="0"/>
              <a:t>, videokonferencije, virtualne učionice, instant </a:t>
            </a:r>
            <a:r>
              <a:rPr lang="hr-HR" sz="1300" dirty="0" err="1" smtClean="0"/>
              <a:t>messaging</a:t>
            </a:r>
            <a:r>
              <a:rPr lang="hr-HR" sz="1300" dirty="0" smtClean="0"/>
              <a:t>)</a:t>
            </a:r>
          </a:p>
          <a:p>
            <a:pPr lvl="1"/>
            <a:r>
              <a:rPr lang="hr-HR" sz="1300" dirty="0" smtClean="0"/>
              <a:t>Asinkrona (korištenje sustava za e-učenje, </a:t>
            </a:r>
            <a:r>
              <a:rPr lang="hr-HR" sz="1300" dirty="0" err="1" smtClean="0"/>
              <a:t>podcastovi</a:t>
            </a:r>
            <a:r>
              <a:rPr lang="hr-HR" sz="1300" dirty="0" smtClean="0"/>
              <a:t>, snimljeni video zapisi, forum, e-mail )</a:t>
            </a:r>
          </a:p>
          <a:p>
            <a:pPr lvl="1"/>
            <a:endParaRPr lang="hr-HR" sz="1300" dirty="0" smtClean="0"/>
          </a:p>
          <a:p>
            <a:r>
              <a:rPr lang="hr-HR" sz="1300"/>
              <a:t>Kada je za potrebe nastave neophodno biti na istom mjestu u isto vrijeme?</a:t>
            </a:r>
          </a:p>
          <a:p>
            <a:r>
              <a:rPr lang="hr-HR" sz="1300" smtClean="0"/>
              <a:t>I </a:t>
            </a:r>
            <a:r>
              <a:rPr lang="hr-HR" sz="1300" dirty="0" smtClean="0"/>
              <a:t>jedna i druga nastava imaju prednosti i nedostatke</a:t>
            </a:r>
            <a:endParaRPr lang="hr-HR" sz="1300" dirty="0"/>
          </a:p>
          <a:p>
            <a:r>
              <a:rPr lang="hr-HR" sz="1300" b="1" dirty="0" smtClean="0"/>
              <a:t>Koja je nastava učinkovita?</a:t>
            </a:r>
          </a:p>
          <a:p>
            <a:pPr lvl="1"/>
            <a:r>
              <a:rPr lang="hr-HR" sz="1300" dirty="0" smtClean="0"/>
              <a:t>ovisi kako je dizajnirana, koji su ishodi učenja, kako je pripremljen nastavni sadržaj, tko su polaznici…</a:t>
            </a:r>
          </a:p>
          <a:p>
            <a:r>
              <a:rPr lang="hr-HR" sz="1300" dirty="0" smtClean="0"/>
              <a:t>Važnost komunikacije i interakcije</a:t>
            </a:r>
          </a:p>
          <a:p>
            <a:r>
              <a:rPr lang="hr-HR" sz="1300" dirty="0" smtClean="0"/>
              <a:t>Mješovita nastava omogućava korištenje oba oblika (asinkroni i sinkroni), cilj je da studenti budu angažirani</a:t>
            </a:r>
          </a:p>
          <a:p>
            <a:endParaRPr lang="hr-HR" sz="1300" dirty="0" smtClean="0"/>
          </a:p>
          <a:p>
            <a:pPr lvl="1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72" y="0"/>
            <a:ext cx="2200328" cy="52514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3103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  <p:pic>
        <p:nvPicPr>
          <p:cNvPr id="3" name="Picture 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590800" y="1928813"/>
            <a:ext cx="6045200" cy="1285875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smtClean="0">
                <a:solidFill>
                  <a:srgbClr val="5B5B5B"/>
                </a:solidFill>
              </a:rPr>
              <a:t>Koje kompetencije smatrate da bi svaki nastavnik trebao imati kako bi učinkovito primijenio IKT i e-učenje u nastavi? </a:t>
            </a:r>
            <a:endParaRPr lang="en-GB" sz="2400" b="1">
              <a:solidFill>
                <a:srgbClr val="5B5B5B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2590800" y="4381500"/>
            <a:ext cx="6299200" cy="38259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 smtClean="0">
                <a:solidFill>
                  <a:srgbClr val="5B5B5B"/>
                </a:solidFill>
              </a:rPr>
              <a:t>ⓘ</a:t>
            </a:r>
            <a:r>
              <a:rPr lang="en-US" sz="1400" smtClean="0">
                <a:solidFill>
                  <a:srgbClr val="5B5B5B"/>
                </a:solidFill>
              </a:rPr>
              <a:t> Start presenting to display the poll results on this slide.</a:t>
            </a:r>
            <a:endParaRPr lang="en-GB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55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Transformacija obrazovnog okruženja</a:t>
            </a:r>
            <a:endParaRPr lang="en-GB" dirty="0"/>
          </a:p>
        </p:txBody>
      </p:sp>
      <p:pic>
        <p:nvPicPr>
          <p:cNvPr id="5" name="Picture 2" descr="https://ateachingproject.files.wordpress.com/2014/03/college-lecture_hall_teac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86" y="1268019"/>
            <a:ext cx="2100622" cy="139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58" y="2797550"/>
            <a:ext cx="2109950" cy="1402591"/>
          </a:xfrm>
          <a:prstGeom prst="rect">
            <a:avLst/>
          </a:prstGeom>
        </p:spPr>
      </p:pic>
      <p:pic>
        <p:nvPicPr>
          <p:cNvPr id="7" name="Picture 2" descr="Working with parents to provide practical strategies for home-supported  learn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161" y="2064559"/>
            <a:ext cx="2463440" cy="14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59458" y="1088136"/>
            <a:ext cx="3834351" cy="36379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en-US" sz="1425" dirty="0" smtClean="0"/>
              <a:t>Model baziran </a:t>
            </a:r>
            <a:r>
              <a:rPr lang="hr-HR" altLang="en-US" sz="1425" dirty="0"/>
              <a:t>na “isporuci” znanja</a:t>
            </a:r>
          </a:p>
          <a:p>
            <a:pPr lvl="1">
              <a:lnSpc>
                <a:spcPct val="90000"/>
              </a:lnSpc>
            </a:pPr>
            <a:r>
              <a:rPr lang="hr-HR" altLang="en-US" sz="1350" dirty="0"/>
              <a:t>Pasivno prihvaćanje znanja</a:t>
            </a:r>
          </a:p>
          <a:p>
            <a:pPr lvl="1">
              <a:lnSpc>
                <a:spcPct val="90000"/>
              </a:lnSpc>
            </a:pPr>
            <a:r>
              <a:rPr lang="hr-HR" altLang="en-US" sz="1350" dirty="0"/>
              <a:t>Transfer znanja s nastavnika na studenta</a:t>
            </a:r>
          </a:p>
          <a:p>
            <a:pPr lvl="1">
              <a:lnSpc>
                <a:spcPct val="90000"/>
              </a:lnSpc>
            </a:pPr>
            <a:r>
              <a:rPr lang="hr-HR" altLang="en-US" sz="1350" dirty="0"/>
              <a:t>Predavačka nastava</a:t>
            </a:r>
          </a:p>
          <a:p>
            <a:pPr lvl="1">
              <a:lnSpc>
                <a:spcPct val="90000"/>
              </a:lnSpc>
            </a:pPr>
            <a:r>
              <a:rPr lang="hr-HR" altLang="en-US" sz="1350" dirty="0"/>
              <a:t>Ocjenjivanje od strane nastavnika</a:t>
            </a:r>
          </a:p>
          <a:p>
            <a:pPr lvl="1">
              <a:lnSpc>
                <a:spcPct val="90000"/>
              </a:lnSpc>
            </a:pPr>
            <a:endParaRPr lang="hr-HR" altLang="en-US" sz="1350" dirty="0"/>
          </a:p>
          <a:p>
            <a:pPr>
              <a:lnSpc>
                <a:spcPct val="90000"/>
              </a:lnSpc>
            </a:pPr>
            <a:r>
              <a:rPr lang="hr-HR" altLang="en-US" sz="1425" dirty="0"/>
              <a:t>Model okrenut prema studentu </a:t>
            </a:r>
          </a:p>
          <a:p>
            <a:pPr lvl="1">
              <a:lnSpc>
                <a:spcPct val="90000"/>
              </a:lnSpc>
            </a:pPr>
            <a:r>
              <a:rPr lang="hr-HR" altLang="en-US" sz="1350" dirty="0"/>
              <a:t>Učenje aktivnim uključivanjem</a:t>
            </a:r>
          </a:p>
          <a:p>
            <a:pPr lvl="1">
              <a:lnSpc>
                <a:spcPct val="90000"/>
              </a:lnSpc>
            </a:pPr>
            <a:r>
              <a:rPr lang="hr-HR" altLang="en-US" sz="1350" dirty="0"/>
              <a:t>Interakcija i procesiranje informacija</a:t>
            </a:r>
          </a:p>
          <a:p>
            <a:pPr lvl="1">
              <a:lnSpc>
                <a:spcPct val="90000"/>
              </a:lnSpc>
            </a:pPr>
            <a:r>
              <a:rPr lang="hr-HR" altLang="en-US" sz="1350" dirty="0"/>
              <a:t>Oblikovanje okoline za učenje</a:t>
            </a:r>
          </a:p>
          <a:p>
            <a:pPr lvl="1">
              <a:lnSpc>
                <a:spcPct val="90000"/>
              </a:lnSpc>
            </a:pPr>
            <a:r>
              <a:rPr lang="hr-HR" altLang="en-US" sz="1350" dirty="0"/>
              <a:t>Nastavnici dizajniraju metode učenja i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hr-HR" altLang="en-US" sz="1350" dirty="0"/>
              <a:t>  </a:t>
            </a:r>
            <a:r>
              <a:rPr lang="hr-HR" altLang="en-US" sz="1350" dirty="0" smtClean="0"/>
              <a:t>oblikuju </a:t>
            </a:r>
            <a:r>
              <a:rPr lang="hr-HR" altLang="en-US" sz="1350" dirty="0"/>
              <a:t>okruženja</a:t>
            </a:r>
          </a:p>
          <a:p>
            <a:pPr lvl="1">
              <a:lnSpc>
                <a:spcPct val="90000"/>
              </a:lnSpc>
            </a:pPr>
            <a:r>
              <a:rPr lang="hr-HR" altLang="en-US" sz="1350" dirty="0"/>
              <a:t>Timski rad</a:t>
            </a:r>
          </a:p>
          <a:p>
            <a:pPr lvl="1">
              <a:lnSpc>
                <a:spcPct val="90000"/>
              </a:lnSpc>
            </a:pPr>
            <a:r>
              <a:rPr lang="hr-HR" altLang="en-US" sz="1350" dirty="0"/>
              <a:t>Zajednička evaluacija učenja</a:t>
            </a:r>
          </a:p>
          <a:p>
            <a:endParaRPr lang="hr-HR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61" y="3542623"/>
            <a:ext cx="2463440" cy="153965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6058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143" y="381124"/>
            <a:ext cx="4562059" cy="552427"/>
          </a:xfrm>
        </p:spPr>
        <p:txBody>
          <a:bodyPr>
            <a:normAutofit/>
          </a:bodyPr>
          <a:lstStyle/>
          <a:p>
            <a:r>
              <a:rPr lang="hr-HR" sz="2400" dirty="0" smtClean="0"/>
              <a:t>Tko su današnji studenti?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144" y="1192379"/>
            <a:ext cx="5123202" cy="3596370"/>
          </a:xfrm>
        </p:spPr>
        <p:txBody>
          <a:bodyPr>
            <a:normAutofit/>
          </a:bodyPr>
          <a:lstStyle/>
          <a:p>
            <a:r>
              <a:rPr lang="hr-HR" altLang="en-US" sz="1600" dirty="0" smtClean="0"/>
              <a:t>Za koju godinu više neće biti studenata koji nisu rođeni</a:t>
            </a:r>
            <a:r>
              <a:rPr lang="en-GB" altLang="en-US" sz="1600" dirty="0" smtClean="0"/>
              <a:t>h</a:t>
            </a:r>
            <a:r>
              <a:rPr lang="hr-HR" altLang="en-US" sz="1600" dirty="0" smtClean="0"/>
              <a:t> u 2021. stoljeću</a:t>
            </a:r>
          </a:p>
          <a:p>
            <a:r>
              <a:rPr lang="hr-HR" altLang="en-US" sz="1600" dirty="0"/>
              <a:t>O</a:t>
            </a:r>
            <a:r>
              <a:rPr lang="hr-HR" altLang="en-US" sz="1600" dirty="0" smtClean="0"/>
              <a:t>kruženi informacijama </a:t>
            </a:r>
          </a:p>
          <a:p>
            <a:r>
              <a:rPr lang="hr-HR" sz="1600" dirty="0" smtClean="0"/>
              <a:t>Komunikacija online … multimedijalna… na globalnoj razini….</a:t>
            </a:r>
          </a:p>
          <a:p>
            <a:r>
              <a:rPr lang="hr-HR" sz="1600" dirty="0" smtClean="0"/>
              <a:t>mobiteli, računala, razni </a:t>
            </a:r>
            <a:r>
              <a:rPr lang="hr-HR" sz="1600" dirty="0" err="1" smtClean="0"/>
              <a:t>gadgeti</a:t>
            </a:r>
            <a:r>
              <a:rPr lang="hr-HR" sz="1600" dirty="0" smtClean="0"/>
              <a:t>….sastavni dio života</a:t>
            </a:r>
          </a:p>
          <a:p>
            <a:r>
              <a:rPr lang="hr-HR" sz="1600" dirty="0" smtClean="0"/>
              <a:t>Dostupnost online 24/7</a:t>
            </a:r>
          </a:p>
          <a:p>
            <a:r>
              <a:rPr lang="hr-HR" sz="1600" dirty="0" smtClean="0"/>
              <a:t>Brzo usvajanje informacija</a:t>
            </a:r>
          </a:p>
          <a:p>
            <a:r>
              <a:rPr lang="hr-HR" sz="1600" dirty="0" smtClean="0"/>
              <a:t>Kraća pažnja</a:t>
            </a:r>
          </a:p>
          <a:p>
            <a:r>
              <a:rPr lang="hr-HR" sz="1600" dirty="0" err="1" smtClean="0"/>
              <a:t>Multitasking</a:t>
            </a:r>
            <a:endParaRPr lang="hr-HR" sz="1600" dirty="0" smtClean="0"/>
          </a:p>
          <a:p>
            <a:r>
              <a:rPr lang="hr-HR" sz="1600" dirty="0" smtClean="0"/>
              <a:t>Vizualni poticaj</a:t>
            </a:r>
          </a:p>
          <a:p>
            <a:r>
              <a:rPr lang="hr-HR" altLang="en-US" sz="1600" dirty="0"/>
              <a:t>Konstantne nagrade i pohvale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837" y="2392998"/>
            <a:ext cx="1604368" cy="962621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54" y="431421"/>
            <a:ext cx="1546915" cy="110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7129995" y="1705644"/>
            <a:ext cx="12973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000" b="1" dirty="0" err="1">
                <a:solidFill>
                  <a:schemeClr val="tx1"/>
                </a:solidFill>
              </a:rPr>
              <a:t>Generation</a:t>
            </a:r>
            <a:r>
              <a:rPr lang="hr-HR" altLang="sr-Latn-RS" sz="1000" b="1" dirty="0">
                <a:solidFill>
                  <a:schemeClr val="tx1"/>
                </a:solidFill>
              </a:rPr>
              <a:t> Z/ Post </a:t>
            </a:r>
            <a:r>
              <a:rPr lang="hr-HR" altLang="sr-Latn-RS" sz="1000" b="1" dirty="0" err="1">
                <a:solidFill>
                  <a:schemeClr val="tx1"/>
                </a:solidFill>
              </a:rPr>
              <a:t>millennials</a:t>
            </a:r>
            <a:endParaRPr lang="hr-HR" altLang="sr-Latn-RS" sz="1000" b="1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000" dirty="0" smtClean="0">
                <a:solidFill>
                  <a:schemeClr val="tx1"/>
                </a:solidFill>
              </a:rPr>
              <a:t>1995.-2010.</a:t>
            </a:r>
            <a:endParaRPr lang="en-GB" altLang="sr-Latn-RS" sz="1000" dirty="0">
              <a:solidFill>
                <a:schemeClr val="tx1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306872" y="3611561"/>
            <a:ext cx="10221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sz="1000" b="1" dirty="0" err="1"/>
              <a:t>Generation</a:t>
            </a:r>
            <a:r>
              <a:rPr lang="hr-HR" altLang="sr-Latn-RS" sz="1000" b="1" dirty="0"/>
              <a:t> </a:t>
            </a:r>
            <a:r>
              <a:rPr lang="hr-HR" altLang="sr-Latn-RS" sz="1000" b="1" dirty="0" err="1" smtClean="0"/>
              <a:t>Alpha</a:t>
            </a:r>
            <a:endParaRPr lang="hr-HR" altLang="sr-Latn-RS" sz="1000" b="1" dirty="0" smtClean="0"/>
          </a:p>
          <a:p>
            <a:r>
              <a:rPr lang="hr-HR" altLang="sr-Latn-RS" sz="1000" dirty="0" smtClean="0"/>
              <a:t>2010.-2024.</a:t>
            </a:r>
            <a:endParaRPr lang="en-GB" altLang="sr-Latn-R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559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Nastavnici</a:t>
            </a:r>
            <a:r>
              <a:rPr lang="en-GB" dirty="0" smtClean="0"/>
              <a:t>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sve veća očekivanja od nastavnika</a:t>
            </a:r>
          </a:p>
          <a:p>
            <a:pPr lvl="1"/>
            <a:r>
              <a:rPr lang="hr-HR" dirty="0" smtClean="0"/>
              <a:t>da bude inovativan</a:t>
            </a:r>
          </a:p>
          <a:p>
            <a:pPr lvl="1"/>
            <a:r>
              <a:rPr lang="hr-HR" dirty="0" smtClean="0"/>
              <a:t>da koristi digitalne tehnologije u nastavi</a:t>
            </a:r>
          </a:p>
          <a:p>
            <a:pPr lvl="1"/>
            <a:r>
              <a:rPr lang="hr-HR" dirty="0" smtClean="0"/>
              <a:t>da primjeni nove metode poučavanja</a:t>
            </a:r>
          </a:p>
          <a:p>
            <a:pPr lvl="1"/>
            <a:r>
              <a:rPr lang="hr-HR" dirty="0"/>
              <a:t>n</a:t>
            </a:r>
            <a:r>
              <a:rPr lang="hr-HR" dirty="0" smtClean="0"/>
              <a:t>ova uloga nastavnika - tutor</a:t>
            </a:r>
          </a:p>
          <a:p>
            <a:endParaRPr lang="en-GB" dirty="0" smtClean="0"/>
          </a:p>
          <a:p>
            <a:r>
              <a:rPr lang="hr-HR" dirty="0" smtClean="0"/>
              <a:t>sve veći broj alata i tehnologija, svaki dan dolaze neke nove</a:t>
            </a:r>
          </a:p>
          <a:p>
            <a:r>
              <a:rPr lang="hr-HR" dirty="0" smtClean="0"/>
              <a:t>nedostatak znanja i vještina za korištenje digitalnih tehnologija kao i njihovu primjenu u nastavi </a:t>
            </a:r>
          </a:p>
          <a:p>
            <a:r>
              <a:rPr lang="hr-HR" dirty="0" smtClean="0"/>
              <a:t>potrebna im je podrška u radu s novim tehnologijama (koje tehnologije i alate odabrati, kako ih koristiti, dostupnost tih alata i tehnologija)</a:t>
            </a:r>
          </a:p>
          <a:p>
            <a:r>
              <a:rPr lang="hr-HR" dirty="0" smtClean="0"/>
              <a:t>potrebno im je osposobljavanje za učinkovitu primjenu novih tehnologija u nastavi i učenju (pedagogija)</a:t>
            </a:r>
          </a:p>
          <a:p>
            <a:r>
              <a:rPr lang="hr-HR" dirty="0" smtClean="0"/>
              <a:t>studentska populacija sve različitija</a:t>
            </a:r>
          </a:p>
          <a:p>
            <a:r>
              <a:rPr lang="hr-HR" dirty="0" smtClean="0"/>
              <a:t>znanje uključuje dvije komponente: sadržaj i vještine. Nastavnici su stručnjaci za sadržaj, ali nisu stručnjaci za vještine</a:t>
            </a:r>
          </a:p>
          <a:p>
            <a:pPr marL="0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hr-HR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19" y="167517"/>
            <a:ext cx="1729798" cy="115110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336" y="173687"/>
            <a:ext cx="3097733" cy="2391063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314885" y="2523336"/>
            <a:ext cx="134846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Anthony Hughes, 2008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544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Budućnost vezano uz poslove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4273358" cy="3263504"/>
          </a:xfrm>
        </p:spPr>
        <p:txBody>
          <a:bodyPr>
            <a:normAutofit/>
          </a:bodyPr>
          <a:lstStyle/>
          <a:p>
            <a:r>
              <a:rPr lang="hr-HR" sz="1400" dirty="0" smtClean="0"/>
              <a:t>Češća promjena poslova</a:t>
            </a:r>
          </a:p>
          <a:p>
            <a:pPr lvl="1"/>
            <a:r>
              <a:rPr lang="hr-HR" sz="1400" dirty="0" smtClean="0"/>
              <a:t>15-20 poslova tijekom radnog vijeka</a:t>
            </a:r>
          </a:p>
          <a:p>
            <a:r>
              <a:rPr lang="hr-HR" sz="1400" dirty="0" smtClean="0"/>
              <a:t>Sadržaj poslova češće se mijenja</a:t>
            </a:r>
          </a:p>
          <a:p>
            <a:pPr lvl="1"/>
            <a:r>
              <a:rPr lang="hr-HR" sz="1400" dirty="0" smtClean="0"/>
              <a:t>Do 2022. više od 54% radnika će trebati dodatna usavršavanja</a:t>
            </a:r>
          </a:p>
          <a:p>
            <a:r>
              <a:rPr lang="hr-HR" sz="1400" dirty="0" smtClean="0"/>
              <a:t>Veća automatizacija zadataka- </a:t>
            </a:r>
            <a:r>
              <a:rPr lang="hr-HR" sz="1400" dirty="0" err="1" smtClean="0"/>
              <a:t>cobotizacija</a:t>
            </a:r>
            <a:endParaRPr lang="hr-HR" sz="1400" dirty="0" smtClean="0"/>
          </a:p>
          <a:p>
            <a:pPr lvl="1"/>
            <a:r>
              <a:rPr lang="hr-HR" sz="1400" dirty="0" smtClean="0"/>
              <a:t>2018: </a:t>
            </a:r>
            <a:r>
              <a:rPr lang="hr-HR" sz="1400" dirty="0" err="1" smtClean="0"/>
              <a:t>machines</a:t>
            </a:r>
            <a:r>
              <a:rPr lang="hr-HR" sz="1400" dirty="0" smtClean="0"/>
              <a:t>/</a:t>
            </a:r>
            <a:r>
              <a:rPr lang="hr-HR" sz="1400" dirty="0" err="1" smtClean="0"/>
              <a:t>algorithams</a:t>
            </a:r>
            <a:r>
              <a:rPr lang="hr-HR" sz="1400" dirty="0" smtClean="0"/>
              <a:t> 29% - </a:t>
            </a:r>
            <a:r>
              <a:rPr lang="hr-HR" sz="1400" dirty="0" err="1" smtClean="0"/>
              <a:t>humans</a:t>
            </a:r>
            <a:r>
              <a:rPr lang="hr-HR" sz="1400" dirty="0" smtClean="0"/>
              <a:t> 71%</a:t>
            </a:r>
          </a:p>
          <a:p>
            <a:pPr lvl="1"/>
            <a:r>
              <a:rPr lang="hr-HR" sz="1400" dirty="0" smtClean="0"/>
              <a:t>2022: </a:t>
            </a:r>
            <a:r>
              <a:rPr lang="hr-HR" sz="1400" dirty="0" err="1" smtClean="0"/>
              <a:t>machines</a:t>
            </a:r>
            <a:r>
              <a:rPr lang="hr-HR" sz="1400" dirty="0" smtClean="0"/>
              <a:t>/</a:t>
            </a:r>
            <a:r>
              <a:rPr lang="hr-HR" sz="1400" dirty="0" err="1" smtClean="0"/>
              <a:t>algoritham</a:t>
            </a:r>
            <a:r>
              <a:rPr lang="hr-HR" sz="1400" dirty="0" smtClean="0"/>
              <a:t> 42% – </a:t>
            </a:r>
            <a:r>
              <a:rPr lang="hr-HR" sz="1400" dirty="0" err="1" smtClean="0"/>
              <a:t>humans</a:t>
            </a:r>
            <a:r>
              <a:rPr lang="hr-HR" sz="1400" dirty="0" smtClean="0"/>
              <a:t> 58%</a:t>
            </a:r>
          </a:p>
          <a:p>
            <a:pPr lvl="1"/>
            <a:endParaRPr lang="en-GB" sz="1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009" y="1369219"/>
            <a:ext cx="4170533" cy="31056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31958" y="4474837"/>
            <a:ext cx="44619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 smtClean="0"/>
              <a:t>Izvor: M. </a:t>
            </a:r>
            <a:r>
              <a:rPr lang="hr-HR" sz="800" dirty="0" err="1" smtClean="0"/>
              <a:t>Horgan</a:t>
            </a:r>
            <a:r>
              <a:rPr lang="hr-HR" sz="800" dirty="0" smtClean="0"/>
              <a:t>, </a:t>
            </a:r>
            <a:r>
              <a:rPr lang="hr-HR" sz="800" dirty="0" err="1" smtClean="0"/>
              <a:t>Ec</a:t>
            </a:r>
            <a:r>
              <a:rPr lang="hr-HR" sz="800" dirty="0" smtClean="0"/>
              <a:t> DG </a:t>
            </a:r>
            <a:r>
              <a:rPr lang="hr-HR" sz="800" dirty="0" err="1" smtClean="0"/>
              <a:t>Employment</a:t>
            </a:r>
            <a:r>
              <a:rPr lang="hr-HR" sz="800" dirty="0" smtClean="0"/>
              <a:t>, </a:t>
            </a:r>
            <a:r>
              <a:rPr lang="hr-HR" sz="800" dirty="0" err="1" smtClean="0"/>
              <a:t>Soc</a:t>
            </a:r>
            <a:r>
              <a:rPr lang="hr-HR" sz="800" dirty="0" smtClean="0"/>
              <a:t>. </a:t>
            </a:r>
            <a:r>
              <a:rPr lang="hr-HR" sz="800" dirty="0" err="1" smtClean="0"/>
              <a:t>Affairss</a:t>
            </a:r>
            <a:r>
              <a:rPr lang="hr-HR" sz="800" dirty="0" smtClean="0"/>
              <a:t> </a:t>
            </a:r>
            <a:r>
              <a:rPr lang="hr-HR" sz="800" dirty="0" err="1" smtClean="0"/>
              <a:t>and</a:t>
            </a:r>
            <a:r>
              <a:rPr lang="hr-HR" sz="800" dirty="0" smtClean="0"/>
              <a:t> </a:t>
            </a:r>
            <a:r>
              <a:rPr lang="hr-HR" sz="800" dirty="0" err="1" smtClean="0"/>
              <a:t>Inclusion</a:t>
            </a:r>
            <a:r>
              <a:rPr lang="hr-HR" sz="800" dirty="0" smtClean="0"/>
              <a:t>, e-IRG Workshop, </a:t>
            </a:r>
            <a:r>
              <a:rPr lang="hr-HR" sz="800" dirty="0" err="1" smtClean="0"/>
              <a:t>December</a:t>
            </a:r>
            <a:r>
              <a:rPr lang="hr-HR" sz="800" dirty="0" smtClean="0"/>
              <a:t> 2019</a:t>
            </a:r>
            <a:endParaRPr lang="en-GB" sz="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053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zual webina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672" y="3638634"/>
            <a:ext cx="3034002" cy="150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1800" dirty="0" smtClean="0"/>
              <a:t>Novi Akcijski plan za digitalno obrazovanje </a:t>
            </a:r>
            <a:r>
              <a:rPr lang="en-GB" sz="1800" dirty="0" smtClean="0"/>
              <a:t>2021</a:t>
            </a:r>
            <a:r>
              <a:rPr lang="hr-HR" sz="1800" dirty="0" smtClean="0"/>
              <a:t>.</a:t>
            </a:r>
            <a:r>
              <a:rPr lang="en-GB" sz="1800" dirty="0" smtClean="0"/>
              <a:t> – 2027</a:t>
            </a:r>
            <a:r>
              <a:rPr lang="hr-HR" sz="1800" dirty="0" smtClean="0"/>
              <a:t>.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hr-HR" sz="1600" dirty="0" smtClean="0"/>
              <a:t>Prilagodba obrazovanja i osposobljavanja digitalnom dobu</a:t>
            </a:r>
            <a:endParaRPr lang="hr-HR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1600" b="1" dirty="0" smtClean="0"/>
              <a:t>Dva strateška prioriteta</a:t>
            </a:r>
            <a:r>
              <a:rPr lang="hr-HR" sz="1600" dirty="0" smtClean="0"/>
              <a:t>:</a:t>
            </a:r>
          </a:p>
          <a:p>
            <a:pPr marL="0" indent="0">
              <a:buNone/>
            </a:pPr>
            <a:r>
              <a:rPr lang="hr-HR" b="1" dirty="0" smtClean="0"/>
              <a:t>1. </a:t>
            </a:r>
            <a:r>
              <a:rPr lang="hr-HR" b="1" dirty="0" smtClean="0">
                <a:solidFill>
                  <a:srgbClr val="FF0000"/>
                </a:solidFill>
              </a:rPr>
              <a:t>Poticanje razvoja uspješnog ekosustava digitalnog obrazovanja</a:t>
            </a:r>
          </a:p>
          <a:p>
            <a:pPr marL="0" indent="0">
              <a:buNone/>
            </a:pPr>
            <a:r>
              <a:rPr lang="hr-HR" dirty="0" smtClean="0"/>
              <a:t>Za to su potrebni:</a:t>
            </a:r>
          </a:p>
          <a:p>
            <a:pPr lvl="1"/>
            <a:r>
              <a:rPr lang="hr-HR" dirty="0" smtClean="0"/>
              <a:t>infrastruktura, </a:t>
            </a:r>
            <a:r>
              <a:rPr lang="hr-HR" dirty="0" err="1" smtClean="0"/>
              <a:t>povezivost</a:t>
            </a:r>
            <a:r>
              <a:rPr lang="hr-HR" dirty="0" smtClean="0"/>
              <a:t> i digitalna oprema </a:t>
            </a:r>
          </a:p>
          <a:p>
            <a:pPr lvl="1"/>
            <a:r>
              <a:rPr lang="hr-HR" dirty="0" smtClean="0"/>
              <a:t>djelotvorno planiranje i razvoj digitalnih kapaciteta, uključujući odgovarajuće organizacijske sposobnosti</a:t>
            </a:r>
          </a:p>
          <a:p>
            <a:pPr lvl="1"/>
            <a:r>
              <a:rPr lang="hr-HR" dirty="0" smtClean="0">
                <a:solidFill>
                  <a:srgbClr val="FF0000"/>
                </a:solidFill>
              </a:rPr>
              <a:t>digitalno kompetentno i samopouzdano nastavno osoblje i odgojno-obrazovni djelatnici</a:t>
            </a:r>
          </a:p>
          <a:p>
            <a:pPr lvl="1"/>
            <a:r>
              <a:rPr lang="hr-HR" dirty="0" smtClean="0"/>
              <a:t>visokokvalitetan obrazovni sadržaj, alati prilagođeni korisnicima i sigurne platforme u skladu sa standardima privatnosti i etičkim standardima.</a:t>
            </a:r>
          </a:p>
          <a:p>
            <a:pPr marL="0" indent="0">
              <a:buNone/>
            </a:pPr>
            <a:r>
              <a:rPr lang="hr-HR" b="1" dirty="0" smtClean="0"/>
              <a:t>2. Razvoj digitalnih vještina i kompetencija za digitalnu transformaciju</a:t>
            </a:r>
          </a:p>
          <a:p>
            <a:pPr marL="0" indent="0">
              <a:buNone/>
            </a:pPr>
            <a:r>
              <a:rPr lang="hr-HR" dirty="0" smtClean="0"/>
              <a:t>Za to su potrebni:</a:t>
            </a:r>
          </a:p>
          <a:p>
            <a:r>
              <a:rPr lang="hr-HR" b="1" dirty="0" smtClean="0">
                <a:solidFill>
                  <a:srgbClr val="FF0000"/>
                </a:solidFill>
              </a:rPr>
              <a:t>osnovne digitalne vještine i kompetencije</a:t>
            </a:r>
            <a:r>
              <a:rPr lang="hr-HR" dirty="0" smtClean="0">
                <a:solidFill>
                  <a:srgbClr val="FF0000"/>
                </a:solidFill>
              </a:rPr>
              <a:t> od rane dobi</a:t>
            </a:r>
          </a:p>
          <a:p>
            <a:pPr lvl="1"/>
            <a:r>
              <a:rPr lang="hr-HR" dirty="0" smtClean="0"/>
              <a:t>digitalna pismenost, među ostalim radi suzbijanja dezinformacija</a:t>
            </a:r>
          </a:p>
          <a:p>
            <a:pPr lvl="1"/>
            <a:r>
              <a:rPr lang="hr-HR" dirty="0" smtClean="0"/>
              <a:t>informatičko obrazovanje</a:t>
            </a:r>
          </a:p>
          <a:p>
            <a:pPr lvl="1"/>
            <a:r>
              <a:rPr lang="hr-HR" dirty="0" smtClean="0"/>
              <a:t>dobro poznavanje i razumijevanje tehnologija za koje se upotrebljavaju velike količine podataka, kao što je umjetna inteligencija</a:t>
            </a:r>
          </a:p>
          <a:p>
            <a:r>
              <a:rPr lang="hr-HR" b="1" dirty="0" smtClean="0">
                <a:solidFill>
                  <a:srgbClr val="FF0000"/>
                </a:solidFill>
              </a:rPr>
              <a:t>napredne digitalne vještine</a:t>
            </a:r>
            <a:r>
              <a:rPr lang="hr-HR" dirty="0" smtClean="0"/>
              <a:t>, a tako i više digitalnih stručnjaka, </a:t>
            </a:r>
            <a:br>
              <a:rPr lang="hr-HR" dirty="0" smtClean="0"/>
            </a:br>
            <a:r>
              <a:rPr lang="hr-HR" dirty="0" smtClean="0"/>
              <a:t>i jednaka zastupljenost djevojčica i mladih žena u studijima i  karijerama</a:t>
            </a:r>
            <a:br>
              <a:rPr lang="hr-HR" dirty="0" smtClean="0"/>
            </a:br>
            <a:r>
              <a:rPr lang="hr-HR" dirty="0" smtClean="0"/>
              <a:t>u području digitalnih tehnologija.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510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CA919D-67EA-46B1-8078-A9C1E0CDB24F}"/>
              </a:ext>
            </a:extLst>
          </p:cNvPr>
          <p:cNvSpPr txBox="1">
            <a:spLocks/>
          </p:cNvSpPr>
          <p:nvPr/>
        </p:nvSpPr>
        <p:spPr>
          <a:xfrm>
            <a:off x="189978" y="211768"/>
            <a:ext cx="7694565" cy="439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2000" dirty="0">
                <a:solidFill>
                  <a:srgbClr val="B04C46"/>
                </a:solidFill>
              </a:rPr>
              <a:t>Srce | 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DANAS</a:t>
            </a:r>
            <a:endParaRPr lang="hr-HR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1352" y="856667"/>
            <a:ext cx="8024823" cy="98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dirty="0" smtClean="0"/>
              <a:t>e-</a:t>
            </a:r>
            <a:r>
              <a:rPr lang="en-GB" sz="1200" b="1" dirty="0" err="1" smtClean="0"/>
              <a:t>infrastru</a:t>
            </a:r>
            <a:r>
              <a:rPr lang="hr-HR" sz="1200" b="1" dirty="0" err="1" smtClean="0"/>
              <a:t>ktura</a:t>
            </a:r>
            <a:r>
              <a:rPr lang="en-GB" sz="1200" dirty="0" smtClean="0"/>
              <a:t> – </a:t>
            </a:r>
            <a:r>
              <a:rPr lang="hr-HR" sz="1200" dirty="0" smtClean="0"/>
              <a:t>pouzdanost usluga </a:t>
            </a:r>
            <a:r>
              <a:rPr lang="en-GB" sz="1200" dirty="0" smtClean="0"/>
              <a:t>24/365 + </a:t>
            </a:r>
            <a:r>
              <a:rPr lang="hr-HR" sz="1200" dirty="0" smtClean="0"/>
              <a:t>pristup najsuvremenijim IKT resursima</a:t>
            </a:r>
            <a:endParaRPr lang="en-GB" sz="1200" dirty="0" smtClean="0"/>
          </a:p>
          <a:p>
            <a:r>
              <a:rPr lang="hr-HR" sz="1200" b="1" dirty="0" smtClean="0"/>
              <a:t>e</a:t>
            </a:r>
            <a:r>
              <a:rPr lang="en-GB" sz="1200" b="1" dirty="0" smtClean="0"/>
              <a:t>du</a:t>
            </a:r>
            <a:r>
              <a:rPr lang="hr-HR" sz="1200" b="1" dirty="0" err="1" smtClean="0"/>
              <a:t>kacija</a:t>
            </a:r>
            <a:r>
              <a:rPr lang="hr-HR" sz="1200" b="1" dirty="0" smtClean="0"/>
              <a:t> </a:t>
            </a:r>
            <a:r>
              <a:rPr lang="en-GB" sz="1200" dirty="0" smtClean="0"/>
              <a:t>– </a:t>
            </a:r>
            <a:r>
              <a:rPr lang="hr-HR" sz="1200" dirty="0" smtClean="0"/>
              <a:t>podrška u </a:t>
            </a:r>
            <a:r>
              <a:rPr lang="en-GB" sz="1200" dirty="0" err="1" smtClean="0"/>
              <a:t>primjeni</a:t>
            </a:r>
            <a:r>
              <a:rPr lang="en-GB" sz="1200" dirty="0" smtClean="0"/>
              <a:t> </a:t>
            </a:r>
            <a:r>
              <a:rPr lang="en-GB" sz="1200" dirty="0" err="1" smtClean="0"/>
              <a:t>informacijske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komunikacijske</a:t>
            </a:r>
            <a:r>
              <a:rPr lang="en-GB" sz="1200" dirty="0" smtClean="0"/>
              <a:t> </a:t>
            </a:r>
            <a:r>
              <a:rPr lang="en-GB" sz="1200" dirty="0" err="1" smtClean="0"/>
              <a:t>tehnologije</a:t>
            </a:r>
            <a:r>
              <a:rPr lang="en-GB" sz="1200" dirty="0" smtClean="0"/>
              <a:t> u </a:t>
            </a:r>
            <a:r>
              <a:rPr lang="en-GB" sz="1200" dirty="0" err="1" smtClean="0"/>
              <a:t>procesu</a:t>
            </a:r>
            <a:r>
              <a:rPr lang="en-GB" sz="1200" dirty="0" smtClean="0"/>
              <a:t> </a:t>
            </a:r>
            <a:r>
              <a:rPr lang="en-GB" sz="1200" dirty="0" err="1" smtClean="0"/>
              <a:t>obrazovanja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istraživanja</a:t>
            </a:r>
            <a:endParaRPr lang="hr-HR" sz="1200" dirty="0" smtClean="0"/>
          </a:p>
          <a:p>
            <a:r>
              <a:rPr lang="en-GB" sz="1200" b="1" dirty="0" err="1" smtClean="0"/>
              <a:t>savjetovanje</a:t>
            </a:r>
            <a:r>
              <a:rPr lang="en-GB" sz="1200" b="1" dirty="0" smtClean="0"/>
              <a:t>, </a:t>
            </a:r>
            <a:r>
              <a:rPr lang="en-GB" sz="1200" b="1" dirty="0" err="1" smtClean="0"/>
              <a:t>podrška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partnerstvo</a:t>
            </a:r>
            <a:r>
              <a:rPr lang="en-GB" sz="1200" b="1" dirty="0" smtClean="0"/>
              <a:t> u </a:t>
            </a:r>
            <a:r>
              <a:rPr lang="en-GB" sz="1200" b="1" dirty="0" err="1" smtClean="0"/>
              <a:t>istraživanju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i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obrazovanju</a:t>
            </a:r>
            <a:endParaRPr lang="en-GB" sz="1200" b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" y="1592129"/>
            <a:ext cx="6711320" cy="286228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470918" y="2341068"/>
            <a:ext cx="1437844" cy="61314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541" indent="-134541">
              <a:buFont typeface="Arial" panose="020B0604020202020204" pitchFamily="34" charset="0"/>
              <a:buChar char="◄"/>
            </a:pPr>
            <a:r>
              <a:rPr lang="en-GB" sz="1200" dirty="0"/>
              <a:t>~ 50 </a:t>
            </a:r>
            <a:r>
              <a:rPr lang="hr-HR" sz="1200" dirty="0"/>
              <a:t>usluga</a:t>
            </a:r>
            <a:endParaRPr lang="en-GB" sz="1200" dirty="0"/>
          </a:p>
          <a:p>
            <a:pPr marL="108347" indent="0">
              <a:buNone/>
            </a:pPr>
            <a:r>
              <a:rPr lang="hr-HR" sz="1200" dirty="0"/>
              <a:t>  </a:t>
            </a:r>
            <a:r>
              <a:rPr lang="en-GB" sz="1200" dirty="0"/>
              <a:t>158 </a:t>
            </a:r>
            <a:r>
              <a:rPr lang="hr-HR" sz="1200" dirty="0"/>
              <a:t>zaposlenika</a:t>
            </a:r>
            <a:endParaRPr lang="en-GB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97" y="0"/>
            <a:ext cx="1593403" cy="1060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dirty="0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98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Što</a:t>
            </a:r>
            <a:r>
              <a:rPr lang="en-GB" dirty="0" smtClean="0"/>
              <a:t> </a:t>
            </a:r>
            <a:r>
              <a:rPr lang="en-GB" dirty="0" err="1" smtClean="0"/>
              <a:t>možemo</a:t>
            </a:r>
            <a:r>
              <a:rPr lang="en-GB" dirty="0" smtClean="0"/>
              <a:t> </a:t>
            </a:r>
            <a:r>
              <a:rPr lang="en-GB" dirty="0" err="1" smtClean="0"/>
              <a:t>napraviti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provesti digitalnu </a:t>
            </a:r>
            <a:r>
              <a:rPr lang="hr-HR" smtClean="0"/>
              <a:t>transformaciju obrazovanja</a:t>
            </a:r>
          </a:p>
          <a:p>
            <a:r>
              <a:rPr lang="hr-HR" dirty="0" smtClean="0"/>
              <a:t>osigurati stručnu </a:t>
            </a:r>
            <a:r>
              <a:rPr lang="hr-HR" dirty="0" err="1" smtClean="0"/>
              <a:t>eduk</a:t>
            </a:r>
            <a:r>
              <a:rPr lang="en-GB" dirty="0" smtClean="0"/>
              <a:t>a</a:t>
            </a:r>
            <a:r>
              <a:rPr lang="hr-HR" dirty="0" err="1" smtClean="0"/>
              <a:t>ciju</a:t>
            </a:r>
            <a:r>
              <a:rPr lang="hr-HR" dirty="0" smtClean="0"/>
              <a:t> nastavnicima jer samo digitalno kompetentni nastavnici mogu omogućiti studentima da steknu digitalne kompetencije</a:t>
            </a:r>
          </a:p>
          <a:p>
            <a:r>
              <a:rPr lang="hr-HR" dirty="0" smtClean="0"/>
              <a:t>prilagoditi studijske programe novom dobu i potrebama tržišta kako bi student</a:t>
            </a:r>
            <a:r>
              <a:rPr lang="en-GB" dirty="0" err="1" smtClean="0"/>
              <a:t>i</a:t>
            </a:r>
            <a:r>
              <a:rPr lang="hr-HR" dirty="0" smtClean="0"/>
              <a:t> kada izađu sa sveučilišta imali znanje i vještine koje će im </a:t>
            </a:r>
            <a:r>
              <a:rPr lang="hr-HR" dirty="0" err="1" smtClean="0"/>
              <a:t>omogu</a:t>
            </a:r>
            <a:r>
              <a:rPr lang="en-GB" dirty="0" smtClean="0"/>
              <a:t>ć</a:t>
            </a:r>
            <a:r>
              <a:rPr lang="hr-HR" dirty="0" err="1" smtClean="0"/>
              <a:t>iti</a:t>
            </a:r>
            <a:r>
              <a:rPr lang="hr-HR" dirty="0" smtClean="0"/>
              <a:t> da rade poslove koji danas još ne postoje</a:t>
            </a:r>
            <a:endParaRPr lang="en-GB" dirty="0" smtClean="0"/>
          </a:p>
          <a:p>
            <a:r>
              <a:rPr lang="hr-HR" dirty="0" smtClean="0"/>
              <a:t>stečena znanja i iskustva tijekom </a:t>
            </a:r>
            <a:r>
              <a:rPr lang="hr-HR" dirty="0" err="1" smtClean="0"/>
              <a:t>pandemije</a:t>
            </a:r>
            <a:r>
              <a:rPr lang="hr-HR" dirty="0" smtClean="0"/>
              <a:t> iskoristiti da unaprijedimo sustav obrazovanja</a:t>
            </a:r>
          </a:p>
          <a:p>
            <a:r>
              <a:rPr lang="hr-HR" dirty="0" smtClean="0"/>
              <a:t>transparentnost i priznavanje vještina i kvalifikacija kako bi se olakšalo učenje, </a:t>
            </a:r>
            <a:r>
              <a:rPr lang="hr-HR" dirty="0" err="1" smtClean="0"/>
              <a:t>zapošljivost</a:t>
            </a:r>
            <a:r>
              <a:rPr lang="hr-HR" dirty="0" smtClean="0"/>
              <a:t> i mobilnost radnika</a:t>
            </a:r>
          </a:p>
          <a:p>
            <a:r>
              <a:rPr lang="hr-HR" dirty="0" smtClean="0"/>
              <a:t>poticati otvoreno i inovativno obrazovanje</a:t>
            </a:r>
          </a:p>
          <a:p>
            <a:pPr marL="0" indent="0">
              <a:buNone/>
            </a:pPr>
            <a:r>
              <a:rPr lang="hr-HR" dirty="0" smtClean="0"/>
              <a:t>Otvaranje kurikuluma kroz:</a:t>
            </a:r>
          </a:p>
          <a:p>
            <a:pPr lvl="1"/>
            <a:r>
              <a:rPr lang="hr-HR" dirty="0" smtClean="0"/>
              <a:t>Otvorene obrazovne sadržaje</a:t>
            </a:r>
          </a:p>
          <a:p>
            <a:pPr lvl="1"/>
            <a:r>
              <a:rPr lang="hr-HR" dirty="0" smtClean="0"/>
              <a:t>Masivne otvorene online tečajeve (MOOC)</a:t>
            </a:r>
          </a:p>
          <a:p>
            <a:pPr lvl="1"/>
            <a:r>
              <a:rPr lang="hr-HR" dirty="0" smtClean="0"/>
              <a:t>Otvorenu suradnju i komunikaciju među nastavnicima i polaznicima</a:t>
            </a:r>
          </a:p>
          <a:p>
            <a:pPr lvl="1"/>
            <a:r>
              <a:rPr lang="hr-HR" dirty="0" smtClean="0"/>
              <a:t>Izradu inovativnih obrazovnih usluga za raznolike grupe polaznika</a:t>
            </a:r>
          </a:p>
          <a:p>
            <a:pPr lvl="1"/>
            <a:r>
              <a:rPr lang="hr-HR" dirty="0" smtClean="0"/>
              <a:t>Priznavanje i potvrđivanje neformalnog obrazovanja</a:t>
            </a:r>
          </a:p>
          <a:p>
            <a:endParaRPr lang="hr-HR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54" y="3379177"/>
            <a:ext cx="3528646" cy="1764323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7796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25406" y="0"/>
          <a:ext cx="3259016" cy="46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Bitmap Image" r:id="rId3" imgW="4305240" imgH="6095880" progId="Paint.Picture">
                  <p:embed/>
                </p:oleObj>
              </mc:Choice>
              <mc:Fallback>
                <p:oleObj name="Bitmap Image" r:id="rId3" imgW="4305240" imgH="6095880" progId="Paint.Picture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5406" y="0"/>
                        <a:ext cx="3259016" cy="4614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425406" y="4033554"/>
            <a:ext cx="35325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This book is published under the following creative commons licence:</a:t>
            </a:r>
            <a:br>
              <a:rPr lang="en-GB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GB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Attribution-</a:t>
            </a:r>
            <a:r>
              <a:rPr lang="en-GB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NonCommercial</a:t>
            </a:r>
            <a:r>
              <a:rPr lang="en-GB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en-GB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ShareAlike</a:t>
            </a:r>
            <a:r>
              <a:rPr lang="en-GB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4.0 </a:t>
            </a:r>
            <a:r>
              <a:rPr lang="en-GB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International</a:t>
            </a:r>
            <a:r>
              <a:rPr lang="hr-HR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hr-HR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GB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(CC </a:t>
            </a:r>
            <a:r>
              <a:rPr lang="en-GB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BY-NC-SA</a:t>
            </a:r>
            <a:r>
              <a:rPr lang="hr-HR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-4.0</a:t>
            </a:r>
            <a:r>
              <a:rPr lang="en-GB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GB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12184"/>
          <a:stretch/>
        </p:blipFill>
        <p:spPr>
          <a:xfrm>
            <a:off x="5559869" y="-102349"/>
            <a:ext cx="3306621" cy="46437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11172" y="3425695"/>
            <a:ext cx="28701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>
                <a:solidFill>
                  <a:schemeClr val="bg1"/>
                </a:solidFill>
              </a:rPr>
              <a:t>Nakladnik: Sveučilište Sjever, </a:t>
            </a:r>
            <a:r>
              <a:rPr lang="hr-HR" sz="1200" dirty="0" smtClean="0">
                <a:solidFill>
                  <a:schemeClr val="bg1"/>
                </a:solidFill>
              </a:rPr>
              <a:t>2021</a:t>
            </a:r>
          </a:p>
          <a:p>
            <a:r>
              <a:rPr lang="hr-HR" sz="1200" dirty="0" smtClean="0">
                <a:solidFill>
                  <a:schemeClr val="bg1"/>
                </a:solidFill>
              </a:rPr>
              <a:t>Digitalna verzija dostupna je u otvorenom pristupu (CC BY-NC-SA)</a:t>
            </a:r>
            <a:endParaRPr lang="hr-HR" sz="1200" dirty="0">
              <a:solidFill>
                <a:schemeClr val="bg1"/>
              </a:solidFill>
            </a:endParaRPr>
          </a:p>
          <a:p>
            <a:endParaRPr lang="hr-HR" sz="1400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842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092" y="832340"/>
            <a:ext cx="2409092" cy="1260229"/>
          </a:xfrm>
        </p:spPr>
        <p:txBody>
          <a:bodyPr>
            <a:normAutofit lnSpcReduction="10000"/>
          </a:bodyPr>
          <a:lstStyle/>
          <a:p>
            <a:pPr>
              <a:spcBef>
                <a:spcPts val="750"/>
              </a:spcBef>
            </a:pPr>
            <a:r>
              <a:rPr lang="hr-HR" sz="1400" dirty="0"/>
              <a:t>Centar za e-učenje Sveučilišni računski centar </a:t>
            </a:r>
            <a:br>
              <a:rPr lang="hr-HR" sz="1400" dirty="0"/>
            </a:br>
            <a:r>
              <a:rPr lang="hr-HR" sz="1400" dirty="0"/>
              <a:t>Sveučilišta u Zagrebu</a:t>
            </a:r>
            <a:br>
              <a:rPr lang="hr-HR" sz="1400" dirty="0"/>
            </a:br>
            <a:r>
              <a:rPr lang="hr-HR" sz="1400" dirty="0">
                <a:hlinkClick r:id="rId2"/>
              </a:rPr>
              <a:t>www.srce.hr</a:t>
            </a:r>
            <a:r>
              <a:rPr lang="en-GB" sz="1400" dirty="0"/>
              <a:t>/</a:t>
            </a:r>
            <a:r>
              <a:rPr lang="en-GB" sz="1400" dirty="0" err="1"/>
              <a:t>ceu</a:t>
            </a:r>
            <a:r>
              <a:rPr lang="hr-HR" sz="1400" dirty="0"/>
              <a:t/>
            </a:r>
            <a:br>
              <a:rPr lang="hr-HR" sz="1400" dirty="0"/>
            </a:br>
            <a:r>
              <a:rPr lang="hr-HR" sz="1400" dirty="0" smtClean="0">
                <a:hlinkClick r:id="rId3"/>
              </a:rPr>
              <a:t>ceu@srce.hr</a:t>
            </a:r>
            <a:endParaRPr lang="en-GB" sz="1400" dirty="0" smtClean="0"/>
          </a:p>
          <a:p>
            <a:pPr>
              <a:spcBef>
                <a:spcPts val="750"/>
              </a:spcBef>
            </a:pPr>
            <a:r>
              <a:rPr lang="en-GB" sz="1400" dirty="0" smtClean="0"/>
              <a:t>sskucina@srce.hr</a:t>
            </a:r>
            <a:endParaRPr lang="hr-HR" dirty="0"/>
          </a:p>
        </p:txBody>
      </p:sp>
      <p:sp>
        <p:nvSpPr>
          <p:cNvPr id="6" name="Rectangle 5"/>
          <p:cNvSpPr/>
          <p:nvPr/>
        </p:nvSpPr>
        <p:spPr>
          <a:xfrm>
            <a:off x="4036114" y="76913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2000" b="1" dirty="0"/>
              <a:t>Napredak nije moguć bez promjena, oni koje ne mogu promijeniti mišljenje, ništa ne mogu promijeniti.</a:t>
            </a:r>
          </a:p>
          <a:p>
            <a:pPr algn="ctr"/>
            <a:r>
              <a:rPr lang="hr-HR" sz="2000" dirty="0"/>
              <a:t>George Bernard Shaw</a:t>
            </a:r>
            <a:endParaRPr lang="en-GB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z="800" i="1" dirty="0" smtClean="0"/>
              <a:t>Filozofski fakultet Sveučilišta u Banja Luci, 16.11.2022.</a:t>
            </a:r>
            <a:endParaRPr lang="hr-HR" sz="800" i="1" dirty="0"/>
          </a:p>
        </p:txBody>
      </p:sp>
    </p:spTree>
    <p:extLst>
      <p:ext uri="{BB962C8B-B14F-4D97-AF65-F5344CB8AC3E}">
        <p14:creationId xmlns:p14="http://schemas.microsoft.com/office/powerpoint/2010/main" val="25185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CA919D-67EA-46B1-8078-A9C1E0CDB24F}"/>
              </a:ext>
            </a:extLst>
          </p:cNvPr>
          <p:cNvSpPr txBox="1">
            <a:spLocks/>
          </p:cNvSpPr>
          <p:nvPr/>
        </p:nvSpPr>
        <p:spPr>
          <a:xfrm>
            <a:off x="189978" y="211768"/>
            <a:ext cx="8772867" cy="439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2000" dirty="0">
                <a:solidFill>
                  <a:srgbClr val="B04C46"/>
                </a:solidFill>
              </a:rPr>
              <a:t>Srce | </a:t>
            </a:r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NOVO OKRUŽENJE ZNANOSTI I VISOKOG OBRAZOVANJA</a:t>
            </a:r>
            <a:endParaRPr lang="hr-HR" sz="2000" dirty="0"/>
          </a:p>
        </p:txBody>
      </p:sp>
      <p:sp>
        <p:nvSpPr>
          <p:cNvPr id="5" name="Rectangle 4"/>
          <p:cNvSpPr/>
          <p:nvPr/>
        </p:nvSpPr>
        <p:spPr>
          <a:xfrm>
            <a:off x="2466971" y="716181"/>
            <a:ext cx="1908000" cy="3570593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…pruža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digitalne usluge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edukaciju korisnika ​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i naprednu </a:t>
            </a:r>
            <a:b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korisničku podršku</a:t>
            </a: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1963" y="716181"/>
            <a:ext cx="1908000" cy="3570593"/>
          </a:xfrm>
          <a:prstGeom prst="rect">
            <a:avLst/>
          </a:prstGeom>
          <a:solidFill>
            <a:srgbClr val="D71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…gradi nacionalnu </a:t>
            </a:r>
            <a:b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e-infrastrukturu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</a:p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od podatkovnih centara, preko mrežnih, računalnih i spremišnih resursa, posredničkog sloja pa sve do informacijskih servisa </a:t>
            </a: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71979" y="716182"/>
            <a:ext cx="1908000" cy="3570592"/>
          </a:xfrm>
          <a:prstGeom prst="rect">
            <a:avLst/>
          </a:prstGeom>
          <a:solidFill>
            <a:srgbClr val="DD5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…gradi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mostove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prema međunarodnim infrastrukturama i inicijativama</a:t>
            </a: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5.2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930E02-B58F-40DD-9A53-4CC6B621C762}"/>
              </a:ext>
            </a:extLst>
          </p:cNvPr>
          <p:cNvSpPr/>
          <p:nvPr/>
        </p:nvSpPr>
        <p:spPr>
          <a:xfrm>
            <a:off x="6278889" y="716182"/>
            <a:ext cx="1908000" cy="3570592"/>
          </a:xfrm>
          <a:prstGeom prst="rect">
            <a:avLst/>
          </a:prstGeom>
          <a:solidFill>
            <a:srgbClr val="E98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…sinonim je za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digitalnu transformaciju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znanosti i obrazovanja</a:t>
            </a:r>
          </a:p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5.2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81349-5343-486E-AE24-8A1788FAA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50" y="3017472"/>
            <a:ext cx="1584000" cy="9398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ABC07B-9B4A-4CF9-A6E7-90D5255D0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55" y="3009055"/>
            <a:ext cx="1584000" cy="9482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EBFF51-15F5-4476-AFEB-2C24EBD4C4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95" y="3009055"/>
            <a:ext cx="1584000" cy="9482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13B520-6A9C-4EBF-A4C3-39DB465E16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59" y="3009055"/>
            <a:ext cx="1584000" cy="9410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dirty="0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222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B85B81-E61C-450D-B29D-7EA2F86ABEF1}"/>
              </a:ext>
            </a:extLst>
          </p:cNvPr>
          <p:cNvGrpSpPr/>
          <p:nvPr/>
        </p:nvGrpSpPr>
        <p:grpSpPr>
          <a:xfrm>
            <a:off x="245920" y="731520"/>
            <a:ext cx="4449728" cy="3798131"/>
            <a:chOff x="1608197" y="924072"/>
            <a:chExt cx="3857533" cy="3290474"/>
          </a:xfrm>
        </p:grpSpPr>
        <p:sp>
          <p:nvSpPr>
            <p:cNvPr id="6" name="Cloud 5"/>
            <p:cNvSpPr/>
            <p:nvPr/>
          </p:nvSpPr>
          <p:spPr>
            <a:xfrm>
              <a:off x="1731239" y="1147464"/>
              <a:ext cx="3564396" cy="268638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rtlCol="0" anchor="ctr"/>
            <a:lstStyle/>
            <a:p>
              <a:pPr algn="ctr"/>
              <a:r>
                <a:rPr lang="en-US" sz="1800" b="1"/>
                <a:t>e - infrastructure?</a:t>
              </a:r>
            </a:p>
          </p:txBody>
        </p:sp>
        <p:sp>
          <p:nvSpPr>
            <p:cNvPr id="7" name="Quad Arrow Callout 6"/>
            <p:cNvSpPr/>
            <p:nvPr/>
          </p:nvSpPr>
          <p:spPr>
            <a:xfrm>
              <a:off x="1608197" y="924072"/>
              <a:ext cx="3857533" cy="3290474"/>
            </a:xfrm>
            <a:prstGeom prst="quadArrowCallout">
              <a:avLst>
                <a:gd name="adj1" fmla="val 81717"/>
                <a:gd name="adj2" fmla="val 45283"/>
                <a:gd name="adj3" fmla="val 18515"/>
                <a:gd name="adj4" fmla="val 48123"/>
              </a:avLst>
            </a:prstGeom>
            <a:solidFill>
              <a:srgbClr val="F99D1C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13"/>
            </a:p>
          </p:txBody>
        </p:sp>
        <p:sp>
          <p:nvSpPr>
            <p:cNvPr id="8" name="Frame 7"/>
            <p:cNvSpPr/>
            <p:nvPr/>
          </p:nvSpPr>
          <p:spPr>
            <a:xfrm>
              <a:off x="1877053" y="1233833"/>
              <a:ext cx="3343196" cy="2711865"/>
            </a:xfrm>
            <a:prstGeom prst="frame">
              <a:avLst>
                <a:gd name="adj1" fmla="val 560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1434" tIns="25717" rIns="51434" bIns="25717" rtlCol="0" anchor="ctr">
              <a:noAutofit/>
            </a:bodyPr>
            <a:lstStyle/>
            <a:p>
              <a:pPr algn="just">
                <a:spcBef>
                  <a:spcPts val="338"/>
                </a:spcBef>
              </a:pPr>
              <a:r>
                <a:rPr lang="en-US" sz="60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099155" y="1461771"/>
              <a:ext cx="2893150" cy="2291059"/>
              <a:chOff x="0" y="0"/>
              <a:chExt cx="5143500" cy="40005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0"/>
                <a:ext cx="5143500" cy="4000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B04C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68578" tIns="34289" rIns="68578" bIns="34289" rtlCol="0" anchor="b" anchorCtr="0">
                <a:noAutofit/>
              </a:bodyPr>
              <a:lstStyle/>
              <a:p>
                <a:pPr algn="ctr"/>
                <a:r>
                  <a:rPr lang="hr-HR" sz="600" b="1" cap="small">
                    <a:solidFill>
                      <a:srgbClr val="943634"/>
                    </a:solidFill>
                    <a:latin typeface="Arial"/>
                    <a:ea typeface="Times New Roman"/>
                  </a:rPr>
                  <a:t>STRUČNI TIMOVI ZA PLANIRANJE, IZGRADNJU, ODRŽAVANJE I POTPORU PRIMJENI E-INFRASTRUKTURE</a:t>
                </a:r>
                <a:endParaRPr lang="en-US" sz="600">
                  <a:latin typeface="Times New Roman"/>
                  <a:ea typeface="Times New Roman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" y="2753591"/>
                <a:ext cx="166255" cy="15586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1963882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1" y="1194955"/>
                <a:ext cx="155864" cy="17664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5" y="436418"/>
                <a:ext cx="249382" cy="249382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09" y="1537855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3106882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2369128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09" y="810491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727" y="768928"/>
                <a:ext cx="155864" cy="166254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374073"/>
                <a:ext cx="197428" cy="197427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3138055"/>
                <a:ext cx="155864" cy="17664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1773" y="1548246"/>
                <a:ext cx="249382" cy="24938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2348346"/>
                <a:ext cx="197428" cy="197427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727" y="1153391"/>
                <a:ext cx="197428" cy="197427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2555" y="2774373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2164" y="1963882"/>
                <a:ext cx="197427" cy="197427"/>
              </a:xfrm>
              <a:prstGeom prst="rect">
                <a:avLst/>
              </a:prstGeom>
            </p:spPr>
          </p:pic>
        </p:grp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327100" y="3238509"/>
              <a:ext cx="2429889" cy="303592"/>
            </a:xfrm>
            <a:prstGeom prst="rect">
              <a:avLst/>
            </a:prstGeom>
            <a:solidFill>
              <a:srgbClr val="ED857D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lIns="27772" tIns="13886" rIns="27772" bIns="13886" anchor="ctr"/>
            <a:lstStyle/>
            <a:p>
              <a:pPr algn="ctr"/>
              <a:r>
                <a:rPr lang="hr-HR" sz="60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RAČUNALNO-KOMUNIKACIJSKE MREŽE I USLUGE</a:t>
              </a:r>
              <a:r>
                <a:rPr lang="en-US" sz="60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/>
              </a:r>
              <a:br>
                <a:rPr lang="en-US" sz="60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</a:br>
              <a:r>
                <a:rPr lang="en-US" sz="45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(</a:t>
              </a:r>
              <a:r>
                <a:rPr lang="hr-HR" sz="45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međunarodne i nacionalna akademska mreža</a:t>
              </a:r>
              <a:r>
                <a:rPr lang="en-US" sz="45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, </a:t>
              </a:r>
              <a:r>
                <a:rPr lang="hr-HR" sz="45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lokalne mreže, bežične mreže</a:t>
              </a:r>
              <a:r>
                <a:rPr lang="en-US" sz="45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…)</a:t>
              </a:r>
              <a:endParaRPr lang="en-US" sz="675"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327100" y="2893681"/>
              <a:ext cx="2429889" cy="303592"/>
            </a:xfrm>
            <a:prstGeom prst="rect">
              <a:avLst/>
            </a:prstGeom>
            <a:solidFill>
              <a:srgbClr val="DD5850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lIns="27772" tIns="13886" rIns="27772" bIns="13886" anchor="ctr"/>
            <a:lstStyle/>
            <a:p>
              <a:pPr algn="ctr"/>
              <a:r>
                <a:rPr lang="hr-HR" sz="60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PODATKOVNI CENTRI</a:t>
              </a:r>
              <a:r>
                <a:rPr lang="en-US" sz="60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/>
              </a:r>
              <a:br>
                <a:rPr lang="en-US" sz="60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</a:br>
              <a:r>
                <a:rPr lang="en-US" sz="45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(</a:t>
              </a:r>
              <a:r>
                <a:rPr lang="en-US" sz="450" b="1" err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na</a:t>
              </a:r>
              <a:r>
                <a:rPr lang="hr-HR" sz="450" b="1" err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cionalni</a:t>
              </a:r>
              <a:r>
                <a:rPr lang="hr-HR" sz="45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 i sveučilišni podatkovni centri, računalne hale</a:t>
              </a:r>
              <a:r>
                <a:rPr lang="en-US" sz="45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, …)</a:t>
              </a:r>
              <a:endParaRPr lang="en-US" sz="675"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2327100" y="2554698"/>
              <a:ext cx="2429889" cy="303592"/>
            </a:xfrm>
            <a:prstGeom prst="rect">
              <a:avLst/>
            </a:prstGeom>
            <a:solidFill>
              <a:srgbClr val="D13129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lIns="27772" tIns="13886" rIns="27772" bIns="13886" anchor="ctr"/>
            <a:lstStyle/>
            <a:p>
              <a:pPr algn="ctr"/>
              <a:r>
                <a:rPr lang="hr-HR" sz="60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RAČUNALNI, SPREMIŠNI I DRUGI RESURSI</a:t>
              </a:r>
            </a:p>
            <a:p>
              <a:pPr algn="ctr"/>
              <a:r>
                <a:rPr lang="en-US" sz="45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(</a:t>
              </a:r>
              <a:r>
                <a:rPr lang="hr-HR" sz="45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fizički i virtualni poslužitelji, </a:t>
              </a:r>
              <a:r>
                <a:rPr lang="hr-HR" sz="450" b="1" err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grid</a:t>
              </a:r>
              <a:r>
                <a:rPr lang="hr-HR" sz="45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, klasteri, superračunala, podatkovna spremišta, sustavi za sigurnosnu pohranu podataka</a:t>
              </a:r>
              <a:r>
                <a:rPr lang="en-US" sz="450" b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, …)</a:t>
              </a:r>
              <a:endParaRPr lang="en-US" sz="675"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2327100" y="2209870"/>
              <a:ext cx="2429889" cy="303592"/>
            </a:xfrm>
            <a:prstGeom prst="rect">
              <a:avLst/>
            </a:prstGeom>
            <a:solidFill>
              <a:srgbClr val="C46E6A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lIns="27772" tIns="13886" rIns="27772" bIns="13886" anchor="ctr"/>
            <a:lstStyle/>
            <a:p>
              <a:pPr algn="ctr"/>
              <a:r>
                <a:rPr lang="hr-HR" sz="60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POSREDNIČKI SLOJ</a:t>
              </a:r>
              <a:r>
                <a:rPr lang="en-US" sz="60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/>
              </a:r>
              <a:br>
                <a:rPr lang="en-US" sz="60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en-US" sz="45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(</a:t>
              </a:r>
              <a:r>
                <a:rPr lang="en-US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a</a:t>
              </a:r>
              <a:r>
                <a:rPr lang="hr-HR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ustavi za autorizaciju i </a:t>
              </a:r>
              <a:r>
                <a:rPr lang="hr-HR" sz="450" b="1" dirty="0" err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autentikaciju</a:t>
              </a:r>
              <a:r>
                <a:rPr lang="hr-HR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, nadzor i sigurnost sustava, evidencija i </a:t>
              </a:r>
            </a:p>
            <a:p>
              <a:pPr algn="ctr"/>
              <a:r>
                <a:rPr lang="hr-HR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pronalaženje sredstava, evidencija i naplata uporabe</a:t>
              </a:r>
              <a:r>
                <a:rPr lang="en-US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, …) </a:t>
              </a:r>
              <a:endParaRPr lang="en-US" sz="675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2332944" y="1870887"/>
              <a:ext cx="2429889" cy="303592"/>
            </a:xfrm>
            <a:prstGeom prst="rect">
              <a:avLst/>
            </a:prstGeom>
            <a:solidFill>
              <a:srgbClr val="AA4944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lIns="27772" tIns="13886" rIns="27772" bIns="13886" anchor="ctr"/>
            <a:lstStyle/>
            <a:p>
              <a:pPr algn="ctr"/>
              <a:r>
                <a:rPr lang="hr-HR" sz="600" b="1">
                  <a:solidFill>
                    <a:srgbClr val="FFFFFF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PODATKOVNI SLOJ</a:t>
              </a:r>
              <a:r>
                <a:rPr lang="en-US" sz="600" b="1">
                  <a:solidFill>
                    <a:srgbClr val="FFFFFF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/>
              </a:r>
              <a:br>
                <a:rPr lang="en-US" sz="600" b="1">
                  <a:solidFill>
                    <a:srgbClr val="FFFFFF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</a:br>
              <a:r>
                <a:rPr lang="en-US" sz="450" b="1">
                  <a:solidFill>
                    <a:srgbClr val="FFFFFF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(</a:t>
              </a:r>
              <a:r>
                <a:rPr lang="hr-HR" sz="450" b="1">
                  <a:solidFill>
                    <a:srgbClr val="FFFFFF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digitalni arhivi i repozitoriji, zbirke podatka dostupne mrežom, portali</a:t>
              </a:r>
              <a:r>
                <a:rPr lang="en-US" sz="450" b="1">
                  <a:solidFill>
                    <a:srgbClr val="FFFFFF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, …)</a:t>
              </a:r>
              <a:endParaRPr lang="en-US" sz="675"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327100" y="1531904"/>
              <a:ext cx="2429889" cy="303592"/>
            </a:xfrm>
            <a:prstGeom prst="rect">
              <a:avLst/>
            </a:prstGeom>
            <a:solidFill>
              <a:srgbClr val="8F3D39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lIns="27772" tIns="13886" rIns="27772" bIns="13886" anchor="ctr"/>
            <a:lstStyle/>
            <a:p>
              <a:pPr algn="ctr"/>
              <a:r>
                <a:rPr lang="hr-HR" sz="60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INFORMACIJSKI SUSTAVI I APLIKACIJE</a:t>
              </a:r>
              <a:r>
                <a:rPr lang="en-US" sz="60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/>
              </a:r>
              <a:br>
                <a:rPr lang="en-US" sz="60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</a:br>
              <a:r>
                <a:rPr lang="en-US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(</a:t>
              </a:r>
              <a:r>
                <a:rPr lang="hr-HR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javni registri i evidencije, javni portali, sustavi za podršku podatkovnim procesima i odlučivanju, CRIS sustavi, sustavi za e-učenje, sustavi i alati za kolaboraciju</a:t>
              </a:r>
              <a:r>
                <a:rPr lang="en-US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, …)</a:t>
              </a:r>
              <a:endParaRPr lang="en-US" sz="675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33" name="TextBox 8"/>
            <p:cNvSpPr txBox="1"/>
            <p:nvPr/>
          </p:nvSpPr>
          <p:spPr>
            <a:xfrm>
              <a:off x="2233684" y="3796753"/>
              <a:ext cx="2624116" cy="149653"/>
            </a:xfrm>
            <a:prstGeom prst="rect">
              <a:avLst/>
            </a:prstGeom>
            <a:noFill/>
          </p:spPr>
          <p:txBody>
            <a:bodyPr wrap="none" lIns="51434" tIns="25717" rIns="51434" bIns="25717" rtlCol="0">
              <a:spAutoFit/>
            </a:bodyPr>
            <a:lstStyle/>
            <a:p>
              <a:pPr algn="ctr"/>
              <a:r>
                <a:rPr lang="hr-HR" sz="700" b="1" cap="small">
                  <a:solidFill>
                    <a:schemeClr val="bg1"/>
                  </a:solidFill>
                  <a:latin typeface="Arial"/>
                  <a:ea typeface="Times New Roman"/>
                </a:rPr>
                <a:t>ORGANIZACIJSKI I UPRAVLJAČKI MODEL E-INFRASTRUKTURE</a:t>
              </a:r>
              <a:endParaRPr lang="en-US" sz="700">
                <a:solidFill>
                  <a:schemeClr val="bg1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5" name="Text Box 37"/>
            <p:cNvSpPr txBox="1"/>
            <p:nvPr/>
          </p:nvSpPr>
          <p:spPr>
            <a:xfrm>
              <a:off x="2438151" y="3945698"/>
              <a:ext cx="2150575" cy="14608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38"/>
                </a:spcBef>
              </a:pPr>
              <a:r>
                <a:rPr lang="en-US" sz="700" b="1" cap="small">
                  <a:solidFill>
                    <a:schemeClr val="tx1"/>
                  </a:solidFill>
                  <a:latin typeface="Arial"/>
                  <a:ea typeface="Times New Roman"/>
                  <a:cs typeface="Times New Roman"/>
                </a:rPr>
                <a:t>I</a:t>
              </a:r>
              <a:r>
                <a:rPr lang="hr-HR" sz="700" b="1" cap="small">
                  <a:solidFill>
                    <a:schemeClr val="tx1"/>
                  </a:solidFill>
                  <a:latin typeface="Arial"/>
                  <a:ea typeface="Times New Roman"/>
                  <a:cs typeface="Times New Roman"/>
                </a:rPr>
                <a:t>K</a:t>
              </a:r>
              <a:r>
                <a:rPr lang="en-US" sz="700" b="1" cap="small">
                  <a:solidFill>
                    <a:schemeClr val="tx1"/>
                  </a:solidFill>
                  <a:latin typeface="Arial"/>
                  <a:ea typeface="Times New Roman"/>
                  <a:cs typeface="Times New Roman"/>
                </a:rPr>
                <a:t>T </a:t>
              </a:r>
              <a:r>
                <a:rPr lang="hr-HR" sz="700" b="1" cap="small">
                  <a:solidFill>
                    <a:schemeClr val="tx1"/>
                  </a:solidFill>
                  <a:latin typeface="Arial"/>
                  <a:ea typeface="Times New Roman"/>
                  <a:cs typeface="Times New Roman"/>
                </a:rPr>
                <a:t>USLUGE KORISNICIMA</a:t>
              </a:r>
              <a:endParaRPr lang="en-US" sz="700">
                <a:solidFill>
                  <a:schemeClr val="tx1"/>
                </a:solidFill>
                <a:latin typeface="Arial"/>
                <a:ea typeface="Times New Roman"/>
                <a:cs typeface="Times New Roman"/>
              </a:endParaRPr>
            </a:p>
          </p:txBody>
        </p:sp>
      </p:grpSp>
      <p:sp>
        <p:nvSpPr>
          <p:cNvPr id="37" name="Title 13"/>
          <p:cNvSpPr txBox="1">
            <a:spLocks/>
          </p:cNvSpPr>
          <p:nvPr/>
        </p:nvSpPr>
        <p:spPr>
          <a:xfrm>
            <a:off x="431352" y="273430"/>
            <a:ext cx="7886700" cy="5333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2000"/>
              <a:t>Vizija e-infrastrukture</a:t>
            </a:r>
            <a:endParaRPr lang="en-GB" sz="2000"/>
          </a:p>
        </p:txBody>
      </p:sp>
      <p:grpSp>
        <p:nvGrpSpPr>
          <p:cNvPr id="5" name="Group 4"/>
          <p:cNvGrpSpPr/>
          <p:nvPr/>
        </p:nvGrpSpPr>
        <p:grpSpPr>
          <a:xfrm>
            <a:off x="4611681" y="1569037"/>
            <a:ext cx="4320746" cy="2554459"/>
            <a:chOff x="4611681" y="1569037"/>
            <a:chExt cx="4320746" cy="255445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FB35B2-D824-4A42-A782-DA81F4FA3935}"/>
                </a:ext>
              </a:extLst>
            </p:cNvPr>
            <p:cNvSpPr/>
            <p:nvPr/>
          </p:nvSpPr>
          <p:spPr>
            <a:xfrm>
              <a:off x="7110014" y="2501093"/>
              <a:ext cx="1816971" cy="1622403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>
                  <a:latin typeface="Arial" panose="020B0604020202020204" pitchFamily="34" charset="0"/>
                  <a:cs typeface="Arial" panose="020B0604020202020204" pitchFamily="34" charset="0"/>
                </a:rPr>
                <a:t>71 </a:t>
              </a:r>
              <a:r>
                <a:rPr lang="hr-HR" sz="1200" b="1">
                  <a:latin typeface="Arial" panose="020B0604020202020204" pitchFamily="34" charset="0"/>
                  <a:cs typeface="Arial" panose="020B0604020202020204" pitchFamily="34" charset="0"/>
                </a:rPr>
                <a:t>ostalih </a:t>
              </a:r>
              <a:r>
                <a:rPr lang="en-GB" sz="1200" b="1" err="1">
                  <a:latin typeface="Arial" panose="020B0604020202020204" pitchFamily="34" charset="0"/>
                  <a:cs typeface="Arial" panose="020B0604020202020204" pitchFamily="34" charset="0"/>
                </a:rPr>
                <a:t>pravnih</a:t>
              </a:r>
              <a:r>
                <a:rPr lang="en-GB" sz="12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b="1" err="1">
                  <a:latin typeface="Arial" panose="020B0604020202020204" pitchFamily="34" charset="0"/>
                  <a:cs typeface="Arial" panose="020B0604020202020204" pitchFamily="34" charset="0"/>
                </a:rPr>
                <a:t>osoba</a:t>
              </a:r>
              <a:r>
                <a:rPr lang="hr-HR" sz="12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200">
                  <a:latin typeface="Arial" panose="020B0604020202020204" pitchFamily="34" charset="0"/>
                  <a:cs typeface="Arial" panose="020B0604020202020204" pitchFamily="34" charset="0"/>
                </a:rPr>
                <a:t>koje su registrirale znanstvenu djelatnost 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GB" sz="1200" err="1">
                  <a:latin typeface="Arial" panose="020B0604020202020204" pitchFamily="34" charset="0"/>
                  <a:cs typeface="Arial" panose="020B0604020202020204" pitchFamily="34" charset="0"/>
                </a:rPr>
                <a:t>Nacionalna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err="1">
                  <a:latin typeface="Arial" panose="020B0604020202020204" pitchFamily="34" charset="0"/>
                  <a:cs typeface="Arial" panose="020B0604020202020204" pitchFamily="34" charset="0"/>
                </a:rPr>
                <a:t>sveučilišna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err="1">
                  <a:latin typeface="Arial" panose="020B0604020202020204" pitchFamily="34" charset="0"/>
                  <a:cs typeface="Arial" panose="020B0604020202020204" pitchFamily="34" charset="0"/>
                </a:rPr>
                <a:t>knjižnica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, HAZU, </a:t>
              </a:r>
              <a:r>
                <a:rPr lang="hr-HR" sz="1200">
                  <a:latin typeface="Arial" panose="020B0604020202020204" pitchFamily="34" charset="0"/>
                  <a:cs typeface="Arial" panose="020B0604020202020204" pitchFamily="34" charset="0"/>
                </a:rPr>
                <a:t>bolnice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hr-HR" sz="1200">
                  <a:latin typeface="Arial" panose="020B0604020202020204" pitchFamily="34" charset="0"/>
                  <a:cs typeface="Arial" panose="020B0604020202020204" pitchFamily="34" charset="0"/>
                </a:rPr>
                <a:t> zavodi,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err="1">
                  <a:latin typeface="Arial" panose="020B0604020202020204" pitchFamily="34" charset="0"/>
                  <a:cs typeface="Arial" panose="020B0604020202020204" pitchFamily="34" charset="0"/>
                </a:rPr>
                <a:t>ar</a:t>
              </a:r>
              <a:r>
                <a:rPr lang="hr-HR" sz="1200" err="1">
                  <a:latin typeface="Arial" panose="020B0604020202020204" pitchFamily="34" charset="0"/>
                  <a:cs typeface="Arial" panose="020B0604020202020204" pitchFamily="34" charset="0"/>
                </a:rPr>
                <a:t>hivi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...)</a:t>
              </a:r>
              <a:endParaRPr lang="hr-HR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DD00451-2E92-E241-9CB2-918E0C07CFB7}"/>
                </a:ext>
              </a:extLst>
            </p:cNvPr>
            <p:cNvSpPr/>
            <p:nvPr/>
          </p:nvSpPr>
          <p:spPr>
            <a:xfrm>
              <a:off x="5860848" y="2501093"/>
              <a:ext cx="1249167" cy="1622403"/>
            </a:xfrm>
            <a:prstGeom prst="rect">
              <a:avLst/>
            </a:prstGeom>
            <a:solidFill>
              <a:srgbClr val="BD52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>
                  <a:latin typeface="Arial" panose="020B0604020202020204" pitchFamily="34" charset="0"/>
                  <a:cs typeface="Arial" panose="020B0604020202020204" pitchFamily="34" charset="0"/>
                </a:rPr>
                <a:t>25 </a:t>
              </a:r>
              <a:endParaRPr lang="hr-HR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r-HR" sz="1200" b="1">
                  <a:latin typeface="Arial" panose="020B0604020202020204" pitchFamily="34" charset="0"/>
                  <a:cs typeface="Arial" panose="020B0604020202020204" pitchFamily="34" charset="0"/>
                </a:rPr>
                <a:t>javnih znanstvenih ustanova</a:t>
              </a:r>
            </a:p>
            <a:p>
              <a:pPr algn="ctr"/>
              <a:endParaRPr lang="hr-HR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7951C18-C97E-2E43-85FF-2CF2203ABE8B}"/>
                </a:ext>
              </a:extLst>
            </p:cNvPr>
            <p:cNvSpPr/>
            <p:nvPr/>
          </p:nvSpPr>
          <p:spPr>
            <a:xfrm>
              <a:off x="4611681" y="2501094"/>
              <a:ext cx="1249167" cy="1622402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>
                  <a:latin typeface="Arial" panose="020B0604020202020204" pitchFamily="34" charset="0"/>
                  <a:cs typeface="Arial" panose="020B0604020202020204" pitchFamily="34" charset="0"/>
                </a:rPr>
                <a:t>131 </a:t>
              </a:r>
              <a:r>
                <a:rPr lang="hr-HR" sz="12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hr-HR" sz="1200" b="1">
                  <a:latin typeface="Arial" panose="020B0604020202020204" pitchFamily="34" charset="0"/>
                  <a:cs typeface="Arial" panose="020B0604020202020204" pitchFamily="34" charset="0"/>
                </a:rPr>
                <a:t>ustanova VO </a:t>
              </a:r>
            </a:p>
            <a:p>
              <a:pPr algn="ctr"/>
              <a:r>
                <a:rPr lang="hr-HR" sz="1200">
                  <a:latin typeface="Arial" panose="020B0604020202020204" pitchFamily="34" charset="0"/>
                  <a:cs typeface="Arial" panose="020B0604020202020204" pitchFamily="34" charset="0"/>
                </a:rPr>
                <a:t>od kojih 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106 </a:t>
              </a:r>
              <a:r>
                <a:rPr lang="hr-HR" sz="1200">
                  <a:latin typeface="Arial" panose="020B0604020202020204" pitchFamily="34" charset="0"/>
                  <a:cs typeface="Arial" panose="020B0604020202020204" pitchFamily="34" charset="0"/>
                </a:rPr>
                <a:t>javnih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hr-HR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(159 000</a:t>
              </a:r>
              <a:r>
                <a:rPr lang="hr-HR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GB" sz="1200" err="1">
                  <a:latin typeface="Arial" panose="020B0604020202020204" pitchFamily="34" charset="0"/>
                  <a:cs typeface="Arial" panose="020B0604020202020204" pitchFamily="34" charset="0"/>
                </a:rPr>
                <a:t>studen</a:t>
              </a:r>
              <a:r>
                <a:rPr lang="hr-HR" sz="1200">
                  <a:latin typeface="Arial" panose="020B0604020202020204" pitchFamily="34" charset="0"/>
                  <a:cs typeface="Arial" panose="020B0604020202020204" pitchFamily="34" charset="0"/>
                </a:rPr>
                <a:t>ata</a:t>
              </a:r>
              <a:r>
                <a:rPr lang="en-GB" sz="120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hr-HR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5A7C2A0-A9C5-2C4C-948D-88ABDEC64E0B}"/>
                </a:ext>
              </a:extLst>
            </p:cNvPr>
            <p:cNvGrpSpPr/>
            <p:nvPr/>
          </p:nvGrpSpPr>
          <p:grpSpPr>
            <a:xfrm>
              <a:off x="4611681" y="1569037"/>
              <a:ext cx="4320746" cy="937682"/>
              <a:chOff x="1051345" y="1406186"/>
              <a:chExt cx="6848624" cy="1048013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CCBAD56-7226-1340-9693-F592E4AA5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9750" y="1406186"/>
                <a:ext cx="3620219" cy="104023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EA7F6F9-09A9-6147-8164-8797ED6DC306}"/>
                  </a:ext>
                </a:extLst>
              </p:cNvPr>
              <p:cNvSpPr/>
              <p:nvPr/>
            </p:nvSpPr>
            <p:spPr>
              <a:xfrm>
                <a:off x="1051345" y="1406188"/>
                <a:ext cx="3959997" cy="1048011"/>
              </a:xfrm>
              <a:prstGeom prst="rect">
                <a:avLst/>
              </a:prstGeom>
              <a:solidFill>
                <a:srgbClr val="D7182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227</a:t>
                </a:r>
                <a:r>
                  <a:rPr lang="hr-HR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 ustanova </a:t>
                </a:r>
                <a:r>
                  <a:rPr lang="hr-HR" sz="12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ZiVO</a:t>
                </a:r>
                <a:endParaRPr lang="hr-HR"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hr-H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199907" y="3813115"/>
              <a:ext cx="18261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(20.000 + znanstvenika)</a:t>
              </a:r>
            </a:p>
          </p:txBody>
        </p:sp>
      </p:grpSp>
      <p:sp>
        <p:nvSpPr>
          <p:cNvPr id="44" name="Text Box 37">
            <a:extLst>
              <a:ext uri="{FF2B5EF4-FFF2-40B4-BE49-F238E27FC236}">
                <a16:creationId xmlns:a16="http://schemas.microsoft.com/office/drawing/2014/main" id="{EA7F94D2-4AD8-42BF-B415-1B5E62D84467}"/>
              </a:ext>
            </a:extLst>
          </p:cNvPr>
          <p:cNvSpPr txBox="1"/>
          <p:nvPr/>
        </p:nvSpPr>
        <p:spPr>
          <a:xfrm>
            <a:off x="1152327" y="1141891"/>
            <a:ext cx="2348684" cy="15584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38"/>
              </a:spcBef>
            </a:pPr>
            <a:r>
              <a:rPr lang="en-US" sz="700" b="1" cap="small">
                <a:solidFill>
                  <a:schemeClr val="tx1"/>
                </a:solidFill>
                <a:latin typeface="Arial"/>
                <a:ea typeface="Times New Roman"/>
                <a:cs typeface="Times New Roman"/>
              </a:rPr>
              <a:t>I</a:t>
            </a:r>
            <a:r>
              <a:rPr lang="hr-HR" sz="700" b="1" cap="small">
                <a:solidFill>
                  <a:schemeClr val="tx1"/>
                </a:solidFill>
                <a:latin typeface="Arial"/>
                <a:ea typeface="Times New Roman"/>
                <a:cs typeface="Times New Roman"/>
              </a:rPr>
              <a:t>K</a:t>
            </a:r>
            <a:r>
              <a:rPr lang="en-US" sz="700" b="1" cap="small">
                <a:solidFill>
                  <a:schemeClr val="tx1"/>
                </a:solidFill>
                <a:latin typeface="Arial"/>
                <a:ea typeface="Times New Roman"/>
                <a:cs typeface="Times New Roman"/>
              </a:rPr>
              <a:t>T </a:t>
            </a:r>
            <a:r>
              <a:rPr lang="hr-HR" sz="700" b="1" cap="small">
                <a:solidFill>
                  <a:schemeClr val="tx1"/>
                </a:solidFill>
                <a:latin typeface="Arial"/>
                <a:ea typeface="Times New Roman"/>
                <a:cs typeface="Times New Roman"/>
              </a:rPr>
              <a:t>USLUGE KORISNICIMA</a:t>
            </a:r>
            <a:endParaRPr lang="en-US" sz="700">
              <a:solidFill>
                <a:schemeClr val="tx1"/>
              </a:solidFill>
              <a:latin typeface="Arial"/>
              <a:ea typeface="Times New Roman"/>
              <a:cs typeface="Times New Roman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800" i="1" dirty="0" smtClean="0"/>
              <a:t>Filozofski fakultet Sveučilišta u Banja Luci, 16.11.2022.</a:t>
            </a:r>
            <a:endParaRPr lang="hr-HR" sz="800" i="1" dirty="0"/>
          </a:p>
        </p:txBody>
      </p:sp>
    </p:spTree>
    <p:extLst>
      <p:ext uri="{BB962C8B-B14F-4D97-AF65-F5344CB8AC3E}">
        <p14:creationId xmlns:p14="http://schemas.microsoft.com/office/powerpoint/2010/main" val="368165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0611" y="2216424"/>
            <a:ext cx="3227999" cy="116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817153" y="3590007"/>
            <a:ext cx="6465792" cy="805312"/>
          </a:xfrm>
          <a:prstGeom prst="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Sustavna, kvalitetna i lako dostupna podrška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70049" y="1186837"/>
            <a:ext cx="1620000" cy="2403170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Nastavni materijali za virtualno okruženje</a:t>
            </a:r>
            <a:br>
              <a:rPr lang="hr-H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r-H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-kolegiji</a:t>
            </a:r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50049" y="1186837"/>
            <a:ext cx="1620000" cy="2403170"/>
          </a:xfrm>
          <a:prstGeom prst="rect">
            <a:avLst/>
          </a:prstGeom>
          <a:solidFill>
            <a:srgbClr val="BD52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Digitalno kompetentni nastavnici</a:t>
            </a:r>
          </a:p>
          <a:p>
            <a:pPr algn="ctr"/>
            <a:endParaRPr lang="hr-H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7423" y="1186837"/>
            <a:ext cx="1620000" cy="2403994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Tehnologije i alati za e-učenje</a:t>
            </a:r>
          </a:p>
          <a:p>
            <a:pPr algn="ctr"/>
            <a:endParaRPr lang="hr-H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9903" y="1186837"/>
            <a:ext cx="1620000" cy="2403169"/>
          </a:xfrm>
          <a:prstGeom prst="rect">
            <a:avLst/>
          </a:prstGeom>
          <a:solidFill>
            <a:srgbClr val="D718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Informacijsko komunikacijska tehnologija i oprema</a:t>
            </a: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eft-Right Arrow 14"/>
          <p:cNvSpPr/>
          <p:nvPr/>
        </p:nvSpPr>
        <p:spPr>
          <a:xfrm>
            <a:off x="1074354" y="3152806"/>
            <a:ext cx="5951390" cy="874401"/>
          </a:xfrm>
          <a:prstGeom prst="leftRight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09" y="3409224"/>
            <a:ext cx="836706" cy="361563"/>
          </a:xfrm>
          <a:prstGeom prst="rect">
            <a:avLst/>
          </a:prstGeom>
        </p:spPr>
      </p:pic>
      <p:sp>
        <p:nvSpPr>
          <p:cNvPr id="13" name="Title 13"/>
          <p:cNvSpPr txBox="1">
            <a:spLocks/>
          </p:cNvSpPr>
          <p:nvPr/>
        </p:nvSpPr>
        <p:spPr>
          <a:xfrm>
            <a:off x="431352" y="273430"/>
            <a:ext cx="8543042" cy="533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2000" dirty="0"/>
              <a:t>Digitalna transformacija </a:t>
            </a:r>
            <a:r>
              <a:rPr lang="hr-HR" sz="2000" dirty="0" smtClean="0"/>
              <a:t>sustava visokog </a:t>
            </a:r>
            <a:r>
              <a:rPr lang="hr-HR" sz="2000" dirty="0"/>
              <a:t>obrazovanja</a:t>
            </a:r>
            <a:endParaRPr lang="en-GB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800" i="1" dirty="0" smtClean="0"/>
              <a:t>Filozofski fakultet Sveučilišta u Banja Luci, 16.11.2022.</a:t>
            </a:r>
            <a:endParaRPr lang="hr-HR" sz="800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49" y="3343486"/>
            <a:ext cx="1095929" cy="42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05205" y="517770"/>
            <a:ext cx="3792096" cy="3780136"/>
          </a:xfrm>
          <a:prstGeom prst="rect">
            <a:avLst/>
          </a:prstGeom>
          <a:solidFill>
            <a:srgbClr val="D2072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40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240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240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926">
            <a:off x="3430011" y="1065340"/>
            <a:ext cx="262025" cy="675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83" y="1094476"/>
            <a:ext cx="262025" cy="675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6483" y="3031032"/>
            <a:ext cx="258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www.srce.hr/ceu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06184" y="3037905"/>
            <a:ext cx="3853974" cy="1260000"/>
          </a:xfrm>
          <a:prstGeom prst="rect">
            <a:avLst/>
          </a:prstGeom>
          <a:solidFill>
            <a:srgbClr val="B04C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Ključni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dionik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procesu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digitalne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transformacije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sustava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visokog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obrazovanje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6184" y="1777769"/>
            <a:ext cx="3853974" cy="1260000"/>
          </a:xfrm>
          <a:prstGeom prst="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Osigurava infrastrukturu, podršku u korištenju te edukaciju </a:t>
            </a: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korisnika</a:t>
            </a:r>
          </a:p>
          <a:p>
            <a:pPr marL="72000"/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posebice stručno usavršavanje nastavnika (CPD)</a:t>
            </a: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06184" y="517769"/>
            <a:ext cx="3853974" cy="1260000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Nacionalno središte za podršku visokoškolskim ustanovama, nastavnicima i studentima pri uporabi tehnologija i alata za e-učenje u obrazovnom procesu</a:t>
            </a: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7" r="15289"/>
          <a:stretch/>
        </p:blipFill>
        <p:spPr>
          <a:xfrm>
            <a:off x="936346" y="1718770"/>
            <a:ext cx="2911449" cy="84482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Filozofski fakultet Sveučilišta u Banja Luci, 16.11.2022.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8280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440" y="158522"/>
            <a:ext cx="8148865" cy="994172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+mn-lt"/>
                <a:ea typeface="Verdana" panose="020B0604030504040204" pitchFamily="34" charset="0"/>
              </a:rPr>
              <a:t>Centar za e-učenje</a:t>
            </a:r>
            <a:br>
              <a:rPr lang="hr-HR" sz="2400" dirty="0" smtClean="0">
                <a:latin typeface="+mn-lt"/>
                <a:ea typeface="Verdana" panose="020B0604030504040204" pitchFamily="34" charset="0"/>
              </a:rPr>
            </a:br>
            <a:r>
              <a:rPr lang="hr-HR" sz="2400" dirty="0" smtClean="0">
                <a:latin typeface="+mn-lt"/>
                <a:ea typeface="Verdana" panose="020B0604030504040204" pitchFamily="34" charset="0"/>
              </a:rPr>
              <a:t>www.srce.hr/ceu</a:t>
            </a:r>
            <a:endParaRPr lang="en-GB" sz="2400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089" y="1593056"/>
            <a:ext cx="7531998" cy="3458413"/>
          </a:xfrm>
        </p:spPr>
        <p:txBody>
          <a:bodyPr>
            <a:normAutofit/>
          </a:bodyPr>
          <a:lstStyle/>
          <a:p>
            <a:r>
              <a:rPr lang="hr-HR" sz="1800" dirty="0">
                <a:latin typeface="+mn-lt"/>
                <a:ea typeface="Verdana" panose="020B0604030504040204" pitchFamily="34" charset="0"/>
              </a:rPr>
              <a:t>nacionalni centar za e-učenje u </a:t>
            </a:r>
            <a:r>
              <a:rPr lang="hr-HR" sz="1800" dirty="0" smtClean="0">
                <a:latin typeface="+mn-lt"/>
                <a:ea typeface="Verdana" panose="020B0604030504040204" pitchFamily="34" charset="0"/>
              </a:rPr>
              <a:t>sustavu</a:t>
            </a:r>
            <a:r>
              <a:rPr lang="hr-HR" sz="1800" dirty="0">
                <a:latin typeface="+mn-lt"/>
                <a:ea typeface="Verdana" panose="020B0604030504040204" pitchFamily="34" charset="0"/>
              </a:rPr>
              <a:t> </a:t>
            </a:r>
            <a:r>
              <a:rPr lang="hr-HR" sz="1800" dirty="0" smtClean="0">
                <a:latin typeface="+mn-lt"/>
                <a:ea typeface="Verdana" panose="020B0604030504040204" pitchFamily="34" charset="0"/>
              </a:rPr>
              <a:t>visokog </a:t>
            </a:r>
            <a:r>
              <a:rPr lang="hr-HR" sz="1800" dirty="0">
                <a:latin typeface="+mn-lt"/>
                <a:ea typeface="Verdana" panose="020B0604030504040204" pitchFamily="34" charset="0"/>
              </a:rPr>
              <a:t>obrazovanja</a:t>
            </a:r>
            <a:endParaRPr lang="en-GB" sz="1800" dirty="0">
              <a:latin typeface="+mn-lt"/>
              <a:ea typeface="Verdana" panose="020B0604030504040204" pitchFamily="34" charset="0"/>
            </a:endParaRPr>
          </a:p>
          <a:p>
            <a:r>
              <a:rPr lang="hr-HR" sz="1800" dirty="0">
                <a:latin typeface="+mn-lt"/>
                <a:ea typeface="Verdana" panose="020B0604030504040204" pitchFamily="34" charset="0"/>
              </a:rPr>
              <a:t>poslovi Centra</a:t>
            </a:r>
          </a:p>
          <a:p>
            <a:pPr lvl="1"/>
            <a:r>
              <a:rPr lang="hr-HR" sz="1400" dirty="0">
                <a:latin typeface="+mn-lt"/>
              </a:rPr>
              <a:t>održavanje sustava za e-učenje, kao opće dostupne zajedničke platforme za e-učenje</a:t>
            </a:r>
          </a:p>
          <a:p>
            <a:pPr lvl="1"/>
            <a:r>
              <a:rPr lang="hr-HR" sz="1400" dirty="0">
                <a:latin typeface="+mn-lt"/>
              </a:rPr>
              <a:t>podrška korisnicima u radu s tehnologijama e-učenja i njihovoj primjeni u nastavi (dizajn učenja)</a:t>
            </a:r>
          </a:p>
          <a:p>
            <a:pPr lvl="1"/>
            <a:r>
              <a:rPr lang="hr-HR" sz="1400" dirty="0">
                <a:latin typeface="+mn-lt"/>
              </a:rPr>
              <a:t>suradnja s lokalnim timovima za e-učenje na visokim učilištima, s nastavnicima, upravama visokih učilišta, MZO, AZVO i svima zainteresiranim za e-učenje</a:t>
            </a:r>
          </a:p>
          <a:p>
            <a:pPr lvl="1"/>
            <a:r>
              <a:rPr lang="hr-HR" sz="1400" dirty="0">
                <a:latin typeface="+mn-lt"/>
              </a:rPr>
              <a:t>uspostava i održavanje specifičnih zajedničkih/centraliziranih resursa potrebnih za primjenu e-učenja</a:t>
            </a:r>
          </a:p>
          <a:p>
            <a:pPr lvl="1"/>
            <a:r>
              <a:rPr lang="hr-HR" sz="1400" dirty="0">
                <a:latin typeface="+mn-lt"/>
              </a:rPr>
              <a:t>uspostava i održavanje sveučilišne (i šire) mreže ljudi (stručnjaka, nastavnika i studenata) za razmjenu znanja i iskustava u e-učenju</a:t>
            </a:r>
          </a:p>
          <a:p>
            <a:pPr lvl="1"/>
            <a:r>
              <a:rPr lang="hr-HR" sz="1400" dirty="0">
                <a:latin typeface="+mn-lt"/>
              </a:rPr>
              <a:t>promocija e-učenja i poticanje primjene novih tehnologija u obrazovanju</a:t>
            </a:r>
            <a:endParaRPr lang="en-GB" sz="1400" dirty="0">
              <a:latin typeface="+mn-lt"/>
            </a:endParaRPr>
          </a:p>
          <a:p>
            <a:pPr lvl="1"/>
            <a:r>
              <a:rPr lang="hr-HR" sz="1400" dirty="0" smtClean="0">
                <a:latin typeface="+mn-lt"/>
              </a:rPr>
              <a:t>distribucija softvera za provjeru autentičnosti radova i podrška korisnicima</a:t>
            </a:r>
          </a:p>
          <a:p>
            <a:pPr lvl="1"/>
            <a:endParaRPr lang="en-GB" dirty="0"/>
          </a:p>
          <a:p>
            <a:pPr lvl="1"/>
            <a:endParaRPr lang="hr-HR" dirty="0" smtClean="0"/>
          </a:p>
          <a:p>
            <a:pPr lvl="1"/>
            <a:endParaRPr lang="hr-HR" dirty="0"/>
          </a:p>
        </p:txBody>
      </p:sp>
      <p:sp>
        <p:nvSpPr>
          <p:cNvPr id="5" name="AutoShape 2" descr="https://euc-powerpoint.officeapps.live.com/pods/GetClipboardImage.ashx?Id=3106a408-a3ef-432f-ac8d-68207f03bec0&amp;DC=GEU4&amp;pkey=7c3c4d90-c245-433d-a10d-8e6d14e84e8e&amp;wdwaccluster=GEU4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83" y="120034"/>
            <a:ext cx="4775094" cy="860377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pl-PL" sz="800" i="1" dirty="0" smtClean="0"/>
              <a:t>Filozofski fakultet Sveučilišta u Banja Luci, 16.11.2022.</a:t>
            </a:r>
            <a:endParaRPr lang="hr-HR" sz="800" i="1" dirty="0"/>
          </a:p>
        </p:txBody>
      </p:sp>
    </p:spTree>
    <p:extLst>
      <p:ext uri="{BB962C8B-B14F-4D97-AF65-F5344CB8AC3E}">
        <p14:creationId xmlns:p14="http://schemas.microsoft.com/office/powerpoint/2010/main" val="7644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767" y="242224"/>
            <a:ext cx="1385255" cy="598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D5779D8-5EC9-4F8C-B1FC-29669E2E0C4E}"/>
              </a:ext>
            </a:extLst>
          </p:cNvPr>
          <p:cNvSpPr txBox="1">
            <a:spLocks/>
          </p:cNvSpPr>
          <p:nvPr/>
        </p:nvSpPr>
        <p:spPr>
          <a:xfrm>
            <a:off x="189978" y="211768"/>
            <a:ext cx="8772867" cy="439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/>
              <a:t>Podrška nastavnicima i visokom obrazovanju</a:t>
            </a:r>
            <a:endParaRPr kumimoji="0" lang="hr-HR" sz="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2EB345-96E6-4C07-99B2-0E40978C6F39}"/>
              </a:ext>
            </a:extLst>
          </p:cNvPr>
          <p:cNvSpPr/>
          <p:nvPr/>
        </p:nvSpPr>
        <p:spPr>
          <a:xfrm>
            <a:off x="7614000" y="1040207"/>
            <a:ext cx="1530000" cy="3231537"/>
          </a:xfrm>
          <a:prstGeom prst="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Softveri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za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provjeru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autentičnosti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radova</a:t>
            </a: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 provjeru seminarskih, završnih i doktorskih radova 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 strane studenata i nastavnika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FB6B67-4520-471B-8858-85138506503E}"/>
              </a:ext>
            </a:extLst>
          </p:cNvPr>
          <p:cNvSpPr/>
          <p:nvPr/>
        </p:nvSpPr>
        <p:spPr>
          <a:xfrm>
            <a:off x="5985390" y="1040207"/>
            <a:ext cx="1667345" cy="3231537"/>
          </a:xfrm>
          <a:prstGeom prst="rect">
            <a:avLst/>
          </a:prstGeom>
          <a:solidFill>
            <a:srgbClr val="BD52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Otvoreni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pristup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otvoreni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obrazovni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sadržaji</a:t>
            </a: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svi obrazovni materijali izrađeni u Srcu u otvorenom pristupu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Portal Srce i otvoreno obrazovanje</a:t>
            </a: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C15EEF-F22B-4E4B-A8EC-DEB779A9D092}"/>
              </a:ext>
            </a:extLst>
          </p:cNvPr>
          <p:cNvSpPr/>
          <p:nvPr/>
        </p:nvSpPr>
        <p:spPr>
          <a:xfrm>
            <a:off x="4474204" y="1041031"/>
            <a:ext cx="1530000" cy="3230713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Katalog </a:t>
            </a:r>
            <a:endParaRPr kumimoji="0" lang="hr-HR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kolegija</a:t>
            </a: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ustanova u sustavu visokog obrazovanja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središnje mjesto na kojem se nalaze osnovni podaci o svim e-kolegijima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3C89B9-FB01-4B6F-8928-F0833AB8B254}"/>
              </a:ext>
            </a:extLst>
          </p:cNvPr>
          <p:cNvSpPr/>
          <p:nvPr/>
        </p:nvSpPr>
        <p:spPr>
          <a:xfrm>
            <a:off x="2940624" y="1040207"/>
            <a:ext cx="1530000" cy="3231537"/>
          </a:xfrm>
          <a:prstGeom prst="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Sustav za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webinare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 online predavanja, prezentacije, seminare, konzultacije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Adobe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</a:t>
            </a:r>
            <a:endParaRPr kumimoji="0" lang="hr-HR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Edumeet</a:t>
            </a: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2F7DAF-7598-40CA-A091-B29EFCC66028}"/>
              </a:ext>
            </a:extLst>
          </p:cNvPr>
          <p:cNvSpPr/>
          <p:nvPr/>
        </p:nvSpPr>
        <p:spPr>
          <a:xfrm>
            <a:off x="1514035" y="1041030"/>
            <a:ext cx="1426589" cy="3230714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</a:t>
            </a:r>
            <a:r>
              <a:rPr kumimoji="0" lang="hr-HR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portfolio</a:t>
            </a:r>
            <a:endParaRPr kumimoji="0" lang="hr-HR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 osobnu upotrebu, za prezentaciju ili kao </a:t>
            </a:r>
            <a:r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nastavna aktivnost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F1764A-8C1A-4D06-8EFE-59E3814DDB6C}"/>
              </a:ext>
            </a:extLst>
          </p:cNvPr>
          <p:cNvSpPr/>
          <p:nvPr/>
        </p:nvSpPr>
        <p:spPr>
          <a:xfrm>
            <a:off x="0" y="1030428"/>
            <a:ext cx="1530000" cy="3230303"/>
          </a:xfrm>
          <a:prstGeom prst="rect">
            <a:avLst/>
          </a:prstGeom>
          <a:solidFill>
            <a:srgbClr val="D718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Sustav za učenje na daljinu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Najsuvremeniji sustav za e-učenje prilagođen potrebama korisnika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AAD16739-9E63-45DB-8B0F-91EF2D0BD0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345472"/>
            <a:ext cx="857639" cy="1101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6E0C8AB-0613-453C-9056-36F43B8303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09" y="3510566"/>
            <a:ext cx="2329901" cy="87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33DAB98-1413-49D9-AB1D-D8F36CF63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583" y="3757595"/>
            <a:ext cx="1093933" cy="51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A087D0F-C701-4BEE-8892-69EB4051C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8463" y="3786412"/>
            <a:ext cx="1028053" cy="47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C7145F-8772-45A0-A86B-B8B6CA95C5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2" y="3551994"/>
            <a:ext cx="1454654" cy="960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3E66C5-14EC-4529-BE78-DAD54C8480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10" y="3701330"/>
            <a:ext cx="1087365" cy="80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800" i="1" dirty="0" smtClean="0"/>
              <a:t>Filozofski fakultet Sveučilišta u Banja Luci, 16.11.2022</a:t>
            </a:r>
            <a:r>
              <a:rPr lang="pl-PL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8534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457b6f18-95d4-4645-a013-61ba0c820565"/>
  <p:tag name="SLIDO_EVENT_SECTION_UUID" val="022acbe2-1917-40b9-8070-855aa2c65dd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jg1MTM4MTN9"/>
  <p:tag name="SLIDO_TYPE" val="SlidoPoll"/>
  <p:tag name="SLIDO_POLL_UUID" val="fbe037df-79ed-4b58-83d3-b5d11ca77d71"/>
  <p:tag name="SLIDO_TIMELINE" val="W3sicG9sbFF1ZXN0aW9uVXVpZCI6ImU4Yjk1MWYwLTRjYTQtNDNhYi1iNTUzLTlmOGJmYWZjZjYwOCIsInNob3dSZXN1bHRzIjp0cnVlLCJzaG93Q29ycmVjdEFuc3dlcnMiOmZhbHNlLCJ2b3RpbmdMb2NrZWQiOmZhbHNlfV0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jg1MTM5NTB9"/>
  <p:tag name="SLIDO_TYPE" val="SlidoPoll"/>
  <p:tag name="SLIDO_POLL_UUID" val="d08ff4e0-c9f8-4f5d-aef8-5ad6860f9f4a"/>
  <p:tag name="SLIDO_TIMELINE" val="W3sicG9sbFF1ZXN0aW9uVXVpZCI6IjM0OGJhNThlLWU3ODYtNDc4ZC04YmQyLTI2MGY4MzBmMjQzMS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Rankin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jg1MTMzODl9"/>
  <p:tag name="SLIDO_TYPE" val="SlidoPoll"/>
  <p:tag name="SLIDO_POLL_UUID" val="3f9205d2-ff8b-4c00-8df0-9e7b0b7a46b7"/>
  <p:tag name="SLIDO_TIMELINE" val="W3sicG9sbFF1ZXN0aW9uVXVpZCI6IjNmYWZmOTVmLWJhMmQtNGMyOS1iYWNjLTU0YTc5YzNjZWQwZSIsInNob3dSZXN1bHRzIjp0cnVlLCJzaG93Q29ycmVjdEFuc3dlcnMiOmZhbHNlLCJ2b3RpbmdMb2NrZWQiOmZhbHNlfV0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heme/theme1.xml><?xml version="1.0" encoding="utf-8"?>
<a:theme xmlns:a="http://schemas.openxmlformats.org/drawingml/2006/main" name="Srce - 4x3">
  <a:themeElements>
    <a:clrScheme name="Srce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predlozak_4x3_20140902.potx" id="{271BFEB2-BF80-474C-8328-443E9CEEB75F}" vid="{068A2726-5DBF-4082-8E36-290FF330AE25}"/>
    </a:ext>
  </a:extLst>
</a:theme>
</file>

<file path=ppt/theme/theme2.xml><?xml version="1.0" encoding="utf-8"?>
<a:theme xmlns:a="http://schemas.openxmlformats.org/drawingml/2006/main" name="Imenovanje-Nekomercijalno-Bez prerada (CC BY-NC-ND)">
  <a:themeElements>
    <a:clrScheme name="Custom 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predlozak_4x3_20140902.potx" id="{271BFEB2-BF80-474C-8328-443E9CEEB75F}" vid="{6E20AC36-7966-428F-BD92-A88F72C326C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srce-predlozak-4x3-OA-CC-BY-NC-20140919</Template>
  <TotalTime>519</TotalTime>
  <Words>2409</Words>
  <Application>Microsoft Office PowerPoint</Application>
  <PresentationFormat>On-screen Show (16:9)</PresentationFormat>
  <Paragraphs>450</Paragraphs>
  <Slides>32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Batang</vt:lpstr>
      <vt:lpstr>Calibri</vt:lpstr>
      <vt:lpstr>Calibri Light</vt:lpstr>
      <vt:lpstr>Symbol</vt:lpstr>
      <vt:lpstr>Times New Roman</vt:lpstr>
      <vt:lpstr>Verdana</vt:lpstr>
      <vt:lpstr>Srce - 4x3</vt:lpstr>
      <vt:lpstr>Imenovanje-Nekomercijalno-Bez prerada (CC BY-NC-ND)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Centar za e-učenje www.srce.hr/ceu</vt:lpstr>
      <vt:lpstr>PowerPoint Presentation</vt:lpstr>
      <vt:lpstr>Virtualno okruženje za učenje – Merlin</vt:lpstr>
      <vt:lpstr>Sustav za e-učenje Merlin - brojke</vt:lpstr>
      <vt:lpstr>            Visoko kvalitetna, lako dostupna i održiva podrška   </vt:lpstr>
      <vt:lpstr>Podrška korisnicima </vt:lpstr>
      <vt:lpstr>Aplikacija za samoprocjenu e-predmeta</vt:lpstr>
      <vt:lpstr>PowerPoint Presentation</vt:lpstr>
      <vt:lpstr>PowerPoint Presentation</vt:lpstr>
      <vt:lpstr>Što je e-učenje?</vt:lpstr>
      <vt:lpstr>Učenje &gt; E-učenje &gt; Učenje</vt:lpstr>
      <vt:lpstr>PowerPoint Presentation</vt:lpstr>
      <vt:lpstr>PowerPoint Presentation</vt:lpstr>
      <vt:lpstr>Hitna nastava na daljinu  (Emergency remote teaching)</vt:lpstr>
      <vt:lpstr>Online nastava (obrazovanje)</vt:lpstr>
      <vt:lpstr>Sinkrona i asinkrona nastava</vt:lpstr>
      <vt:lpstr>PowerPoint Presentation</vt:lpstr>
      <vt:lpstr>Transformacija obrazovnog okruženja</vt:lpstr>
      <vt:lpstr>Tko su današnji studenti?</vt:lpstr>
      <vt:lpstr>Nastavnici...</vt:lpstr>
      <vt:lpstr>Budućnost vezano uz poslove</vt:lpstr>
      <vt:lpstr>Novi Akcijski plan za digitalno obrazovanje 2021. – 2027. Prilagodba obrazovanja i osposobljavanja digitalnom dobu</vt:lpstr>
      <vt:lpstr>Što možemo napraviti?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Kruno Golubić</dc:creator>
  <cp:lastModifiedBy>Sandra</cp:lastModifiedBy>
  <cp:revision>57</cp:revision>
  <cp:lastPrinted>2014-06-24T07:01:20Z</cp:lastPrinted>
  <dcterms:created xsi:type="dcterms:W3CDTF">2014-09-19T07:16:42Z</dcterms:created>
  <dcterms:modified xsi:type="dcterms:W3CDTF">2022-11-18T11:39:13Z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1.5.2.3420</vt:lpwstr>
  </property>
</Properties>
</file>