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5" r:id="rId2"/>
  </p:sldMasterIdLst>
  <p:notesMasterIdLst>
    <p:notesMasterId r:id="rId19"/>
  </p:notesMasterIdLst>
  <p:handoutMasterIdLst>
    <p:handoutMasterId r:id="rId20"/>
  </p:handoutMasterIdLst>
  <p:sldIdLst>
    <p:sldId id="256" r:id="rId3"/>
    <p:sldId id="283" r:id="rId4"/>
    <p:sldId id="259" r:id="rId5"/>
    <p:sldId id="272" r:id="rId6"/>
    <p:sldId id="273" r:id="rId7"/>
    <p:sldId id="276" r:id="rId8"/>
    <p:sldId id="285" r:id="rId9"/>
    <p:sldId id="275" r:id="rId10"/>
    <p:sldId id="279" r:id="rId11"/>
    <p:sldId id="281" r:id="rId12"/>
    <p:sldId id="288" r:id="rId13"/>
    <p:sldId id="280" r:id="rId14"/>
    <p:sldId id="277" r:id="rId15"/>
    <p:sldId id="287" r:id="rId16"/>
    <p:sldId id="282" r:id="rId17"/>
    <p:sldId id="257" r:id="rId18"/>
  </p:sldIdLst>
  <p:sldSz cx="9144000" cy="5143500" type="screen16x9"/>
  <p:notesSz cx="6797675" cy="9926638"/>
  <p:defaultTextStyle>
    <a:defPPr>
      <a:defRPr lang="sr-Latn-R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jiljana Jertec Musap" initials="LJ" lastIdx="2" clrIdx="0">
    <p:extLst>
      <p:ext uri="{19B8F6BF-5375-455C-9EA6-DF929625EA0E}">
        <p15:presenceInfo xmlns:p15="http://schemas.microsoft.com/office/powerpoint/2012/main" userId="Ljiljana Jertec Musap"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a:srgbClr val="D2072A"/>
    <a:srgbClr val="D7182A"/>
    <a:srgbClr val="CC3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11" autoAdjust="0"/>
    <p:restoredTop sz="87900" autoAdjust="0"/>
  </p:normalViewPr>
  <p:slideViewPr>
    <p:cSldViewPr snapToGrid="0">
      <p:cViewPr>
        <p:scale>
          <a:sx n="100" d="100"/>
          <a:sy n="100" d="100"/>
        </p:scale>
        <p:origin x="1632" y="522"/>
      </p:cViewPr>
      <p:guideLst>
        <p:guide orient="horz" pos="1620"/>
        <p:guide pos="2880"/>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79" d="100"/>
          <a:sy n="79" d="100"/>
        </p:scale>
        <p:origin x="3318"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3" Type="http://schemas.openxmlformats.org/officeDocument/2006/relationships/hyperlink" Target="http://www.srce.unizg.hr/" TargetMode="External"/><Relationship Id="rId2" Type="http://schemas.openxmlformats.org/officeDocument/2006/relationships/image" Target="../media/image8.png"/><Relationship Id="rId1" Type="http://schemas.openxmlformats.org/officeDocument/2006/relationships/theme" Target="../theme/theme4.xml"/><Relationship Id="rId4" Type="http://schemas.openxmlformats.org/officeDocument/2006/relationships/image" Target="../media/image9.gif"/></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hr-HR"/>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0F9853DB-230B-4F3D-B9BF-250411BF9C4B}" type="datetimeFigureOut">
              <a:rPr lang="hr-HR" smtClean="0"/>
              <a:t>23.11.2022.</a:t>
            </a:fld>
            <a:endParaRPr lang="hr-HR"/>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hr-HR"/>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94BA04F5-5F63-4D08-AD88-EB891A182B2F}" type="slidenum">
              <a:rPr lang="hr-HR" smtClean="0"/>
              <a:t>‹#›</a:t>
            </a:fld>
            <a:endParaRPr lang="hr-H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8424" y="9029196"/>
            <a:ext cx="685385" cy="270000"/>
          </a:xfrm>
          <a:prstGeom prst="rect">
            <a:avLst/>
          </a:prstGeom>
        </p:spPr>
      </p:pic>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9872" y="8948196"/>
            <a:ext cx="1107980" cy="432000"/>
          </a:xfrm>
          <a:prstGeom prst="rect">
            <a:avLst/>
          </a:prstGeom>
        </p:spPr>
      </p:pic>
    </p:spTree>
    <p:extLst>
      <p:ext uri="{BB962C8B-B14F-4D97-AF65-F5344CB8AC3E}">
        <p14:creationId xmlns:p14="http://schemas.microsoft.com/office/powerpoint/2010/main" val="36777418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3" Type="http://schemas.openxmlformats.org/officeDocument/2006/relationships/hyperlink" Target="http://www.srce.unizg.hr/" TargetMode="External"/><Relationship Id="rId2" Type="http://schemas.openxmlformats.org/officeDocument/2006/relationships/image" Target="../media/image8.png"/><Relationship Id="rId1" Type="http://schemas.openxmlformats.org/officeDocument/2006/relationships/theme" Target="../theme/theme3.xml"/><Relationship Id="rId4" Type="http://schemas.openxmlformats.org/officeDocument/2006/relationships/image" Target="../media/image9.gif"/></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hr-HR"/>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EDDF9046-B63C-4A32-BE1A-8D8BC0B360B6}" type="datetimeFigureOut">
              <a:rPr lang="hr-HR" smtClean="0"/>
              <a:t>23.11.2022.</a:t>
            </a:fld>
            <a:endParaRPr lang="hr-HR"/>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hr-HR"/>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hr-HR"/>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7095B1D-EC5B-426D-9BEA-45F6C2B62C27}" type="slidenum">
              <a:rPr lang="hr-HR" smtClean="0"/>
              <a:t>‹#›</a:t>
            </a:fld>
            <a:endParaRPr lang="hr-H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8424" y="9004812"/>
            <a:ext cx="685385" cy="270000"/>
          </a:xfrm>
          <a:prstGeom prst="rect">
            <a:avLst/>
          </a:prstGeom>
        </p:spPr>
      </p:pic>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9872" y="8923812"/>
            <a:ext cx="1107980" cy="432000"/>
          </a:xfrm>
          <a:prstGeom prst="rect">
            <a:avLst/>
          </a:prstGeom>
        </p:spPr>
      </p:pic>
    </p:spTree>
    <p:extLst>
      <p:ext uri="{BB962C8B-B14F-4D97-AF65-F5344CB8AC3E}">
        <p14:creationId xmlns:p14="http://schemas.microsoft.com/office/powerpoint/2010/main" val="1820365450"/>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hr-HR"/>
          </a:p>
        </p:txBody>
      </p:sp>
      <p:sp>
        <p:nvSpPr>
          <p:cNvPr id="4" name="Slide Number Placeholder 3"/>
          <p:cNvSpPr>
            <a:spLocks noGrp="1"/>
          </p:cNvSpPr>
          <p:nvPr>
            <p:ph type="sldNum" sz="quarter" idx="10"/>
          </p:nvPr>
        </p:nvSpPr>
        <p:spPr/>
        <p:txBody>
          <a:bodyPr/>
          <a:lstStyle/>
          <a:p>
            <a:fld id="{57095B1D-EC5B-426D-9BEA-45F6C2B62C27}" type="slidenum">
              <a:rPr lang="hr-HR" smtClean="0"/>
              <a:t>1</a:t>
            </a:fld>
            <a:endParaRPr lang="hr-HR"/>
          </a:p>
        </p:txBody>
      </p:sp>
    </p:spTree>
    <p:extLst>
      <p:ext uri="{BB962C8B-B14F-4D97-AF65-F5344CB8AC3E}">
        <p14:creationId xmlns:p14="http://schemas.microsoft.com/office/powerpoint/2010/main" val="300394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sz="1400" dirty="0"/>
          </a:p>
        </p:txBody>
      </p:sp>
      <p:sp>
        <p:nvSpPr>
          <p:cNvPr id="4" name="Slide Number Placeholder 3"/>
          <p:cNvSpPr>
            <a:spLocks noGrp="1"/>
          </p:cNvSpPr>
          <p:nvPr>
            <p:ph type="sldNum" sz="quarter" idx="5"/>
          </p:nvPr>
        </p:nvSpPr>
        <p:spPr/>
        <p:txBody>
          <a:bodyPr/>
          <a:lstStyle/>
          <a:p>
            <a:fld id="{57095B1D-EC5B-426D-9BEA-45F6C2B62C27}" type="slidenum">
              <a:rPr lang="hr-HR" smtClean="0"/>
              <a:t>2</a:t>
            </a:fld>
            <a:endParaRPr lang="hr-HR"/>
          </a:p>
        </p:txBody>
      </p:sp>
    </p:spTree>
    <p:extLst>
      <p:ext uri="{BB962C8B-B14F-4D97-AF65-F5344CB8AC3E}">
        <p14:creationId xmlns:p14="http://schemas.microsoft.com/office/powerpoint/2010/main" val="13488805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00" dirty="0"/>
              <a:t>during 2014 SRCE initiated a network of experts and scientists that were interested in digital repositories or had already been working on archiving digital assets for their institutions. Furthermore, SRCE established contact with research and higher education institutions as well as research institute libraries.</a:t>
            </a:r>
            <a:endParaRPr lang="hr-HR" sz="1000" dirty="0"/>
          </a:p>
          <a:p>
            <a:endParaRPr lang="hr-HR" sz="1400" dirty="0"/>
          </a:p>
        </p:txBody>
      </p:sp>
      <p:sp>
        <p:nvSpPr>
          <p:cNvPr id="4" name="Slide Number Placeholder 3"/>
          <p:cNvSpPr>
            <a:spLocks noGrp="1"/>
          </p:cNvSpPr>
          <p:nvPr>
            <p:ph type="sldNum" sz="quarter" idx="5"/>
          </p:nvPr>
        </p:nvSpPr>
        <p:spPr/>
        <p:txBody>
          <a:bodyPr/>
          <a:lstStyle/>
          <a:p>
            <a:fld id="{57095B1D-EC5B-426D-9BEA-45F6C2B62C27}" type="slidenum">
              <a:rPr lang="hr-HR" smtClean="0"/>
              <a:t>3</a:t>
            </a:fld>
            <a:endParaRPr lang="hr-HR"/>
          </a:p>
        </p:txBody>
      </p:sp>
    </p:spTree>
    <p:extLst>
      <p:ext uri="{BB962C8B-B14F-4D97-AF65-F5344CB8AC3E}">
        <p14:creationId xmlns:p14="http://schemas.microsoft.com/office/powerpoint/2010/main" val="25529210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5"/>
          </p:nvPr>
        </p:nvSpPr>
        <p:spPr/>
        <p:txBody>
          <a:bodyPr/>
          <a:lstStyle/>
          <a:p>
            <a:fld id="{57095B1D-EC5B-426D-9BEA-45F6C2B62C27}" type="slidenum">
              <a:rPr lang="hr-HR" smtClean="0"/>
              <a:t>5</a:t>
            </a:fld>
            <a:endParaRPr lang="hr-HR"/>
          </a:p>
        </p:txBody>
      </p:sp>
    </p:spTree>
    <p:extLst>
      <p:ext uri="{BB962C8B-B14F-4D97-AF65-F5344CB8AC3E}">
        <p14:creationId xmlns:p14="http://schemas.microsoft.com/office/powerpoint/2010/main" val="13911781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5"/>
          </p:nvPr>
        </p:nvSpPr>
        <p:spPr/>
        <p:txBody>
          <a:bodyPr/>
          <a:lstStyle/>
          <a:p>
            <a:fld id="{57095B1D-EC5B-426D-9BEA-45F6C2B62C27}" type="slidenum">
              <a:rPr lang="hr-HR" smtClean="0"/>
              <a:t>6</a:t>
            </a:fld>
            <a:endParaRPr lang="hr-HR"/>
          </a:p>
        </p:txBody>
      </p:sp>
    </p:spTree>
    <p:extLst>
      <p:ext uri="{BB962C8B-B14F-4D97-AF65-F5344CB8AC3E}">
        <p14:creationId xmlns:p14="http://schemas.microsoft.com/office/powerpoint/2010/main" val="25503810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5"/>
          </p:nvPr>
        </p:nvSpPr>
        <p:spPr/>
        <p:txBody>
          <a:bodyPr/>
          <a:lstStyle/>
          <a:p>
            <a:fld id="{57095B1D-EC5B-426D-9BEA-45F6C2B62C27}" type="slidenum">
              <a:rPr lang="hr-HR" smtClean="0"/>
              <a:t>12</a:t>
            </a:fld>
            <a:endParaRPr lang="hr-HR"/>
          </a:p>
        </p:txBody>
      </p:sp>
    </p:spTree>
    <p:extLst>
      <p:ext uri="{BB962C8B-B14F-4D97-AF65-F5344CB8AC3E}">
        <p14:creationId xmlns:p14="http://schemas.microsoft.com/office/powerpoint/2010/main" val="4326595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5"/>
          </p:nvPr>
        </p:nvSpPr>
        <p:spPr/>
        <p:txBody>
          <a:bodyPr/>
          <a:lstStyle/>
          <a:p>
            <a:fld id="{57095B1D-EC5B-426D-9BEA-45F6C2B62C27}" type="slidenum">
              <a:rPr lang="hr-HR" smtClean="0"/>
              <a:t>13</a:t>
            </a:fld>
            <a:endParaRPr lang="hr-HR"/>
          </a:p>
        </p:txBody>
      </p:sp>
    </p:spTree>
    <p:extLst>
      <p:ext uri="{BB962C8B-B14F-4D97-AF65-F5344CB8AC3E}">
        <p14:creationId xmlns:p14="http://schemas.microsoft.com/office/powerpoint/2010/main" val="25189495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5"/>
          </p:nvPr>
        </p:nvSpPr>
        <p:spPr/>
        <p:txBody>
          <a:bodyPr/>
          <a:lstStyle/>
          <a:p>
            <a:fld id="{57095B1D-EC5B-426D-9BEA-45F6C2B62C27}" type="slidenum">
              <a:rPr lang="hr-HR" smtClean="0"/>
              <a:t>14</a:t>
            </a:fld>
            <a:endParaRPr lang="hr-HR"/>
          </a:p>
        </p:txBody>
      </p:sp>
    </p:spTree>
    <p:extLst>
      <p:ext uri="{BB962C8B-B14F-4D97-AF65-F5344CB8AC3E}">
        <p14:creationId xmlns:p14="http://schemas.microsoft.com/office/powerpoint/2010/main" val="30170151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5"/>
          </p:nvPr>
        </p:nvSpPr>
        <p:spPr/>
        <p:txBody>
          <a:bodyPr/>
          <a:lstStyle/>
          <a:p>
            <a:fld id="{57095B1D-EC5B-426D-9BEA-45F6C2B62C27}" type="slidenum">
              <a:rPr lang="hr-HR" smtClean="0"/>
              <a:t>15</a:t>
            </a:fld>
            <a:endParaRPr lang="hr-HR"/>
          </a:p>
        </p:txBody>
      </p:sp>
    </p:spTree>
    <p:extLst>
      <p:ext uri="{BB962C8B-B14F-4D97-AF65-F5344CB8AC3E}">
        <p14:creationId xmlns:p14="http://schemas.microsoft.com/office/powerpoint/2010/main" val="18747872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image" Target="../media/image4.jpg"/><Relationship Id="rId1" Type="http://schemas.openxmlformats.org/officeDocument/2006/relationships/slideMaster" Target="../slideMasters/slideMaster2.xml"/><Relationship Id="rId6" Type="http://schemas.openxmlformats.org/officeDocument/2006/relationships/hyperlink" Target="http://www.srce.unizg.hr/oa-and-oer" TargetMode="External"/><Relationship Id="rId5" Type="http://schemas.openxmlformats.org/officeDocument/2006/relationships/hyperlink" Target="http://www.srce.unizg.hr/en" TargetMode="External"/><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3375">
                <a:solidFill>
                  <a:srgbClr val="C00000"/>
                </a:solidFill>
              </a:defRPr>
            </a:lvl1pPr>
          </a:lstStyle>
          <a:p>
            <a:r>
              <a:rPr lang="en-US"/>
              <a:t>Click to edit Master title style</a:t>
            </a:r>
            <a:endParaRPr lang="hr-HR"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350"/>
            </a:lvl1pPr>
            <a:lvl2pPr marL="257169" indent="0" algn="ctr">
              <a:buNone/>
              <a:defRPr sz="1125"/>
            </a:lvl2pPr>
            <a:lvl3pPr marL="514337" indent="0" algn="ctr">
              <a:buNone/>
              <a:defRPr sz="1013"/>
            </a:lvl3pPr>
            <a:lvl4pPr marL="771506" indent="0" algn="ctr">
              <a:buNone/>
              <a:defRPr sz="900"/>
            </a:lvl4pPr>
            <a:lvl5pPr marL="1028675" indent="0" algn="ctr">
              <a:buNone/>
              <a:defRPr sz="900"/>
            </a:lvl5pPr>
            <a:lvl6pPr marL="1285843" indent="0" algn="ctr">
              <a:buNone/>
              <a:defRPr sz="900"/>
            </a:lvl6pPr>
            <a:lvl7pPr marL="1543011" indent="0" algn="ctr">
              <a:buNone/>
              <a:defRPr sz="900"/>
            </a:lvl7pPr>
            <a:lvl8pPr marL="1800180" indent="0" algn="ctr">
              <a:buNone/>
              <a:defRPr sz="900"/>
            </a:lvl8pPr>
            <a:lvl9pPr marL="2057349" indent="0" algn="ctr">
              <a:buNone/>
              <a:defRPr sz="900"/>
            </a:lvl9pPr>
          </a:lstStyle>
          <a:p>
            <a:r>
              <a:rPr lang="en-US"/>
              <a:t>Click to edit Master subtitle style</a:t>
            </a:r>
            <a:endParaRPr lang="hr-HR"/>
          </a:p>
        </p:txBody>
      </p:sp>
      <p:sp>
        <p:nvSpPr>
          <p:cNvPr id="4" name="Date Placeholder 3"/>
          <p:cNvSpPr>
            <a:spLocks noGrp="1"/>
          </p:cNvSpPr>
          <p:nvPr>
            <p:ph type="dt" sz="half" idx="10"/>
          </p:nvPr>
        </p:nvSpPr>
        <p:spPr/>
        <p:txBody>
          <a:bodyPr/>
          <a:lstStyle/>
          <a:p>
            <a:endParaRPr lang="hr-HR"/>
          </a:p>
        </p:txBody>
      </p:sp>
      <p:sp>
        <p:nvSpPr>
          <p:cNvPr id="6" name="Slide Number Placeholder 5"/>
          <p:cNvSpPr>
            <a:spLocks noGrp="1"/>
          </p:cNvSpPr>
          <p:nvPr>
            <p:ph type="sldNum" sz="quarter" idx="12"/>
          </p:nvPr>
        </p:nvSpPr>
        <p:spPr/>
        <p:txBody>
          <a:bodyPr/>
          <a:lstStyle/>
          <a:p>
            <a:fld id="{8F875A55-2F1E-4FC3-883D-C1990A1E687D}" type="slidenum">
              <a:rPr lang="hr-HR" smtClean="0"/>
              <a:t>‹#›</a:t>
            </a:fld>
            <a:endParaRPr lang="hr-HR"/>
          </a:p>
        </p:txBody>
      </p:sp>
      <p:sp>
        <p:nvSpPr>
          <p:cNvPr id="8" name="Footer Placeholder 4"/>
          <p:cNvSpPr>
            <a:spLocks noGrp="1"/>
          </p:cNvSpPr>
          <p:nvPr>
            <p:ph type="ftr" sz="quarter" idx="3"/>
          </p:nvPr>
        </p:nvSpPr>
        <p:spPr>
          <a:xfrm>
            <a:off x="1587269" y="4765340"/>
            <a:ext cx="5778731" cy="270000"/>
          </a:xfrm>
          <a:prstGeom prst="rect">
            <a:avLst/>
          </a:prstGeom>
        </p:spPr>
        <p:txBody>
          <a:bodyPr vert="horz" lIns="91440" tIns="45720" rIns="91440" bIns="45720" rtlCol="0" anchor="ctr"/>
          <a:lstStyle>
            <a:lvl1pPr algn="ctr">
              <a:defRPr sz="1200" i="0">
                <a:solidFill>
                  <a:schemeClr val="tx1"/>
                </a:solidFill>
                <a:latin typeface="Arial" panose="020B0604020202020204" pitchFamily="34" charset="0"/>
                <a:cs typeface="Arial" panose="020B0604020202020204" pitchFamily="34" charset="0"/>
              </a:defRPr>
            </a:lvl1pPr>
          </a:lstStyle>
          <a:p>
            <a:endParaRPr lang="hr-HR" dirty="0"/>
          </a:p>
        </p:txBody>
      </p:sp>
    </p:spTree>
    <p:extLst>
      <p:ext uri="{BB962C8B-B14F-4D97-AF65-F5344CB8AC3E}">
        <p14:creationId xmlns:p14="http://schemas.microsoft.com/office/powerpoint/2010/main" val="12711586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p:cNvSpPr>
            <a:spLocks noGrp="1"/>
          </p:cNvSpPr>
          <p:nvPr>
            <p:ph type="dt" sz="half" idx="10"/>
          </p:nvPr>
        </p:nvSpPr>
        <p:spPr/>
        <p:txBody>
          <a:bodyPr/>
          <a:lstStyle/>
          <a:p>
            <a:endParaRPr lang="hr-HR"/>
          </a:p>
        </p:txBody>
      </p:sp>
      <p:sp>
        <p:nvSpPr>
          <p:cNvPr id="5" name="Footer Placeholder 4"/>
          <p:cNvSpPr>
            <a:spLocks noGrp="1"/>
          </p:cNvSpPr>
          <p:nvPr>
            <p:ph type="ftr" sz="quarter" idx="11"/>
          </p:nvPr>
        </p:nvSpPr>
        <p:spPr/>
        <p:txBody>
          <a:bodyPr/>
          <a:lstStyle/>
          <a:p>
            <a:endParaRPr lang="hr-HR" dirty="0"/>
          </a:p>
        </p:txBody>
      </p:sp>
      <p:sp>
        <p:nvSpPr>
          <p:cNvPr id="6" name="Slide Number Placeholder 5"/>
          <p:cNvSpPr>
            <a:spLocks noGrp="1"/>
          </p:cNvSpPr>
          <p:nvPr>
            <p:ph type="sldNum" sz="quarter" idx="12"/>
          </p:nvPr>
        </p:nvSpPr>
        <p:spPr/>
        <p:txBody>
          <a:bodyPr/>
          <a:lstStyle/>
          <a:p>
            <a:fld id="{8F875A55-2F1E-4FC3-883D-C1990A1E687D}" type="slidenum">
              <a:rPr lang="hr-HR" smtClean="0"/>
              <a:t>‹#›</a:t>
            </a:fld>
            <a:endParaRPr lang="hr-HR"/>
          </a:p>
        </p:txBody>
      </p:sp>
    </p:spTree>
    <p:extLst>
      <p:ext uri="{BB962C8B-B14F-4D97-AF65-F5344CB8AC3E}">
        <p14:creationId xmlns:p14="http://schemas.microsoft.com/office/powerpoint/2010/main" val="7080272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7" y="273846"/>
            <a:ext cx="1971675" cy="4358879"/>
          </a:xfrm>
        </p:spPr>
        <p:txBody>
          <a:bodyPr vert="eaVert"/>
          <a:lstStyle/>
          <a:p>
            <a:r>
              <a:rPr lang="en-US"/>
              <a:t>Click to edit Master title style</a:t>
            </a:r>
            <a:endParaRPr lang="hr-HR"/>
          </a:p>
        </p:txBody>
      </p:sp>
      <p:sp>
        <p:nvSpPr>
          <p:cNvPr id="3" name="Vertical Text Placeholder 2"/>
          <p:cNvSpPr>
            <a:spLocks noGrp="1"/>
          </p:cNvSpPr>
          <p:nvPr>
            <p:ph type="body" orient="vert" idx="1"/>
          </p:nvPr>
        </p:nvSpPr>
        <p:spPr>
          <a:xfrm>
            <a:off x="628652" y="273846"/>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p:cNvSpPr>
            <a:spLocks noGrp="1"/>
          </p:cNvSpPr>
          <p:nvPr>
            <p:ph type="dt" sz="half" idx="10"/>
          </p:nvPr>
        </p:nvSpPr>
        <p:spPr/>
        <p:txBody>
          <a:bodyPr/>
          <a:lstStyle/>
          <a:p>
            <a:endParaRPr lang="hr-HR"/>
          </a:p>
        </p:txBody>
      </p:sp>
      <p:sp>
        <p:nvSpPr>
          <p:cNvPr id="5" name="Footer Placeholder 4"/>
          <p:cNvSpPr>
            <a:spLocks noGrp="1"/>
          </p:cNvSpPr>
          <p:nvPr>
            <p:ph type="ftr" sz="quarter" idx="11"/>
          </p:nvPr>
        </p:nvSpPr>
        <p:spPr/>
        <p:txBody>
          <a:bodyPr/>
          <a:lstStyle/>
          <a:p>
            <a:endParaRPr lang="hr-HR" dirty="0"/>
          </a:p>
        </p:txBody>
      </p:sp>
      <p:sp>
        <p:nvSpPr>
          <p:cNvPr id="6" name="Slide Number Placeholder 5"/>
          <p:cNvSpPr>
            <a:spLocks noGrp="1"/>
          </p:cNvSpPr>
          <p:nvPr>
            <p:ph type="sldNum" sz="quarter" idx="12"/>
          </p:nvPr>
        </p:nvSpPr>
        <p:spPr/>
        <p:txBody>
          <a:bodyPr/>
          <a:lstStyle/>
          <a:p>
            <a:fld id="{8F875A55-2F1E-4FC3-883D-C1990A1E687D}" type="slidenum">
              <a:rPr lang="hr-HR" smtClean="0"/>
              <a:t>‹#›</a:t>
            </a:fld>
            <a:endParaRPr lang="hr-HR"/>
          </a:p>
        </p:txBody>
      </p:sp>
    </p:spTree>
    <p:extLst>
      <p:ext uri="{BB962C8B-B14F-4D97-AF65-F5344CB8AC3E}">
        <p14:creationId xmlns:p14="http://schemas.microsoft.com/office/powerpoint/2010/main" val="21732177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aslovni slaj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78180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normAutofit/>
          </a:bodyPr>
          <a:lstStyle>
            <a:lvl1pPr algn="ctr">
              <a:defRPr sz="3400">
                <a:solidFill>
                  <a:schemeClr val="bg1"/>
                </a:solidFill>
              </a:defRPr>
            </a:lvl1pPr>
          </a:lstStyle>
          <a:p>
            <a:r>
              <a:rPr lang="en-US" dirty="0"/>
              <a:t>Click to edit Master title style</a:t>
            </a:r>
            <a:endParaRPr lang="hr-HR"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350"/>
            </a:lvl1pPr>
            <a:lvl2pPr marL="257169" indent="0" algn="ctr">
              <a:buNone/>
              <a:defRPr sz="1125"/>
            </a:lvl2pPr>
            <a:lvl3pPr marL="514337" indent="0" algn="ctr">
              <a:buNone/>
              <a:defRPr sz="1013"/>
            </a:lvl3pPr>
            <a:lvl4pPr marL="771506" indent="0" algn="ctr">
              <a:buNone/>
              <a:defRPr sz="900"/>
            </a:lvl4pPr>
            <a:lvl5pPr marL="1028675" indent="0" algn="ctr">
              <a:buNone/>
              <a:defRPr sz="900"/>
            </a:lvl5pPr>
            <a:lvl6pPr marL="1285843" indent="0" algn="ctr">
              <a:buNone/>
              <a:defRPr sz="900"/>
            </a:lvl6pPr>
            <a:lvl7pPr marL="1543011" indent="0" algn="ctr">
              <a:buNone/>
              <a:defRPr sz="900"/>
            </a:lvl7pPr>
            <a:lvl8pPr marL="1800180" indent="0" algn="ctr">
              <a:buNone/>
              <a:defRPr sz="900"/>
            </a:lvl8pPr>
            <a:lvl9pPr marL="2057349" indent="0" algn="ctr">
              <a:buNone/>
              <a:defRPr sz="900"/>
            </a:lvl9pPr>
          </a:lstStyle>
          <a:p>
            <a:r>
              <a:rPr lang="en-US"/>
              <a:t>Click to edit Master subtitle style</a:t>
            </a:r>
            <a:endParaRPr lang="hr-HR"/>
          </a:p>
        </p:txBody>
      </p:sp>
    </p:spTree>
    <p:extLst>
      <p:ext uri="{BB962C8B-B14F-4D97-AF65-F5344CB8AC3E}">
        <p14:creationId xmlns:p14="http://schemas.microsoft.com/office/powerpoint/2010/main" val="1272819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Zadnji slaj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5" name="Slika 14"/>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3350707" y="4061064"/>
            <a:ext cx="894996" cy="313138"/>
          </a:xfrm>
          <a:prstGeom prst="rect">
            <a:avLst/>
          </a:prstGeom>
          <a:noFill/>
          <a:ln>
            <a:noFill/>
          </a:ln>
        </p:spPr>
      </p:pic>
      <p:sp>
        <p:nvSpPr>
          <p:cNvPr id="11" name="Title 1"/>
          <p:cNvSpPr>
            <a:spLocks noGrp="1"/>
          </p:cNvSpPr>
          <p:nvPr>
            <p:ph type="ctrTitle"/>
          </p:nvPr>
        </p:nvSpPr>
        <p:spPr>
          <a:xfrm>
            <a:off x="1143000" y="372914"/>
            <a:ext cx="6858000" cy="1376581"/>
          </a:xfrm>
        </p:spPr>
        <p:txBody>
          <a:bodyPr anchor="b">
            <a:normAutofit/>
          </a:bodyPr>
          <a:lstStyle>
            <a:lvl1pPr algn="ctr">
              <a:defRPr sz="2025" baseline="0">
                <a:solidFill>
                  <a:srgbClr val="C00000"/>
                </a:solidFill>
              </a:defRPr>
            </a:lvl1pPr>
          </a:lstStyle>
          <a:p>
            <a:r>
              <a:rPr lang="en-US" dirty="0"/>
              <a:t>Click to edit Master title style</a:t>
            </a:r>
            <a:endParaRPr lang="hr-HR" dirty="0"/>
          </a:p>
        </p:txBody>
      </p:sp>
      <p:sp>
        <p:nvSpPr>
          <p:cNvPr id="14" name="Subtitle 2"/>
          <p:cNvSpPr>
            <a:spLocks noGrp="1"/>
          </p:cNvSpPr>
          <p:nvPr>
            <p:ph type="subTitle" idx="1"/>
          </p:nvPr>
        </p:nvSpPr>
        <p:spPr>
          <a:xfrm>
            <a:off x="1143000" y="1959747"/>
            <a:ext cx="6858000" cy="759391"/>
          </a:xfrm>
        </p:spPr>
        <p:txBody>
          <a:bodyPr/>
          <a:lstStyle>
            <a:lvl1pPr marL="0" indent="0" algn="ctr">
              <a:buNone/>
              <a:defRPr sz="1350"/>
            </a:lvl1pPr>
            <a:lvl2pPr marL="257169" indent="0" algn="ctr">
              <a:buNone/>
              <a:defRPr sz="1125"/>
            </a:lvl2pPr>
            <a:lvl3pPr marL="514337" indent="0" algn="ctr">
              <a:buNone/>
              <a:defRPr sz="1013"/>
            </a:lvl3pPr>
            <a:lvl4pPr marL="771506" indent="0" algn="ctr">
              <a:buNone/>
              <a:defRPr sz="900"/>
            </a:lvl4pPr>
            <a:lvl5pPr marL="1028675" indent="0" algn="ctr">
              <a:buNone/>
              <a:defRPr sz="900"/>
            </a:lvl5pPr>
            <a:lvl6pPr marL="1285843" indent="0" algn="ctr">
              <a:buNone/>
              <a:defRPr sz="900"/>
            </a:lvl6pPr>
            <a:lvl7pPr marL="1543011" indent="0" algn="ctr">
              <a:buNone/>
              <a:defRPr sz="900"/>
            </a:lvl7pPr>
            <a:lvl8pPr marL="1800180" indent="0" algn="ctr">
              <a:buNone/>
              <a:defRPr sz="900"/>
            </a:lvl8pPr>
            <a:lvl9pPr marL="2057349" indent="0" algn="ctr">
              <a:buNone/>
              <a:defRPr sz="900"/>
            </a:lvl9pPr>
          </a:lstStyle>
          <a:p>
            <a:r>
              <a:rPr lang="en-US" dirty="0"/>
              <a:t>Click to edit Master subtitle style</a:t>
            </a:r>
            <a:endParaRPr lang="hr-HR" dirty="0"/>
          </a:p>
        </p:txBody>
      </p:sp>
      <p:sp>
        <p:nvSpPr>
          <p:cNvPr id="20" name="Footer Placeholder 4"/>
          <p:cNvSpPr>
            <a:spLocks noGrp="1"/>
          </p:cNvSpPr>
          <p:nvPr>
            <p:ph type="ftr" sz="quarter" idx="3"/>
          </p:nvPr>
        </p:nvSpPr>
        <p:spPr>
          <a:xfrm>
            <a:off x="1587269" y="4765340"/>
            <a:ext cx="5778731" cy="270000"/>
          </a:xfrm>
          <a:prstGeom prst="rect">
            <a:avLst/>
          </a:prstGeom>
        </p:spPr>
        <p:txBody>
          <a:bodyPr vert="horz" lIns="91440" tIns="45720" rIns="91440" bIns="45720" rtlCol="0" anchor="ctr"/>
          <a:lstStyle>
            <a:lvl1pPr algn="ctr">
              <a:defRPr sz="1200" b="0" i="0">
                <a:solidFill>
                  <a:schemeClr val="tx1"/>
                </a:solidFill>
                <a:latin typeface="Arial" panose="020B0604020202020204" pitchFamily="34" charset="0"/>
                <a:cs typeface="Arial" panose="020B0604020202020204" pitchFamily="34" charset="0"/>
              </a:defRPr>
            </a:lvl1pPr>
          </a:lstStyle>
          <a:p>
            <a:r>
              <a:rPr lang="hr-HR" dirty="0"/>
              <a:t>www.srce.unizg.hr</a:t>
            </a:r>
          </a:p>
        </p:txBody>
      </p:sp>
      <p:sp>
        <p:nvSpPr>
          <p:cNvPr id="31" name="TextBox 30"/>
          <p:cNvSpPr txBox="1"/>
          <p:nvPr userDrawn="1"/>
        </p:nvSpPr>
        <p:spPr>
          <a:xfrm>
            <a:off x="5785047" y="2939603"/>
            <a:ext cx="2700000" cy="692497"/>
          </a:xfrm>
          <a:prstGeom prst="rect">
            <a:avLst/>
          </a:prstGeom>
          <a:noFill/>
        </p:spPr>
        <p:txBody>
          <a:bodyPr wrap="square" lIns="0" tIns="0" rIns="0" bIns="0" rtlCol="0">
            <a:spAutoFit/>
          </a:bodyPr>
          <a:lstStyle/>
          <a:p>
            <a:pPr algn="just"/>
            <a:r>
              <a:rPr lang="hr-HR" sz="900" b="0" kern="1200" dirty="0">
                <a:solidFill>
                  <a:schemeClr val="tx1"/>
                </a:solidFill>
                <a:effectLst/>
                <a:latin typeface="Arial" panose="020B0604020202020204" pitchFamily="34" charset="0"/>
                <a:ea typeface="+mn-ea"/>
                <a:cs typeface="Arial" panose="020B0604020202020204" pitchFamily="34" charset="0"/>
              </a:rPr>
              <a:t>A</a:t>
            </a:r>
            <a:r>
              <a:rPr lang="en-US" sz="900" b="0" kern="1200" dirty="0" err="1">
                <a:solidFill>
                  <a:schemeClr val="tx1"/>
                </a:solidFill>
                <a:effectLst/>
                <a:latin typeface="Arial" panose="020B0604020202020204" pitchFamily="34" charset="0"/>
                <a:ea typeface="+mn-ea"/>
                <a:cs typeface="Arial" panose="020B0604020202020204" pitchFamily="34" charset="0"/>
              </a:rPr>
              <a:t>ccording</a:t>
            </a:r>
            <a:r>
              <a:rPr lang="en-US" sz="900" b="0" kern="1200" dirty="0">
                <a:solidFill>
                  <a:schemeClr val="tx1"/>
                </a:solidFill>
                <a:effectLst/>
                <a:latin typeface="Arial" panose="020B0604020202020204" pitchFamily="34" charset="0"/>
                <a:ea typeface="+mn-ea"/>
                <a:cs typeface="Arial" panose="020B0604020202020204" pitchFamily="34" charset="0"/>
              </a:rPr>
              <a:t> to the Open Access Policy,</a:t>
            </a:r>
            <a:r>
              <a:rPr lang="hr-HR" sz="900" b="0" kern="1200" dirty="0">
                <a:solidFill>
                  <a:schemeClr val="tx1"/>
                </a:solidFill>
                <a:effectLst/>
                <a:latin typeface="Arial" panose="020B0604020202020204" pitchFamily="34" charset="0"/>
                <a:ea typeface="+mn-ea"/>
                <a:cs typeface="Arial" panose="020B0604020202020204" pitchFamily="34" charset="0"/>
              </a:rPr>
              <a:t> Srce ensures that </a:t>
            </a:r>
            <a:r>
              <a:rPr lang="en-US" sz="900" b="0" kern="1200" dirty="0">
                <a:solidFill>
                  <a:schemeClr val="tx1"/>
                </a:solidFill>
                <a:effectLst/>
                <a:latin typeface="Arial" panose="020B0604020202020204" pitchFamily="34" charset="0"/>
                <a:ea typeface="+mn-ea"/>
                <a:cs typeface="Arial" panose="020B0604020202020204" pitchFamily="34" charset="0"/>
              </a:rPr>
              <a:t>all research data made by </a:t>
            </a:r>
            <a:r>
              <a:rPr lang="en-US" sz="900" b="0" kern="1200" dirty="0" err="1">
                <a:solidFill>
                  <a:schemeClr val="tx1"/>
                </a:solidFill>
                <a:effectLst/>
                <a:latin typeface="Arial" panose="020B0604020202020204" pitchFamily="34" charset="0"/>
                <a:ea typeface="+mn-ea"/>
                <a:cs typeface="Arial" panose="020B0604020202020204" pitchFamily="34" charset="0"/>
              </a:rPr>
              <a:t>Srce</a:t>
            </a:r>
            <a:r>
              <a:rPr lang="en-US" sz="900" b="0" kern="1200" dirty="0">
                <a:solidFill>
                  <a:schemeClr val="tx1"/>
                </a:solidFill>
                <a:effectLst/>
                <a:latin typeface="Arial" panose="020B0604020202020204" pitchFamily="34" charset="0"/>
                <a:ea typeface="+mn-ea"/>
                <a:cs typeface="Arial" panose="020B0604020202020204" pitchFamily="34" charset="0"/>
              </a:rPr>
              <a:t> is accessible and free to use by the general public, especially educational and professional information and content derived from the actions and work of </a:t>
            </a:r>
            <a:r>
              <a:rPr lang="en-US" sz="900" b="0" kern="1200" dirty="0" err="1">
                <a:solidFill>
                  <a:schemeClr val="tx1"/>
                </a:solidFill>
                <a:effectLst/>
                <a:latin typeface="Arial" panose="020B0604020202020204" pitchFamily="34" charset="0"/>
                <a:ea typeface="+mn-ea"/>
                <a:cs typeface="Arial" panose="020B0604020202020204" pitchFamily="34" charset="0"/>
              </a:rPr>
              <a:t>Srce</a:t>
            </a:r>
            <a:r>
              <a:rPr lang="en-US" sz="900" b="0" kern="1200" dirty="0">
                <a:solidFill>
                  <a:schemeClr val="tx1"/>
                </a:solidFill>
                <a:effectLst/>
                <a:latin typeface="Arial" panose="020B0604020202020204" pitchFamily="34" charset="0"/>
                <a:ea typeface="+mn-ea"/>
                <a:cs typeface="Arial" panose="020B0604020202020204" pitchFamily="34" charset="0"/>
              </a:rPr>
              <a:t>.</a:t>
            </a:r>
            <a:endParaRPr lang="hr-HR" sz="900" b="0" kern="1200" dirty="0">
              <a:solidFill>
                <a:srgbClr val="CC3C00"/>
              </a:solidFill>
              <a:effectLst/>
              <a:latin typeface="Arial" panose="020B0604020202020204" pitchFamily="34" charset="0"/>
              <a:ea typeface="+mn-ea"/>
              <a:cs typeface="Arial" panose="020B0604020202020204" pitchFamily="34" charset="0"/>
            </a:endParaRPr>
          </a:p>
        </p:txBody>
      </p:sp>
      <p:pic>
        <p:nvPicPr>
          <p:cNvPr id="32" name="Picture 3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676047" y="4036254"/>
            <a:ext cx="918000" cy="362758"/>
          </a:xfrm>
          <a:prstGeom prst="rect">
            <a:avLst/>
          </a:prstGeom>
        </p:spPr>
      </p:pic>
      <p:sp>
        <p:nvSpPr>
          <p:cNvPr id="33" name="TextBox 32"/>
          <p:cNvSpPr txBox="1"/>
          <p:nvPr userDrawn="1"/>
        </p:nvSpPr>
        <p:spPr>
          <a:xfrm>
            <a:off x="2533403" y="2939603"/>
            <a:ext cx="2529605" cy="276999"/>
          </a:xfrm>
          <a:prstGeom prst="rect">
            <a:avLst/>
          </a:prstGeom>
          <a:noFill/>
        </p:spPr>
        <p:txBody>
          <a:bodyPr wrap="square" lIns="0" tIns="0" rIns="0" bIns="0" rtlCol="0">
            <a:spAutoFit/>
          </a:bodyPr>
          <a:lstStyle/>
          <a:p>
            <a:pPr algn="just"/>
            <a:r>
              <a:rPr lang="en-US" sz="900" b="0" kern="1200" dirty="0">
                <a:solidFill>
                  <a:schemeClr val="tx1"/>
                </a:solidFill>
                <a:effectLst/>
                <a:latin typeface="Arial" panose="020B0604020202020204" pitchFamily="34" charset="0"/>
                <a:ea typeface="+mn-ea"/>
                <a:cs typeface="Arial" panose="020B0604020202020204" pitchFamily="34" charset="0"/>
              </a:rPr>
              <a:t>This material is available under the Creative Commons License </a:t>
            </a:r>
            <a:r>
              <a:rPr lang="en-US" sz="900" b="0" i="1" kern="1200" dirty="0">
                <a:solidFill>
                  <a:schemeClr val="tx1"/>
                </a:solidFill>
                <a:effectLst/>
                <a:latin typeface="Arial" panose="020B0604020202020204" pitchFamily="34" charset="0"/>
                <a:ea typeface="+mn-ea"/>
                <a:cs typeface="Arial" panose="020B0604020202020204" pitchFamily="34" charset="0"/>
              </a:rPr>
              <a:t>Attribution</a:t>
            </a:r>
            <a:r>
              <a:rPr lang="hr-HR" sz="900" b="0" i="0" kern="1200" baseline="0" dirty="0">
                <a:solidFill>
                  <a:schemeClr val="tx1"/>
                </a:solidFill>
                <a:effectLst/>
                <a:latin typeface="Arial" panose="020B0604020202020204" pitchFamily="34" charset="0"/>
                <a:ea typeface="+mn-ea"/>
                <a:cs typeface="Arial" panose="020B0604020202020204" pitchFamily="34" charset="0"/>
              </a:rPr>
              <a:t> </a:t>
            </a:r>
            <a:r>
              <a:rPr lang="en-US" sz="900" b="0" kern="1200" dirty="0">
                <a:solidFill>
                  <a:schemeClr val="tx1"/>
                </a:solidFill>
                <a:effectLst/>
                <a:latin typeface="Arial" panose="020B0604020202020204" pitchFamily="34" charset="0"/>
                <a:ea typeface="+mn-ea"/>
                <a:cs typeface="Arial" panose="020B0604020202020204" pitchFamily="34" charset="0"/>
              </a:rPr>
              <a:t>4.0 International</a:t>
            </a:r>
            <a:r>
              <a:rPr lang="hr-HR" sz="900" b="0" kern="1200" dirty="0">
                <a:solidFill>
                  <a:schemeClr val="tx1"/>
                </a:solidFill>
                <a:effectLst/>
                <a:latin typeface="Arial" panose="020B0604020202020204" pitchFamily="34" charset="0"/>
                <a:ea typeface="+mn-ea"/>
                <a:cs typeface="Arial" panose="020B0604020202020204" pitchFamily="34" charset="0"/>
              </a:rPr>
              <a:t>.</a:t>
            </a:r>
            <a:r>
              <a:rPr lang="en-US" sz="900" b="0" kern="1200" dirty="0">
                <a:solidFill>
                  <a:schemeClr val="tx1"/>
                </a:solidFill>
                <a:effectLst/>
                <a:latin typeface="Arial" panose="020B0604020202020204" pitchFamily="34" charset="0"/>
                <a:ea typeface="+mn-ea"/>
                <a:cs typeface="Arial" panose="020B0604020202020204" pitchFamily="34" charset="0"/>
              </a:rPr>
              <a:t> </a:t>
            </a:r>
            <a:endParaRPr lang="hr-HR" sz="900" b="1" u="none" kern="1200" dirty="0">
              <a:solidFill>
                <a:srgbClr val="CC3C00"/>
              </a:solidFill>
              <a:effectLst/>
              <a:latin typeface="Arial" panose="020B0604020202020204" pitchFamily="34" charset="0"/>
              <a:ea typeface="+mn-ea"/>
              <a:cs typeface="Arial" panose="020B0604020202020204" pitchFamily="34" charset="0"/>
            </a:endParaRPr>
          </a:p>
        </p:txBody>
      </p:sp>
      <p:sp>
        <p:nvSpPr>
          <p:cNvPr id="34" name="TextBox 33"/>
          <p:cNvSpPr txBox="1"/>
          <p:nvPr userDrawn="1"/>
        </p:nvSpPr>
        <p:spPr>
          <a:xfrm>
            <a:off x="851406" y="3709382"/>
            <a:ext cx="1370888" cy="230832"/>
          </a:xfrm>
          <a:prstGeom prst="rect">
            <a:avLst/>
          </a:prstGeom>
          <a:noFill/>
        </p:spPr>
        <p:txBody>
          <a:bodyPr wrap="none" rtlCol="0">
            <a:spAutoFit/>
          </a:bodyPr>
          <a:lstStyle/>
          <a:p>
            <a:r>
              <a:rPr lang="hr-HR" sz="900" b="1" u="none" kern="1200" dirty="0">
                <a:solidFill>
                  <a:srgbClr val="CC3C00"/>
                </a:solidFill>
                <a:effectLst/>
                <a:latin typeface="Arial" panose="020B0604020202020204" pitchFamily="34" charset="0"/>
                <a:ea typeface="+mn-ea"/>
                <a:cs typeface="Arial" panose="020B0604020202020204" pitchFamily="34" charset="0"/>
                <a:hlinkClick r:id="rId5"/>
              </a:rPr>
              <a:t>www.srce.unizg.hr/</a:t>
            </a:r>
            <a:r>
              <a:rPr lang="hr-HR" sz="900" b="1" u="none" kern="1200" dirty="0" err="1">
                <a:solidFill>
                  <a:srgbClr val="CC3C00"/>
                </a:solidFill>
                <a:effectLst/>
                <a:latin typeface="Arial" panose="020B0604020202020204" pitchFamily="34" charset="0"/>
                <a:ea typeface="+mn-ea"/>
                <a:cs typeface="Arial" panose="020B0604020202020204" pitchFamily="34" charset="0"/>
                <a:hlinkClick r:id="rId5"/>
              </a:rPr>
              <a:t>en</a:t>
            </a:r>
            <a:endParaRPr lang="hr-HR" sz="900" b="1" u="none" kern="1200" dirty="0">
              <a:solidFill>
                <a:srgbClr val="CC3C00"/>
              </a:solidFill>
              <a:effectLst/>
              <a:latin typeface="Arial" panose="020B0604020202020204" pitchFamily="34" charset="0"/>
              <a:ea typeface="+mn-ea"/>
              <a:cs typeface="Arial" panose="020B0604020202020204" pitchFamily="34" charset="0"/>
            </a:endParaRPr>
          </a:p>
        </p:txBody>
      </p:sp>
      <p:sp>
        <p:nvSpPr>
          <p:cNvPr id="35" name="Rectangle 34"/>
          <p:cNvSpPr/>
          <p:nvPr userDrawn="1"/>
        </p:nvSpPr>
        <p:spPr>
          <a:xfrm>
            <a:off x="2450403" y="3709382"/>
            <a:ext cx="2695605" cy="230832"/>
          </a:xfrm>
          <a:prstGeom prst="rect">
            <a:avLst/>
          </a:prstGeom>
        </p:spPr>
        <p:txBody>
          <a:bodyPr wrap="square">
            <a:spAutoFit/>
          </a:bodyPr>
          <a:lstStyle/>
          <a:p>
            <a:pPr algn="ctr"/>
            <a:r>
              <a:rPr lang="hr-HR" sz="900" b="1" u="sng" kern="1200" dirty="0">
                <a:solidFill>
                  <a:srgbClr val="C00000"/>
                </a:solidFill>
                <a:effectLst/>
                <a:latin typeface="Arial" panose="020B0604020202020204" pitchFamily="34" charset="0"/>
                <a:ea typeface="+mn-ea"/>
                <a:cs typeface="Arial" panose="020B0604020202020204" pitchFamily="34" charset="0"/>
              </a:rPr>
              <a:t>creativecommons.org/</a:t>
            </a:r>
            <a:r>
              <a:rPr lang="hr-HR" sz="900" b="1" u="sng" kern="1200" dirty="0" err="1">
                <a:solidFill>
                  <a:srgbClr val="C00000"/>
                </a:solidFill>
                <a:effectLst/>
                <a:latin typeface="Arial" panose="020B0604020202020204" pitchFamily="34" charset="0"/>
                <a:ea typeface="+mn-ea"/>
                <a:cs typeface="Arial" panose="020B0604020202020204" pitchFamily="34" charset="0"/>
              </a:rPr>
              <a:t>licenses</a:t>
            </a:r>
            <a:r>
              <a:rPr lang="hr-HR" sz="900" b="1" u="sng" kern="1200" dirty="0">
                <a:solidFill>
                  <a:srgbClr val="C00000"/>
                </a:solidFill>
                <a:effectLst/>
                <a:latin typeface="Arial" panose="020B0604020202020204" pitchFamily="34" charset="0"/>
                <a:ea typeface="+mn-ea"/>
                <a:cs typeface="Arial" panose="020B0604020202020204" pitchFamily="34" charset="0"/>
              </a:rPr>
              <a:t>/by/4.0/</a:t>
            </a:r>
            <a:r>
              <a:rPr lang="hr-HR" sz="900" b="1" u="sng" kern="1200" dirty="0" err="1">
                <a:solidFill>
                  <a:srgbClr val="C00000"/>
                </a:solidFill>
                <a:effectLst/>
                <a:latin typeface="Arial" panose="020B0604020202020204" pitchFamily="34" charset="0"/>
                <a:ea typeface="+mn-ea"/>
                <a:cs typeface="Arial" panose="020B0604020202020204" pitchFamily="34" charset="0"/>
              </a:rPr>
              <a:t>deed.en</a:t>
            </a:r>
            <a:endParaRPr lang="hr-HR" sz="900" b="1" u="sng" kern="1200" dirty="0">
              <a:solidFill>
                <a:srgbClr val="C00000"/>
              </a:solidFill>
              <a:effectLst/>
              <a:latin typeface="Arial" panose="020B0604020202020204" pitchFamily="34" charset="0"/>
              <a:ea typeface="+mn-ea"/>
              <a:cs typeface="Arial" panose="020B0604020202020204" pitchFamily="34" charset="0"/>
            </a:endParaRPr>
          </a:p>
        </p:txBody>
      </p:sp>
      <p:sp>
        <p:nvSpPr>
          <p:cNvPr id="36" name="Rectangle 35"/>
          <p:cNvSpPr/>
          <p:nvPr userDrawn="1"/>
        </p:nvSpPr>
        <p:spPr>
          <a:xfrm>
            <a:off x="6218771" y="3709382"/>
            <a:ext cx="1832554" cy="230832"/>
          </a:xfrm>
          <a:prstGeom prst="rect">
            <a:avLst/>
          </a:prstGeom>
        </p:spPr>
        <p:txBody>
          <a:bodyPr wrap="none">
            <a:spAutoFit/>
          </a:bodyPr>
          <a:lstStyle/>
          <a:p>
            <a:pPr algn="ctr"/>
            <a:r>
              <a:rPr lang="hr-HR" sz="900" b="1" u="none" kern="1200" dirty="0">
                <a:solidFill>
                  <a:srgbClr val="CC3C00"/>
                </a:solidFill>
                <a:effectLst/>
                <a:latin typeface="Arial" panose="020B0604020202020204" pitchFamily="34" charset="0"/>
                <a:ea typeface="+mn-ea"/>
                <a:cs typeface="Arial" panose="020B0604020202020204" pitchFamily="34" charset="0"/>
                <a:hlinkClick r:id="rId6"/>
              </a:rPr>
              <a:t>www.srce.unizg.hr/oa-and-oer</a:t>
            </a:r>
            <a:endParaRPr lang="hr-HR" sz="900" b="1" u="none" kern="1200" dirty="0">
              <a:solidFill>
                <a:srgbClr val="CC3C00"/>
              </a:solidFill>
              <a:effectLst/>
              <a:latin typeface="Arial" panose="020B0604020202020204" pitchFamily="34" charset="0"/>
              <a:ea typeface="+mn-ea"/>
              <a:cs typeface="Arial" panose="020B0604020202020204" pitchFamily="34" charset="0"/>
            </a:endParaRPr>
          </a:p>
        </p:txBody>
      </p:sp>
      <p:pic>
        <p:nvPicPr>
          <p:cNvPr id="38" name="Picture 2" descr="C:\Users\gkurtovic\Desktop\SRCE_logo_s_potpisom_engl.png"/>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90316" y="2939603"/>
            <a:ext cx="1435096" cy="552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7442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dirty="0"/>
          </a:p>
        </p:txBody>
      </p:sp>
      <p:sp>
        <p:nvSpPr>
          <p:cNvPr id="4" name="Date Placeholder 3"/>
          <p:cNvSpPr>
            <a:spLocks noGrp="1"/>
          </p:cNvSpPr>
          <p:nvPr>
            <p:ph type="dt" sz="half" idx="10"/>
          </p:nvPr>
        </p:nvSpPr>
        <p:spPr/>
        <p:txBody>
          <a:bodyPr/>
          <a:lstStyle/>
          <a:p>
            <a:endParaRPr lang="hr-HR"/>
          </a:p>
        </p:txBody>
      </p:sp>
      <p:sp>
        <p:nvSpPr>
          <p:cNvPr id="6" name="Slide Number Placeholder 5"/>
          <p:cNvSpPr>
            <a:spLocks noGrp="1"/>
          </p:cNvSpPr>
          <p:nvPr>
            <p:ph type="sldNum" sz="quarter" idx="12"/>
          </p:nvPr>
        </p:nvSpPr>
        <p:spPr/>
        <p:txBody>
          <a:bodyPr/>
          <a:lstStyle/>
          <a:p>
            <a:fld id="{8F875A55-2F1E-4FC3-883D-C1990A1E687D}" type="slidenum">
              <a:rPr lang="hr-HR" smtClean="0"/>
              <a:t>‹#›</a:t>
            </a:fld>
            <a:endParaRPr lang="hr-HR"/>
          </a:p>
        </p:txBody>
      </p:sp>
      <p:sp>
        <p:nvSpPr>
          <p:cNvPr id="8" name="Footer Placeholder 4"/>
          <p:cNvSpPr>
            <a:spLocks noGrp="1"/>
          </p:cNvSpPr>
          <p:nvPr>
            <p:ph type="ftr" sz="quarter" idx="3"/>
          </p:nvPr>
        </p:nvSpPr>
        <p:spPr>
          <a:xfrm>
            <a:off x="1587269" y="4765340"/>
            <a:ext cx="5778731" cy="270000"/>
          </a:xfrm>
          <a:prstGeom prst="rect">
            <a:avLst/>
          </a:prstGeom>
        </p:spPr>
        <p:txBody>
          <a:bodyPr vert="horz" lIns="91440" tIns="45720" rIns="91440" bIns="45720" rtlCol="0" anchor="ctr"/>
          <a:lstStyle>
            <a:lvl1pPr algn="ctr">
              <a:defRPr sz="1200" i="0">
                <a:solidFill>
                  <a:schemeClr val="tx1"/>
                </a:solidFill>
                <a:latin typeface="Arial" panose="020B0604020202020204" pitchFamily="34" charset="0"/>
                <a:cs typeface="Arial" panose="020B0604020202020204" pitchFamily="34" charset="0"/>
              </a:defRPr>
            </a:lvl1pPr>
          </a:lstStyle>
          <a:p>
            <a:endParaRPr lang="hr-HR" dirty="0"/>
          </a:p>
        </p:txBody>
      </p:sp>
    </p:spTree>
    <p:extLst>
      <p:ext uri="{BB962C8B-B14F-4D97-AF65-F5344CB8AC3E}">
        <p14:creationId xmlns:p14="http://schemas.microsoft.com/office/powerpoint/2010/main" val="1776533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9" y="1282309"/>
            <a:ext cx="7886700" cy="2139553"/>
          </a:xfrm>
        </p:spPr>
        <p:txBody>
          <a:bodyPr anchor="b"/>
          <a:lstStyle>
            <a:lvl1pPr>
              <a:defRPr sz="3375"/>
            </a:lvl1pPr>
          </a:lstStyle>
          <a:p>
            <a:r>
              <a:rPr lang="en-US"/>
              <a:t>Click to edit Master title style</a:t>
            </a:r>
            <a:endParaRPr lang="hr-HR"/>
          </a:p>
        </p:txBody>
      </p:sp>
      <p:sp>
        <p:nvSpPr>
          <p:cNvPr id="3" name="Text Placeholder 2"/>
          <p:cNvSpPr>
            <a:spLocks noGrp="1"/>
          </p:cNvSpPr>
          <p:nvPr>
            <p:ph type="body" idx="1"/>
          </p:nvPr>
        </p:nvSpPr>
        <p:spPr>
          <a:xfrm>
            <a:off x="623889" y="3442101"/>
            <a:ext cx="7886700" cy="1125140"/>
          </a:xfrm>
        </p:spPr>
        <p:txBody>
          <a:bodyPr/>
          <a:lstStyle>
            <a:lvl1pPr marL="0" indent="0">
              <a:buNone/>
              <a:defRPr sz="1350">
                <a:solidFill>
                  <a:schemeClr val="tx1">
                    <a:tint val="75000"/>
                  </a:schemeClr>
                </a:solidFill>
              </a:defRPr>
            </a:lvl1pPr>
            <a:lvl2pPr marL="257169" indent="0">
              <a:buNone/>
              <a:defRPr sz="1125">
                <a:solidFill>
                  <a:schemeClr val="tx1">
                    <a:tint val="75000"/>
                  </a:schemeClr>
                </a:solidFill>
              </a:defRPr>
            </a:lvl2pPr>
            <a:lvl3pPr marL="514337" indent="0">
              <a:buNone/>
              <a:defRPr sz="1013">
                <a:solidFill>
                  <a:schemeClr val="tx1">
                    <a:tint val="75000"/>
                  </a:schemeClr>
                </a:solidFill>
              </a:defRPr>
            </a:lvl3pPr>
            <a:lvl4pPr marL="771506" indent="0">
              <a:buNone/>
              <a:defRPr sz="900">
                <a:solidFill>
                  <a:schemeClr val="tx1">
                    <a:tint val="75000"/>
                  </a:schemeClr>
                </a:solidFill>
              </a:defRPr>
            </a:lvl4pPr>
            <a:lvl5pPr marL="1028675" indent="0">
              <a:buNone/>
              <a:defRPr sz="900">
                <a:solidFill>
                  <a:schemeClr val="tx1">
                    <a:tint val="75000"/>
                  </a:schemeClr>
                </a:solidFill>
              </a:defRPr>
            </a:lvl5pPr>
            <a:lvl6pPr marL="1285843" indent="0">
              <a:buNone/>
              <a:defRPr sz="900">
                <a:solidFill>
                  <a:schemeClr val="tx1">
                    <a:tint val="75000"/>
                  </a:schemeClr>
                </a:solidFill>
              </a:defRPr>
            </a:lvl6pPr>
            <a:lvl7pPr marL="1543011" indent="0">
              <a:buNone/>
              <a:defRPr sz="900">
                <a:solidFill>
                  <a:schemeClr val="tx1">
                    <a:tint val="75000"/>
                  </a:schemeClr>
                </a:solidFill>
              </a:defRPr>
            </a:lvl7pPr>
            <a:lvl8pPr marL="1800180" indent="0">
              <a:buNone/>
              <a:defRPr sz="900">
                <a:solidFill>
                  <a:schemeClr val="tx1">
                    <a:tint val="75000"/>
                  </a:schemeClr>
                </a:solidFill>
              </a:defRPr>
            </a:lvl8pPr>
            <a:lvl9pPr marL="2057349" indent="0">
              <a:buNone/>
              <a:defRPr sz="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hr-HR"/>
          </a:p>
        </p:txBody>
      </p:sp>
      <p:sp>
        <p:nvSpPr>
          <p:cNvPr id="5" name="Footer Placeholder 4"/>
          <p:cNvSpPr>
            <a:spLocks noGrp="1"/>
          </p:cNvSpPr>
          <p:nvPr>
            <p:ph type="ftr" sz="quarter" idx="11"/>
          </p:nvPr>
        </p:nvSpPr>
        <p:spPr/>
        <p:txBody>
          <a:bodyPr/>
          <a:lstStyle/>
          <a:p>
            <a:endParaRPr lang="hr-HR" dirty="0"/>
          </a:p>
        </p:txBody>
      </p:sp>
      <p:sp>
        <p:nvSpPr>
          <p:cNvPr id="6" name="Slide Number Placeholder 5"/>
          <p:cNvSpPr>
            <a:spLocks noGrp="1"/>
          </p:cNvSpPr>
          <p:nvPr>
            <p:ph type="sldNum" sz="quarter" idx="12"/>
          </p:nvPr>
        </p:nvSpPr>
        <p:spPr/>
        <p:txBody>
          <a:bodyPr/>
          <a:lstStyle/>
          <a:p>
            <a:fld id="{8F875A55-2F1E-4FC3-883D-C1990A1E687D}" type="slidenum">
              <a:rPr lang="hr-HR" smtClean="0"/>
              <a:t>‹#›</a:t>
            </a:fld>
            <a:endParaRPr lang="hr-HR"/>
          </a:p>
        </p:txBody>
      </p:sp>
    </p:spTree>
    <p:extLst>
      <p:ext uri="{BB962C8B-B14F-4D97-AF65-F5344CB8AC3E}">
        <p14:creationId xmlns:p14="http://schemas.microsoft.com/office/powerpoint/2010/main" val="1037534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dirty="0"/>
          </a:p>
        </p:txBody>
      </p:sp>
      <p:sp>
        <p:nvSpPr>
          <p:cNvPr id="3" name="Content Placeholder 2"/>
          <p:cNvSpPr>
            <a:spLocks noGrp="1"/>
          </p:cNvSpPr>
          <p:nvPr>
            <p:ph sz="half" idx="1"/>
          </p:nvPr>
        </p:nvSpPr>
        <p:spPr>
          <a:xfrm>
            <a:off x="628651"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Content Placeholder 3"/>
          <p:cNvSpPr>
            <a:spLocks noGrp="1"/>
          </p:cNvSpPr>
          <p:nvPr>
            <p:ph sz="half" idx="2"/>
          </p:nvPr>
        </p:nvSpPr>
        <p:spPr>
          <a:xfrm>
            <a:off x="4629151"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5" name="Date Placeholder 4"/>
          <p:cNvSpPr>
            <a:spLocks noGrp="1"/>
          </p:cNvSpPr>
          <p:nvPr>
            <p:ph type="dt" sz="half" idx="10"/>
          </p:nvPr>
        </p:nvSpPr>
        <p:spPr/>
        <p:txBody>
          <a:bodyPr/>
          <a:lstStyle/>
          <a:p>
            <a:endParaRPr lang="hr-HR"/>
          </a:p>
        </p:txBody>
      </p:sp>
      <p:sp>
        <p:nvSpPr>
          <p:cNvPr id="6" name="Footer Placeholder 5"/>
          <p:cNvSpPr>
            <a:spLocks noGrp="1"/>
          </p:cNvSpPr>
          <p:nvPr>
            <p:ph type="ftr" sz="quarter" idx="11"/>
          </p:nvPr>
        </p:nvSpPr>
        <p:spPr/>
        <p:txBody>
          <a:bodyPr/>
          <a:lstStyle/>
          <a:p>
            <a:endParaRPr lang="hr-HR" dirty="0"/>
          </a:p>
        </p:txBody>
      </p:sp>
      <p:sp>
        <p:nvSpPr>
          <p:cNvPr id="7" name="Slide Number Placeholder 6"/>
          <p:cNvSpPr>
            <a:spLocks noGrp="1"/>
          </p:cNvSpPr>
          <p:nvPr>
            <p:ph type="sldNum" sz="quarter" idx="12"/>
          </p:nvPr>
        </p:nvSpPr>
        <p:spPr/>
        <p:txBody>
          <a:bodyPr/>
          <a:lstStyle/>
          <a:p>
            <a:fld id="{8F875A55-2F1E-4FC3-883D-C1990A1E687D}" type="slidenum">
              <a:rPr lang="hr-HR" smtClean="0"/>
              <a:t>‹#›</a:t>
            </a:fld>
            <a:endParaRPr lang="hr-HR"/>
          </a:p>
        </p:txBody>
      </p:sp>
    </p:spTree>
    <p:extLst>
      <p:ext uri="{BB962C8B-B14F-4D97-AF65-F5344CB8AC3E}">
        <p14:creationId xmlns:p14="http://schemas.microsoft.com/office/powerpoint/2010/main" val="352462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2" y="273847"/>
            <a:ext cx="7886700" cy="994172"/>
          </a:xfrm>
        </p:spPr>
        <p:txBody>
          <a:bodyPr/>
          <a:lstStyle/>
          <a:p>
            <a:r>
              <a:rPr lang="en-US"/>
              <a:t>Click to edit Master title style</a:t>
            </a:r>
            <a:endParaRPr lang="hr-H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350" b="1"/>
            </a:lvl1pPr>
            <a:lvl2pPr marL="257169" indent="0">
              <a:buNone/>
              <a:defRPr sz="1125" b="1"/>
            </a:lvl2pPr>
            <a:lvl3pPr marL="514337" indent="0">
              <a:buNone/>
              <a:defRPr sz="1013" b="1"/>
            </a:lvl3pPr>
            <a:lvl4pPr marL="771506" indent="0">
              <a:buNone/>
              <a:defRPr sz="900" b="1"/>
            </a:lvl4pPr>
            <a:lvl5pPr marL="1028675" indent="0">
              <a:buNone/>
              <a:defRPr sz="900" b="1"/>
            </a:lvl5pPr>
            <a:lvl6pPr marL="1285843" indent="0">
              <a:buNone/>
              <a:defRPr sz="900" b="1"/>
            </a:lvl6pPr>
            <a:lvl7pPr marL="1543011" indent="0">
              <a:buNone/>
              <a:defRPr sz="900" b="1"/>
            </a:lvl7pPr>
            <a:lvl8pPr marL="1800180" indent="0">
              <a:buNone/>
              <a:defRPr sz="900" b="1"/>
            </a:lvl8pPr>
            <a:lvl9pPr marL="2057349" indent="0">
              <a:buNone/>
              <a:defRPr sz="900" b="1"/>
            </a:lvl9pPr>
          </a:lstStyle>
          <a:p>
            <a:pPr lvl="0"/>
            <a:r>
              <a:rPr lang="en-US"/>
              <a:t>Click to edit Master text styles</a:t>
            </a:r>
          </a:p>
        </p:txBody>
      </p:sp>
      <p:sp>
        <p:nvSpPr>
          <p:cNvPr id="4" name="Content Placeholder 3"/>
          <p:cNvSpPr>
            <a:spLocks noGrp="1"/>
          </p:cNvSpPr>
          <p:nvPr>
            <p:ph sz="half" idx="2"/>
          </p:nvPr>
        </p:nvSpPr>
        <p:spPr>
          <a:xfrm>
            <a:off x="629842" y="1878807"/>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5" name="Text Placeholder 4"/>
          <p:cNvSpPr>
            <a:spLocks noGrp="1"/>
          </p:cNvSpPr>
          <p:nvPr>
            <p:ph type="body" sz="quarter" idx="3"/>
          </p:nvPr>
        </p:nvSpPr>
        <p:spPr>
          <a:xfrm>
            <a:off x="4629154" y="1260872"/>
            <a:ext cx="3887391" cy="617934"/>
          </a:xfrm>
        </p:spPr>
        <p:txBody>
          <a:bodyPr anchor="b"/>
          <a:lstStyle>
            <a:lvl1pPr marL="0" indent="0">
              <a:buNone/>
              <a:defRPr sz="1350" b="1"/>
            </a:lvl1pPr>
            <a:lvl2pPr marL="257169" indent="0">
              <a:buNone/>
              <a:defRPr sz="1125" b="1"/>
            </a:lvl2pPr>
            <a:lvl3pPr marL="514337" indent="0">
              <a:buNone/>
              <a:defRPr sz="1013" b="1"/>
            </a:lvl3pPr>
            <a:lvl4pPr marL="771506" indent="0">
              <a:buNone/>
              <a:defRPr sz="900" b="1"/>
            </a:lvl4pPr>
            <a:lvl5pPr marL="1028675" indent="0">
              <a:buNone/>
              <a:defRPr sz="900" b="1"/>
            </a:lvl5pPr>
            <a:lvl6pPr marL="1285843" indent="0">
              <a:buNone/>
              <a:defRPr sz="900" b="1"/>
            </a:lvl6pPr>
            <a:lvl7pPr marL="1543011" indent="0">
              <a:buNone/>
              <a:defRPr sz="900" b="1"/>
            </a:lvl7pPr>
            <a:lvl8pPr marL="1800180" indent="0">
              <a:buNone/>
              <a:defRPr sz="900" b="1"/>
            </a:lvl8pPr>
            <a:lvl9pPr marL="2057349"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29154" y="1878807"/>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7" name="Date Placeholder 6"/>
          <p:cNvSpPr>
            <a:spLocks noGrp="1"/>
          </p:cNvSpPr>
          <p:nvPr>
            <p:ph type="dt" sz="half" idx="10"/>
          </p:nvPr>
        </p:nvSpPr>
        <p:spPr/>
        <p:txBody>
          <a:bodyPr/>
          <a:lstStyle/>
          <a:p>
            <a:endParaRPr lang="hr-HR"/>
          </a:p>
        </p:txBody>
      </p:sp>
      <p:sp>
        <p:nvSpPr>
          <p:cNvPr id="8" name="Footer Placeholder 7"/>
          <p:cNvSpPr>
            <a:spLocks noGrp="1"/>
          </p:cNvSpPr>
          <p:nvPr>
            <p:ph type="ftr" sz="quarter" idx="11"/>
          </p:nvPr>
        </p:nvSpPr>
        <p:spPr/>
        <p:txBody>
          <a:bodyPr/>
          <a:lstStyle/>
          <a:p>
            <a:endParaRPr lang="hr-HR" dirty="0"/>
          </a:p>
        </p:txBody>
      </p:sp>
      <p:sp>
        <p:nvSpPr>
          <p:cNvPr id="9" name="Slide Number Placeholder 8"/>
          <p:cNvSpPr>
            <a:spLocks noGrp="1"/>
          </p:cNvSpPr>
          <p:nvPr>
            <p:ph type="sldNum" sz="quarter" idx="12"/>
          </p:nvPr>
        </p:nvSpPr>
        <p:spPr/>
        <p:txBody>
          <a:bodyPr/>
          <a:lstStyle/>
          <a:p>
            <a:fld id="{8F875A55-2F1E-4FC3-883D-C1990A1E687D}" type="slidenum">
              <a:rPr lang="hr-HR" smtClean="0"/>
              <a:t>‹#›</a:t>
            </a:fld>
            <a:endParaRPr lang="hr-HR"/>
          </a:p>
        </p:txBody>
      </p:sp>
    </p:spTree>
    <p:extLst>
      <p:ext uri="{BB962C8B-B14F-4D97-AF65-F5344CB8AC3E}">
        <p14:creationId xmlns:p14="http://schemas.microsoft.com/office/powerpoint/2010/main" val="19791396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Date Placeholder 2"/>
          <p:cNvSpPr>
            <a:spLocks noGrp="1"/>
          </p:cNvSpPr>
          <p:nvPr>
            <p:ph type="dt" sz="half" idx="10"/>
          </p:nvPr>
        </p:nvSpPr>
        <p:spPr/>
        <p:txBody>
          <a:bodyPr/>
          <a:lstStyle/>
          <a:p>
            <a:endParaRPr lang="hr-HR"/>
          </a:p>
        </p:txBody>
      </p:sp>
      <p:sp>
        <p:nvSpPr>
          <p:cNvPr id="4" name="Footer Placeholder 3"/>
          <p:cNvSpPr>
            <a:spLocks noGrp="1"/>
          </p:cNvSpPr>
          <p:nvPr>
            <p:ph type="ftr" sz="quarter" idx="11"/>
          </p:nvPr>
        </p:nvSpPr>
        <p:spPr/>
        <p:txBody>
          <a:bodyPr/>
          <a:lstStyle/>
          <a:p>
            <a:endParaRPr lang="hr-HR" dirty="0"/>
          </a:p>
        </p:txBody>
      </p:sp>
      <p:sp>
        <p:nvSpPr>
          <p:cNvPr id="5" name="Slide Number Placeholder 4"/>
          <p:cNvSpPr>
            <a:spLocks noGrp="1"/>
          </p:cNvSpPr>
          <p:nvPr>
            <p:ph type="sldNum" sz="quarter" idx="12"/>
          </p:nvPr>
        </p:nvSpPr>
        <p:spPr/>
        <p:txBody>
          <a:bodyPr/>
          <a:lstStyle/>
          <a:p>
            <a:fld id="{8F875A55-2F1E-4FC3-883D-C1990A1E687D}" type="slidenum">
              <a:rPr lang="hr-HR" smtClean="0"/>
              <a:t>‹#›</a:t>
            </a:fld>
            <a:endParaRPr lang="hr-HR"/>
          </a:p>
        </p:txBody>
      </p:sp>
    </p:spTree>
    <p:extLst>
      <p:ext uri="{BB962C8B-B14F-4D97-AF65-F5344CB8AC3E}">
        <p14:creationId xmlns:p14="http://schemas.microsoft.com/office/powerpoint/2010/main" val="1638032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hr-HR"/>
          </a:p>
        </p:txBody>
      </p:sp>
      <p:sp>
        <p:nvSpPr>
          <p:cNvPr id="3" name="Footer Placeholder 2"/>
          <p:cNvSpPr>
            <a:spLocks noGrp="1"/>
          </p:cNvSpPr>
          <p:nvPr>
            <p:ph type="ftr" sz="quarter" idx="11"/>
          </p:nvPr>
        </p:nvSpPr>
        <p:spPr/>
        <p:txBody>
          <a:bodyPr/>
          <a:lstStyle/>
          <a:p>
            <a:endParaRPr lang="hr-HR" dirty="0"/>
          </a:p>
        </p:txBody>
      </p:sp>
      <p:sp>
        <p:nvSpPr>
          <p:cNvPr id="4" name="Slide Number Placeholder 3"/>
          <p:cNvSpPr>
            <a:spLocks noGrp="1"/>
          </p:cNvSpPr>
          <p:nvPr>
            <p:ph type="sldNum" sz="quarter" idx="12"/>
          </p:nvPr>
        </p:nvSpPr>
        <p:spPr/>
        <p:txBody>
          <a:bodyPr/>
          <a:lstStyle/>
          <a:p>
            <a:fld id="{8F875A55-2F1E-4FC3-883D-C1990A1E687D}" type="slidenum">
              <a:rPr lang="hr-HR" smtClean="0"/>
              <a:t>‹#›</a:t>
            </a:fld>
            <a:endParaRPr lang="hr-HR"/>
          </a:p>
        </p:txBody>
      </p:sp>
    </p:spTree>
    <p:extLst>
      <p:ext uri="{BB962C8B-B14F-4D97-AF65-F5344CB8AC3E}">
        <p14:creationId xmlns:p14="http://schemas.microsoft.com/office/powerpoint/2010/main" val="28976363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9" cy="1200150"/>
          </a:xfrm>
        </p:spPr>
        <p:txBody>
          <a:bodyPr anchor="b"/>
          <a:lstStyle>
            <a:lvl1pPr>
              <a:defRPr sz="1800"/>
            </a:lvl1pPr>
          </a:lstStyle>
          <a:p>
            <a:r>
              <a:rPr lang="en-US"/>
              <a:t>Click to edit Master title style</a:t>
            </a:r>
            <a:endParaRPr lang="hr-HR"/>
          </a:p>
        </p:txBody>
      </p:sp>
      <p:sp>
        <p:nvSpPr>
          <p:cNvPr id="3" name="Content Placeholder 2"/>
          <p:cNvSpPr>
            <a:spLocks noGrp="1"/>
          </p:cNvSpPr>
          <p:nvPr>
            <p:ph idx="1"/>
          </p:nvPr>
        </p:nvSpPr>
        <p:spPr>
          <a:xfrm>
            <a:off x="3887391" y="740574"/>
            <a:ext cx="4629151" cy="3655219"/>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Text Placeholder 3"/>
          <p:cNvSpPr>
            <a:spLocks noGrp="1"/>
          </p:cNvSpPr>
          <p:nvPr>
            <p:ph type="body" sz="half" idx="2"/>
          </p:nvPr>
        </p:nvSpPr>
        <p:spPr>
          <a:xfrm>
            <a:off x="629841" y="1543052"/>
            <a:ext cx="2949179" cy="2858691"/>
          </a:xfrm>
        </p:spPr>
        <p:txBody>
          <a:bodyPr/>
          <a:lstStyle>
            <a:lvl1pPr marL="0" indent="0">
              <a:buNone/>
              <a:defRPr sz="900"/>
            </a:lvl1pPr>
            <a:lvl2pPr marL="257169" indent="0">
              <a:buNone/>
              <a:defRPr sz="788"/>
            </a:lvl2pPr>
            <a:lvl3pPr marL="514337" indent="0">
              <a:buNone/>
              <a:defRPr sz="675"/>
            </a:lvl3pPr>
            <a:lvl4pPr marL="771506" indent="0">
              <a:buNone/>
              <a:defRPr sz="563"/>
            </a:lvl4pPr>
            <a:lvl5pPr marL="1028675" indent="0">
              <a:buNone/>
              <a:defRPr sz="563"/>
            </a:lvl5pPr>
            <a:lvl6pPr marL="1285843" indent="0">
              <a:buNone/>
              <a:defRPr sz="563"/>
            </a:lvl6pPr>
            <a:lvl7pPr marL="1543011" indent="0">
              <a:buNone/>
              <a:defRPr sz="563"/>
            </a:lvl7pPr>
            <a:lvl8pPr marL="1800180" indent="0">
              <a:buNone/>
              <a:defRPr sz="563"/>
            </a:lvl8pPr>
            <a:lvl9pPr marL="2057349" indent="0">
              <a:buNone/>
              <a:defRPr sz="563"/>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hr-HR"/>
          </a:p>
        </p:txBody>
      </p:sp>
      <p:sp>
        <p:nvSpPr>
          <p:cNvPr id="6" name="Footer Placeholder 5"/>
          <p:cNvSpPr>
            <a:spLocks noGrp="1"/>
          </p:cNvSpPr>
          <p:nvPr>
            <p:ph type="ftr" sz="quarter" idx="11"/>
          </p:nvPr>
        </p:nvSpPr>
        <p:spPr/>
        <p:txBody>
          <a:bodyPr/>
          <a:lstStyle/>
          <a:p>
            <a:endParaRPr lang="hr-HR" dirty="0"/>
          </a:p>
        </p:txBody>
      </p:sp>
      <p:sp>
        <p:nvSpPr>
          <p:cNvPr id="7" name="Slide Number Placeholder 6"/>
          <p:cNvSpPr>
            <a:spLocks noGrp="1"/>
          </p:cNvSpPr>
          <p:nvPr>
            <p:ph type="sldNum" sz="quarter" idx="12"/>
          </p:nvPr>
        </p:nvSpPr>
        <p:spPr/>
        <p:txBody>
          <a:bodyPr/>
          <a:lstStyle/>
          <a:p>
            <a:fld id="{8F875A55-2F1E-4FC3-883D-C1990A1E687D}" type="slidenum">
              <a:rPr lang="hr-HR" smtClean="0"/>
              <a:t>‹#›</a:t>
            </a:fld>
            <a:endParaRPr lang="hr-HR"/>
          </a:p>
        </p:txBody>
      </p:sp>
    </p:spTree>
    <p:extLst>
      <p:ext uri="{BB962C8B-B14F-4D97-AF65-F5344CB8AC3E}">
        <p14:creationId xmlns:p14="http://schemas.microsoft.com/office/powerpoint/2010/main" val="2537831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9" cy="1200150"/>
          </a:xfrm>
        </p:spPr>
        <p:txBody>
          <a:bodyPr anchor="b"/>
          <a:lstStyle>
            <a:lvl1pPr>
              <a:defRPr sz="1800"/>
            </a:lvl1pPr>
          </a:lstStyle>
          <a:p>
            <a:r>
              <a:rPr lang="en-US"/>
              <a:t>Click to edit Master title style</a:t>
            </a:r>
            <a:endParaRPr lang="hr-HR"/>
          </a:p>
        </p:txBody>
      </p:sp>
      <p:sp>
        <p:nvSpPr>
          <p:cNvPr id="3" name="Picture Placeholder 2"/>
          <p:cNvSpPr>
            <a:spLocks noGrp="1"/>
          </p:cNvSpPr>
          <p:nvPr>
            <p:ph type="pic" idx="1"/>
          </p:nvPr>
        </p:nvSpPr>
        <p:spPr>
          <a:xfrm>
            <a:off x="3887391" y="740574"/>
            <a:ext cx="4629151" cy="3655219"/>
          </a:xfrm>
        </p:spPr>
        <p:txBody>
          <a:bodyPr/>
          <a:lstStyle>
            <a:lvl1pPr marL="0" indent="0">
              <a:buNone/>
              <a:defRPr sz="1800"/>
            </a:lvl1pPr>
            <a:lvl2pPr marL="257169" indent="0">
              <a:buNone/>
              <a:defRPr sz="1575"/>
            </a:lvl2pPr>
            <a:lvl3pPr marL="514337" indent="0">
              <a:buNone/>
              <a:defRPr sz="1350"/>
            </a:lvl3pPr>
            <a:lvl4pPr marL="771506" indent="0">
              <a:buNone/>
              <a:defRPr sz="1125"/>
            </a:lvl4pPr>
            <a:lvl5pPr marL="1028675" indent="0">
              <a:buNone/>
              <a:defRPr sz="1125"/>
            </a:lvl5pPr>
            <a:lvl6pPr marL="1285843" indent="0">
              <a:buNone/>
              <a:defRPr sz="1125"/>
            </a:lvl6pPr>
            <a:lvl7pPr marL="1543011" indent="0">
              <a:buNone/>
              <a:defRPr sz="1125"/>
            </a:lvl7pPr>
            <a:lvl8pPr marL="1800180" indent="0">
              <a:buNone/>
              <a:defRPr sz="1125"/>
            </a:lvl8pPr>
            <a:lvl9pPr marL="2057349" indent="0">
              <a:buNone/>
              <a:defRPr sz="1125"/>
            </a:lvl9pPr>
          </a:lstStyle>
          <a:p>
            <a:r>
              <a:rPr lang="en-US"/>
              <a:t>Click icon to add picture</a:t>
            </a:r>
            <a:endParaRPr lang="hr-HR"/>
          </a:p>
        </p:txBody>
      </p:sp>
      <p:sp>
        <p:nvSpPr>
          <p:cNvPr id="4" name="Text Placeholder 3"/>
          <p:cNvSpPr>
            <a:spLocks noGrp="1"/>
          </p:cNvSpPr>
          <p:nvPr>
            <p:ph type="body" sz="half" idx="2"/>
          </p:nvPr>
        </p:nvSpPr>
        <p:spPr>
          <a:xfrm>
            <a:off x="629841" y="1543052"/>
            <a:ext cx="2949179" cy="2858691"/>
          </a:xfrm>
        </p:spPr>
        <p:txBody>
          <a:bodyPr/>
          <a:lstStyle>
            <a:lvl1pPr marL="0" indent="0">
              <a:buNone/>
              <a:defRPr sz="900"/>
            </a:lvl1pPr>
            <a:lvl2pPr marL="257169" indent="0">
              <a:buNone/>
              <a:defRPr sz="788"/>
            </a:lvl2pPr>
            <a:lvl3pPr marL="514337" indent="0">
              <a:buNone/>
              <a:defRPr sz="675"/>
            </a:lvl3pPr>
            <a:lvl4pPr marL="771506" indent="0">
              <a:buNone/>
              <a:defRPr sz="563"/>
            </a:lvl4pPr>
            <a:lvl5pPr marL="1028675" indent="0">
              <a:buNone/>
              <a:defRPr sz="563"/>
            </a:lvl5pPr>
            <a:lvl6pPr marL="1285843" indent="0">
              <a:buNone/>
              <a:defRPr sz="563"/>
            </a:lvl6pPr>
            <a:lvl7pPr marL="1543011" indent="0">
              <a:buNone/>
              <a:defRPr sz="563"/>
            </a:lvl7pPr>
            <a:lvl8pPr marL="1800180" indent="0">
              <a:buNone/>
              <a:defRPr sz="563"/>
            </a:lvl8pPr>
            <a:lvl9pPr marL="2057349" indent="0">
              <a:buNone/>
              <a:defRPr sz="563"/>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hr-HR"/>
          </a:p>
        </p:txBody>
      </p:sp>
      <p:sp>
        <p:nvSpPr>
          <p:cNvPr id="6" name="Footer Placeholder 5"/>
          <p:cNvSpPr>
            <a:spLocks noGrp="1"/>
          </p:cNvSpPr>
          <p:nvPr>
            <p:ph type="ftr" sz="quarter" idx="11"/>
          </p:nvPr>
        </p:nvSpPr>
        <p:spPr/>
        <p:txBody>
          <a:bodyPr/>
          <a:lstStyle/>
          <a:p>
            <a:endParaRPr lang="hr-HR" dirty="0"/>
          </a:p>
        </p:txBody>
      </p:sp>
      <p:sp>
        <p:nvSpPr>
          <p:cNvPr id="7" name="Slide Number Placeholder 6"/>
          <p:cNvSpPr>
            <a:spLocks noGrp="1"/>
          </p:cNvSpPr>
          <p:nvPr>
            <p:ph type="sldNum" sz="quarter" idx="12"/>
          </p:nvPr>
        </p:nvSpPr>
        <p:spPr/>
        <p:txBody>
          <a:bodyPr/>
          <a:lstStyle/>
          <a:p>
            <a:fld id="{8F875A55-2F1E-4FC3-883D-C1990A1E687D}" type="slidenum">
              <a:rPr lang="hr-HR" smtClean="0"/>
              <a:t>‹#›</a:t>
            </a:fld>
            <a:endParaRPr lang="hr-HR"/>
          </a:p>
        </p:txBody>
      </p:sp>
    </p:spTree>
    <p:extLst>
      <p:ext uri="{BB962C8B-B14F-4D97-AF65-F5344CB8AC3E}">
        <p14:creationId xmlns:p14="http://schemas.microsoft.com/office/powerpoint/2010/main" val="3042216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1.jp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1" y="273847"/>
            <a:ext cx="7886700" cy="994172"/>
          </a:xfrm>
          <a:prstGeom prst="rect">
            <a:avLst/>
          </a:prstGeom>
        </p:spPr>
        <p:txBody>
          <a:bodyPr vert="horz" lIns="91440" tIns="45720" rIns="91440" bIns="45720" rtlCol="0" anchor="ctr">
            <a:normAutofit/>
          </a:bodyPr>
          <a:lstStyle/>
          <a:p>
            <a:r>
              <a:rPr lang="en-US"/>
              <a:t>Click to edit Master title style</a:t>
            </a:r>
            <a:endParaRPr lang="hr-HR" dirty="0"/>
          </a:p>
        </p:txBody>
      </p:sp>
      <p:sp>
        <p:nvSpPr>
          <p:cNvPr id="3" name="Text Placeholder 2"/>
          <p:cNvSpPr>
            <a:spLocks noGrp="1"/>
          </p:cNvSpPr>
          <p:nvPr>
            <p:ph type="body" idx="1"/>
          </p:nvPr>
        </p:nvSpPr>
        <p:spPr>
          <a:xfrm>
            <a:off x="628651" y="1369219"/>
            <a:ext cx="7886700" cy="326350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hr-HR" dirty="0"/>
          </a:p>
        </p:txBody>
      </p:sp>
      <p:sp>
        <p:nvSpPr>
          <p:cNvPr id="4" name="Date Placeholder 3"/>
          <p:cNvSpPr>
            <a:spLocks noGrp="1"/>
          </p:cNvSpPr>
          <p:nvPr>
            <p:ph type="dt" sz="half" idx="2"/>
          </p:nvPr>
        </p:nvSpPr>
        <p:spPr>
          <a:xfrm>
            <a:off x="7473331" y="4765340"/>
            <a:ext cx="932215" cy="270000"/>
          </a:xfrm>
          <a:prstGeom prst="rect">
            <a:avLst/>
          </a:prstGeom>
        </p:spPr>
        <p:txBody>
          <a:bodyPr vert="horz" lIns="91440" tIns="45720" rIns="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endParaRPr lang="hr-HR" dirty="0"/>
          </a:p>
        </p:txBody>
      </p:sp>
      <p:sp>
        <p:nvSpPr>
          <p:cNvPr id="5" name="Footer Placeholder 4"/>
          <p:cNvSpPr>
            <a:spLocks noGrp="1"/>
          </p:cNvSpPr>
          <p:nvPr>
            <p:ph type="ftr" sz="quarter" idx="3"/>
          </p:nvPr>
        </p:nvSpPr>
        <p:spPr>
          <a:xfrm>
            <a:off x="1587269" y="4765340"/>
            <a:ext cx="5778731" cy="270000"/>
          </a:xfrm>
          <a:prstGeom prst="rect">
            <a:avLst/>
          </a:prstGeom>
        </p:spPr>
        <p:txBody>
          <a:bodyPr vert="horz" lIns="91440" tIns="45720" rIns="91440" bIns="45720" rtlCol="0" anchor="ctr"/>
          <a:lstStyle>
            <a:lvl1pPr algn="ctr">
              <a:defRPr sz="1200" b="0" i="0">
                <a:solidFill>
                  <a:schemeClr val="tx1"/>
                </a:solidFill>
                <a:latin typeface="Arial" panose="020B0604020202020204" pitchFamily="34" charset="0"/>
                <a:cs typeface="Arial" panose="020B0604020202020204" pitchFamily="34" charset="0"/>
              </a:defRPr>
            </a:lvl1pPr>
          </a:lstStyle>
          <a:p>
            <a:r>
              <a:rPr lang="hr-HR" dirty="0"/>
              <a:t>www.srce.unizg.hr</a:t>
            </a:r>
          </a:p>
        </p:txBody>
      </p:sp>
      <p:sp>
        <p:nvSpPr>
          <p:cNvPr id="6" name="Slide Number Placeholder 5"/>
          <p:cNvSpPr>
            <a:spLocks noGrp="1"/>
          </p:cNvSpPr>
          <p:nvPr>
            <p:ph type="sldNum" sz="quarter" idx="4"/>
          </p:nvPr>
        </p:nvSpPr>
        <p:spPr>
          <a:xfrm>
            <a:off x="8515352" y="4766434"/>
            <a:ext cx="628649" cy="270000"/>
          </a:xfrm>
          <a:prstGeom prst="rect">
            <a:avLst/>
          </a:prstGeom>
        </p:spPr>
        <p:txBody>
          <a:bodyPr vert="horz" lIns="91440" tIns="45720" rIns="18000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8F875A55-2F1E-4FC3-883D-C1990A1E687D}" type="slidenum">
              <a:rPr lang="hr-HR" smtClean="0"/>
              <a:pPr/>
              <a:t>‹#›</a:t>
            </a:fld>
            <a:endParaRPr lang="hr-HR" dirty="0"/>
          </a:p>
        </p:txBody>
      </p:sp>
    </p:spTree>
    <p:extLst>
      <p:ext uri="{BB962C8B-B14F-4D97-AF65-F5344CB8AC3E}">
        <p14:creationId xmlns:p14="http://schemas.microsoft.com/office/powerpoint/2010/main" val="13701113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514337" rtl="0" eaLnBrk="1" latinLnBrk="0" hangingPunct="1">
        <a:lnSpc>
          <a:spcPct val="90000"/>
        </a:lnSpc>
        <a:spcBef>
          <a:spcPct val="0"/>
        </a:spcBef>
        <a:buNone/>
        <a:defRPr sz="2025" b="1" kern="1200">
          <a:solidFill>
            <a:srgbClr val="C00000"/>
          </a:solidFill>
          <a:latin typeface="Arial" panose="020B0604020202020204" pitchFamily="34" charset="0"/>
          <a:ea typeface="+mj-ea"/>
          <a:cs typeface="Arial" panose="020B0604020202020204" pitchFamily="34" charset="0"/>
        </a:defRPr>
      </a:lvl1pPr>
    </p:titleStyle>
    <p:bodyStyle>
      <a:lvl1pPr marL="128585" indent="-128585" algn="l" defTabSz="514337" rtl="0" eaLnBrk="1" latinLnBrk="0" hangingPunct="1">
        <a:lnSpc>
          <a:spcPct val="90000"/>
        </a:lnSpc>
        <a:spcBef>
          <a:spcPts val="563"/>
        </a:spcBef>
        <a:buClr>
          <a:srgbClr val="C00000"/>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1pPr>
      <a:lvl2pPr marL="385753" indent="-128585" algn="l" defTabSz="514337" rtl="0" eaLnBrk="1" latinLnBrk="0" hangingPunct="1">
        <a:lnSpc>
          <a:spcPct val="90000"/>
        </a:lnSpc>
        <a:spcBef>
          <a:spcPts val="281"/>
        </a:spcBef>
        <a:buClr>
          <a:srgbClr val="C00000"/>
        </a:buClr>
        <a:buFont typeface="Arial" panose="020B0604020202020204" pitchFamily="34" charset="0"/>
        <a:buChar char="•"/>
        <a:defRPr sz="1125" kern="1200">
          <a:solidFill>
            <a:schemeClr val="tx1"/>
          </a:solidFill>
          <a:latin typeface="Arial" panose="020B0604020202020204" pitchFamily="34" charset="0"/>
          <a:ea typeface="+mn-ea"/>
          <a:cs typeface="Arial" panose="020B0604020202020204" pitchFamily="34" charset="0"/>
        </a:defRPr>
      </a:lvl2pPr>
      <a:lvl3pPr marL="642921" indent="-128585" algn="l" defTabSz="514337" rtl="0" eaLnBrk="1" latinLnBrk="0" hangingPunct="1">
        <a:lnSpc>
          <a:spcPct val="90000"/>
        </a:lnSpc>
        <a:spcBef>
          <a:spcPts val="281"/>
        </a:spcBef>
        <a:buClr>
          <a:srgbClr val="C00000"/>
        </a:buClr>
        <a:buFont typeface="Arial" panose="020B0604020202020204" pitchFamily="34" charset="0"/>
        <a:buChar char="•"/>
        <a:defRPr sz="1013" kern="1200">
          <a:solidFill>
            <a:schemeClr val="tx1"/>
          </a:solidFill>
          <a:latin typeface="Arial" panose="020B0604020202020204" pitchFamily="34" charset="0"/>
          <a:ea typeface="+mn-ea"/>
          <a:cs typeface="Arial" panose="020B0604020202020204" pitchFamily="34" charset="0"/>
        </a:defRPr>
      </a:lvl3pPr>
      <a:lvl4pPr marL="900090" indent="-128585" algn="l" defTabSz="514337" rtl="0" eaLnBrk="1" latinLnBrk="0" hangingPunct="1">
        <a:lnSpc>
          <a:spcPct val="90000"/>
        </a:lnSpc>
        <a:spcBef>
          <a:spcPts val="281"/>
        </a:spcBef>
        <a:buClr>
          <a:srgbClr val="C00000"/>
        </a:buClr>
        <a:buFont typeface="Arial" panose="020B0604020202020204" pitchFamily="34" charset="0"/>
        <a:buChar char="•"/>
        <a:defRPr sz="900" kern="1200">
          <a:solidFill>
            <a:schemeClr val="tx1"/>
          </a:solidFill>
          <a:latin typeface="Arial" panose="020B0604020202020204" pitchFamily="34" charset="0"/>
          <a:ea typeface="+mn-ea"/>
          <a:cs typeface="Arial" panose="020B0604020202020204" pitchFamily="34" charset="0"/>
        </a:defRPr>
      </a:lvl4pPr>
      <a:lvl5pPr marL="1157259" indent="-128585" algn="l" defTabSz="514337" rtl="0" eaLnBrk="1" latinLnBrk="0" hangingPunct="1">
        <a:lnSpc>
          <a:spcPct val="90000"/>
        </a:lnSpc>
        <a:spcBef>
          <a:spcPts val="281"/>
        </a:spcBef>
        <a:buClr>
          <a:srgbClr val="C00000"/>
        </a:buClr>
        <a:buFont typeface="Arial" panose="020B0604020202020204" pitchFamily="34" charset="0"/>
        <a:buChar char="•"/>
        <a:defRPr sz="788" kern="1200">
          <a:solidFill>
            <a:schemeClr val="tx1"/>
          </a:solidFill>
          <a:latin typeface="Arial" panose="020B0604020202020204" pitchFamily="34" charset="0"/>
          <a:ea typeface="+mn-ea"/>
          <a:cs typeface="Arial" panose="020B0604020202020204" pitchFamily="34" charset="0"/>
        </a:defRPr>
      </a:lvl5pPr>
      <a:lvl6pPr marL="1414427"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6"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65"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33"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sr-Latn-RS"/>
      </a:defPPr>
      <a:lvl1pPr marL="0" algn="l" defTabSz="514337" rtl="0" eaLnBrk="1" latinLnBrk="0" hangingPunct="1">
        <a:defRPr sz="1013" kern="1200">
          <a:solidFill>
            <a:schemeClr val="tx1"/>
          </a:solidFill>
          <a:latin typeface="+mn-lt"/>
          <a:ea typeface="+mn-ea"/>
          <a:cs typeface="+mn-cs"/>
        </a:defRPr>
      </a:lvl1pPr>
      <a:lvl2pPr marL="257169" algn="l" defTabSz="514337" rtl="0" eaLnBrk="1" latinLnBrk="0" hangingPunct="1">
        <a:defRPr sz="1013" kern="1200">
          <a:solidFill>
            <a:schemeClr val="tx1"/>
          </a:solidFill>
          <a:latin typeface="+mn-lt"/>
          <a:ea typeface="+mn-ea"/>
          <a:cs typeface="+mn-cs"/>
        </a:defRPr>
      </a:lvl2pPr>
      <a:lvl3pPr marL="514337" algn="l" defTabSz="514337" rtl="0" eaLnBrk="1" latinLnBrk="0" hangingPunct="1">
        <a:defRPr sz="1013" kern="1200">
          <a:solidFill>
            <a:schemeClr val="tx1"/>
          </a:solidFill>
          <a:latin typeface="+mn-lt"/>
          <a:ea typeface="+mn-ea"/>
          <a:cs typeface="+mn-cs"/>
        </a:defRPr>
      </a:lvl3pPr>
      <a:lvl4pPr marL="771506" algn="l" defTabSz="514337" rtl="0" eaLnBrk="1" latinLnBrk="0" hangingPunct="1">
        <a:defRPr sz="1013" kern="1200">
          <a:solidFill>
            <a:schemeClr val="tx1"/>
          </a:solidFill>
          <a:latin typeface="+mn-lt"/>
          <a:ea typeface="+mn-ea"/>
          <a:cs typeface="+mn-cs"/>
        </a:defRPr>
      </a:lvl4pPr>
      <a:lvl5pPr marL="1028675" algn="l" defTabSz="514337" rtl="0" eaLnBrk="1" latinLnBrk="0" hangingPunct="1">
        <a:defRPr sz="1013" kern="1200">
          <a:solidFill>
            <a:schemeClr val="tx1"/>
          </a:solidFill>
          <a:latin typeface="+mn-lt"/>
          <a:ea typeface="+mn-ea"/>
          <a:cs typeface="+mn-cs"/>
        </a:defRPr>
      </a:lvl5pPr>
      <a:lvl6pPr marL="1285843" algn="l" defTabSz="514337" rtl="0" eaLnBrk="1" latinLnBrk="0" hangingPunct="1">
        <a:defRPr sz="1013" kern="1200">
          <a:solidFill>
            <a:schemeClr val="tx1"/>
          </a:solidFill>
          <a:latin typeface="+mn-lt"/>
          <a:ea typeface="+mn-ea"/>
          <a:cs typeface="+mn-cs"/>
        </a:defRPr>
      </a:lvl6pPr>
      <a:lvl7pPr marL="1543011" algn="l" defTabSz="514337" rtl="0" eaLnBrk="1" latinLnBrk="0" hangingPunct="1">
        <a:defRPr sz="1013" kern="1200">
          <a:solidFill>
            <a:schemeClr val="tx1"/>
          </a:solidFill>
          <a:latin typeface="+mn-lt"/>
          <a:ea typeface="+mn-ea"/>
          <a:cs typeface="+mn-cs"/>
        </a:defRPr>
      </a:lvl7pPr>
      <a:lvl8pPr marL="1800180" algn="l" defTabSz="514337" rtl="0" eaLnBrk="1" latinLnBrk="0" hangingPunct="1">
        <a:defRPr sz="1013" kern="1200">
          <a:solidFill>
            <a:schemeClr val="tx1"/>
          </a:solidFill>
          <a:latin typeface="+mn-lt"/>
          <a:ea typeface="+mn-ea"/>
          <a:cs typeface="+mn-cs"/>
        </a:defRPr>
      </a:lvl8pPr>
      <a:lvl9pPr marL="2057349" algn="l" defTabSz="514337" rtl="0" eaLnBrk="1" latinLnBrk="0" hangingPunct="1">
        <a:defRPr sz="10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1" y="273847"/>
            <a:ext cx="7886700" cy="994172"/>
          </a:xfrm>
          <a:prstGeom prst="rect">
            <a:avLst/>
          </a:prstGeom>
        </p:spPr>
        <p:txBody>
          <a:bodyPr vert="horz" lIns="91440" tIns="45720" rIns="91440" bIns="45720" rtlCol="0" anchor="ctr">
            <a:normAutofit/>
          </a:bodyPr>
          <a:lstStyle/>
          <a:p>
            <a:r>
              <a:rPr lang="en-US"/>
              <a:t>Click to edit Master title style</a:t>
            </a:r>
            <a:endParaRPr lang="hr-HR" dirty="0"/>
          </a:p>
        </p:txBody>
      </p:sp>
      <p:sp>
        <p:nvSpPr>
          <p:cNvPr id="3" name="Text Placeholder 2"/>
          <p:cNvSpPr>
            <a:spLocks noGrp="1"/>
          </p:cNvSpPr>
          <p:nvPr>
            <p:ph type="body" idx="1"/>
          </p:nvPr>
        </p:nvSpPr>
        <p:spPr>
          <a:xfrm>
            <a:off x="628651"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dirty="0"/>
          </a:p>
        </p:txBody>
      </p:sp>
      <p:sp>
        <p:nvSpPr>
          <p:cNvPr id="4" name="Date Placeholder 3"/>
          <p:cNvSpPr>
            <a:spLocks noGrp="1"/>
          </p:cNvSpPr>
          <p:nvPr>
            <p:ph type="dt" sz="half" idx="2"/>
          </p:nvPr>
        </p:nvSpPr>
        <p:spPr>
          <a:xfrm>
            <a:off x="6825983" y="4765500"/>
            <a:ext cx="810000" cy="270000"/>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endParaRPr lang="hr-HR" dirty="0"/>
          </a:p>
        </p:txBody>
      </p:sp>
      <p:sp>
        <p:nvSpPr>
          <p:cNvPr id="5" name="Footer Placeholder 4"/>
          <p:cNvSpPr>
            <a:spLocks noGrp="1"/>
          </p:cNvSpPr>
          <p:nvPr>
            <p:ph type="ftr" sz="quarter" idx="3"/>
          </p:nvPr>
        </p:nvSpPr>
        <p:spPr>
          <a:xfrm>
            <a:off x="829777" y="4765340"/>
            <a:ext cx="5926839" cy="270000"/>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endParaRPr lang="hr-HR" dirty="0"/>
          </a:p>
        </p:txBody>
      </p:sp>
      <p:sp>
        <p:nvSpPr>
          <p:cNvPr id="6" name="Slide Number Placeholder 5"/>
          <p:cNvSpPr>
            <a:spLocks noGrp="1"/>
          </p:cNvSpPr>
          <p:nvPr>
            <p:ph type="sldNum" sz="quarter" idx="4"/>
          </p:nvPr>
        </p:nvSpPr>
        <p:spPr>
          <a:xfrm>
            <a:off x="7705352" y="4765340"/>
            <a:ext cx="810000" cy="270000"/>
          </a:xfrm>
          <a:prstGeom prst="rect">
            <a:avLst/>
          </a:prstGeom>
        </p:spPr>
        <p:txBody>
          <a:bodyPr vert="horz" lIns="91440" tIns="45720" rIns="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8F875A55-2F1E-4FC3-883D-C1990A1E687D}" type="slidenum">
              <a:rPr lang="hr-HR" smtClean="0"/>
              <a:pPr/>
              <a:t>‹#›</a:t>
            </a:fld>
            <a:endParaRPr lang="hr-HR" dirty="0"/>
          </a:p>
        </p:txBody>
      </p:sp>
    </p:spTree>
    <p:extLst>
      <p:ext uri="{BB962C8B-B14F-4D97-AF65-F5344CB8AC3E}">
        <p14:creationId xmlns:p14="http://schemas.microsoft.com/office/powerpoint/2010/main" val="4076296714"/>
      </p:ext>
    </p:extLst>
  </p:cSld>
  <p:clrMap bg1="lt1" tx1="dk1" bg2="lt2" tx2="dk2" accent1="accent1" accent2="accent2" accent3="accent3" accent4="accent4" accent5="accent5" accent6="accent6" hlink="hlink" folHlink="folHlink"/>
  <p:sldLayoutIdLst>
    <p:sldLayoutId id="2147483686" r:id="rId1"/>
    <p:sldLayoutId id="2147483688" r:id="rId2"/>
    <p:sldLayoutId id="2147483687" r:id="rId3"/>
  </p:sldLayoutIdLst>
  <p:hf sldNum="0" hdr="0" ftr="0" dt="0"/>
  <p:txStyles>
    <p:titleStyle>
      <a:lvl1pPr algn="l" defTabSz="514337" rtl="0" eaLnBrk="1" latinLnBrk="0" hangingPunct="1">
        <a:lnSpc>
          <a:spcPct val="90000"/>
        </a:lnSpc>
        <a:spcBef>
          <a:spcPct val="0"/>
        </a:spcBef>
        <a:buNone/>
        <a:defRPr sz="2025" b="1" kern="1200" baseline="0">
          <a:solidFill>
            <a:srgbClr val="C00000"/>
          </a:solidFill>
          <a:latin typeface="Arial" panose="020B0604020202020204" pitchFamily="34" charset="0"/>
          <a:ea typeface="+mj-ea"/>
          <a:cs typeface="Arial" panose="020B0604020202020204" pitchFamily="34" charset="0"/>
        </a:defRPr>
      </a:lvl1pPr>
    </p:titleStyle>
    <p:bodyStyle>
      <a:lvl1pPr marL="128585" indent="-128585" algn="l" defTabSz="514337" rtl="0" eaLnBrk="1" latinLnBrk="0" hangingPunct="1">
        <a:lnSpc>
          <a:spcPct val="90000"/>
        </a:lnSpc>
        <a:spcBef>
          <a:spcPts val="563"/>
        </a:spcBef>
        <a:buClr>
          <a:srgbClr val="CC3C00"/>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1pPr>
      <a:lvl2pPr marL="385753" indent="-128585" algn="l" defTabSz="514337" rtl="0" eaLnBrk="1" latinLnBrk="0" hangingPunct="1">
        <a:lnSpc>
          <a:spcPct val="90000"/>
        </a:lnSpc>
        <a:spcBef>
          <a:spcPts val="281"/>
        </a:spcBef>
        <a:buClr>
          <a:srgbClr val="CC3C00"/>
        </a:buClr>
        <a:buFont typeface="Arial" panose="020B0604020202020204" pitchFamily="34" charset="0"/>
        <a:buChar char="•"/>
        <a:defRPr sz="1125" kern="1200">
          <a:solidFill>
            <a:schemeClr val="tx1"/>
          </a:solidFill>
          <a:latin typeface="Arial" panose="020B0604020202020204" pitchFamily="34" charset="0"/>
          <a:ea typeface="+mn-ea"/>
          <a:cs typeface="Arial" panose="020B0604020202020204" pitchFamily="34" charset="0"/>
        </a:defRPr>
      </a:lvl2pPr>
      <a:lvl3pPr marL="642921" indent="-128585" algn="l" defTabSz="514337" rtl="0" eaLnBrk="1" latinLnBrk="0" hangingPunct="1">
        <a:lnSpc>
          <a:spcPct val="90000"/>
        </a:lnSpc>
        <a:spcBef>
          <a:spcPts val="281"/>
        </a:spcBef>
        <a:buClr>
          <a:srgbClr val="CC3C00"/>
        </a:buClr>
        <a:buFont typeface="Arial" panose="020B0604020202020204" pitchFamily="34" charset="0"/>
        <a:buChar char="•"/>
        <a:defRPr sz="1013" kern="1200">
          <a:solidFill>
            <a:schemeClr val="tx1"/>
          </a:solidFill>
          <a:latin typeface="Arial" panose="020B0604020202020204" pitchFamily="34" charset="0"/>
          <a:ea typeface="+mn-ea"/>
          <a:cs typeface="Arial" panose="020B0604020202020204" pitchFamily="34" charset="0"/>
        </a:defRPr>
      </a:lvl3pPr>
      <a:lvl4pPr marL="900090" indent="-128585" algn="l" defTabSz="514337" rtl="0" eaLnBrk="1" latinLnBrk="0" hangingPunct="1">
        <a:lnSpc>
          <a:spcPct val="90000"/>
        </a:lnSpc>
        <a:spcBef>
          <a:spcPts val="281"/>
        </a:spcBef>
        <a:buClr>
          <a:srgbClr val="CC3C00"/>
        </a:buClr>
        <a:buFont typeface="Arial" panose="020B0604020202020204" pitchFamily="34" charset="0"/>
        <a:buChar char="•"/>
        <a:defRPr sz="900" kern="1200">
          <a:solidFill>
            <a:schemeClr val="tx1"/>
          </a:solidFill>
          <a:latin typeface="Arial" panose="020B0604020202020204" pitchFamily="34" charset="0"/>
          <a:ea typeface="+mn-ea"/>
          <a:cs typeface="Arial" panose="020B0604020202020204" pitchFamily="34" charset="0"/>
        </a:defRPr>
      </a:lvl4pPr>
      <a:lvl5pPr marL="1157259" indent="-128585" algn="l" defTabSz="514337" rtl="0" eaLnBrk="1" latinLnBrk="0" hangingPunct="1">
        <a:lnSpc>
          <a:spcPct val="90000"/>
        </a:lnSpc>
        <a:spcBef>
          <a:spcPts val="281"/>
        </a:spcBef>
        <a:buClr>
          <a:srgbClr val="CC3C00"/>
        </a:buClr>
        <a:buFont typeface="Arial" panose="020B0604020202020204" pitchFamily="34" charset="0"/>
        <a:buChar char="•"/>
        <a:defRPr sz="788" kern="1200">
          <a:solidFill>
            <a:schemeClr val="tx1"/>
          </a:solidFill>
          <a:latin typeface="Arial" panose="020B0604020202020204" pitchFamily="34" charset="0"/>
          <a:ea typeface="+mn-ea"/>
          <a:cs typeface="Arial" panose="020B0604020202020204" pitchFamily="34" charset="0"/>
        </a:defRPr>
      </a:lvl5pPr>
      <a:lvl6pPr marL="1414427"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6"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65"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33"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sr-Latn-RS"/>
      </a:defPPr>
      <a:lvl1pPr marL="0" algn="l" defTabSz="514337" rtl="0" eaLnBrk="1" latinLnBrk="0" hangingPunct="1">
        <a:defRPr sz="1013" kern="1200">
          <a:solidFill>
            <a:schemeClr val="tx1"/>
          </a:solidFill>
          <a:latin typeface="+mn-lt"/>
          <a:ea typeface="+mn-ea"/>
          <a:cs typeface="+mn-cs"/>
        </a:defRPr>
      </a:lvl1pPr>
      <a:lvl2pPr marL="257169" algn="l" defTabSz="514337" rtl="0" eaLnBrk="1" latinLnBrk="0" hangingPunct="1">
        <a:defRPr sz="1013" kern="1200">
          <a:solidFill>
            <a:schemeClr val="tx1"/>
          </a:solidFill>
          <a:latin typeface="+mn-lt"/>
          <a:ea typeface="+mn-ea"/>
          <a:cs typeface="+mn-cs"/>
        </a:defRPr>
      </a:lvl2pPr>
      <a:lvl3pPr marL="514337" algn="l" defTabSz="514337" rtl="0" eaLnBrk="1" latinLnBrk="0" hangingPunct="1">
        <a:defRPr sz="1013" kern="1200">
          <a:solidFill>
            <a:schemeClr val="tx1"/>
          </a:solidFill>
          <a:latin typeface="+mn-lt"/>
          <a:ea typeface="+mn-ea"/>
          <a:cs typeface="+mn-cs"/>
        </a:defRPr>
      </a:lvl3pPr>
      <a:lvl4pPr marL="771506" algn="l" defTabSz="514337" rtl="0" eaLnBrk="1" latinLnBrk="0" hangingPunct="1">
        <a:defRPr sz="1013" kern="1200">
          <a:solidFill>
            <a:schemeClr val="tx1"/>
          </a:solidFill>
          <a:latin typeface="+mn-lt"/>
          <a:ea typeface="+mn-ea"/>
          <a:cs typeface="+mn-cs"/>
        </a:defRPr>
      </a:lvl4pPr>
      <a:lvl5pPr marL="1028675" algn="l" defTabSz="514337" rtl="0" eaLnBrk="1" latinLnBrk="0" hangingPunct="1">
        <a:defRPr sz="1013" kern="1200">
          <a:solidFill>
            <a:schemeClr val="tx1"/>
          </a:solidFill>
          <a:latin typeface="+mn-lt"/>
          <a:ea typeface="+mn-ea"/>
          <a:cs typeface="+mn-cs"/>
        </a:defRPr>
      </a:lvl5pPr>
      <a:lvl6pPr marL="1285843" algn="l" defTabSz="514337" rtl="0" eaLnBrk="1" latinLnBrk="0" hangingPunct="1">
        <a:defRPr sz="1013" kern="1200">
          <a:solidFill>
            <a:schemeClr val="tx1"/>
          </a:solidFill>
          <a:latin typeface="+mn-lt"/>
          <a:ea typeface="+mn-ea"/>
          <a:cs typeface="+mn-cs"/>
        </a:defRPr>
      </a:lvl6pPr>
      <a:lvl7pPr marL="1543011" algn="l" defTabSz="514337" rtl="0" eaLnBrk="1" latinLnBrk="0" hangingPunct="1">
        <a:defRPr sz="1013" kern="1200">
          <a:solidFill>
            <a:schemeClr val="tx1"/>
          </a:solidFill>
          <a:latin typeface="+mn-lt"/>
          <a:ea typeface="+mn-ea"/>
          <a:cs typeface="+mn-cs"/>
        </a:defRPr>
      </a:lvl7pPr>
      <a:lvl8pPr marL="1800180" algn="l" defTabSz="514337" rtl="0" eaLnBrk="1" latinLnBrk="0" hangingPunct="1">
        <a:defRPr sz="1013" kern="1200">
          <a:solidFill>
            <a:schemeClr val="tx1"/>
          </a:solidFill>
          <a:latin typeface="+mn-lt"/>
          <a:ea typeface="+mn-ea"/>
          <a:cs typeface="+mn-cs"/>
        </a:defRPr>
      </a:lvl8pPr>
      <a:lvl9pPr marL="2057349" algn="l" defTabSz="514337"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urn.nsk.hr/urn:nbn:hr:195:345721"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hyperlink" Target="https://dabar.srce.hr/en"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dabar.srce.hr/en/objects"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txBox="1">
            <a:spLocks/>
          </p:cNvSpPr>
          <p:nvPr/>
        </p:nvSpPr>
        <p:spPr>
          <a:xfrm>
            <a:off x="215445" y="3055301"/>
            <a:ext cx="5363719" cy="1065692"/>
          </a:xfrm>
          <a:prstGeom prst="rect">
            <a:avLst/>
          </a:prstGeom>
        </p:spPr>
        <p:txBody>
          <a:bodyPr vert="horz" lIns="91440" tIns="45720" rIns="91440" bIns="45720" rtlCol="0" anchor="ctr">
            <a:normAutofit fontScale="97500"/>
          </a:bodyPr>
          <a:lstStyle>
            <a:lvl1pPr algn="l" defTabSz="514337" rtl="0" eaLnBrk="1" latinLnBrk="0" hangingPunct="1">
              <a:lnSpc>
                <a:spcPct val="90000"/>
              </a:lnSpc>
              <a:spcBef>
                <a:spcPct val="0"/>
              </a:spcBef>
              <a:buNone/>
              <a:defRPr sz="2025" b="1" kern="1200" baseline="0">
                <a:solidFill>
                  <a:srgbClr val="C00000"/>
                </a:solidFill>
                <a:latin typeface="Arial" panose="020B0604020202020204" pitchFamily="34" charset="0"/>
                <a:ea typeface="+mj-ea"/>
                <a:cs typeface="Arial" panose="020B0604020202020204" pitchFamily="34" charset="0"/>
              </a:defRPr>
            </a:lvl1pPr>
          </a:lstStyle>
          <a:p>
            <a:r>
              <a:rPr lang="hr-HR" sz="2400" dirty="0">
                <a:solidFill>
                  <a:schemeClr val="bg1"/>
                </a:solidFill>
              </a:rPr>
              <a:t>Digital </a:t>
            </a:r>
            <a:r>
              <a:rPr lang="hr-HR" sz="2400" dirty="0" err="1">
                <a:solidFill>
                  <a:schemeClr val="bg1"/>
                </a:solidFill>
              </a:rPr>
              <a:t>repositories</a:t>
            </a:r>
            <a:r>
              <a:rPr lang="hr-HR" sz="2400" dirty="0">
                <a:solidFill>
                  <a:schemeClr val="bg1"/>
                </a:solidFill>
              </a:rPr>
              <a:t> for </a:t>
            </a:r>
            <a:r>
              <a:rPr lang="hr-HR" sz="2400" dirty="0" err="1">
                <a:solidFill>
                  <a:schemeClr val="bg1"/>
                </a:solidFill>
              </a:rPr>
              <a:t>education</a:t>
            </a:r>
            <a:endParaRPr lang="en-GB" sz="2400" dirty="0">
              <a:solidFill>
                <a:schemeClr val="bg1"/>
              </a:solidFill>
            </a:endParaRPr>
          </a:p>
        </p:txBody>
      </p:sp>
      <p:sp>
        <p:nvSpPr>
          <p:cNvPr id="5" name="TextBox 4"/>
          <p:cNvSpPr txBox="1"/>
          <p:nvPr/>
        </p:nvSpPr>
        <p:spPr>
          <a:xfrm>
            <a:off x="215445" y="4120993"/>
            <a:ext cx="7139511" cy="715581"/>
          </a:xfrm>
          <a:prstGeom prst="rect">
            <a:avLst/>
          </a:prstGeom>
          <a:noFill/>
        </p:spPr>
        <p:txBody>
          <a:bodyPr wrap="square" rtlCol="0">
            <a:spAutoFit/>
          </a:bodyPr>
          <a:lstStyle/>
          <a:p>
            <a:r>
              <a:rPr lang="hr-HR" dirty="0">
                <a:solidFill>
                  <a:schemeClr val="bg1"/>
                </a:solidFill>
                <a:latin typeface="Arial" panose="020B0604020202020204" pitchFamily="34" charset="0"/>
                <a:cs typeface="Arial" panose="020B0604020202020204" pitchFamily="34" charset="0"/>
              </a:rPr>
              <a:t>Ljiljana Jertec Musap</a:t>
            </a:r>
          </a:p>
          <a:p>
            <a:r>
              <a:rPr lang="hr-HR" dirty="0">
                <a:solidFill>
                  <a:schemeClr val="bg1"/>
                </a:solidFill>
                <a:latin typeface="Arial" panose="020B0604020202020204" pitchFamily="34" charset="0"/>
                <a:cs typeface="Arial" panose="020B0604020202020204" pitchFamily="34" charset="0"/>
              </a:rPr>
              <a:t>SRCE – University Computing Centre, University of Zagreb</a:t>
            </a:r>
          </a:p>
          <a:p>
            <a:r>
              <a:rPr lang="hr-HR" dirty="0">
                <a:solidFill>
                  <a:schemeClr val="bg1"/>
                </a:solidFill>
                <a:latin typeface="Arial" panose="020B0604020202020204" pitchFamily="34" charset="0"/>
                <a:cs typeface="Arial" panose="020B0604020202020204" pitchFamily="34" charset="0"/>
              </a:rPr>
              <a:t>25 </a:t>
            </a:r>
            <a:r>
              <a:rPr lang="hr-HR" dirty="0" err="1">
                <a:solidFill>
                  <a:schemeClr val="bg1"/>
                </a:solidFill>
                <a:latin typeface="Arial" panose="020B0604020202020204" pitchFamily="34" charset="0"/>
                <a:cs typeface="Arial" panose="020B0604020202020204" pitchFamily="34" charset="0"/>
              </a:rPr>
              <a:t>November</a:t>
            </a:r>
            <a:r>
              <a:rPr lang="hr-HR" dirty="0">
                <a:solidFill>
                  <a:schemeClr val="bg1"/>
                </a:solidFill>
                <a:latin typeface="Arial" panose="020B0604020202020204" pitchFamily="34" charset="0"/>
                <a:cs typeface="Arial" panose="020B0604020202020204" pitchFamily="34" charset="0"/>
              </a:rPr>
              <a:t> 2022, </a:t>
            </a:r>
            <a:r>
              <a:rPr lang="hr-HR" dirty="0" err="1">
                <a:solidFill>
                  <a:schemeClr val="bg1"/>
                </a:solidFill>
                <a:latin typeface="Arial" panose="020B0604020202020204" pitchFamily="34" charset="0"/>
                <a:cs typeface="Arial" panose="020B0604020202020204" pitchFamily="34" charset="0"/>
              </a:rPr>
              <a:t>Hybrid</a:t>
            </a:r>
            <a:r>
              <a:rPr lang="hr-HR" dirty="0">
                <a:solidFill>
                  <a:schemeClr val="bg1"/>
                </a:solidFill>
                <a:latin typeface="Arial" panose="020B0604020202020204" pitchFamily="34" charset="0"/>
                <a:cs typeface="Arial" panose="020B0604020202020204" pitchFamily="34" charset="0"/>
              </a:rPr>
              <a:t> </a:t>
            </a:r>
            <a:r>
              <a:rPr lang="hr-HR" dirty="0" err="1">
                <a:solidFill>
                  <a:schemeClr val="bg1"/>
                </a:solidFill>
                <a:latin typeface="Arial" panose="020B0604020202020204" pitchFamily="34" charset="0"/>
                <a:cs typeface="Arial" panose="020B0604020202020204" pitchFamily="34" charset="0"/>
              </a:rPr>
              <a:t>Multiplier</a:t>
            </a:r>
            <a:r>
              <a:rPr lang="hr-HR" dirty="0">
                <a:solidFill>
                  <a:schemeClr val="bg1"/>
                </a:solidFill>
                <a:latin typeface="Arial" panose="020B0604020202020204" pitchFamily="34" charset="0"/>
                <a:cs typeface="Arial" panose="020B0604020202020204" pitchFamily="34" charset="0"/>
              </a:rPr>
              <a:t> Event of the Erasmus+ Project </a:t>
            </a:r>
            <a:r>
              <a:rPr lang="hr-HR" dirty="0" err="1">
                <a:solidFill>
                  <a:schemeClr val="bg1"/>
                </a:solidFill>
                <a:latin typeface="Arial" panose="020B0604020202020204" pitchFamily="34" charset="0"/>
                <a:cs typeface="Arial" panose="020B0604020202020204" pitchFamily="34" charset="0"/>
              </a:rPr>
              <a:t>DECriS</a:t>
            </a:r>
            <a:endParaRPr lang="en-GB" dirty="0">
              <a:solidFill>
                <a:schemeClr val="bg1"/>
              </a:solidFill>
              <a:latin typeface="Arial" panose="020B0604020202020204" pitchFamily="34" charset="0"/>
              <a:cs typeface="Arial" panose="020B0604020202020204" pitchFamily="34" charset="0"/>
            </a:endParaRPr>
          </a:p>
        </p:txBody>
      </p:sp>
      <p:pic>
        <p:nvPicPr>
          <p:cNvPr id="1026" name="Picture 2">
            <a:extLst>
              <a:ext uri="{FF2B5EF4-FFF2-40B4-BE49-F238E27FC236}">
                <a16:creationId xmlns:a16="http://schemas.microsoft.com/office/drawing/2014/main" id="{72D12492-1F06-4957-8190-52F7550F07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157" y="143362"/>
            <a:ext cx="2338731" cy="1301125"/>
          </a:xfrm>
          <a:prstGeom prst="rect">
            <a:avLst/>
          </a:prstGeom>
          <a:solidFill>
            <a:srgbClr val="FFFFFF">
              <a:shade val="85000"/>
            </a:srgbClr>
          </a:solidFill>
          <a:ln w="31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1482465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a:t>OER </a:t>
            </a:r>
            <a:r>
              <a:rPr lang="hr-HR" dirty="0" err="1"/>
              <a:t>in</a:t>
            </a:r>
            <a:r>
              <a:rPr lang="hr-HR" dirty="0"/>
              <a:t> Dabar</a:t>
            </a:r>
          </a:p>
        </p:txBody>
      </p:sp>
      <p:sp>
        <p:nvSpPr>
          <p:cNvPr id="3" name="Content Placeholder 2"/>
          <p:cNvSpPr>
            <a:spLocks noGrp="1"/>
          </p:cNvSpPr>
          <p:nvPr>
            <p:ph idx="1"/>
          </p:nvPr>
        </p:nvSpPr>
        <p:spPr/>
        <p:txBody>
          <a:bodyPr>
            <a:normAutofit/>
          </a:bodyPr>
          <a:lstStyle/>
          <a:p>
            <a:r>
              <a:rPr lang="hr-HR" dirty="0"/>
              <a:t>Access </a:t>
            </a:r>
            <a:r>
              <a:rPr lang="hr-HR" dirty="0" err="1"/>
              <a:t>rights</a:t>
            </a:r>
            <a:endParaRPr lang="hr-HR" dirty="0"/>
          </a:p>
          <a:p>
            <a:pPr lvl="1"/>
            <a:r>
              <a:rPr lang="hr-HR" dirty="0" err="1"/>
              <a:t>Repository</a:t>
            </a:r>
            <a:r>
              <a:rPr lang="hr-HR" dirty="0"/>
              <a:t> </a:t>
            </a:r>
            <a:r>
              <a:rPr lang="hr-HR" dirty="0" err="1"/>
              <a:t>administrators</a:t>
            </a:r>
            <a:r>
              <a:rPr lang="hr-HR" dirty="0"/>
              <a:t> and </a:t>
            </a:r>
            <a:r>
              <a:rPr lang="hr-HR" dirty="0" err="1"/>
              <a:t>authors</a:t>
            </a:r>
            <a:r>
              <a:rPr lang="hr-HR" dirty="0"/>
              <a:t> </a:t>
            </a:r>
            <a:r>
              <a:rPr lang="hr-HR" dirty="0" err="1"/>
              <a:t>decide</a:t>
            </a:r>
            <a:r>
              <a:rPr lang="hr-HR" dirty="0"/>
              <a:t> </a:t>
            </a:r>
            <a:r>
              <a:rPr lang="hr-HR" dirty="0" err="1"/>
              <a:t>access</a:t>
            </a:r>
            <a:r>
              <a:rPr lang="hr-HR" dirty="0"/>
              <a:t> </a:t>
            </a:r>
            <a:r>
              <a:rPr lang="hr-HR" dirty="0" err="1"/>
              <a:t>rights</a:t>
            </a:r>
            <a:r>
              <a:rPr lang="hr-HR" dirty="0"/>
              <a:t> for the </a:t>
            </a:r>
            <a:r>
              <a:rPr lang="hr-HR" dirty="0" err="1"/>
              <a:t>full</a:t>
            </a:r>
            <a:r>
              <a:rPr lang="hr-HR" dirty="0"/>
              <a:t> </a:t>
            </a:r>
            <a:r>
              <a:rPr lang="hr-HR" dirty="0" err="1"/>
              <a:t>text</a:t>
            </a:r>
            <a:r>
              <a:rPr lang="hr-HR" dirty="0"/>
              <a:t> of the </a:t>
            </a:r>
            <a:r>
              <a:rPr lang="hr-HR" dirty="0" err="1"/>
              <a:t>object</a:t>
            </a:r>
            <a:endParaRPr lang="hr-HR" dirty="0"/>
          </a:p>
          <a:p>
            <a:pPr lvl="1"/>
            <a:r>
              <a:rPr lang="hr-HR" dirty="0" err="1"/>
              <a:t>Metadata</a:t>
            </a:r>
            <a:r>
              <a:rPr lang="hr-HR" dirty="0"/>
              <a:t> – </a:t>
            </a:r>
            <a:r>
              <a:rPr lang="hr-HR" dirty="0" err="1"/>
              <a:t>always</a:t>
            </a:r>
            <a:r>
              <a:rPr lang="hr-HR" dirty="0"/>
              <a:t> </a:t>
            </a:r>
            <a:r>
              <a:rPr lang="hr-HR" dirty="0" err="1"/>
              <a:t>open</a:t>
            </a:r>
            <a:endParaRPr lang="hr-HR" dirty="0"/>
          </a:p>
          <a:p>
            <a:pPr lvl="1"/>
            <a:r>
              <a:rPr lang="hr-HR" dirty="0"/>
              <a:t>4 </a:t>
            </a:r>
            <a:r>
              <a:rPr lang="hr-HR" dirty="0" err="1"/>
              <a:t>types</a:t>
            </a:r>
            <a:r>
              <a:rPr lang="hr-HR" dirty="0"/>
              <a:t> of </a:t>
            </a:r>
            <a:r>
              <a:rPr lang="hr-HR" dirty="0" err="1"/>
              <a:t>access</a:t>
            </a:r>
            <a:r>
              <a:rPr lang="hr-HR" dirty="0"/>
              <a:t>:</a:t>
            </a:r>
          </a:p>
          <a:p>
            <a:pPr lvl="2"/>
            <a:r>
              <a:rPr lang="hr-HR" dirty="0"/>
              <a:t>Open </a:t>
            </a:r>
            <a:r>
              <a:rPr lang="hr-HR" dirty="0" err="1"/>
              <a:t>access</a:t>
            </a:r>
            <a:endParaRPr lang="hr-HR" dirty="0"/>
          </a:p>
          <a:p>
            <a:pPr lvl="2"/>
            <a:r>
              <a:rPr lang="hr-HR" dirty="0" err="1"/>
              <a:t>Institutional</a:t>
            </a:r>
            <a:r>
              <a:rPr lang="hr-HR" dirty="0"/>
              <a:t> </a:t>
            </a:r>
            <a:r>
              <a:rPr lang="hr-HR" dirty="0" err="1"/>
              <a:t>access</a:t>
            </a:r>
            <a:r>
              <a:rPr lang="hr-HR" dirty="0"/>
              <a:t>  (</a:t>
            </a:r>
            <a:r>
              <a:rPr lang="hr-HR" dirty="0" err="1"/>
              <a:t>only</a:t>
            </a:r>
            <a:r>
              <a:rPr lang="hr-HR" dirty="0"/>
              <a:t> for </a:t>
            </a:r>
            <a:r>
              <a:rPr lang="hr-HR" dirty="0" err="1"/>
              <a:t>institutional</a:t>
            </a:r>
            <a:r>
              <a:rPr lang="hr-HR" dirty="0"/>
              <a:t> </a:t>
            </a:r>
            <a:r>
              <a:rPr lang="hr-HR" dirty="0" err="1"/>
              <a:t>AAI@EduHr</a:t>
            </a:r>
            <a:r>
              <a:rPr lang="hr-HR" dirty="0"/>
              <a:t> </a:t>
            </a:r>
            <a:r>
              <a:rPr lang="hr-HR" dirty="0" err="1"/>
              <a:t>users</a:t>
            </a:r>
            <a:r>
              <a:rPr lang="hr-HR" dirty="0"/>
              <a:t>)</a:t>
            </a:r>
          </a:p>
          <a:p>
            <a:pPr lvl="2"/>
            <a:r>
              <a:rPr lang="hr-HR" dirty="0" err="1"/>
              <a:t>Restricted</a:t>
            </a:r>
            <a:r>
              <a:rPr lang="hr-HR" dirty="0"/>
              <a:t> </a:t>
            </a:r>
            <a:r>
              <a:rPr lang="hr-HR" dirty="0" err="1"/>
              <a:t>access</a:t>
            </a:r>
            <a:r>
              <a:rPr lang="hr-HR" dirty="0"/>
              <a:t> (</a:t>
            </a:r>
            <a:r>
              <a:rPr lang="hr-HR" dirty="0" err="1"/>
              <a:t>only</a:t>
            </a:r>
            <a:r>
              <a:rPr lang="hr-HR" dirty="0"/>
              <a:t> for </a:t>
            </a:r>
            <a:r>
              <a:rPr lang="hr-HR" dirty="0" err="1"/>
              <a:t>AAI@EduHr</a:t>
            </a:r>
            <a:r>
              <a:rPr lang="hr-HR" dirty="0"/>
              <a:t> </a:t>
            </a:r>
            <a:r>
              <a:rPr lang="hr-HR" dirty="0" err="1"/>
              <a:t>users</a:t>
            </a:r>
            <a:r>
              <a:rPr lang="hr-HR" dirty="0"/>
              <a:t>)</a:t>
            </a:r>
          </a:p>
          <a:p>
            <a:pPr lvl="2"/>
            <a:r>
              <a:rPr lang="hr-HR" dirty="0" err="1"/>
              <a:t>Closed</a:t>
            </a:r>
            <a:r>
              <a:rPr lang="hr-HR" dirty="0"/>
              <a:t> </a:t>
            </a:r>
            <a:r>
              <a:rPr lang="hr-HR" dirty="0" err="1"/>
              <a:t>access</a:t>
            </a:r>
            <a:endParaRPr lang="hr-HR" dirty="0"/>
          </a:p>
          <a:p>
            <a:pPr lvl="2"/>
            <a:r>
              <a:rPr lang="hr-HR" dirty="0" err="1"/>
              <a:t>Embargoed</a:t>
            </a:r>
            <a:r>
              <a:rPr lang="hr-HR" dirty="0"/>
              <a:t> </a:t>
            </a:r>
            <a:r>
              <a:rPr lang="hr-HR" dirty="0" err="1"/>
              <a:t>access</a:t>
            </a:r>
            <a:endParaRPr lang="hr-HR" dirty="0"/>
          </a:p>
          <a:p>
            <a:pPr lvl="1"/>
            <a:r>
              <a:rPr lang="hr-HR" dirty="0"/>
              <a:t>Open </a:t>
            </a:r>
            <a:r>
              <a:rPr lang="hr-HR" dirty="0" err="1"/>
              <a:t>access</a:t>
            </a:r>
            <a:r>
              <a:rPr lang="hr-HR" dirty="0"/>
              <a:t> is </a:t>
            </a:r>
            <a:r>
              <a:rPr lang="hr-HR" dirty="0" err="1"/>
              <a:t>strongly</a:t>
            </a:r>
            <a:r>
              <a:rPr lang="hr-HR" dirty="0"/>
              <a:t> </a:t>
            </a:r>
            <a:r>
              <a:rPr lang="hr-HR" dirty="0" err="1"/>
              <a:t>recommended</a:t>
            </a:r>
            <a:r>
              <a:rPr lang="hr-HR" dirty="0"/>
              <a:t>!</a:t>
            </a:r>
          </a:p>
          <a:p>
            <a:endParaRPr lang="hr-HR" dirty="0"/>
          </a:p>
          <a:p>
            <a:r>
              <a:rPr lang="hr-HR" dirty="0" err="1"/>
              <a:t>Terms</a:t>
            </a:r>
            <a:r>
              <a:rPr lang="hr-HR" dirty="0"/>
              <a:t> of use</a:t>
            </a:r>
          </a:p>
          <a:p>
            <a:pPr lvl="1"/>
            <a:r>
              <a:rPr lang="hr-HR" dirty="0"/>
              <a:t>CC </a:t>
            </a:r>
            <a:r>
              <a:rPr lang="hr-HR" dirty="0" err="1"/>
              <a:t>licences</a:t>
            </a:r>
            <a:endParaRPr lang="hr-HR" dirty="0"/>
          </a:p>
          <a:p>
            <a:pPr lvl="1"/>
            <a:r>
              <a:rPr lang="hr-HR" dirty="0"/>
              <a:t>Copyright – </a:t>
            </a:r>
            <a:r>
              <a:rPr lang="hr-HR" dirty="0" err="1"/>
              <a:t>all</a:t>
            </a:r>
            <a:r>
              <a:rPr lang="hr-HR" dirty="0"/>
              <a:t> </a:t>
            </a:r>
            <a:r>
              <a:rPr lang="hr-HR" dirty="0" err="1"/>
              <a:t>rights</a:t>
            </a:r>
            <a:r>
              <a:rPr lang="hr-HR" dirty="0"/>
              <a:t> reserved</a:t>
            </a:r>
          </a:p>
        </p:txBody>
      </p:sp>
      <p:pic>
        <p:nvPicPr>
          <p:cNvPr id="4" name="Picture 15" descr="Digitaln academic archives and repositories"/>
          <p:cNvPicPr>
            <a:picLocks noChangeAspect="1" noChangeArrowheads="1"/>
          </p:cNvPicPr>
          <p:nvPr/>
        </p:nvPicPr>
        <p:blipFill>
          <a:blip r:embed="rId2" cstate="print"/>
          <a:srcRect/>
          <a:stretch>
            <a:fillRect/>
          </a:stretch>
        </p:blipFill>
        <p:spPr bwMode="auto">
          <a:xfrm>
            <a:off x="6563130" y="-66616"/>
            <a:ext cx="2580870" cy="1435835"/>
          </a:xfrm>
          <a:prstGeom prst="rect">
            <a:avLst/>
          </a:prstGeom>
          <a:noFill/>
        </p:spPr>
      </p:pic>
      <p:pic>
        <p:nvPicPr>
          <p:cNvPr id="4098" name="Picture 2" descr="Open Access logo">
            <a:extLst>
              <a:ext uri="{FF2B5EF4-FFF2-40B4-BE49-F238E27FC236}">
                <a16:creationId xmlns:a16="http://schemas.microsoft.com/office/drawing/2014/main" id="{DDD2AFDD-7459-4C5D-8B20-120B865F76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5176" y="1608482"/>
            <a:ext cx="1714500" cy="1162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53128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a:t>OER </a:t>
            </a:r>
            <a:r>
              <a:rPr lang="hr-HR" dirty="0" err="1"/>
              <a:t>in</a:t>
            </a:r>
            <a:r>
              <a:rPr lang="hr-HR" dirty="0"/>
              <a:t> Dabar</a:t>
            </a:r>
          </a:p>
        </p:txBody>
      </p:sp>
      <p:sp>
        <p:nvSpPr>
          <p:cNvPr id="3" name="Content Placeholder 2"/>
          <p:cNvSpPr>
            <a:spLocks noGrp="1"/>
          </p:cNvSpPr>
          <p:nvPr>
            <p:ph idx="1"/>
          </p:nvPr>
        </p:nvSpPr>
        <p:spPr/>
        <p:txBody>
          <a:bodyPr>
            <a:normAutofit/>
          </a:bodyPr>
          <a:lstStyle/>
          <a:p>
            <a:r>
              <a:rPr lang="hr-HR" dirty="0" err="1"/>
              <a:t>Example</a:t>
            </a:r>
            <a:r>
              <a:rPr lang="hr-HR" dirty="0"/>
              <a:t>: </a:t>
            </a:r>
            <a:r>
              <a:rPr lang="hr-HR" dirty="0">
                <a:hlinkClick r:id="rId2"/>
              </a:rPr>
              <a:t>https://urn.nsk.hr/urn:nbn:hr:195:345721</a:t>
            </a:r>
            <a:r>
              <a:rPr lang="hr-HR" dirty="0"/>
              <a:t> </a:t>
            </a:r>
          </a:p>
        </p:txBody>
      </p:sp>
      <p:pic>
        <p:nvPicPr>
          <p:cNvPr id="4" name="Picture 15" descr="Digitaln academic archives and repositories"/>
          <p:cNvPicPr>
            <a:picLocks noChangeAspect="1" noChangeArrowheads="1"/>
          </p:cNvPicPr>
          <p:nvPr/>
        </p:nvPicPr>
        <p:blipFill>
          <a:blip r:embed="rId3" cstate="print"/>
          <a:srcRect/>
          <a:stretch>
            <a:fillRect/>
          </a:stretch>
        </p:blipFill>
        <p:spPr bwMode="auto">
          <a:xfrm>
            <a:off x="6563130" y="-66616"/>
            <a:ext cx="2580870" cy="1435835"/>
          </a:xfrm>
          <a:prstGeom prst="rect">
            <a:avLst/>
          </a:prstGeom>
          <a:noFill/>
        </p:spPr>
      </p:pic>
    </p:spTree>
    <p:extLst>
      <p:ext uri="{BB962C8B-B14F-4D97-AF65-F5344CB8AC3E}">
        <p14:creationId xmlns:p14="http://schemas.microsoft.com/office/powerpoint/2010/main" val="9429593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a:t>DABAR for </a:t>
            </a:r>
            <a:r>
              <a:rPr lang="hr-HR" dirty="0" err="1"/>
              <a:t>education</a:t>
            </a:r>
            <a:endParaRPr lang="hr-HR" dirty="0"/>
          </a:p>
        </p:txBody>
      </p:sp>
      <p:sp>
        <p:nvSpPr>
          <p:cNvPr id="3" name="Content Placeholder 2"/>
          <p:cNvSpPr>
            <a:spLocks noGrp="1"/>
          </p:cNvSpPr>
          <p:nvPr>
            <p:ph idx="1"/>
          </p:nvPr>
        </p:nvSpPr>
        <p:spPr/>
        <p:txBody>
          <a:bodyPr/>
          <a:lstStyle/>
          <a:p>
            <a:r>
              <a:rPr lang="hr-HR" dirty="0" err="1"/>
              <a:t>Storing</a:t>
            </a:r>
            <a:r>
              <a:rPr lang="hr-HR" dirty="0"/>
              <a:t> </a:t>
            </a:r>
            <a:r>
              <a:rPr lang="hr-HR" dirty="0" err="1"/>
              <a:t>all</a:t>
            </a:r>
            <a:r>
              <a:rPr lang="hr-HR" dirty="0"/>
              <a:t> </a:t>
            </a:r>
            <a:r>
              <a:rPr lang="hr-HR" dirty="0" err="1"/>
              <a:t>institutional</a:t>
            </a:r>
            <a:r>
              <a:rPr lang="hr-HR" dirty="0"/>
              <a:t> </a:t>
            </a:r>
            <a:r>
              <a:rPr lang="hr-HR" dirty="0" err="1"/>
              <a:t>educational</a:t>
            </a:r>
            <a:r>
              <a:rPr lang="hr-HR" dirty="0"/>
              <a:t> </a:t>
            </a:r>
            <a:r>
              <a:rPr lang="hr-HR" dirty="0" err="1"/>
              <a:t>material</a:t>
            </a:r>
            <a:r>
              <a:rPr lang="hr-HR" dirty="0"/>
              <a:t> at one place</a:t>
            </a:r>
          </a:p>
          <a:p>
            <a:r>
              <a:rPr lang="hr-HR" dirty="0" err="1"/>
              <a:t>Greater</a:t>
            </a:r>
            <a:r>
              <a:rPr lang="hr-HR" dirty="0"/>
              <a:t> </a:t>
            </a:r>
            <a:r>
              <a:rPr lang="hr-HR" dirty="0" err="1"/>
              <a:t>visibility</a:t>
            </a:r>
            <a:r>
              <a:rPr lang="hr-HR" dirty="0"/>
              <a:t> and </a:t>
            </a:r>
            <a:r>
              <a:rPr lang="hr-HR" dirty="0" err="1"/>
              <a:t>findability</a:t>
            </a:r>
            <a:endParaRPr lang="hr-HR" dirty="0"/>
          </a:p>
          <a:p>
            <a:r>
              <a:rPr lang="hr-HR" dirty="0" err="1"/>
              <a:t>Gathering</a:t>
            </a:r>
            <a:r>
              <a:rPr lang="hr-HR" dirty="0"/>
              <a:t> the </a:t>
            </a:r>
            <a:r>
              <a:rPr lang="hr-HR" dirty="0" err="1"/>
              <a:t>objects</a:t>
            </a:r>
            <a:r>
              <a:rPr lang="hr-HR" dirty="0"/>
              <a:t> </a:t>
            </a:r>
            <a:r>
              <a:rPr lang="hr-HR" dirty="0" err="1"/>
              <a:t>in</a:t>
            </a:r>
            <a:r>
              <a:rPr lang="hr-HR" dirty="0"/>
              <a:t> </a:t>
            </a:r>
            <a:r>
              <a:rPr lang="hr-HR" dirty="0" err="1"/>
              <a:t>virtual</a:t>
            </a:r>
            <a:r>
              <a:rPr lang="hr-HR" dirty="0"/>
              <a:t> </a:t>
            </a:r>
            <a:r>
              <a:rPr lang="hr-HR" dirty="0" err="1"/>
              <a:t>collections</a:t>
            </a:r>
            <a:r>
              <a:rPr lang="hr-HR" dirty="0"/>
              <a:t> - </a:t>
            </a:r>
            <a:r>
              <a:rPr lang="hr-HR" dirty="0" err="1"/>
              <a:t>courses</a:t>
            </a:r>
            <a:endParaRPr lang="hr-HR" dirty="0"/>
          </a:p>
          <a:p>
            <a:r>
              <a:rPr lang="hr-HR" dirty="0" err="1"/>
              <a:t>Connecting</a:t>
            </a:r>
            <a:r>
              <a:rPr lang="hr-HR" dirty="0"/>
              <a:t> </a:t>
            </a:r>
            <a:r>
              <a:rPr lang="hr-HR" dirty="0" err="1"/>
              <a:t>objects</a:t>
            </a:r>
            <a:r>
              <a:rPr lang="hr-HR" dirty="0"/>
              <a:t> with </a:t>
            </a:r>
            <a:r>
              <a:rPr lang="hr-HR" dirty="0" err="1"/>
              <a:t>other</a:t>
            </a:r>
            <a:r>
              <a:rPr lang="hr-HR" dirty="0"/>
              <a:t> </a:t>
            </a:r>
            <a:r>
              <a:rPr lang="hr-HR" dirty="0" err="1"/>
              <a:t>objects</a:t>
            </a:r>
            <a:r>
              <a:rPr lang="hr-HR" dirty="0"/>
              <a:t> </a:t>
            </a:r>
            <a:r>
              <a:rPr lang="hr-HR" dirty="0" err="1"/>
              <a:t>in</a:t>
            </a:r>
            <a:r>
              <a:rPr lang="hr-HR" dirty="0"/>
              <a:t> the </a:t>
            </a:r>
            <a:r>
              <a:rPr lang="hr-HR" dirty="0" err="1"/>
              <a:t>repository</a:t>
            </a:r>
            <a:r>
              <a:rPr lang="hr-HR" dirty="0"/>
              <a:t>, </a:t>
            </a:r>
            <a:r>
              <a:rPr lang="hr-HR" dirty="0" err="1"/>
              <a:t>in</a:t>
            </a:r>
            <a:r>
              <a:rPr lang="hr-HR" dirty="0"/>
              <a:t> DABAR </a:t>
            </a:r>
            <a:r>
              <a:rPr lang="hr-HR" dirty="0" err="1"/>
              <a:t>or</a:t>
            </a:r>
            <a:r>
              <a:rPr lang="hr-HR" dirty="0"/>
              <a:t> </a:t>
            </a:r>
            <a:r>
              <a:rPr lang="hr-HR" dirty="0" err="1"/>
              <a:t>anywhere</a:t>
            </a:r>
            <a:r>
              <a:rPr lang="hr-HR" dirty="0"/>
              <a:t> online</a:t>
            </a:r>
          </a:p>
          <a:p>
            <a:pPr lvl="1"/>
            <a:r>
              <a:rPr lang="hr-HR" dirty="0" err="1"/>
              <a:t>pointing</a:t>
            </a:r>
            <a:r>
              <a:rPr lang="hr-HR" dirty="0"/>
              <a:t> to </a:t>
            </a:r>
            <a:r>
              <a:rPr lang="hr-HR" dirty="0" err="1"/>
              <a:t>previous</a:t>
            </a:r>
            <a:r>
              <a:rPr lang="hr-HR" dirty="0"/>
              <a:t>/</a:t>
            </a:r>
            <a:r>
              <a:rPr lang="hr-HR" dirty="0" err="1"/>
              <a:t>following</a:t>
            </a:r>
            <a:r>
              <a:rPr lang="hr-HR" dirty="0"/>
              <a:t> </a:t>
            </a:r>
            <a:r>
              <a:rPr lang="hr-HR" dirty="0" err="1"/>
              <a:t>version</a:t>
            </a:r>
            <a:endParaRPr lang="hr-HR" dirty="0"/>
          </a:p>
          <a:p>
            <a:pPr lvl="1"/>
            <a:r>
              <a:rPr lang="hr-HR" dirty="0" err="1"/>
              <a:t>drawing</a:t>
            </a:r>
            <a:r>
              <a:rPr lang="hr-HR" dirty="0"/>
              <a:t> </a:t>
            </a:r>
            <a:r>
              <a:rPr lang="hr-HR" dirty="0" err="1"/>
              <a:t>attention</a:t>
            </a:r>
            <a:r>
              <a:rPr lang="hr-HR" dirty="0"/>
              <a:t> to </a:t>
            </a:r>
            <a:r>
              <a:rPr lang="hr-HR" dirty="0" err="1"/>
              <a:t>other</a:t>
            </a:r>
            <a:r>
              <a:rPr lang="hr-HR" dirty="0"/>
              <a:t> </a:t>
            </a:r>
            <a:r>
              <a:rPr lang="hr-HR" dirty="0" err="1"/>
              <a:t>similar</a:t>
            </a:r>
            <a:r>
              <a:rPr lang="hr-HR" dirty="0"/>
              <a:t> </a:t>
            </a:r>
            <a:r>
              <a:rPr lang="hr-HR" dirty="0" err="1"/>
              <a:t>material</a:t>
            </a:r>
            <a:endParaRPr lang="hr-HR" dirty="0"/>
          </a:p>
          <a:p>
            <a:r>
              <a:rPr lang="hr-HR" dirty="0" err="1"/>
              <a:t>Each</a:t>
            </a:r>
            <a:r>
              <a:rPr lang="hr-HR" dirty="0"/>
              <a:t> </a:t>
            </a:r>
            <a:r>
              <a:rPr lang="hr-HR" dirty="0" err="1"/>
              <a:t>object</a:t>
            </a:r>
            <a:r>
              <a:rPr lang="hr-HR" dirty="0"/>
              <a:t> </a:t>
            </a:r>
            <a:r>
              <a:rPr lang="hr-HR" dirty="0" err="1"/>
              <a:t>gets</a:t>
            </a:r>
            <a:r>
              <a:rPr lang="hr-HR" dirty="0"/>
              <a:t> PID (URN:NBN) – </a:t>
            </a:r>
            <a:r>
              <a:rPr lang="hr-HR" dirty="0" err="1"/>
              <a:t>persistent</a:t>
            </a:r>
            <a:r>
              <a:rPr lang="hr-HR" dirty="0"/>
              <a:t> </a:t>
            </a:r>
            <a:r>
              <a:rPr lang="hr-HR" dirty="0" err="1"/>
              <a:t>locator</a:t>
            </a:r>
            <a:r>
              <a:rPr lang="hr-HR" dirty="0"/>
              <a:t> </a:t>
            </a:r>
            <a:r>
              <a:rPr lang="hr-HR" dirty="0" err="1"/>
              <a:t>in</a:t>
            </a:r>
            <a:r>
              <a:rPr lang="hr-HR" dirty="0"/>
              <a:t> </a:t>
            </a:r>
            <a:r>
              <a:rPr lang="hr-HR" dirty="0" err="1"/>
              <a:t>case</a:t>
            </a:r>
            <a:r>
              <a:rPr lang="hr-HR" dirty="0"/>
              <a:t> URL </a:t>
            </a:r>
            <a:r>
              <a:rPr lang="hr-HR" dirty="0" err="1"/>
              <a:t>changes</a:t>
            </a:r>
            <a:endParaRPr lang="hr-HR" dirty="0"/>
          </a:p>
          <a:p>
            <a:r>
              <a:rPr lang="hr-HR" dirty="0" err="1"/>
              <a:t>Persistent</a:t>
            </a:r>
            <a:r>
              <a:rPr lang="hr-HR" dirty="0"/>
              <a:t> </a:t>
            </a:r>
            <a:r>
              <a:rPr lang="hr-HR" dirty="0" err="1"/>
              <a:t>archiving</a:t>
            </a:r>
            <a:endParaRPr lang="hr-HR" dirty="0"/>
          </a:p>
          <a:p>
            <a:r>
              <a:rPr lang="hr-HR" dirty="0" err="1"/>
              <a:t>Moodle</a:t>
            </a:r>
            <a:r>
              <a:rPr lang="hr-HR" dirty="0"/>
              <a:t> -&gt; DABAR -&gt; </a:t>
            </a:r>
            <a:r>
              <a:rPr lang="hr-HR" dirty="0" err="1"/>
              <a:t>Moodle</a:t>
            </a:r>
            <a:r>
              <a:rPr lang="hr-HR" dirty="0"/>
              <a:t> = </a:t>
            </a:r>
            <a:r>
              <a:rPr lang="hr-HR" dirty="0" err="1"/>
              <a:t>sharing</a:t>
            </a:r>
            <a:r>
              <a:rPr lang="hr-HR" dirty="0"/>
              <a:t> and </a:t>
            </a:r>
            <a:r>
              <a:rPr lang="hr-HR" dirty="0" err="1"/>
              <a:t>reuse</a:t>
            </a:r>
            <a:endParaRPr lang="hr-HR" dirty="0"/>
          </a:p>
        </p:txBody>
      </p:sp>
      <p:pic>
        <p:nvPicPr>
          <p:cNvPr id="4" name="Picture 15" descr="Digitaln academic archives and repositories"/>
          <p:cNvPicPr>
            <a:picLocks noChangeAspect="1" noChangeArrowheads="1"/>
          </p:cNvPicPr>
          <p:nvPr/>
        </p:nvPicPr>
        <p:blipFill>
          <a:blip r:embed="rId3" cstate="print"/>
          <a:srcRect/>
          <a:stretch>
            <a:fillRect/>
          </a:stretch>
        </p:blipFill>
        <p:spPr bwMode="auto">
          <a:xfrm>
            <a:off x="6563130" y="-66616"/>
            <a:ext cx="2580870" cy="1435835"/>
          </a:xfrm>
          <a:prstGeom prst="rect">
            <a:avLst/>
          </a:prstGeom>
          <a:noFill/>
        </p:spPr>
      </p:pic>
    </p:spTree>
    <p:extLst>
      <p:ext uri="{BB962C8B-B14F-4D97-AF65-F5344CB8AC3E}">
        <p14:creationId xmlns:p14="http://schemas.microsoft.com/office/powerpoint/2010/main" val="3067659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a:t>OER </a:t>
            </a:r>
            <a:r>
              <a:rPr lang="hr-HR" dirty="0" err="1"/>
              <a:t>in</a:t>
            </a:r>
            <a:r>
              <a:rPr lang="hr-HR" dirty="0"/>
              <a:t> Dabar</a:t>
            </a:r>
          </a:p>
        </p:txBody>
      </p:sp>
      <p:sp>
        <p:nvSpPr>
          <p:cNvPr id="3" name="Content Placeholder 2"/>
          <p:cNvSpPr>
            <a:spLocks noGrp="1"/>
          </p:cNvSpPr>
          <p:nvPr>
            <p:ph idx="1"/>
          </p:nvPr>
        </p:nvSpPr>
        <p:spPr/>
        <p:txBody>
          <a:bodyPr/>
          <a:lstStyle/>
          <a:p>
            <a:endParaRPr lang="hr-HR" dirty="0"/>
          </a:p>
        </p:txBody>
      </p:sp>
      <p:pic>
        <p:nvPicPr>
          <p:cNvPr id="4" name="Picture 15" descr="Digitaln academic archives and repositories"/>
          <p:cNvPicPr>
            <a:picLocks noChangeAspect="1" noChangeArrowheads="1"/>
          </p:cNvPicPr>
          <p:nvPr/>
        </p:nvPicPr>
        <p:blipFill>
          <a:blip r:embed="rId3" cstate="print"/>
          <a:srcRect/>
          <a:stretch>
            <a:fillRect/>
          </a:stretch>
        </p:blipFill>
        <p:spPr bwMode="auto">
          <a:xfrm>
            <a:off x="6563130" y="-66616"/>
            <a:ext cx="2580870" cy="1435835"/>
          </a:xfrm>
          <a:prstGeom prst="rect">
            <a:avLst/>
          </a:prstGeom>
          <a:noFill/>
        </p:spPr>
      </p:pic>
      <p:pic>
        <p:nvPicPr>
          <p:cNvPr id="6" name="Picture 5">
            <a:extLst>
              <a:ext uri="{FF2B5EF4-FFF2-40B4-BE49-F238E27FC236}">
                <a16:creationId xmlns:a16="http://schemas.microsoft.com/office/drawing/2014/main" id="{F043176F-A243-49B9-AE7F-48BF9F18A1C5}"/>
              </a:ext>
            </a:extLst>
          </p:cNvPr>
          <p:cNvPicPr>
            <a:picLocks noChangeAspect="1"/>
          </p:cNvPicPr>
          <p:nvPr/>
        </p:nvPicPr>
        <p:blipFill>
          <a:blip r:embed="rId4"/>
          <a:stretch>
            <a:fillRect/>
          </a:stretch>
        </p:blipFill>
        <p:spPr>
          <a:xfrm>
            <a:off x="628649" y="1369218"/>
            <a:ext cx="5682996" cy="3263503"/>
          </a:xfrm>
          <a:prstGeom prst="rect">
            <a:avLst/>
          </a:prstGeom>
        </p:spPr>
      </p:pic>
      <p:sp>
        <p:nvSpPr>
          <p:cNvPr id="9" name="TextBox 8">
            <a:extLst>
              <a:ext uri="{FF2B5EF4-FFF2-40B4-BE49-F238E27FC236}">
                <a16:creationId xmlns:a16="http://schemas.microsoft.com/office/drawing/2014/main" id="{06A8877C-60C5-4A23-BE41-CE692B6A774F}"/>
              </a:ext>
            </a:extLst>
          </p:cNvPr>
          <p:cNvSpPr txBox="1"/>
          <p:nvPr/>
        </p:nvSpPr>
        <p:spPr>
          <a:xfrm>
            <a:off x="6738781" y="2110085"/>
            <a:ext cx="2085905" cy="1338828"/>
          </a:xfrm>
          <a:prstGeom prst="rect">
            <a:avLst/>
          </a:prstGeom>
          <a:solidFill>
            <a:schemeClr val="accent1">
              <a:lumMod val="20000"/>
              <a:lumOff val="80000"/>
            </a:schemeClr>
          </a:solidFill>
          <a:ln>
            <a:solidFill>
              <a:schemeClr val="tx1"/>
            </a:solidFill>
          </a:ln>
        </p:spPr>
        <p:txBody>
          <a:bodyPr wrap="square" rtlCol="0">
            <a:spAutoFit/>
          </a:bodyPr>
          <a:lstStyle/>
          <a:p>
            <a:r>
              <a:rPr lang="hr-HR" dirty="0"/>
              <a:t>22 </a:t>
            </a:r>
            <a:r>
              <a:rPr lang="hr-HR" dirty="0" err="1"/>
              <a:t>November</a:t>
            </a:r>
            <a:r>
              <a:rPr lang="hr-HR" dirty="0"/>
              <a:t> 2022:</a:t>
            </a:r>
          </a:p>
          <a:p>
            <a:endParaRPr lang="hr-HR" dirty="0"/>
          </a:p>
          <a:p>
            <a:r>
              <a:rPr lang="hr-HR" dirty="0"/>
              <a:t>128 </a:t>
            </a:r>
            <a:r>
              <a:rPr lang="hr-HR" dirty="0" err="1"/>
              <a:t>published</a:t>
            </a:r>
            <a:r>
              <a:rPr lang="hr-HR" dirty="0"/>
              <a:t> </a:t>
            </a:r>
            <a:r>
              <a:rPr lang="hr-HR" dirty="0" err="1"/>
              <a:t>objects</a:t>
            </a:r>
            <a:endParaRPr lang="hr-HR" dirty="0"/>
          </a:p>
          <a:p>
            <a:r>
              <a:rPr lang="hr-HR" dirty="0"/>
              <a:t>OA: 102 </a:t>
            </a:r>
            <a:r>
              <a:rPr lang="hr-HR" dirty="0" err="1"/>
              <a:t>objects</a:t>
            </a:r>
            <a:r>
              <a:rPr lang="hr-HR" dirty="0"/>
              <a:t> = 79.8%</a:t>
            </a:r>
          </a:p>
          <a:p>
            <a:endParaRPr lang="hr-HR" dirty="0"/>
          </a:p>
          <a:p>
            <a:r>
              <a:rPr lang="hr-HR" dirty="0"/>
              <a:t>32 </a:t>
            </a:r>
            <a:r>
              <a:rPr lang="hr-HR" dirty="0" err="1"/>
              <a:t>repositories</a:t>
            </a:r>
            <a:endParaRPr lang="hr-HR" dirty="0"/>
          </a:p>
        </p:txBody>
      </p:sp>
    </p:spTree>
    <p:extLst>
      <p:ext uri="{BB962C8B-B14F-4D97-AF65-F5344CB8AC3E}">
        <p14:creationId xmlns:p14="http://schemas.microsoft.com/office/powerpoint/2010/main" val="18072775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dirty="0"/>
          </a:p>
        </p:txBody>
      </p:sp>
      <p:sp>
        <p:nvSpPr>
          <p:cNvPr id="3" name="Content Placeholder 2"/>
          <p:cNvSpPr>
            <a:spLocks noGrp="1"/>
          </p:cNvSpPr>
          <p:nvPr>
            <p:ph idx="1"/>
          </p:nvPr>
        </p:nvSpPr>
        <p:spPr/>
        <p:txBody>
          <a:bodyPr/>
          <a:lstStyle/>
          <a:p>
            <a:endParaRPr lang="hr-HR" dirty="0"/>
          </a:p>
        </p:txBody>
      </p:sp>
      <p:pic>
        <p:nvPicPr>
          <p:cNvPr id="10" name="Picture 9">
            <a:extLst>
              <a:ext uri="{FF2B5EF4-FFF2-40B4-BE49-F238E27FC236}">
                <a16:creationId xmlns:a16="http://schemas.microsoft.com/office/drawing/2014/main" id="{EB5EA918-0AB3-4DBE-BD0E-73C4629F5F35}"/>
              </a:ext>
            </a:extLst>
          </p:cNvPr>
          <p:cNvPicPr>
            <a:picLocks noChangeAspect="1"/>
          </p:cNvPicPr>
          <p:nvPr/>
        </p:nvPicPr>
        <p:blipFill>
          <a:blip r:embed="rId3"/>
          <a:stretch>
            <a:fillRect/>
          </a:stretch>
        </p:blipFill>
        <p:spPr>
          <a:xfrm>
            <a:off x="425449" y="350757"/>
            <a:ext cx="7933887" cy="4053450"/>
          </a:xfrm>
          <a:prstGeom prst="rect">
            <a:avLst/>
          </a:prstGeom>
        </p:spPr>
      </p:pic>
    </p:spTree>
    <p:extLst>
      <p:ext uri="{BB962C8B-B14F-4D97-AF65-F5344CB8AC3E}">
        <p14:creationId xmlns:p14="http://schemas.microsoft.com/office/powerpoint/2010/main" val="25584649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a:t>OER </a:t>
            </a:r>
            <a:r>
              <a:rPr lang="hr-HR" dirty="0" err="1"/>
              <a:t>in</a:t>
            </a:r>
            <a:r>
              <a:rPr lang="hr-HR" dirty="0"/>
              <a:t> Dabar – </a:t>
            </a:r>
            <a:r>
              <a:rPr lang="hr-HR" dirty="0" err="1"/>
              <a:t>reasons</a:t>
            </a:r>
            <a:r>
              <a:rPr lang="hr-HR" dirty="0"/>
              <a:t> of low </a:t>
            </a:r>
            <a:r>
              <a:rPr lang="hr-HR" dirty="0" err="1"/>
              <a:t>usage</a:t>
            </a:r>
            <a:r>
              <a:rPr lang="hr-HR" dirty="0"/>
              <a:t>?</a:t>
            </a:r>
          </a:p>
        </p:txBody>
      </p:sp>
      <p:sp>
        <p:nvSpPr>
          <p:cNvPr id="3" name="Content Placeholder 2"/>
          <p:cNvSpPr>
            <a:spLocks noGrp="1"/>
          </p:cNvSpPr>
          <p:nvPr>
            <p:ph idx="1"/>
          </p:nvPr>
        </p:nvSpPr>
        <p:spPr/>
        <p:txBody>
          <a:bodyPr/>
          <a:lstStyle/>
          <a:p>
            <a:r>
              <a:rPr lang="hr-HR" dirty="0"/>
              <a:t>Not </a:t>
            </a:r>
            <a:r>
              <a:rPr lang="hr-HR" dirty="0" err="1"/>
              <a:t>promoted</a:t>
            </a:r>
            <a:r>
              <a:rPr lang="hr-HR" dirty="0"/>
              <a:t> </a:t>
            </a:r>
            <a:r>
              <a:rPr lang="hr-HR" dirty="0" err="1"/>
              <a:t>enough</a:t>
            </a:r>
            <a:r>
              <a:rPr lang="hr-HR" dirty="0"/>
              <a:t>?</a:t>
            </a:r>
          </a:p>
          <a:p>
            <a:r>
              <a:rPr lang="hr-HR" dirty="0" err="1"/>
              <a:t>Lack</a:t>
            </a:r>
            <a:r>
              <a:rPr lang="hr-HR" dirty="0"/>
              <a:t> of </a:t>
            </a:r>
            <a:r>
              <a:rPr lang="hr-HR" dirty="0" err="1"/>
              <a:t>education</a:t>
            </a:r>
            <a:r>
              <a:rPr lang="hr-HR" dirty="0"/>
              <a:t>?</a:t>
            </a:r>
          </a:p>
          <a:p>
            <a:r>
              <a:rPr lang="hr-HR" dirty="0" err="1"/>
              <a:t>Passive</a:t>
            </a:r>
            <a:r>
              <a:rPr lang="hr-HR" dirty="0"/>
              <a:t> </a:t>
            </a:r>
            <a:r>
              <a:rPr lang="hr-HR" dirty="0" err="1"/>
              <a:t>working</a:t>
            </a:r>
            <a:r>
              <a:rPr lang="hr-HR" dirty="0"/>
              <a:t> </a:t>
            </a:r>
            <a:r>
              <a:rPr lang="hr-HR" dirty="0" err="1"/>
              <a:t>group</a:t>
            </a:r>
            <a:r>
              <a:rPr lang="hr-HR" dirty="0"/>
              <a:t>?</a:t>
            </a:r>
          </a:p>
          <a:p>
            <a:r>
              <a:rPr lang="hr-HR" dirty="0" err="1"/>
              <a:t>Lack</a:t>
            </a:r>
            <a:r>
              <a:rPr lang="hr-HR" dirty="0"/>
              <a:t> of </a:t>
            </a:r>
            <a:r>
              <a:rPr lang="hr-HR" dirty="0" err="1"/>
              <a:t>interest</a:t>
            </a:r>
            <a:r>
              <a:rPr lang="hr-HR" dirty="0"/>
              <a:t>?</a:t>
            </a:r>
          </a:p>
          <a:p>
            <a:pPr lvl="1"/>
            <a:r>
              <a:rPr lang="hr-HR" dirty="0"/>
              <a:t>Not </a:t>
            </a:r>
            <a:r>
              <a:rPr lang="hr-HR" dirty="0" err="1"/>
              <a:t>defined</a:t>
            </a:r>
            <a:r>
              <a:rPr lang="hr-HR" dirty="0"/>
              <a:t> </a:t>
            </a:r>
            <a:r>
              <a:rPr lang="hr-HR" dirty="0" err="1"/>
              <a:t>who</a:t>
            </a:r>
            <a:r>
              <a:rPr lang="hr-HR" dirty="0"/>
              <a:t> </a:t>
            </a:r>
            <a:r>
              <a:rPr lang="hr-HR" dirty="0" err="1"/>
              <a:t>should</a:t>
            </a:r>
            <a:r>
              <a:rPr lang="hr-HR" dirty="0"/>
              <a:t> </a:t>
            </a:r>
            <a:r>
              <a:rPr lang="hr-HR" dirty="0" err="1"/>
              <a:t>upload</a:t>
            </a:r>
            <a:r>
              <a:rPr lang="hr-HR" dirty="0"/>
              <a:t> </a:t>
            </a:r>
            <a:r>
              <a:rPr lang="hr-HR" dirty="0" err="1"/>
              <a:t>educational</a:t>
            </a:r>
            <a:r>
              <a:rPr lang="hr-HR" dirty="0"/>
              <a:t> </a:t>
            </a:r>
            <a:r>
              <a:rPr lang="hr-HR" dirty="0" err="1"/>
              <a:t>objects</a:t>
            </a:r>
            <a:r>
              <a:rPr lang="hr-HR" dirty="0"/>
              <a:t> </a:t>
            </a:r>
            <a:r>
              <a:rPr lang="hr-HR" dirty="0" err="1"/>
              <a:t>in</a:t>
            </a:r>
            <a:r>
              <a:rPr lang="hr-HR" dirty="0"/>
              <a:t> </a:t>
            </a:r>
            <a:r>
              <a:rPr lang="hr-HR" dirty="0" err="1"/>
              <a:t>repository</a:t>
            </a:r>
            <a:r>
              <a:rPr lang="hr-HR" dirty="0"/>
              <a:t> – </a:t>
            </a:r>
            <a:r>
              <a:rPr lang="hr-HR" dirty="0" err="1"/>
              <a:t>teachers</a:t>
            </a:r>
            <a:r>
              <a:rPr lang="hr-HR" dirty="0"/>
              <a:t> </a:t>
            </a:r>
            <a:r>
              <a:rPr lang="hr-HR" dirty="0" err="1"/>
              <a:t>or</a:t>
            </a:r>
            <a:r>
              <a:rPr lang="hr-HR" dirty="0"/>
              <a:t> </a:t>
            </a:r>
            <a:r>
              <a:rPr lang="hr-HR" dirty="0" err="1"/>
              <a:t>repository</a:t>
            </a:r>
            <a:r>
              <a:rPr lang="hr-HR" dirty="0"/>
              <a:t> </a:t>
            </a:r>
            <a:r>
              <a:rPr lang="hr-HR" dirty="0" err="1"/>
              <a:t>administrators</a:t>
            </a:r>
            <a:r>
              <a:rPr lang="hr-HR" dirty="0"/>
              <a:t> (</a:t>
            </a:r>
            <a:r>
              <a:rPr lang="hr-HR" dirty="0" err="1"/>
              <a:t>mostly</a:t>
            </a:r>
            <a:r>
              <a:rPr lang="hr-HR" dirty="0"/>
              <a:t> </a:t>
            </a:r>
            <a:r>
              <a:rPr lang="hr-HR" dirty="0" err="1"/>
              <a:t>librarians</a:t>
            </a:r>
            <a:r>
              <a:rPr lang="hr-HR" dirty="0"/>
              <a:t>)?</a:t>
            </a:r>
          </a:p>
          <a:p>
            <a:r>
              <a:rPr lang="hr-HR" dirty="0" err="1"/>
              <a:t>Complicated</a:t>
            </a:r>
            <a:r>
              <a:rPr lang="hr-HR" dirty="0"/>
              <a:t> </a:t>
            </a:r>
            <a:r>
              <a:rPr lang="hr-HR" dirty="0" err="1"/>
              <a:t>metadata</a:t>
            </a:r>
            <a:r>
              <a:rPr lang="hr-HR" dirty="0"/>
              <a:t> </a:t>
            </a:r>
            <a:r>
              <a:rPr lang="hr-HR" dirty="0" err="1"/>
              <a:t>desription</a:t>
            </a:r>
            <a:r>
              <a:rPr lang="hr-HR" dirty="0"/>
              <a:t>?</a:t>
            </a:r>
          </a:p>
          <a:p>
            <a:r>
              <a:rPr lang="hr-HR" dirty="0"/>
              <a:t>No </a:t>
            </a:r>
            <a:r>
              <a:rPr lang="hr-HR" dirty="0" err="1"/>
              <a:t>legal</a:t>
            </a:r>
            <a:r>
              <a:rPr lang="hr-HR" dirty="0"/>
              <a:t> </a:t>
            </a:r>
            <a:r>
              <a:rPr lang="hr-HR" dirty="0" err="1"/>
              <a:t>obligations</a:t>
            </a:r>
            <a:r>
              <a:rPr lang="hr-HR" dirty="0"/>
              <a:t>?</a:t>
            </a:r>
          </a:p>
          <a:p>
            <a:r>
              <a:rPr lang="hr-HR" dirty="0"/>
              <a:t>Access </a:t>
            </a:r>
            <a:r>
              <a:rPr lang="hr-HR" dirty="0" err="1"/>
              <a:t>rights</a:t>
            </a:r>
            <a:r>
              <a:rPr lang="hr-HR" dirty="0"/>
              <a:t> and </a:t>
            </a:r>
            <a:r>
              <a:rPr lang="hr-HR" dirty="0" err="1"/>
              <a:t>terms</a:t>
            </a:r>
            <a:r>
              <a:rPr lang="hr-HR" dirty="0"/>
              <a:t> of use not </a:t>
            </a:r>
            <a:r>
              <a:rPr lang="hr-HR" dirty="0" err="1"/>
              <a:t>defined</a:t>
            </a:r>
            <a:r>
              <a:rPr lang="hr-HR" dirty="0"/>
              <a:t>?</a:t>
            </a:r>
          </a:p>
        </p:txBody>
      </p:sp>
      <p:pic>
        <p:nvPicPr>
          <p:cNvPr id="4" name="Picture 15" descr="Digitaln academic archives and repositories"/>
          <p:cNvPicPr>
            <a:picLocks noChangeAspect="1" noChangeArrowheads="1"/>
          </p:cNvPicPr>
          <p:nvPr/>
        </p:nvPicPr>
        <p:blipFill>
          <a:blip r:embed="rId3" cstate="print"/>
          <a:srcRect/>
          <a:stretch>
            <a:fillRect/>
          </a:stretch>
        </p:blipFill>
        <p:spPr bwMode="auto">
          <a:xfrm>
            <a:off x="6563130" y="-66616"/>
            <a:ext cx="2580870" cy="1435835"/>
          </a:xfrm>
          <a:prstGeom prst="rect">
            <a:avLst/>
          </a:prstGeom>
          <a:noFill/>
        </p:spPr>
      </p:pic>
    </p:spTree>
    <p:extLst>
      <p:ext uri="{BB962C8B-B14F-4D97-AF65-F5344CB8AC3E}">
        <p14:creationId xmlns:p14="http://schemas.microsoft.com/office/powerpoint/2010/main" val="3852631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hr-HR" dirty="0" err="1"/>
              <a:t>Thank</a:t>
            </a:r>
            <a:r>
              <a:rPr lang="hr-HR" dirty="0"/>
              <a:t> </a:t>
            </a:r>
            <a:r>
              <a:rPr lang="hr-HR" dirty="0" err="1"/>
              <a:t>you</a:t>
            </a:r>
            <a:r>
              <a:rPr lang="hr-HR" dirty="0"/>
              <a:t>!</a:t>
            </a:r>
            <a:br>
              <a:rPr lang="hr-HR" dirty="0"/>
            </a:br>
            <a:br>
              <a:rPr lang="hr-HR" dirty="0"/>
            </a:br>
            <a:r>
              <a:rPr lang="hr-HR" dirty="0"/>
              <a:t>https://dabar.srce.hr/en</a:t>
            </a:r>
          </a:p>
        </p:txBody>
      </p:sp>
      <p:sp>
        <p:nvSpPr>
          <p:cNvPr id="3" name="Subtitle 2"/>
          <p:cNvSpPr>
            <a:spLocks noGrp="1"/>
          </p:cNvSpPr>
          <p:nvPr>
            <p:ph type="subTitle" idx="1"/>
          </p:nvPr>
        </p:nvSpPr>
        <p:spPr/>
        <p:txBody>
          <a:bodyPr/>
          <a:lstStyle/>
          <a:p>
            <a:pPr>
              <a:spcBef>
                <a:spcPts val="750"/>
              </a:spcBef>
            </a:pPr>
            <a:r>
              <a:rPr lang="hr-HR" dirty="0"/>
              <a:t>dabar@srce.hr</a:t>
            </a:r>
          </a:p>
        </p:txBody>
      </p:sp>
    </p:spTree>
    <p:extLst>
      <p:ext uri="{BB962C8B-B14F-4D97-AF65-F5344CB8AC3E}">
        <p14:creationId xmlns:p14="http://schemas.microsoft.com/office/powerpoint/2010/main" val="25185490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a:t>DABAR</a:t>
            </a:r>
          </a:p>
        </p:txBody>
      </p:sp>
      <p:sp>
        <p:nvSpPr>
          <p:cNvPr id="3" name="Content Placeholder 2"/>
          <p:cNvSpPr>
            <a:spLocks noGrp="1"/>
          </p:cNvSpPr>
          <p:nvPr>
            <p:ph idx="1"/>
          </p:nvPr>
        </p:nvSpPr>
        <p:spPr/>
        <p:txBody>
          <a:bodyPr>
            <a:normAutofit/>
          </a:bodyPr>
          <a:lstStyle/>
          <a:p>
            <a:pPr marL="172800" indent="-172800">
              <a:spcBef>
                <a:spcPts val="750"/>
              </a:spcBef>
            </a:pPr>
            <a:r>
              <a:rPr lang="hr-HR" b="1" dirty="0"/>
              <a:t>Digital </a:t>
            </a:r>
            <a:r>
              <a:rPr lang="hr-HR" b="1" dirty="0" err="1"/>
              <a:t>academic</a:t>
            </a:r>
            <a:r>
              <a:rPr lang="hr-HR" b="1" dirty="0"/>
              <a:t> </a:t>
            </a:r>
            <a:r>
              <a:rPr lang="hr-HR" b="1" dirty="0" err="1"/>
              <a:t>archives</a:t>
            </a:r>
            <a:r>
              <a:rPr lang="hr-HR" b="1" dirty="0"/>
              <a:t> and </a:t>
            </a:r>
            <a:r>
              <a:rPr lang="hr-HR" b="1" dirty="0" err="1"/>
              <a:t>repositories</a:t>
            </a:r>
            <a:r>
              <a:rPr lang="hr-HR" b="1" dirty="0"/>
              <a:t> </a:t>
            </a:r>
            <a:r>
              <a:rPr lang="hr-HR" dirty="0"/>
              <a:t>- </a:t>
            </a:r>
            <a:r>
              <a:rPr lang="hr-HR" dirty="0">
                <a:hlinkClick r:id="rId3"/>
              </a:rPr>
              <a:t>https://dabar.srce.hr/en</a:t>
            </a:r>
            <a:endParaRPr lang="hr-HR" dirty="0"/>
          </a:p>
          <a:p>
            <a:pPr marL="172800" indent="-172800">
              <a:spcBef>
                <a:spcPts val="750"/>
              </a:spcBef>
            </a:pPr>
            <a:r>
              <a:rPr lang="hr-HR" dirty="0"/>
              <a:t>Croatian </a:t>
            </a:r>
            <a:r>
              <a:rPr lang="hr-HR" dirty="0" err="1"/>
              <a:t>national</a:t>
            </a:r>
            <a:r>
              <a:rPr lang="hr-HR" dirty="0"/>
              <a:t> e-</a:t>
            </a:r>
            <a:r>
              <a:rPr lang="hr-HR" dirty="0" err="1"/>
              <a:t>infrastructure</a:t>
            </a:r>
            <a:r>
              <a:rPr lang="hr-HR" dirty="0"/>
              <a:t> for </a:t>
            </a:r>
            <a:r>
              <a:rPr lang="hr-HR" dirty="0" err="1"/>
              <a:t>digital</a:t>
            </a:r>
            <a:r>
              <a:rPr lang="hr-HR" dirty="0"/>
              <a:t> </a:t>
            </a:r>
            <a:r>
              <a:rPr lang="hr-HR" dirty="0" err="1"/>
              <a:t>repositories</a:t>
            </a:r>
            <a:endParaRPr lang="hr-HR" dirty="0"/>
          </a:p>
          <a:p>
            <a:pPr marL="172800" indent="-172800">
              <a:spcBef>
                <a:spcPts val="750"/>
              </a:spcBef>
            </a:pPr>
            <a:r>
              <a:rPr lang="hr-HR" dirty="0" err="1"/>
              <a:t>Users</a:t>
            </a:r>
            <a:r>
              <a:rPr lang="hr-HR" dirty="0"/>
              <a:t>?</a:t>
            </a:r>
          </a:p>
          <a:p>
            <a:pPr marL="429968" lvl="1" indent="-172800">
              <a:spcBef>
                <a:spcPts val="750"/>
              </a:spcBef>
            </a:pPr>
            <a:r>
              <a:rPr lang="hr-HR" dirty="0" err="1"/>
              <a:t>Scientific</a:t>
            </a:r>
            <a:r>
              <a:rPr lang="hr-HR" dirty="0"/>
              <a:t> and </a:t>
            </a:r>
            <a:r>
              <a:rPr lang="hr-HR" dirty="0" err="1"/>
              <a:t>educational</a:t>
            </a:r>
            <a:r>
              <a:rPr lang="hr-HR" dirty="0"/>
              <a:t> </a:t>
            </a:r>
            <a:r>
              <a:rPr lang="hr-HR" dirty="0" err="1"/>
              <a:t>institutions</a:t>
            </a:r>
            <a:r>
              <a:rPr lang="hr-HR" dirty="0"/>
              <a:t> </a:t>
            </a:r>
            <a:r>
              <a:rPr lang="hr-HR" dirty="0" err="1"/>
              <a:t>registered</a:t>
            </a:r>
            <a:r>
              <a:rPr lang="hr-HR" dirty="0"/>
              <a:t> </a:t>
            </a:r>
            <a:r>
              <a:rPr lang="hr-HR" dirty="0" err="1"/>
              <a:t>in</a:t>
            </a:r>
            <a:r>
              <a:rPr lang="hr-HR" dirty="0"/>
              <a:t> the Republic of Croatia</a:t>
            </a:r>
          </a:p>
          <a:p>
            <a:pPr marL="172800" indent="-172800">
              <a:spcBef>
                <a:spcPts val="750"/>
              </a:spcBef>
            </a:pPr>
            <a:r>
              <a:rPr lang="hr-HR" dirty="0"/>
              <a:t>What do </a:t>
            </a:r>
            <a:r>
              <a:rPr lang="hr-HR" dirty="0" err="1"/>
              <a:t>users</a:t>
            </a:r>
            <a:r>
              <a:rPr lang="hr-HR" dirty="0"/>
              <a:t> </a:t>
            </a:r>
            <a:r>
              <a:rPr lang="hr-HR" dirty="0" err="1"/>
              <a:t>get</a:t>
            </a:r>
            <a:r>
              <a:rPr lang="hr-HR" dirty="0"/>
              <a:t>?</a:t>
            </a:r>
          </a:p>
          <a:p>
            <a:pPr marL="429968" lvl="1" indent="-172800">
              <a:spcBef>
                <a:spcPts val="750"/>
              </a:spcBef>
            </a:pPr>
            <a:r>
              <a:rPr lang="hr-HR" dirty="0">
                <a:solidFill>
                  <a:srgbClr val="1E1E1E"/>
                </a:solidFill>
                <a:latin typeface="Helvetica Neue"/>
              </a:rPr>
              <a:t>R</a:t>
            </a:r>
            <a:r>
              <a:rPr lang="en-US" b="0" i="0" dirty="0" err="1">
                <a:solidFill>
                  <a:srgbClr val="1E1E1E"/>
                </a:solidFill>
                <a:effectLst/>
                <a:latin typeface="Helvetica Neue"/>
              </a:rPr>
              <a:t>eliable</a:t>
            </a:r>
            <a:r>
              <a:rPr lang="en-US" b="0" i="0" dirty="0">
                <a:solidFill>
                  <a:srgbClr val="1E1E1E"/>
                </a:solidFill>
                <a:effectLst/>
                <a:latin typeface="Helvetica Neue"/>
              </a:rPr>
              <a:t> and interoperable institutional </a:t>
            </a:r>
            <a:r>
              <a:rPr lang="hr-HR" b="0" i="0" dirty="0">
                <a:solidFill>
                  <a:srgbClr val="1E1E1E"/>
                </a:solidFill>
                <a:effectLst/>
                <a:latin typeface="Helvetica Neue"/>
              </a:rPr>
              <a:t>and/</a:t>
            </a:r>
            <a:r>
              <a:rPr lang="hr-HR" b="0" i="0" dirty="0" err="1">
                <a:solidFill>
                  <a:srgbClr val="1E1E1E"/>
                </a:solidFill>
                <a:effectLst/>
                <a:latin typeface="Helvetica Neue"/>
              </a:rPr>
              <a:t>or</a:t>
            </a:r>
            <a:r>
              <a:rPr lang="en-US" b="0" i="0" dirty="0">
                <a:solidFill>
                  <a:srgbClr val="1E1E1E"/>
                </a:solidFill>
                <a:effectLst/>
                <a:latin typeface="Helvetica Neue"/>
              </a:rPr>
              <a:t> thematic </a:t>
            </a:r>
            <a:r>
              <a:rPr lang="hr-HR" b="0" i="0" dirty="0" err="1">
                <a:solidFill>
                  <a:srgbClr val="1E1E1E"/>
                </a:solidFill>
                <a:effectLst/>
                <a:latin typeface="Helvetica Neue"/>
              </a:rPr>
              <a:t>repository</a:t>
            </a:r>
            <a:endParaRPr lang="hr-HR" b="0" i="0" dirty="0">
              <a:solidFill>
                <a:srgbClr val="1E1E1E"/>
              </a:solidFill>
              <a:effectLst/>
              <a:latin typeface="Helvetica Neue"/>
            </a:endParaRPr>
          </a:p>
          <a:p>
            <a:pPr marL="429968" lvl="1" indent="-172800">
              <a:spcBef>
                <a:spcPts val="750"/>
              </a:spcBef>
            </a:pPr>
            <a:r>
              <a:rPr lang="hr-HR" dirty="0" err="1">
                <a:solidFill>
                  <a:srgbClr val="1E1E1E"/>
                </a:solidFill>
                <a:latin typeface="Helvetica Neue"/>
              </a:rPr>
              <a:t>Repository</a:t>
            </a:r>
            <a:r>
              <a:rPr lang="hr-HR" dirty="0">
                <a:solidFill>
                  <a:srgbClr val="1E1E1E"/>
                </a:solidFill>
                <a:latin typeface="Helvetica Neue"/>
              </a:rPr>
              <a:t> </a:t>
            </a:r>
            <a:r>
              <a:rPr lang="hr-HR" dirty="0" err="1">
                <a:solidFill>
                  <a:srgbClr val="1E1E1E"/>
                </a:solidFill>
                <a:latin typeface="Helvetica Neue"/>
              </a:rPr>
              <a:t>under</a:t>
            </a:r>
            <a:r>
              <a:rPr lang="hr-HR" dirty="0">
                <a:solidFill>
                  <a:srgbClr val="1E1E1E"/>
                </a:solidFill>
                <a:latin typeface="Helvetica Neue"/>
              </a:rPr>
              <a:t> the </a:t>
            </a:r>
            <a:r>
              <a:rPr lang="hr-HR" dirty="0" err="1">
                <a:solidFill>
                  <a:srgbClr val="1E1E1E"/>
                </a:solidFill>
                <a:latin typeface="Helvetica Neue"/>
              </a:rPr>
              <a:t>institution’s</a:t>
            </a:r>
            <a:r>
              <a:rPr lang="hr-HR" dirty="0">
                <a:solidFill>
                  <a:srgbClr val="1E1E1E"/>
                </a:solidFill>
                <a:latin typeface="Helvetica Neue"/>
              </a:rPr>
              <a:t> web </a:t>
            </a:r>
            <a:r>
              <a:rPr lang="hr-HR" dirty="0" err="1">
                <a:solidFill>
                  <a:srgbClr val="1E1E1E"/>
                </a:solidFill>
                <a:latin typeface="Helvetica Neue"/>
              </a:rPr>
              <a:t>domain</a:t>
            </a:r>
            <a:endParaRPr lang="hr-HR" dirty="0">
              <a:solidFill>
                <a:srgbClr val="1E1E1E"/>
              </a:solidFill>
              <a:latin typeface="Helvetica Neue"/>
            </a:endParaRPr>
          </a:p>
          <a:p>
            <a:pPr marL="429968" lvl="1" indent="-172800">
              <a:spcBef>
                <a:spcPts val="750"/>
              </a:spcBef>
            </a:pPr>
            <a:r>
              <a:rPr lang="hr-HR" dirty="0">
                <a:solidFill>
                  <a:srgbClr val="1E1E1E"/>
                </a:solidFill>
                <a:latin typeface="Helvetica Neue"/>
              </a:rPr>
              <a:t>Total </a:t>
            </a:r>
            <a:r>
              <a:rPr lang="hr-HR" dirty="0" err="1">
                <a:solidFill>
                  <a:srgbClr val="1E1E1E"/>
                </a:solidFill>
                <a:latin typeface="Helvetica Neue"/>
              </a:rPr>
              <a:t>control</a:t>
            </a:r>
            <a:r>
              <a:rPr lang="hr-HR" dirty="0">
                <a:solidFill>
                  <a:srgbClr val="1E1E1E"/>
                </a:solidFill>
                <a:latin typeface="Helvetica Neue"/>
              </a:rPr>
              <a:t> </a:t>
            </a:r>
            <a:r>
              <a:rPr lang="hr-HR" dirty="0" err="1">
                <a:solidFill>
                  <a:srgbClr val="1E1E1E"/>
                </a:solidFill>
                <a:latin typeface="Helvetica Neue"/>
              </a:rPr>
              <a:t>over</a:t>
            </a:r>
            <a:r>
              <a:rPr lang="hr-HR" dirty="0">
                <a:solidFill>
                  <a:srgbClr val="1E1E1E"/>
                </a:solidFill>
                <a:latin typeface="Helvetica Neue"/>
              </a:rPr>
              <a:t> </a:t>
            </a:r>
            <a:r>
              <a:rPr lang="hr-HR" dirty="0" err="1">
                <a:solidFill>
                  <a:srgbClr val="1E1E1E"/>
                </a:solidFill>
                <a:latin typeface="Helvetica Neue"/>
              </a:rPr>
              <a:t>access</a:t>
            </a:r>
            <a:r>
              <a:rPr lang="hr-HR" dirty="0">
                <a:solidFill>
                  <a:srgbClr val="1E1E1E"/>
                </a:solidFill>
                <a:latin typeface="Helvetica Neue"/>
              </a:rPr>
              <a:t> </a:t>
            </a:r>
            <a:r>
              <a:rPr lang="hr-HR" dirty="0" err="1">
                <a:solidFill>
                  <a:srgbClr val="1E1E1E"/>
                </a:solidFill>
                <a:latin typeface="Helvetica Neue"/>
              </a:rPr>
              <a:t>rights</a:t>
            </a:r>
            <a:r>
              <a:rPr lang="hr-HR" dirty="0">
                <a:solidFill>
                  <a:srgbClr val="1E1E1E"/>
                </a:solidFill>
                <a:latin typeface="Helvetica Neue"/>
              </a:rPr>
              <a:t> and </a:t>
            </a:r>
            <a:r>
              <a:rPr lang="hr-HR" dirty="0" err="1">
                <a:solidFill>
                  <a:srgbClr val="1E1E1E"/>
                </a:solidFill>
                <a:latin typeface="Helvetica Neue"/>
              </a:rPr>
              <a:t>repository</a:t>
            </a:r>
            <a:r>
              <a:rPr lang="hr-HR" dirty="0">
                <a:solidFill>
                  <a:srgbClr val="1E1E1E"/>
                </a:solidFill>
                <a:latin typeface="Helvetica Neue"/>
              </a:rPr>
              <a:t> </a:t>
            </a:r>
            <a:r>
              <a:rPr lang="hr-HR" dirty="0" err="1">
                <a:solidFill>
                  <a:srgbClr val="1E1E1E"/>
                </a:solidFill>
                <a:latin typeface="Helvetica Neue"/>
              </a:rPr>
              <a:t>content</a:t>
            </a:r>
            <a:r>
              <a:rPr lang="hr-HR" dirty="0">
                <a:solidFill>
                  <a:srgbClr val="1E1E1E"/>
                </a:solidFill>
                <a:latin typeface="Helvetica Neue"/>
              </a:rPr>
              <a:t> </a:t>
            </a:r>
            <a:r>
              <a:rPr lang="hr-HR" dirty="0" err="1">
                <a:solidFill>
                  <a:srgbClr val="1E1E1E"/>
                </a:solidFill>
                <a:latin typeface="Helvetica Neue"/>
              </a:rPr>
              <a:t>usage</a:t>
            </a:r>
            <a:endParaRPr lang="hr-HR" dirty="0">
              <a:solidFill>
                <a:srgbClr val="1E1E1E"/>
              </a:solidFill>
              <a:latin typeface="Helvetica Neue"/>
            </a:endParaRPr>
          </a:p>
          <a:p>
            <a:pPr marL="429968" lvl="1" indent="-172800">
              <a:spcBef>
                <a:spcPts val="750"/>
              </a:spcBef>
            </a:pPr>
            <a:r>
              <a:rPr lang="hr-HR" b="0" i="0" dirty="0">
                <a:solidFill>
                  <a:srgbClr val="1E1E1E"/>
                </a:solidFill>
                <a:effectLst/>
                <a:latin typeface="Helvetica Neue"/>
              </a:rPr>
              <a:t>No </a:t>
            </a:r>
            <a:r>
              <a:rPr lang="hr-HR" b="0" i="0" dirty="0" err="1">
                <a:solidFill>
                  <a:srgbClr val="1E1E1E"/>
                </a:solidFill>
                <a:effectLst/>
                <a:latin typeface="Helvetica Neue"/>
              </a:rPr>
              <a:t>costs</a:t>
            </a:r>
            <a:endParaRPr lang="hr-HR" b="0" i="0" dirty="0">
              <a:solidFill>
                <a:srgbClr val="1E1E1E"/>
              </a:solidFill>
              <a:effectLst/>
              <a:latin typeface="Helvetica Neue"/>
            </a:endParaRPr>
          </a:p>
          <a:p>
            <a:pPr marL="429968" lvl="1" indent="-172800">
              <a:spcBef>
                <a:spcPts val="750"/>
              </a:spcBef>
            </a:pPr>
            <a:r>
              <a:rPr lang="hr-HR" dirty="0" err="1"/>
              <a:t>Without</a:t>
            </a:r>
            <a:r>
              <a:rPr lang="hr-HR" dirty="0"/>
              <a:t> </a:t>
            </a:r>
            <a:r>
              <a:rPr lang="hr-HR" dirty="0" err="1"/>
              <a:t>dealing</a:t>
            </a:r>
            <a:r>
              <a:rPr lang="hr-HR" dirty="0"/>
              <a:t> with the </a:t>
            </a:r>
            <a:r>
              <a:rPr lang="hr-HR" dirty="0" err="1"/>
              <a:t>technical</a:t>
            </a:r>
            <a:r>
              <a:rPr lang="hr-HR" dirty="0"/>
              <a:t> </a:t>
            </a:r>
            <a:r>
              <a:rPr lang="hr-HR" dirty="0" err="1"/>
              <a:t>issues</a:t>
            </a:r>
            <a:r>
              <a:rPr lang="hr-HR" dirty="0"/>
              <a:t> </a:t>
            </a:r>
            <a:r>
              <a:rPr lang="hr-HR" dirty="0" err="1"/>
              <a:t>related</a:t>
            </a:r>
            <a:r>
              <a:rPr lang="hr-HR" dirty="0"/>
              <a:t> to the </a:t>
            </a:r>
            <a:r>
              <a:rPr lang="hr-HR" dirty="0" err="1"/>
              <a:t>implementation</a:t>
            </a:r>
            <a:r>
              <a:rPr lang="hr-HR" dirty="0"/>
              <a:t> and </a:t>
            </a:r>
            <a:r>
              <a:rPr lang="hr-HR" dirty="0" err="1"/>
              <a:t>maintenance</a:t>
            </a:r>
            <a:r>
              <a:rPr lang="hr-HR" dirty="0"/>
              <a:t> of </a:t>
            </a:r>
            <a:r>
              <a:rPr lang="hr-HR" dirty="0" err="1"/>
              <a:t>repository</a:t>
            </a:r>
            <a:endParaRPr lang="hr-HR" dirty="0"/>
          </a:p>
        </p:txBody>
      </p:sp>
      <p:pic>
        <p:nvPicPr>
          <p:cNvPr id="2050" name="Picture 2">
            <a:extLst>
              <a:ext uri="{FF2B5EF4-FFF2-40B4-BE49-F238E27FC236}">
                <a16:creationId xmlns:a16="http://schemas.microsoft.com/office/drawing/2014/main" id="{4F425984-CC9A-415A-8878-F42E18F10D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2104" y="-73810"/>
            <a:ext cx="2411896" cy="1341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93834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a:t>DABAR (how it </a:t>
            </a:r>
            <a:r>
              <a:rPr lang="hr-HR" dirty="0" err="1"/>
              <a:t>all</a:t>
            </a:r>
            <a:r>
              <a:rPr lang="hr-HR" dirty="0"/>
              <a:t> </a:t>
            </a:r>
            <a:r>
              <a:rPr lang="hr-HR" dirty="0" err="1"/>
              <a:t>started</a:t>
            </a:r>
            <a:r>
              <a:rPr lang="hr-HR" dirty="0"/>
              <a:t>...)</a:t>
            </a:r>
          </a:p>
        </p:txBody>
      </p:sp>
      <p:sp>
        <p:nvSpPr>
          <p:cNvPr id="3" name="Content Placeholder 2"/>
          <p:cNvSpPr>
            <a:spLocks noGrp="1"/>
          </p:cNvSpPr>
          <p:nvPr>
            <p:ph idx="1"/>
          </p:nvPr>
        </p:nvSpPr>
        <p:spPr/>
        <p:txBody>
          <a:bodyPr/>
          <a:lstStyle/>
          <a:p>
            <a:pPr marL="172800" indent="-172800">
              <a:spcBef>
                <a:spcPts val="750"/>
              </a:spcBef>
            </a:pPr>
            <a:r>
              <a:rPr lang="hr-HR" dirty="0"/>
              <a:t>2013 - </a:t>
            </a:r>
            <a:r>
              <a:rPr lang="hr-HR" i="1" dirty="0"/>
              <a:t>The </a:t>
            </a:r>
            <a:r>
              <a:rPr lang="hr-HR" i="1" dirty="0" err="1"/>
              <a:t>Scientific</a:t>
            </a:r>
            <a:r>
              <a:rPr lang="hr-HR" i="1" dirty="0"/>
              <a:t> </a:t>
            </a:r>
            <a:r>
              <a:rPr lang="hr-HR" i="1" dirty="0" err="1"/>
              <a:t>Activity</a:t>
            </a:r>
            <a:r>
              <a:rPr lang="hr-HR" i="1" dirty="0"/>
              <a:t> and </a:t>
            </a:r>
            <a:r>
              <a:rPr lang="hr-HR" i="1" dirty="0" err="1"/>
              <a:t>Higher</a:t>
            </a:r>
            <a:r>
              <a:rPr lang="hr-HR" i="1" dirty="0"/>
              <a:t> </a:t>
            </a:r>
            <a:r>
              <a:rPr lang="hr-HR" i="1" dirty="0" err="1"/>
              <a:t>Education</a:t>
            </a:r>
            <a:r>
              <a:rPr lang="hr-HR" i="1" dirty="0"/>
              <a:t> </a:t>
            </a:r>
            <a:r>
              <a:rPr lang="hr-HR" i="1" dirty="0" err="1"/>
              <a:t>Act</a:t>
            </a:r>
            <a:r>
              <a:rPr lang="hr-HR" i="1" dirty="0"/>
              <a:t> </a:t>
            </a:r>
            <a:r>
              <a:rPr lang="hr-HR" dirty="0"/>
              <a:t>- </a:t>
            </a:r>
            <a:r>
              <a:rPr lang="en-US" dirty="0"/>
              <a:t>universities and higher education institutions are required to permanently publish theses and doctoral dissertations in public databases (repositories)</a:t>
            </a:r>
            <a:endParaRPr lang="hr-HR" dirty="0"/>
          </a:p>
          <a:p>
            <a:pPr marL="172800" indent="-172800">
              <a:spcBef>
                <a:spcPts val="750"/>
              </a:spcBef>
            </a:pPr>
            <a:r>
              <a:rPr lang="en-US" dirty="0"/>
              <a:t>2014 </a:t>
            </a:r>
            <a:r>
              <a:rPr lang="hr-HR" dirty="0"/>
              <a:t>– </a:t>
            </a:r>
            <a:r>
              <a:rPr lang="hr-HR" dirty="0" err="1"/>
              <a:t>initiative</a:t>
            </a:r>
            <a:r>
              <a:rPr lang="hr-HR" dirty="0"/>
              <a:t> (</a:t>
            </a:r>
            <a:r>
              <a:rPr lang="en-US" dirty="0"/>
              <a:t>SRCE</a:t>
            </a:r>
            <a:r>
              <a:rPr lang="hr-HR" dirty="0"/>
              <a:t> + </a:t>
            </a:r>
            <a:r>
              <a:rPr lang="hr-HR" dirty="0" err="1"/>
              <a:t>HiEd&amp;Science</a:t>
            </a:r>
            <a:r>
              <a:rPr lang="hr-HR" dirty="0"/>
              <a:t> </a:t>
            </a:r>
            <a:r>
              <a:rPr lang="hr-HR" dirty="0" err="1"/>
              <a:t>institutions</a:t>
            </a:r>
            <a:r>
              <a:rPr lang="hr-HR" dirty="0"/>
              <a:t> + </a:t>
            </a:r>
            <a:r>
              <a:rPr lang="hr-HR" dirty="0" err="1"/>
              <a:t>experts</a:t>
            </a:r>
            <a:r>
              <a:rPr lang="hr-HR" dirty="0"/>
              <a:t> and </a:t>
            </a:r>
            <a:r>
              <a:rPr lang="hr-HR" dirty="0" err="1"/>
              <a:t>scientists</a:t>
            </a:r>
            <a:r>
              <a:rPr lang="hr-HR" dirty="0"/>
              <a:t>)</a:t>
            </a:r>
          </a:p>
          <a:p>
            <a:pPr marL="172800" indent="-172800">
              <a:spcBef>
                <a:spcPts val="750"/>
              </a:spcBef>
            </a:pPr>
            <a:r>
              <a:rPr lang="hr-HR" dirty="0"/>
              <a:t>2015 – DABAR </a:t>
            </a:r>
            <a:r>
              <a:rPr lang="hr-HR" dirty="0" err="1"/>
              <a:t>was</a:t>
            </a:r>
            <a:r>
              <a:rPr lang="hr-HR" dirty="0"/>
              <a:t> </a:t>
            </a:r>
            <a:r>
              <a:rPr lang="hr-HR" dirty="0" err="1"/>
              <a:t>released</a:t>
            </a:r>
            <a:r>
              <a:rPr lang="hr-HR" dirty="0"/>
              <a:t>            </a:t>
            </a:r>
          </a:p>
          <a:p>
            <a:pPr marL="0" indent="0">
              <a:spcBef>
                <a:spcPts val="750"/>
              </a:spcBef>
              <a:buNone/>
            </a:pPr>
            <a:endParaRPr lang="hr-HR" dirty="0"/>
          </a:p>
        </p:txBody>
      </p:sp>
      <p:pic>
        <p:nvPicPr>
          <p:cNvPr id="2050" name="Picture 2">
            <a:extLst>
              <a:ext uri="{FF2B5EF4-FFF2-40B4-BE49-F238E27FC236}">
                <a16:creationId xmlns:a16="http://schemas.microsoft.com/office/drawing/2014/main" id="{4F425984-CC9A-415A-8878-F42E18F10D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104" y="-73810"/>
            <a:ext cx="2411896" cy="134182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AC0D0424-5528-40A1-BA42-AB96B5A54C7A}"/>
              </a:ext>
            </a:extLst>
          </p:cNvPr>
          <p:cNvPicPr>
            <a:picLocks noChangeAspect="1"/>
          </p:cNvPicPr>
          <p:nvPr/>
        </p:nvPicPr>
        <p:blipFill>
          <a:blip r:embed="rId4"/>
          <a:stretch>
            <a:fillRect/>
          </a:stretch>
        </p:blipFill>
        <p:spPr>
          <a:xfrm>
            <a:off x="906779" y="3000971"/>
            <a:ext cx="5334001" cy="839266"/>
          </a:xfrm>
          <a:prstGeom prst="rect">
            <a:avLst/>
          </a:prstGeom>
          <a:ln>
            <a:noFill/>
          </a:ln>
          <a:effectLst>
            <a:outerShdw blurRad="190500" algn="tl" rotWithShape="0">
              <a:srgbClr val="000000">
                <a:alpha val="70000"/>
              </a:srgbClr>
            </a:outerShdw>
          </a:effectLst>
        </p:spPr>
      </p:pic>
      <p:sp>
        <p:nvSpPr>
          <p:cNvPr id="7" name="TextBox 6">
            <a:extLst>
              <a:ext uri="{FF2B5EF4-FFF2-40B4-BE49-F238E27FC236}">
                <a16:creationId xmlns:a16="http://schemas.microsoft.com/office/drawing/2014/main" id="{4C39B95B-4F40-49B5-92DC-C032B337299D}"/>
              </a:ext>
            </a:extLst>
          </p:cNvPr>
          <p:cNvSpPr txBox="1"/>
          <p:nvPr/>
        </p:nvSpPr>
        <p:spPr>
          <a:xfrm>
            <a:off x="1295400" y="3941437"/>
            <a:ext cx="6553200" cy="215444"/>
          </a:xfrm>
          <a:prstGeom prst="rect">
            <a:avLst/>
          </a:prstGeom>
          <a:noFill/>
        </p:spPr>
        <p:txBody>
          <a:bodyPr wrap="square" rtlCol="0">
            <a:spAutoFit/>
          </a:bodyPr>
          <a:lstStyle/>
          <a:p>
            <a:r>
              <a:rPr lang="hr-HR" sz="800" dirty="0" err="1">
                <a:solidFill>
                  <a:schemeClr val="bg1">
                    <a:lumMod val="65000"/>
                  </a:schemeClr>
                </a:solidFill>
              </a:rPr>
              <a:t>Source</a:t>
            </a:r>
            <a:r>
              <a:rPr lang="hr-HR" sz="800" dirty="0">
                <a:solidFill>
                  <a:schemeClr val="bg1">
                    <a:lumMod val="65000"/>
                  </a:schemeClr>
                </a:solidFill>
              </a:rPr>
              <a:t>: https://dabar.srce.hr/en/2015-08-24/digital-academic-archives-and-repositories-dabar-released</a:t>
            </a:r>
          </a:p>
        </p:txBody>
      </p:sp>
    </p:spTree>
    <p:extLst>
      <p:ext uri="{BB962C8B-B14F-4D97-AF65-F5344CB8AC3E}">
        <p14:creationId xmlns:p14="http://schemas.microsoft.com/office/powerpoint/2010/main" val="22603392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hr-HR" dirty="0"/>
          </a:p>
        </p:txBody>
      </p:sp>
      <p:sp>
        <p:nvSpPr>
          <p:cNvPr id="6" name="Text Placeholder 5"/>
          <p:cNvSpPr>
            <a:spLocks noGrp="1"/>
          </p:cNvSpPr>
          <p:nvPr>
            <p:ph type="body" sz="half" idx="2"/>
          </p:nvPr>
        </p:nvSpPr>
        <p:spPr/>
        <p:txBody>
          <a:bodyPr/>
          <a:lstStyle/>
          <a:p>
            <a:pPr marL="172800" indent="-172800">
              <a:spcBef>
                <a:spcPts val="750"/>
              </a:spcBef>
            </a:pPr>
            <a:endParaRPr lang="hr-HR" dirty="0"/>
          </a:p>
          <a:p>
            <a:endParaRPr lang="hr-HR" dirty="0"/>
          </a:p>
          <a:p>
            <a:endParaRPr lang="hr-HR" dirty="0"/>
          </a:p>
          <a:p>
            <a:endParaRPr lang="hr-HR" dirty="0"/>
          </a:p>
          <a:p>
            <a:endParaRPr lang="hr-HR" dirty="0"/>
          </a:p>
        </p:txBody>
      </p:sp>
      <p:sp>
        <p:nvSpPr>
          <p:cNvPr id="8" name="Picture Placeholder 7"/>
          <p:cNvSpPr>
            <a:spLocks noGrp="1"/>
          </p:cNvSpPr>
          <p:nvPr>
            <p:ph type="pic" idx="1"/>
          </p:nvPr>
        </p:nvSpPr>
        <p:spPr/>
      </p:sp>
      <p:pic>
        <p:nvPicPr>
          <p:cNvPr id="9" name="Picture 2" descr="Overview of the organizational structure of DAB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8052" y="81110"/>
            <a:ext cx="2963761" cy="497414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5" descr="Digitaln academic archives and repositories"/>
          <p:cNvPicPr>
            <a:picLocks noChangeAspect="1" noChangeArrowheads="1"/>
          </p:cNvPicPr>
          <p:nvPr/>
        </p:nvPicPr>
        <p:blipFill>
          <a:blip r:embed="rId3" cstate="print"/>
          <a:srcRect/>
          <a:stretch>
            <a:fillRect/>
          </a:stretch>
        </p:blipFill>
        <p:spPr bwMode="auto">
          <a:xfrm>
            <a:off x="6729953" y="-93345"/>
            <a:ext cx="2414047" cy="1343025"/>
          </a:xfrm>
          <a:prstGeom prst="rect">
            <a:avLst/>
          </a:prstGeom>
          <a:noFill/>
        </p:spPr>
      </p:pic>
    </p:spTree>
    <p:extLst>
      <p:ext uri="{BB962C8B-B14F-4D97-AF65-F5344CB8AC3E}">
        <p14:creationId xmlns:p14="http://schemas.microsoft.com/office/powerpoint/2010/main" val="33224542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a:t>DABAR </a:t>
            </a:r>
            <a:r>
              <a:rPr lang="hr-HR" dirty="0" err="1"/>
              <a:t>in</a:t>
            </a:r>
            <a:r>
              <a:rPr lang="hr-HR" dirty="0"/>
              <a:t> </a:t>
            </a:r>
            <a:r>
              <a:rPr lang="hr-HR" dirty="0" err="1"/>
              <a:t>numbers</a:t>
            </a:r>
            <a:endParaRPr lang="hr-HR" dirty="0"/>
          </a:p>
        </p:txBody>
      </p:sp>
      <p:sp>
        <p:nvSpPr>
          <p:cNvPr id="3" name="Content Placeholder 2"/>
          <p:cNvSpPr>
            <a:spLocks noGrp="1"/>
          </p:cNvSpPr>
          <p:nvPr>
            <p:ph idx="1"/>
          </p:nvPr>
        </p:nvSpPr>
        <p:spPr/>
        <p:txBody>
          <a:bodyPr/>
          <a:lstStyle/>
          <a:p>
            <a:pPr>
              <a:spcBef>
                <a:spcPts val="750"/>
              </a:spcBef>
            </a:pPr>
            <a:r>
              <a:rPr lang="hr-HR" dirty="0"/>
              <a:t>157 </a:t>
            </a:r>
            <a:r>
              <a:rPr lang="hr-HR" dirty="0" err="1"/>
              <a:t>digital</a:t>
            </a:r>
            <a:r>
              <a:rPr lang="hr-HR" dirty="0"/>
              <a:t> </a:t>
            </a:r>
            <a:r>
              <a:rPr lang="hr-HR" dirty="0" err="1"/>
              <a:t>repositories</a:t>
            </a:r>
            <a:endParaRPr lang="hr-HR" dirty="0"/>
          </a:p>
          <a:p>
            <a:pPr marL="429968" lvl="1" indent="-172800">
              <a:spcBef>
                <a:spcPts val="750"/>
              </a:spcBef>
            </a:pPr>
            <a:r>
              <a:rPr lang="hr-HR" dirty="0"/>
              <a:t>200.000+ </a:t>
            </a:r>
            <a:r>
              <a:rPr lang="hr-HR" dirty="0" err="1"/>
              <a:t>digital</a:t>
            </a:r>
            <a:r>
              <a:rPr lang="hr-HR" dirty="0"/>
              <a:t> </a:t>
            </a:r>
            <a:r>
              <a:rPr lang="hr-HR" dirty="0" err="1"/>
              <a:t>objects</a:t>
            </a:r>
            <a:r>
              <a:rPr lang="hr-HR" dirty="0"/>
              <a:t> </a:t>
            </a:r>
            <a:r>
              <a:rPr lang="hr-HR" dirty="0">
                <a:sym typeface="Wingdings" panose="05000000000000000000" pitchFamily="2" charset="2"/>
              </a:rPr>
              <a:t> 48.3% OA</a:t>
            </a:r>
            <a:endParaRPr lang="hr-HR" dirty="0"/>
          </a:p>
          <a:p>
            <a:pPr marL="429968" lvl="1" indent="-172800">
              <a:spcBef>
                <a:spcPts val="750"/>
              </a:spcBef>
            </a:pPr>
            <a:r>
              <a:rPr lang="hr-HR" dirty="0"/>
              <a:t>16 </a:t>
            </a:r>
            <a:r>
              <a:rPr lang="hr-HR" dirty="0" err="1"/>
              <a:t>types</a:t>
            </a:r>
            <a:r>
              <a:rPr lang="hr-HR" dirty="0"/>
              <a:t> of </a:t>
            </a:r>
            <a:r>
              <a:rPr lang="hr-HR" dirty="0" err="1"/>
              <a:t>digital</a:t>
            </a:r>
            <a:r>
              <a:rPr lang="hr-HR" dirty="0"/>
              <a:t> </a:t>
            </a:r>
            <a:r>
              <a:rPr lang="hr-HR" dirty="0" err="1"/>
              <a:t>objects</a:t>
            </a:r>
            <a:endParaRPr lang="hr-HR" dirty="0"/>
          </a:p>
        </p:txBody>
      </p:sp>
      <p:pic>
        <p:nvPicPr>
          <p:cNvPr id="2050" name="Picture 2">
            <a:extLst>
              <a:ext uri="{FF2B5EF4-FFF2-40B4-BE49-F238E27FC236}">
                <a16:creationId xmlns:a16="http://schemas.microsoft.com/office/drawing/2014/main" id="{4F425984-CC9A-415A-8878-F42E18F10D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104" y="-73810"/>
            <a:ext cx="2411896" cy="134182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 3">
            <a:extLst>
              <a:ext uri="{FF2B5EF4-FFF2-40B4-BE49-F238E27FC236}">
                <a16:creationId xmlns:a16="http://schemas.microsoft.com/office/drawing/2014/main" id="{3AA36ADB-32F2-45C0-BE1B-6351E10A052A}"/>
              </a:ext>
            </a:extLst>
          </p:cNvPr>
          <p:cNvGraphicFramePr>
            <a:graphicFrameLocks noGrp="1"/>
          </p:cNvGraphicFramePr>
          <p:nvPr>
            <p:extLst>
              <p:ext uri="{D42A27DB-BD31-4B8C-83A1-F6EECF244321}">
                <p14:modId xmlns:p14="http://schemas.microsoft.com/office/powerpoint/2010/main" val="97120342"/>
              </p:ext>
            </p:extLst>
          </p:nvPr>
        </p:nvGraphicFramePr>
        <p:xfrm>
          <a:off x="950382" y="2335212"/>
          <a:ext cx="6806776" cy="2061528"/>
        </p:xfrm>
        <a:graphic>
          <a:graphicData uri="http://schemas.openxmlformats.org/drawingml/2006/table">
            <a:tbl>
              <a:tblPr bandRow="1">
                <a:tableStyleId>{21E4AEA4-8DFA-4A89-87EB-49C32662AFE0}</a:tableStyleId>
              </a:tblPr>
              <a:tblGrid>
                <a:gridCol w="1701694">
                  <a:extLst>
                    <a:ext uri="{9D8B030D-6E8A-4147-A177-3AD203B41FA5}">
                      <a16:colId xmlns:a16="http://schemas.microsoft.com/office/drawing/2014/main" val="2004118542"/>
                    </a:ext>
                  </a:extLst>
                </a:gridCol>
                <a:gridCol w="1701694">
                  <a:extLst>
                    <a:ext uri="{9D8B030D-6E8A-4147-A177-3AD203B41FA5}">
                      <a16:colId xmlns:a16="http://schemas.microsoft.com/office/drawing/2014/main" val="1345701981"/>
                    </a:ext>
                  </a:extLst>
                </a:gridCol>
                <a:gridCol w="1701694">
                  <a:extLst>
                    <a:ext uri="{9D8B030D-6E8A-4147-A177-3AD203B41FA5}">
                      <a16:colId xmlns:a16="http://schemas.microsoft.com/office/drawing/2014/main" val="2646147090"/>
                    </a:ext>
                  </a:extLst>
                </a:gridCol>
                <a:gridCol w="1701694">
                  <a:extLst>
                    <a:ext uri="{9D8B030D-6E8A-4147-A177-3AD203B41FA5}">
                      <a16:colId xmlns:a16="http://schemas.microsoft.com/office/drawing/2014/main" val="283657114"/>
                    </a:ext>
                  </a:extLst>
                </a:gridCol>
              </a:tblGrid>
              <a:tr h="515382">
                <a:tc>
                  <a:txBody>
                    <a:bodyPr/>
                    <a:lstStyle/>
                    <a:p>
                      <a:pPr marL="0" marR="0" lvl="0" indent="0" algn="l" defTabSz="514337" rtl="0" eaLnBrk="1" fontAlgn="auto" latinLnBrk="0" hangingPunct="1">
                        <a:lnSpc>
                          <a:spcPct val="100000"/>
                        </a:lnSpc>
                        <a:spcBef>
                          <a:spcPts val="0"/>
                        </a:spcBef>
                        <a:spcAft>
                          <a:spcPts val="0"/>
                        </a:spcAft>
                        <a:buClrTx/>
                        <a:buSzTx/>
                        <a:buFontTx/>
                        <a:buNone/>
                        <a:tabLst/>
                        <a:defRPr/>
                      </a:pPr>
                      <a:r>
                        <a:rPr lang="hr-HR" dirty="0" err="1">
                          <a:latin typeface="Arial" panose="020B0604020202020204" pitchFamily="34" charset="0"/>
                          <a:cs typeface="Arial" panose="020B0604020202020204" pitchFamily="34" charset="0"/>
                        </a:rPr>
                        <a:t>Undergraduate</a:t>
                      </a:r>
                      <a:r>
                        <a:rPr lang="hr-HR" dirty="0">
                          <a:latin typeface="Arial" panose="020B0604020202020204" pitchFamily="34" charset="0"/>
                          <a:cs typeface="Arial" panose="020B0604020202020204" pitchFamily="34" charset="0"/>
                        </a:rPr>
                        <a:t> and </a:t>
                      </a:r>
                      <a:r>
                        <a:rPr lang="hr-HR" dirty="0" err="1">
                          <a:latin typeface="Arial" panose="020B0604020202020204" pitchFamily="34" charset="0"/>
                          <a:cs typeface="Arial" panose="020B0604020202020204" pitchFamily="34" charset="0"/>
                        </a:rPr>
                        <a:t>master’s</a:t>
                      </a:r>
                      <a:r>
                        <a:rPr lang="hr-HR" dirty="0">
                          <a:latin typeface="Arial" panose="020B0604020202020204" pitchFamily="34" charset="0"/>
                          <a:cs typeface="Arial" panose="020B0604020202020204" pitchFamily="34" charset="0"/>
                        </a:rPr>
                        <a:t> </a:t>
                      </a:r>
                      <a:r>
                        <a:rPr lang="hr-HR" dirty="0" err="1">
                          <a:latin typeface="Arial" panose="020B0604020202020204" pitchFamily="34" charset="0"/>
                          <a:cs typeface="Arial" panose="020B0604020202020204" pitchFamily="34" charset="0"/>
                        </a:rPr>
                        <a:t>theses</a:t>
                      </a:r>
                      <a:endParaRPr lang="hr-HR" dirty="0">
                        <a:latin typeface="Arial" panose="020B0604020202020204" pitchFamily="34" charset="0"/>
                        <a:cs typeface="Arial" panose="020B0604020202020204" pitchFamily="34" charset="0"/>
                      </a:endParaRPr>
                    </a:p>
                  </a:txBody>
                  <a:tcPr/>
                </a:tc>
                <a:tc>
                  <a:txBody>
                    <a:bodyPr/>
                    <a:lstStyle/>
                    <a:p>
                      <a:pPr marL="0" marR="0" lvl="0" indent="0" algn="l" defTabSz="514337" rtl="0" eaLnBrk="1" fontAlgn="auto" latinLnBrk="0" hangingPunct="1">
                        <a:lnSpc>
                          <a:spcPct val="100000"/>
                        </a:lnSpc>
                        <a:spcBef>
                          <a:spcPts val="0"/>
                        </a:spcBef>
                        <a:spcAft>
                          <a:spcPts val="0"/>
                        </a:spcAft>
                        <a:buClrTx/>
                        <a:buSzTx/>
                        <a:buFontTx/>
                        <a:buNone/>
                        <a:tabLst/>
                        <a:defRPr/>
                      </a:pPr>
                      <a:r>
                        <a:rPr lang="hr-HR" dirty="0" err="1">
                          <a:latin typeface="Arial" panose="020B0604020202020204" pitchFamily="34" charset="0"/>
                          <a:cs typeface="Arial" panose="020B0604020202020204" pitchFamily="34" charset="0"/>
                        </a:rPr>
                        <a:t>Dissertations</a:t>
                      </a:r>
                      <a:endParaRPr lang="hr-HR" dirty="0">
                        <a:latin typeface="Arial" panose="020B0604020202020204" pitchFamily="34" charset="0"/>
                        <a:cs typeface="Arial" panose="020B0604020202020204" pitchFamily="34" charset="0"/>
                      </a:endParaRPr>
                    </a:p>
                  </a:txBody>
                  <a:tcPr/>
                </a:tc>
                <a:tc>
                  <a:txBody>
                    <a:bodyPr/>
                    <a:lstStyle/>
                    <a:p>
                      <a:pPr marL="0" marR="0" lvl="0" indent="0" algn="l" defTabSz="514337" rtl="0" eaLnBrk="1" fontAlgn="auto" latinLnBrk="0" hangingPunct="1">
                        <a:lnSpc>
                          <a:spcPct val="100000"/>
                        </a:lnSpc>
                        <a:spcBef>
                          <a:spcPts val="0"/>
                        </a:spcBef>
                        <a:spcAft>
                          <a:spcPts val="0"/>
                        </a:spcAft>
                        <a:buClrTx/>
                        <a:buSzTx/>
                        <a:buFontTx/>
                        <a:buNone/>
                        <a:tabLst/>
                        <a:defRPr/>
                      </a:pPr>
                      <a:r>
                        <a:rPr lang="hr-HR" dirty="0">
                          <a:latin typeface="Arial" panose="020B0604020202020204" pitchFamily="34" charset="0"/>
                          <a:cs typeface="Arial" panose="020B0604020202020204" pitchFamily="34" charset="0"/>
                        </a:rPr>
                        <a:t>Art </a:t>
                      </a:r>
                      <a:r>
                        <a:rPr lang="hr-HR" dirty="0" err="1">
                          <a:latin typeface="Arial" panose="020B0604020202020204" pitchFamily="34" charset="0"/>
                          <a:cs typeface="Arial" panose="020B0604020202020204" pitchFamily="34" charset="0"/>
                        </a:rPr>
                        <a:t>undergraduate</a:t>
                      </a:r>
                      <a:r>
                        <a:rPr lang="hr-HR" dirty="0">
                          <a:latin typeface="Arial" panose="020B0604020202020204" pitchFamily="34" charset="0"/>
                          <a:cs typeface="Arial" panose="020B0604020202020204" pitchFamily="34" charset="0"/>
                        </a:rPr>
                        <a:t> and </a:t>
                      </a:r>
                      <a:r>
                        <a:rPr lang="hr-HR" dirty="0" err="1">
                          <a:latin typeface="Arial" panose="020B0604020202020204" pitchFamily="34" charset="0"/>
                          <a:cs typeface="Arial" panose="020B0604020202020204" pitchFamily="34" charset="0"/>
                        </a:rPr>
                        <a:t>master’s</a:t>
                      </a:r>
                      <a:r>
                        <a:rPr lang="hr-HR" dirty="0">
                          <a:latin typeface="Arial" panose="020B0604020202020204" pitchFamily="34" charset="0"/>
                          <a:cs typeface="Arial" panose="020B0604020202020204" pitchFamily="34" charset="0"/>
                        </a:rPr>
                        <a:t> </a:t>
                      </a:r>
                      <a:r>
                        <a:rPr lang="hr-HR" dirty="0" err="1">
                          <a:latin typeface="Arial" panose="020B0604020202020204" pitchFamily="34" charset="0"/>
                          <a:cs typeface="Arial" panose="020B0604020202020204" pitchFamily="34" charset="0"/>
                        </a:rPr>
                        <a:t>theses</a:t>
                      </a:r>
                      <a:endParaRPr lang="hr-HR" dirty="0">
                        <a:latin typeface="Arial" panose="020B0604020202020204" pitchFamily="34" charset="0"/>
                        <a:cs typeface="Arial" panose="020B0604020202020204" pitchFamily="34" charset="0"/>
                      </a:endParaRPr>
                    </a:p>
                  </a:txBody>
                  <a:tcPr/>
                </a:tc>
                <a:tc>
                  <a:txBody>
                    <a:bodyPr/>
                    <a:lstStyle/>
                    <a:p>
                      <a:pPr marL="0" marR="0" lvl="0" indent="0" algn="l" defTabSz="514337" rtl="0" eaLnBrk="1" fontAlgn="auto" latinLnBrk="0" hangingPunct="1">
                        <a:lnSpc>
                          <a:spcPct val="100000"/>
                        </a:lnSpc>
                        <a:spcBef>
                          <a:spcPts val="0"/>
                        </a:spcBef>
                        <a:spcAft>
                          <a:spcPts val="0"/>
                        </a:spcAft>
                        <a:buClrTx/>
                        <a:buSzTx/>
                        <a:buFontTx/>
                        <a:buNone/>
                        <a:tabLst/>
                        <a:defRPr/>
                      </a:pPr>
                      <a:r>
                        <a:rPr lang="hr-HR" dirty="0" err="1">
                          <a:latin typeface="Arial" panose="020B0604020202020204" pitchFamily="34" charset="0"/>
                          <a:cs typeface="Arial" panose="020B0604020202020204" pitchFamily="34" charset="0"/>
                        </a:rPr>
                        <a:t>Educational</a:t>
                      </a:r>
                      <a:r>
                        <a:rPr lang="hr-HR" dirty="0">
                          <a:latin typeface="Arial" panose="020B0604020202020204" pitchFamily="34" charset="0"/>
                          <a:cs typeface="Arial" panose="020B0604020202020204" pitchFamily="34" charset="0"/>
                        </a:rPr>
                        <a:t> </a:t>
                      </a:r>
                      <a:r>
                        <a:rPr lang="hr-HR" dirty="0" err="1">
                          <a:latin typeface="Arial" panose="020B0604020202020204" pitchFamily="34" charset="0"/>
                          <a:cs typeface="Arial" panose="020B0604020202020204" pitchFamily="34" charset="0"/>
                        </a:rPr>
                        <a:t>material</a:t>
                      </a:r>
                      <a:endParaRPr lang="hr-HR"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565523201"/>
                  </a:ext>
                </a:extLst>
              </a:tr>
              <a:tr h="515382">
                <a:tc>
                  <a:txBody>
                    <a:bodyPr/>
                    <a:lstStyle/>
                    <a:p>
                      <a:pPr marL="0" marR="0" lvl="0" indent="0" algn="l" defTabSz="514337" rtl="0" eaLnBrk="1" fontAlgn="auto" latinLnBrk="0" hangingPunct="1">
                        <a:lnSpc>
                          <a:spcPct val="100000"/>
                        </a:lnSpc>
                        <a:spcBef>
                          <a:spcPts val="0"/>
                        </a:spcBef>
                        <a:spcAft>
                          <a:spcPts val="0"/>
                        </a:spcAft>
                        <a:buClrTx/>
                        <a:buSzTx/>
                        <a:buFontTx/>
                        <a:buNone/>
                        <a:tabLst/>
                        <a:defRPr/>
                      </a:pPr>
                      <a:r>
                        <a:rPr lang="hr-HR" dirty="0" err="1">
                          <a:latin typeface="Arial" panose="020B0604020202020204" pitchFamily="34" charset="0"/>
                          <a:cs typeface="Arial" panose="020B0604020202020204" pitchFamily="34" charset="0"/>
                        </a:rPr>
                        <a:t>Articles</a:t>
                      </a:r>
                      <a:r>
                        <a:rPr lang="hr-HR" dirty="0">
                          <a:latin typeface="Arial" panose="020B0604020202020204" pitchFamily="34" charset="0"/>
                          <a:cs typeface="Arial" panose="020B0604020202020204" pitchFamily="34" charset="0"/>
                        </a:rPr>
                        <a:t> </a:t>
                      </a:r>
                      <a:r>
                        <a:rPr lang="hr-HR" dirty="0" err="1">
                          <a:latin typeface="Arial" panose="020B0604020202020204" pitchFamily="34" charset="0"/>
                          <a:cs typeface="Arial" panose="020B0604020202020204" pitchFamily="34" charset="0"/>
                        </a:rPr>
                        <a:t>in</a:t>
                      </a:r>
                      <a:r>
                        <a:rPr lang="hr-HR" dirty="0">
                          <a:latin typeface="Arial" panose="020B0604020202020204" pitchFamily="34" charset="0"/>
                          <a:cs typeface="Arial" panose="020B0604020202020204" pitchFamily="34" charset="0"/>
                        </a:rPr>
                        <a:t> </a:t>
                      </a:r>
                      <a:r>
                        <a:rPr lang="hr-HR" dirty="0" err="1">
                          <a:latin typeface="Arial" panose="020B0604020202020204" pitchFamily="34" charset="0"/>
                          <a:cs typeface="Arial" panose="020B0604020202020204" pitchFamily="34" charset="0"/>
                        </a:rPr>
                        <a:t>journals</a:t>
                      </a:r>
                      <a:endParaRPr lang="hr-HR" dirty="0">
                        <a:latin typeface="Arial" panose="020B0604020202020204" pitchFamily="34" charset="0"/>
                        <a:cs typeface="Arial" panose="020B0604020202020204" pitchFamily="34" charset="0"/>
                      </a:endParaRPr>
                    </a:p>
                  </a:txBody>
                  <a:tcPr/>
                </a:tc>
                <a:tc>
                  <a:txBody>
                    <a:bodyPr/>
                    <a:lstStyle/>
                    <a:p>
                      <a:pPr marL="0" marR="0" lvl="0" indent="0" algn="l" defTabSz="514337" rtl="0" eaLnBrk="1" fontAlgn="auto" latinLnBrk="0" hangingPunct="1">
                        <a:lnSpc>
                          <a:spcPct val="100000"/>
                        </a:lnSpc>
                        <a:spcBef>
                          <a:spcPts val="0"/>
                        </a:spcBef>
                        <a:spcAft>
                          <a:spcPts val="0"/>
                        </a:spcAft>
                        <a:buClrTx/>
                        <a:buSzTx/>
                        <a:buFontTx/>
                        <a:buNone/>
                        <a:tabLst/>
                        <a:defRPr/>
                      </a:pPr>
                      <a:r>
                        <a:rPr lang="hr-HR" dirty="0" err="1">
                          <a:latin typeface="Arial" panose="020B0604020202020204" pitchFamily="34" charset="0"/>
                          <a:cs typeface="Arial" panose="020B0604020202020204" pitchFamily="34" charset="0"/>
                        </a:rPr>
                        <a:t>Conference</a:t>
                      </a:r>
                      <a:r>
                        <a:rPr lang="hr-HR" dirty="0">
                          <a:latin typeface="Arial" panose="020B0604020202020204" pitchFamily="34" charset="0"/>
                          <a:cs typeface="Arial" panose="020B0604020202020204" pitchFamily="34" charset="0"/>
                        </a:rPr>
                        <a:t> </a:t>
                      </a:r>
                      <a:r>
                        <a:rPr lang="hr-HR" dirty="0" err="1">
                          <a:latin typeface="Arial" panose="020B0604020202020204" pitchFamily="34" charset="0"/>
                          <a:cs typeface="Arial" panose="020B0604020202020204" pitchFamily="34" charset="0"/>
                        </a:rPr>
                        <a:t>papers</a:t>
                      </a:r>
                      <a:endParaRPr lang="hr-HR" dirty="0">
                        <a:latin typeface="Arial" panose="020B0604020202020204" pitchFamily="34" charset="0"/>
                        <a:cs typeface="Arial" panose="020B0604020202020204" pitchFamily="34" charset="0"/>
                      </a:endParaRPr>
                    </a:p>
                    <a:p>
                      <a:endParaRPr lang="hr-HR" dirty="0">
                        <a:latin typeface="Arial" panose="020B0604020202020204" pitchFamily="34" charset="0"/>
                        <a:cs typeface="Arial" panose="020B0604020202020204" pitchFamily="34" charset="0"/>
                      </a:endParaRPr>
                    </a:p>
                  </a:txBody>
                  <a:tcPr/>
                </a:tc>
                <a:tc>
                  <a:txBody>
                    <a:bodyPr/>
                    <a:lstStyle/>
                    <a:p>
                      <a:pPr marL="0" marR="0" lvl="0" indent="0" algn="l" defTabSz="514337" rtl="0" eaLnBrk="1" fontAlgn="auto" latinLnBrk="0" hangingPunct="1">
                        <a:lnSpc>
                          <a:spcPct val="100000"/>
                        </a:lnSpc>
                        <a:spcBef>
                          <a:spcPts val="0"/>
                        </a:spcBef>
                        <a:spcAft>
                          <a:spcPts val="0"/>
                        </a:spcAft>
                        <a:buClrTx/>
                        <a:buSzTx/>
                        <a:buFontTx/>
                        <a:buNone/>
                        <a:tabLst/>
                        <a:defRPr/>
                      </a:pPr>
                      <a:r>
                        <a:rPr lang="hr-HR" dirty="0" err="1">
                          <a:latin typeface="Arial" panose="020B0604020202020204" pitchFamily="34" charset="0"/>
                          <a:cs typeface="Arial" panose="020B0604020202020204" pitchFamily="34" charset="0"/>
                        </a:rPr>
                        <a:t>Book</a:t>
                      </a:r>
                      <a:r>
                        <a:rPr lang="hr-HR" dirty="0">
                          <a:latin typeface="Arial" panose="020B0604020202020204" pitchFamily="34" charset="0"/>
                          <a:cs typeface="Arial" panose="020B0604020202020204" pitchFamily="34" charset="0"/>
                        </a:rPr>
                        <a:t> </a:t>
                      </a:r>
                      <a:r>
                        <a:rPr lang="hr-HR" dirty="0" err="1">
                          <a:latin typeface="Arial" panose="020B0604020202020204" pitchFamily="34" charset="0"/>
                          <a:cs typeface="Arial" panose="020B0604020202020204" pitchFamily="34" charset="0"/>
                        </a:rPr>
                        <a:t>chapters</a:t>
                      </a:r>
                      <a:endParaRPr lang="hr-HR" dirty="0">
                        <a:latin typeface="Arial" panose="020B0604020202020204" pitchFamily="34" charset="0"/>
                        <a:cs typeface="Arial" panose="020B0604020202020204" pitchFamily="34" charset="0"/>
                      </a:endParaRPr>
                    </a:p>
                    <a:p>
                      <a:endParaRPr lang="hr-HR" dirty="0">
                        <a:latin typeface="Arial" panose="020B0604020202020204" pitchFamily="34" charset="0"/>
                        <a:cs typeface="Arial" panose="020B0604020202020204" pitchFamily="34" charset="0"/>
                      </a:endParaRPr>
                    </a:p>
                  </a:txBody>
                  <a:tcPr/>
                </a:tc>
                <a:tc>
                  <a:txBody>
                    <a:bodyPr/>
                    <a:lstStyle/>
                    <a:p>
                      <a:pPr marL="0" marR="0" lvl="0" indent="0" algn="l" defTabSz="514337" rtl="0" eaLnBrk="1" fontAlgn="auto" latinLnBrk="0" hangingPunct="1">
                        <a:lnSpc>
                          <a:spcPct val="100000"/>
                        </a:lnSpc>
                        <a:spcBef>
                          <a:spcPts val="0"/>
                        </a:spcBef>
                        <a:spcAft>
                          <a:spcPts val="0"/>
                        </a:spcAft>
                        <a:buClrTx/>
                        <a:buSzTx/>
                        <a:buFontTx/>
                        <a:buNone/>
                        <a:tabLst/>
                        <a:defRPr/>
                      </a:pPr>
                      <a:r>
                        <a:rPr lang="hr-HR" dirty="0" err="1">
                          <a:latin typeface="Arial" panose="020B0604020202020204" pitchFamily="34" charset="0"/>
                          <a:cs typeface="Arial" panose="020B0604020202020204" pitchFamily="34" charset="0"/>
                        </a:rPr>
                        <a:t>Conference</a:t>
                      </a:r>
                      <a:r>
                        <a:rPr lang="hr-HR" dirty="0">
                          <a:latin typeface="Arial" panose="020B0604020202020204" pitchFamily="34" charset="0"/>
                          <a:cs typeface="Arial" panose="020B0604020202020204" pitchFamily="34" charset="0"/>
                        </a:rPr>
                        <a:t> </a:t>
                      </a:r>
                      <a:r>
                        <a:rPr lang="hr-HR" dirty="0" err="1">
                          <a:latin typeface="Arial" panose="020B0604020202020204" pitchFamily="34" charset="0"/>
                          <a:cs typeface="Arial" panose="020B0604020202020204" pitchFamily="34" charset="0"/>
                        </a:rPr>
                        <a:t>presentations</a:t>
                      </a:r>
                      <a:endParaRPr lang="hr-HR"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98274617"/>
                  </a:ext>
                </a:extLst>
              </a:tr>
              <a:tr h="515382">
                <a:tc>
                  <a:txBody>
                    <a:bodyPr/>
                    <a:lstStyle/>
                    <a:p>
                      <a:pPr marL="0" marR="0" lvl="0" indent="0" algn="l" defTabSz="514337" rtl="0" eaLnBrk="1" fontAlgn="auto" latinLnBrk="0" hangingPunct="1">
                        <a:lnSpc>
                          <a:spcPct val="100000"/>
                        </a:lnSpc>
                        <a:spcBef>
                          <a:spcPts val="0"/>
                        </a:spcBef>
                        <a:spcAft>
                          <a:spcPts val="0"/>
                        </a:spcAft>
                        <a:buClrTx/>
                        <a:buSzTx/>
                        <a:buFontTx/>
                        <a:buNone/>
                        <a:tabLst/>
                        <a:defRPr/>
                      </a:pPr>
                      <a:r>
                        <a:rPr lang="hr-HR" dirty="0">
                          <a:latin typeface="Arial" panose="020B0604020202020204" pitchFamily="34" charset="0"/>
                          <a:cs typeface="Arial" panose="020B0604020202020204" pitchFamily="34" charset="0"/>
                        </a:rPr>
                        <a:t>Audio </a:t>
                      </a:r>
                      <a:r>
                        <a:rPr lang="hr-HR" dirty="0" err="1">
                          <a:latin typeface="Arial" panose="020B0604020202020204" pitchFamily="34" charset="0"/>
                          <a:cs typeface="Arial" panose="020B0604020202020204" pitchFamily="34" charset="0"/>
                        </a:rPr>
                        <a:t>files</a:t>
                      </a:r>
                      <a:endParaRPr lang="hr-HR" dirty="0">
                        <a:latin typeface="Arial" panose="020B0604020202020204" pitchFamily="34" charset="0"/>
                        <a:cs typeface="Arial" panose="020B0604020202020204" pitchFamily="34" charset="0"/>
                      </a:endParaRPr>
                    </a:p>
                  </a:txBody>
                  <a:tcPr/>
                </a:tc>
                <a:tc>
                  <a:txBody>
                    <a:bodyPr/>
                    <a:lstStyle/>
                    <a:p>
                      <a:r>
                        <a:rPr lang="hr-HR" dirty="0" err="1">
                          <a:latin typeface="Arial" panose="020B0604020202020204" pitchFamily="34" charset="0"/>
                          <a:cs typeface="Arial" panose="020B0604020202020204" pitchFamily="34" charset="0"/>
                        </a:rPr>
                        <a:t>Images</a:t>
                      </a:r>
                      <a:endParaRPr lang="hr-HR" dirty="0">
                        <a:latin typeface="Arial" panose="020B0604020202020204" pitchFamily="34" charset="0"/>
                        <a:cs typeface="Arial" panose="020B0604020202020204" pitchFamily="34" charset="0"/>
                      </a:endParaRPr>
                    </a:p>
                  </a:txBody>
                  <a:tcPr/>
                </a:tc>
                <a:tc>
                  <a:txBody>
                    <a:bodyPr/>
                    <a:lstStyle/>
                    <a:p>
                      <a:pPr marL="0" marR="0" lvl="0" indent="0" algn="l" defTabSz="514337" rtl="0" eaLnBrk="1" fontAlgn="auto" latinLnBrk="0" hangingPunct="1">
                        <a:lnSpc>
                          <a:spcPct val="100000"/>
                        </a:lnSpc>
                        <a:spcBef>
                          <a:spcPts val="0"/>
                        </a:spcBef>
                        <a:spcAft>
                          <a:spcPts val="0"/>
                        </a:spcAft>
                        <a:buClrTx/>
                        <a:buSzTx/>
                        <a:buFontTx/>
                        <a:buNone/>
                        <a:tabLst/>
                        <a:defRPr/>
                      </a:pPr>
                      <a:r>
                        <a:rPr lang="hr-HR" dirty="0">
                          <a:latin typeface="Arial" panose="020B0604020202020204" pitchFamily="34" charset="0"/>
                          <a:cs typeface="Arial" panose="020B0604020202020204" pitchFamily="34" charset="0"/>
                        </a:rPr>
                        <a:t>Video </a:t>
                      </a:r>
                      <a:r>
                        <a:rPr lang="hr-HR" dirty="0" err="1">
                          <a:latin typeface="Arial" panose="020B0604020202020204" pitchFamily="34" charset="0"/>
                          <a:cs typeface="Arial" panose="020B0604020202020204" pitchFamily="34" charset="0"/>
                        </a:rPr>
                        <a:t>files</a:t>
                      </a:r>
                      <a:endParaRPr lang="hr-HR" dirty="0">
                        <a:latin typeface="Arial" panose="020B0604020202020204" pitchFamily="34" charset="0"/>
                        <a:cs typeface="Arial" panose="020B0604020202020204" pitchFamily="34" charset="0"/>
                      </a:endParaRPr>
                    </a:p>
                    <a:p>
                      <a:endParaRPr lang="hr-HR" dirty="0">
                        <a:latin typeface="Arial" panose="020B0604020202020204" pitchFamily="34" charset="0"/>
                        <a:cs typeface="Arial" panose="020B0604020202020204" pitchFamily="34" charset="0"/>
                      </a:endParaRPr>
                    </a:p>
                  </a:txBody>
                  <a:tcPr/>
                </a:tc>
                <a:tc>
                  <a:txBody>
                    <a:bodyPr/>
                    <a:lstStyle/>
                    <a:p>
                      <a:pPr marL="0" marR="0" lvl="0" indent="0" algn="l" defTabSz="514337" rtl="0" eaLnBrk="1" fontAlgn="auto" latinLnBrk="0" hangingPunct="1">
                        <a:lnSpc>
                          <a:spcPct val="100000"/>
                        </a:lnSpc>
                        <a:spcBef>
                          <a:spcPts val="0"/>
                        </a:spcBef>
                        <a:spcAft>
                          <a:spcPts val="0"/>
                        </a:spcAft>
                        <a:buClrTx/>
                        <a:buSzTx/>
                        <a:buFontTx/>
                        <a:buNone/>
                        <a:tabLst/>
                        <a:defRPr/>
                      </a:pPr>
                      <a:r>
                        <a:rPr lang="hr-HR" dirty="0" err="1">
                          <a:latin typeface="Arial" panose="020B0604020202020204" pitchFamily="34" charset="0"/>
                          <a:cs typeface="Arial" panose="020B0604020202020204" pitchFamily="34" charset="0"/>
                        </a:rPr>
                        <a:t>Generic</a:t>
                      </a:r>
                      <a:r>
                        <a:rPr lang="hr-HR" dirty="0">
                          <a:latin typeface="Arial" panose="020B0604020202020204" pitchFamily="34" charset="0"/>
                          <a:cs typeface="Arial" panose="020B0604020202020204" pitchFamily="34" charset="0"/>
                        </a:rPr>
                        <a:t> </a:t>
                      </a:r>
                      <a:r>
                        <a:rPr lang="hr-HR" dirty="0" err="1">
                          <a:latin typeface="Arial" panose="020B0604020202020204" pitchFamily="34" charset="0"/>
                          <a:cs typeface="Arial" panose="020B0604020202020204" pitchFamily="34" charset="0"/>
                        </a:rPr>
                        <a:t>object</a:t>
                      </a:r>
                      <a:endParaRPr lang="hr-HR"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480239236"/>
                  </a:ext>
                </a:extLst>
              </a:tr>
              <a:tr h="515382">
                <a:tc>
                  <a:txBody>
                    <a:bodyPr/>
                    <a:lstStyle/>
                    <a:p>
                      <a:pPr marL="0" marR="0" lvl="0" indent="0" algn="l" defTabSz="514337" rtl="0" eaLnBrk="1" fontAlgn="auto" latinLnBrk="0" hangingPunct="1">
                        <a:lnSpc>
                          <a:spcPct val="100000"/>
                        </a:lnSpc>
                        <a:spcBef>
                          <a:spcPts val="0"/>
                        </a:spcBef>
                        <a:spcAft>
                          <a:spcPts val="0"/>
                        </a:spcAft>
                        <a:buClrTx/>
                        <a:buSzTx/>
                        <a:buFontTx/>
                        <a:buNone/>
                        <a:tabLst/>
                        <a:defRPr/>
                      </a:pPr>
                      <a:r>
                        <a:rPr lang="hr-HR" dirty="0" err="1">
                          <a:latin typeface="Arial" panose="020B0604020202020204" pitchFamily="34" charset="0"/>
                          <a:cs typeface="Arial" panose="020B0604020202020204" pitchFamily="34" charset="0"/>
                        </a:rPr>
                        <a:t>Datasets</a:t>
                      </a:r>
                      <a:r>
                        <a:rPr lang="hr-HR" dirty="0">
                          <a:latin typeface="Arial" panose="020B0604020202020204" pitchFamily="34" charset="0"/>
                          <a:cs typeface="Arial" panose="020B0604020202020204" pitchFamily="34" charset="0"/>
                        </a:rPr>
                        <a:t> (Research Data)</a:t>
                      </a:r>
                    </a:p>
                  </a:txBody>
                  <a:tcPr/>
                </a:tc>
                <a:tc>
                  <a:txBody>
                    <a:bodyPr/>
                    <a:lstStyle/>
                    <a:p>
                      <a:r>
                        <a:rPr lang="hr-HR" dirty="0" err="1">
                          <a:latin typeface="Arial" panose="020B0604020202020204" pitchFamily="34" charset="0"/>
                          <a:cs typeface="Arial" panose="020B0604020202020204" pitchFamily="34" charset="0"/>
                        </a:rPr>
                        <a:t>Books</a:t>
                      </a:r>
                      <a:endParaRPr lang="hr-HR" dirty="0">
                        <a:latin typeface="Arial" panose="020B0604020202020204" pitchFamily="34" charset="0"/>
                        <a:cs typeface="Arial" panose="020B0604020202020204" pitchFamily="34" charset="0"/>
                      </a:endParaRPr>
                    </a:p>
                  </a:txBody>
                  <a:tcPr/>
                </a:tc>
                <a:tc>
                  <a:txBody>
                    <a:bodyPr/>
                    <a:lstStyle/>
                    <a:p>
                      <a:pPr marL="0" marR="0" lvl="0" indent="0" algn="l" defTabSz="514337" rtl="0" eaLnBrk="1" fontAlgn="auto" latinLnBrk="0" hangingPunct="1">
                        <a:lnSpc>
                          <a:spcPct val="100000"/>
                        </a:lnSpc>
                        <a:spcBef>
                          <a:spcPts val="0"/>
                        </a:spcBef>
                        <a:spcAft>
                          <a:spcPts val="0"/>
                        </a:spcAft>
                        <a:buClrTx/>
                        <a:buSzTx/>
                        <a:buFontTx/>
                        <a:buNone/>
                        <a:tabLst/>
                        <a:defRPr/>
                      </a:pPr>
                      <a:r>
                        <a:rPr lang="hr-HR" dirty="0" err="1">
                          <a:latin typeface="Arial" panose="020B0604020202020204" pitchFamily="34" charset="0"/>
                          <a:cs typeface="Arial" panose="020B0604020202020204" pitchFamily="34" charset="0"/>
                        </a:rPr>
                        <a:t>Virtual</a:t>
                      </a:r>
                      <a:r>
                        <a:rPr lang="hr-HR" dirty="0">
                          <a:latin typeface="Arial" panose="020B0604020202020204" pitchFamily="34" charset="0"/>
                          <a:cs typeface="Arial" panose="020B0604020202020204" pitchFamily="34" charset="0"/>
                        </a:rPr>
                        <a:t> </a:t>
                      </a:r>
                      <a:r>
                        <a:rPr lang="hr-HR" dirty="0" err="1">
                          <a:latin typeface="Arial" panose="020B0604020202020204" pitchFamily="34" charset="0"/>
                          <a:cs typeface="Arial" panose="020B0604020202020204" pitchFamily="34" charset="0"/>
                        </a:rPr>
                        <a:t>collections</a:t>
                      </a:r>
                      <a:endParaRPr lang="hr-HR" dirty="0">
                        <a:latin typeface="Arial" panose="020B0604020202020204" pitchFamily="34" charset="0"/>
                        <a:cs typeface="Arial" panose="020B0604020202020204" pitchFamily="34" charset="0"/>
                      </a:endParaRPr>
                    </a:p>
                    <a:p>
                      <a:endParaRPr lang="hr-HR" dirty="0">
                        <a:latin typeface="Arial" panose="020B0604020202020204" pitchFamily="34" charset="0"/>
                        <a:cs typeface="Arial" panose="020B0604020202020204" pitchFamily="34" charset="0"/>
                      </a:endParaRPr>
                    </a:p>
                  </a:txBody>
                  <a:tcPr/>
                </a:tc>
                <a:tc>
                  <a:txBody>
                    <a:bodyPr/>
                    <a:lstStyle/>
                    <a:p>
                      <a:r>
                        <a:rPr lang="hr-HR" dirty="0" err="1">
                          <a:latin typeface="Arial" panose="020B0604020202020204" pitchFamily="34" charset="0"/>
                          <a:cs typeface="Arial" panose="020B0604020202020204" pitchFamily="34" charset="0"/>
                        </a:rPr>
                        <a:t>Appendixes</a:t>
                      </a:r>
                      <a:endParaRPr lang="hr-HR"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11000659"/>
                  </a:ext>
                </a:extLst>
              </a:tr>
            </a:tbl>
          </a:graphicData>
        </a:graphic>
      </p:graphicFrame>
    </p:spTree>
    <p:extLst>
      <p:ext uri="{BB962C8B-B14F-4D97-AF65-F5344CB8AC3E}">
        <p14:creationId xmlns:p14="http://schemas.microsoft.com/office/powerpoint/2010/main" val="25479728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a:t>DABAR </a:t>
            </a:r>
            <a:r>
              <a:rPr lang="hr-HR" dirty="0" err="1"/>
              <a:t>objects</a:t>
            </a:r>
            <a:endParaRPr lang="hr-HR" dirty="0"/>
          </a:p>
        </p:txBody>
      </p:sp>
      <p:sp>
        <p:nvSpPr>
          <p:cNvPr id="3" name="Content Placeholder 2"/>
          <p:cNvSpPr>
            <a:spLocks noGrp="1"/>
          </p:cNvSpPr>
          <p:nvPr>
            <p:ph idx="1"/>
          </p:nvPr>
        </p:nvSpPr>
        <p:spPr/>
        <p:txBody>
          <a:bodyPr/>
          <a:lstStyle/>
          <a:p>
            <a:pPr>
              <a:spcBef>
                <a:spcPts val="750"/>
              </a:spcBef>
            </a:pPr>
            <a:r>
              <a:rPr lang="hr-HR" dirty="0" err="1"/>
              <a:t>Nationally</a:t>
            </a:r>
            <a:r>
              <a:rPr lang="hr-HR" dirty="0"/>
              <a:t> </a:t>
            </a:r>
            <a:r>
              <a:rPr lang="hr-HR" dirty="0" err="1"/>
              <a:t>agreed</a:t>
            </a:r>
            <a:endParaRPr lang="hr-HR" dirty="0"/>
          </a:p>
          <a:p>
            <a:pPr>
              <a:spcBef>
                <a:spcPts val="750"/>
              </a:spcBef>
            </a:pPr>
            <a:r>
              <a:rPr lang="hr-HR" dirty="0" err="1"/>
              <a:t>Specifications</a:t>
            </a:r>
            <a:r>
              <a:rPr lang="hr-HR" dirty="0"/>
              <a:t> </a:t>
            </a:r>
            <a:r>
              <a:rPr lang="hr-HR" dirty="0" err="1"/>
              <a:t>based</a:t>
            </a:r>
            <a:r>
              <a:rPr lang="hr-HR" dirty="0"/>
              <a:t> on </a:t>
            </a:r>
            <a:r>
              <a:rPr lang="hr-HR" dirty="0" err="1"/>
              <a:t>standardized</a:t>
            </a:r>
            <a:r>
              <a:rPr lang="hr-HR" dirty="0"/>
              <a:t> </a:t>
            </a:r>
            <a:r>
              <a:rPr lang="hr-HR" dirty="0" err="1"/>
              <a:t>metadata</a:t>
            </a:r>
            <a:r>
              <a:rPr lang="hr-HR" dirty="0"/>
              <a:t> </a:t>
            </a:r>
            <a:r>
              <a:rPr lang="hr-HR" dirty="0" err="1"/>
              <a:t>description</a:t>
            </a:r>
            <a:endParaRPr lang="hr-HR" dirty="0"/>
          </a:p>
          <a:p>
            <a:pPr lvl="1">
              <a:spcBef>
                <a:spcPts val="750"/>
              </a:spcBef>
            </a:pPr>
            <a:r>
              <a:rPr lang="hr-HR" dirty="0" err="1"/>
              <a:t>Defined</a:t>
            </a:r>
            <a:r>
              <a:rPr lang="hr-HR" dirty="0"/>
              <a:t> by </a:t>
            </a:r>
            <a:r>
              <a:rPr lang="hr-HR" dirty="0" err="1"/>
              <a:t>working</a:t>
            </a:r>
            <a:r>
              <a:rPr lang="hr-HR" dirty="0"/>
              <a:t> </a:t>
            </a:r>
            <a:r>
              <a:rPr lang="hr-HR" dirty="0" err="1"/>
              <a:t>groups</a:t>
            </a:r>
            <a:endParaRPr lang="hr-HR" dirty="0"/>
          </a:p>
          <a:p>
            <a:pPr>
              <a:spcBef>
                <a:spcPts val="750"/>
              </a:spcBef>
            </a:pPr>
            <a:endParaRPr lang="hr-HR" dirty="0"/>
          </a:p>
          <a:p>
            <a:pPr>
              <a:spcBef>
                <a:spcPts val="750"/>
              </a:spcBef>
            </a:pPr>
            <a:r>
              <a:rPr lang="hr-HR" dirty="0" err="1"/>
              <a:t>Datastreams</a:t>
            </a:r>
            <a:r>
              <a:rPr lang="hr-HR" dirty="0"/>
              <a:t> </a:t>
            </a:r>
            <a:r>
              <a:rPr lang="hr-HR" dirty="0" err="1"/>
              <a:t>behind</a:t>
            </a:r>
            <a:r>
              <a:rPr lang="hr-HR" dirty="0"/>
              <a:t> the </a:t>
            </a:r>
            <a:r>
              <a:rPr lang="hr-HR" dirty="0" err="1"/>
              <a:t>object</a:t>
            </a:r>
            <a:r>
              <a:rPr lang="hr-HR" dirty="0"/>
              <a:t> (</a:t>
            </a:r>
            <a:r>
              <a:rPr lang="hr-HR" dirty="0" err="1"/>
              <a:t>metadata</a:t>
            </a:r>
            <a:r>
              <a:rPr lang="hr-HR" dirty="0"/>
              <a:t> </a:t>
            </a:r>
            <a:r>
              <a:rPr lang="hr-HR" dirty="0" err="1"/>
              <a:t>schemas</a:t>
            </a:r>
            <a:r>
              <a:rPr lang="hr-HR" dirty="0"/>
              <a:t>):</a:t>
            </a:r>
          </a:p>
          <a:p>
            <a:pPr lvl="1">
              <a:spcBef>
                <a:spcPts val="750"/>
              </a:spcBef>
            </a:pPr>
            <a:r>
              <a:rPr lang="hr-HR" dirty="0" err="1"/>
              <a:t>Metadata</a:t>
            </a:r>
            <a:r>
              <a:rPr lang="hr-HR" dirty="0"/>
              <a:t> </a:t>
            </a:r>
            <a:r>
              <a:rPr lang="hr-HR" dirty="0" err="1"/>
              <a:t>Objects</a:t>
            </a:r>
            <a:r>
              <a:rPr lang="hr-HR" dirty="0"/>
              <a:t> </a:t>
            </a:r>
            <a:r>
              <a:rPr lang="hr-HR" dirty="0" err="1"/>
              <a:t>Description</a:t>
            </a:r>
            <a:r>
              <a:rPr lang="hr-HR" dirty="0"/>
              <a:t> </a:t>
            </a:r>
            <a:r>
              <a:rPr lang="hr-HR" dirty="0" err="1"/>
              <a:t>Schema</a:t>
            </a:r>
            <a:r>
              <a:rPr lang="hr-HR" dirty="0"/>
              <a:t> (MODS)</a:t>
            </a:r>
          </a:p>
          <a:p>
            <a:pPr lvl="2">
              <a:spcBef>
                <a:spcPts val="750"/>
              </a:spcBef>
            </a:pPr>
            <a:r>
              <a:rPr lang="hr-HR" dirty="0" err="1"/>
              <a:t>detailed</a:t>
            </a:r>
            <a:r>
              <a:rPr lang="hr-HR" dirty="0"/>
              <a:t> </a:t>
            </a:r>
            <a:r>
              <a:rPr lang="hr-HR" dirty="0" err="1"/>
              <a:t>description</a:t>
            </a:r>
            <a:endParaRPr lang="hr-HR" dirty="0"/>
          </a:p>
          <a:p>
            <a:pPr lvl="2">
              <a:spcBef>
                <a:spcPts val="750"/>
              </a:spcBef>
            </a:pPr>
            <a:r>
              <a:rPr lang="hr-HR" dirty="0" err="1"/>
              <a:t>standardized</a:t>
            </a:r>
            <a:r>
              <a:rPr lang="hr-HR" dirty="0"/>
              <a:t> </a:t>
            </a:r>
            <a:r>
              <a:rPr lang="hr-HR" dirty="0" err="1"/>
              <a:t>elements</a:t>
            </a:r>
            <a:r>
              <a:rPr lang="hr-HR" dirty="0"/>
              <a:t> + </a:t>
            </a:r>
            <a:r>
              <a:rPr lang="hr-HR" dirty="0" err="1"/>
              <a:t>customized</a:t>
            </a:r>
            <a:r>
              <a:rPr lang="hr-HR" dirty="0"/>
              <a:t> &lt;</a:t>
            </a:r>
            <a:r>
              <a:rPr lang="hr-HR" dirty="0" err="1"/>
              <a:t>extension</a:t>
            </a:r>
            <a:r>
              <a:rPr lang="hr-HR" dirty="0"/>
              <a:t>&gt; </a:t>
            </a:r>
            <a:r>
              <a:rPr lang="hr-HR" dirty="0" err="1"/>
              <a:t>elements</a:t>
            </a:r>
            <a:endParaRPr lang="hr-HR" dirty="0"/>
          </a:p>
          <a:p>
            <a:pPr lvl="1">
              <a:spcBef>
                <a:spcPts val="750"/>
              </a:spcBef>
            </a:pPr>
            <a:endParaRPr lang="hr-HR" dirty="0"/>
          </a:p>
          <a:p>
            <a:pPr lvl="1">
              <a:spcBef>
                <a:spcPts val="750"/>
              </a:spcBef>
            </a:pPr>
            <a:r>
              <a:rPr lang="hr-HR" dirty="0"/>
              <a:t>Dublin Core</a:t>
            </a:r>
          </a:p>
          <a:p>
            <a:pPr lvl="2">
              <a:spcBef>
                <a:spcPts val="750"/>
              </a:spcBef>
            </a:pPr>
            <a:r>
              <a:rPr lang="hr-HR" dirty="0" err="1"/>
              <a:t>narrow</a:t>
            </a:r>
            <a:r>
              <a:rPr lang="hr-HR" dirty="0"/>
              <a:t> </a:t>
            </a:r>
            <a:r>
              <a:rPr lang="hr-HR" dirty="0" err="1"/>
              <a:t>description</a:t>
            </a:r>
            <a:endParaRPr lang="hr-HR" dirty="0"/>
          </a:p>
          <a:p>
            <a:pPr lvl="2">
              <a:spcBef>
                <a:spcPts val="750"/>
              </a:spcBef>
            </a:pPr>
            <a:r>
              <a:rPr lang="hr-HR" dirty="0" err="1"/>
              <a:t>interoperability</a:t>
            </a:r>
            <a:endParaRPr lang="hr-HR" dirty="0"/>
          </a:p>
          <a:p>
            <a:pPr marL="257168" lvl="1" indent="0">
              <a:spcBef>
                <a:spcPts val="750"/>
              </a:spcBef>
              <a:buNone/>
            </a:pPr>
            <a:endParaRPr lang="hr-HR" dirty="0"/>
          </a:p>
          <a:p>
            <a:pPr>
              <a:spcBef>
                <a:spcPts val="750"/>
              </a:spcBef>
            </a:pPr>
            <a:endParaRPr lang="hr-HR" dirty="0"/>
          </a:p>
          <a:p>
            <a:pPr marL="429968" lvl="1" indent="-172800">
              <a:spcBef>
                <a:spcPts val="750"/>
              </a:spcBef>
            </a:pPr>
            <a:endParaRPr lang="hr-HR" dirty="0"/>
          </a:p>
          <a:p>
            <a:pPr>
              <a:spcBef>
                <a:spcPts val="750"/>
              </a:spcBef>
            </a:pPr>
            <a:endParaRPr lang="hr-HR" dirty="0"/>
          </a:p>
        </p:txBody>
      </p:sp>
      <p:pic>
        <p:nvPicPr>
          <p:cNvPr id="2050" name="Picture 2">
            <a:extLst>
              <a:ext uri="{FF2B5EF4-FFF2-40B4-BE49-F238E27FC236}">
                <a16:creationId xmlns:a16="http://schemas.microsoft.com/office/drawing/2014/main" id="{4F425984-CC9A-415A-8878-F42E18F10D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104" y="-73810"/>
            <a:ext cx="2411896" cy="1341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85746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2A037-B6F6-4188-8195-E884E34F3007}"/>
              </a:ext>
            </a:extLst>
          </p:cNvPr>
          <p:cNvSpPr>
            <a:spLocks noGrp="1"/>
          </p:cNvSpPr>
          <p:nvPr>
            <p:ph type="title"/>
          </p:nvPr>
        </p:nvSpPr>
        <p:spPr>
          <a:xfrm>
            <a:off x="629841" y="342900"/>
            <a:ext cx="2949179" cy="640080"/>
          </a:xfrm>
        </p:spPr>
        <p:txBody>
          <a:bodyPr/>
          <a:lstStyle/>
          <a:p>
            <a:r>
              <a:rPr lang="hr-HR" dirty="0"/>
              <a:t>DABAR </a:t>
            </a:r>
            <a:r>
              <a:rPr lang="hr-HR" dirty="0" err="1"/>
              <a:t>interoperability</a:t>
            </a:r>
            <a:endParaRPr lang="hr-HR" dirty="0"/>
          </a:p>
        </p:txBody>
      </p:sp>
      <p:sp>
        <p:nvSpPr>
          <p:cNvPr id="3" name="Picture Placeholder 2">
            <a:extLst>
              <a:ext uri="{FF2B5EF4-FFF2-40B4-BE49-F238E27FC236}">
                <a16:creationId xmlns:a16="http://schemas.microsoft.com/office/drawing/2014/main" id="{ED8B7194-CA7C-4E76-8B69-54E68F0AED06}"/>
              </a:ext>
            </a:extLst>
          </p:cNvPr>
          <p:cNvSpPr>
            <a:spLocks noGrp="1"/>
          </p:cNvSpPr>
          <p:nvPr>
            <p:ph type="pic" idx="1"/>
          </p:nvPr>
        </p:nvSpPr>
        <p:spPr>
          <a:xfrm>
            <a:off x="4701540" y="740574"/>
            <a:ext cx="3815002" cy="3655219"/>
          </a:xfrm>
        </p:spPr>
      </p:sp>
      <p:sp>
        <p:nvSpPr>
          <p:cNvPr id="4" name="Text Placeholder 3">
            <a:extLst>
              <a:ext uri="{FF2B5EF4-FFF2-40B4-BE49-F238E27FC236}">
                <a16:creationId xmlns:a16="http://schemas.microsoft.com/office/drawing/2014/main" id="{1FD73764-FE46-4010-A32E-46F1844E1049}"/>
              </a:ext>
            </a:extLst>
          </p:cNvPr>
          <p:cNvSpPr>
            <a:spLocks noGrp="1"/>
          </p:cNvSpPr>
          <p:nvPr>
            <p:ph type="body" sz="half" idx="2"/>
          </p:nvPr>
        </p:nvSpPr>
        <p:spPr>
          <a:xfrm>
            <a:off x="629841" y="1543052"/>
            <a:ext cx="3812620" cy="2858691"/>
          </a:xfrm>
        </p:spPr>
        <p:txBody>
          <a:bodyPr/>
          <a:lstStyle/>
          <a:p>
            <a:pPr marL="171450" indent="-171450">
              <a:buFont typeface="Arial" panose="020B0604020202020204" pitchFamily="34" charset="0"/>
              <a:buChar char="•"/>
            </a:pPr>
            <a:r>
              <a:rPr lang="hr-HR" b="1" dirty="0"/>
              <a:t>OAI-PMH (Open </a:t>
            </a:r>
            <a:r>
              <a:rPr lang="hr-HR" b="1" dirty="0" err="1"/>
              <a:t>Archives</a:t>
            </a:r>
            <a:r>
              <a:rPr lang="hr-HR" b="1" dirty="0"/>
              <a:t> Initiative </a:t>
            </a:r>
            <a:r>
              <a:rPr lang="hr-HR" b="1" dirty="0" err="1"/>
              <a:t>Protocol</a:t>
            </a:r>
            <a:r>
              <a:rPr lang="hr-HR" b="1" dirty="0"/>
              <a:t> for </a:t>
            </a:r>
            <a:r>
              <a:rPr lang="hr-HR" b="1" dirty="0" err="1"/>
              <a:t>Metadata</a:t>
            </a:r>
            <a:r>
              <a:rPr lang="hr-HR" b="1" dirty="0"/>
              <a:t> </a:t>
            </a:r>
            <a:r>
              <a:rPr lang="hr-HR" b="1" dirty="0" err="1"/>
              <a:t>Harvesting</a:t>
            </a:r>
            <a:r>
              <a:rPr lang="hr-HR" b="1" dirty="0"/>
              <a:t>) </a:t>
            </a:r>
          </a:p>
          <a:p>
            <a:pPr marL="171450" indent="-171450">
              <a:buFont typeface="Arial" panose="020B0604020202020204" pitchFamily="34" charset="0"/>
              <a:buChar char="•"/>
            </a:pPr>
            <a:r>
              <a:rPr lang="en-US" dirty="0"/>
              <a:t>a protocol that defines the metadata collection mechanism</a:t>
            </a:r>
            <a:r>
              <a:rPr lang="hr-HR" dirty="0"/>
              <a:t>; </a:t>
            </a:r>
            <a:r>
              <a:rPr lang="hr-HR" dirty="0" err="1"/>
              <a:t>supports</a:t>
            </a:r>
            <a:r>
              <a:rPr lang="hr-HR" dirty="0"/>
              <a:t> DC and MODS</a:t>
            </a:r>
          </a:p>
          <a:p>
            <a:pPr marL="171450" indent="-171450">
              <a:buFont typeface="Arial" panose="020B0604020202020204" pitchFamily="34" charset="0"/>
              <a:buChar char="•"/>
            </a:pPr>
            <a:r>
              <a:rPr lang="hr-HR" b="1" dirty="0"/>
              <a:t>FAIR </a:t>
            </a:r>
            <a:r>
              <a:rPr lang="hr-HR" b="1" dirty="0" err="1"/>
              <a:t>principles</a:t>
            </a:r>
            <a:endParaRPr lang="hr-HR" b="1" dirty="0"/>
          </a:p>
          <a:p>
            <a:pPr marL="428619" lvl="1" indent="-171450">
              <a:buFont typeface="Arial" panose="020B0604020202020204" pitchFamily="34" charset="0"/>
              <a:buChar char="•"/>
            </a:pPr>
            <a:r>
              <a:rPr lang="hr-HR" dirty="0" err="1"/>
              <a:t>Findable</a:t>
            </a:r>
            <a:endParaRPr lang="hr-HR" dirty="0"/>
          </a:p>
          <a:p>
            <a:pPr marL="428619" lvl="1" indent="-171450">
              <a:buFont typeface="Arial" panose="020B0604020202020204" pitchFamily="34" charset="0"/>
              <a:buChar char="•"/>
            </a:pPr>
            <a:r>
              <a:rPr lang="hr-HR" dirty="0" err="1"/>
              <a:t>Accessible</a:t>
            </a:r>
            <a:endParaRPr lang="hr-HR" dirty="0"/>
          </a:p>
          <a:p>
            <a:pPr marL="428619" lvl="1" indent="-171450">
              <a:buFont typeface="Arial" panose="020B0604020202020204" pitchFamily="34" charset="0"/>
              <a:buChar char="•"/>
            </a:pPr>
            <a:r>
              <a:rPr lang="hr-HR" dirty="0" err="1"/>
              <a:t>Interoperable</a:t>
            </a:r>
            <a:endParaRPr lang="hr-HR" dirty="0"/>
          </a:p>
          <a:p>
            <a:pPr marL="428619" lvl="1" indent="-171450">
              <a:buFont typeface="Arial" panose="020B0604020202020204" pitchFamily="34" charset="0"/>
              <a:buChar char="•"/>
            </a:pPr>
            <a:r>
              <a:rPr lang="hr-HR" dirty="0" err="1"/>
              <a:t>Reusable</a:t>
            </a:r>
            <a:endParaRPr lang="hr-HR" dirty="0"/>
          </a:p>
          <a:p>
            <a:pPr marL="428619" lvl="1" indent="-171450">
              <a:buFont typeface="Arial" panose="020B0604020202020204" pitchFamily="34" charset="0"/>
              <a:buChar char="•"/>
            </a:pPr>
            <a:endParaRPr lang="hr-HR" dirty="0"/>
          </a:p>
          <a:p>
            <a:pPr marL="171450" indent="-171450">
              <a:buFont typeface="Arial" panose="020B0604020202020204" pitchFamily="34" charset="0"/>
              <a:buChar char="•"/>
            </a:pPr>
            <a:endParaRPr lang="hr-HR" dirty="0"/>
          </a:p>
        </p:txBody>
      </p:sp>
      <p:pic>
        <p:nvPicPr>
          <p:cNvPr id="5" name="Picture 4">
            <a:extLst>
              <a:ext uri="{FF2B5EF4-FFF2-40B4-BE49-F238E27FC236}">
                <a16:creationId xmlns:a16="http://schemas.microsoft.com/office/drawing/2014/main" id="{5601063B-2B09-43D3-87E9-F1F2833DCDD1}"/>
              </a:ext>
            </a:extLst>
          </p:cNvPr>
          <p:cNvPicPr>
            <a:picLocks noChangeAspect="1"/>
          </p:cNvPicPr>
          <p:nvPr/>
        </p:nvPicPr>
        <p:blipFill>
          <a:blip r:embed="rId2"/>
          <a:stretch>
            <a:fillRect/>
          </a:stretch>
        </p:blipFill>
        <p:spPr>
          <a:xfrm>
            <a:off x="5151120" y="-3567"/>
            <a:ext cx="3673793" cy="5143500"/>
          </a:xfrm>
          <a:prstGeom prst="rect">
            <a:avLst/>
          </a:prstGeom>
        </p:spPr>
      </p:pic>
      <p:sp>
        <p:nvSpPr>
          <p:cNvPr id="7" name="TextBox 6">
            <a:extLst>
              <a:ext uri="{FF2B5EF4-FFF2-40B4-BE49-F238E27FC236}">
                <a16:creationId xmlns:a16="http://schemas.microsoft.com/office/drawing/2014/main" id="{4BC593DE-E1F9-40D5-8F88-9C2027A2FF4C}"/>
              </a:ext>
            </a:extLst>
          </p:cNvPr>
          <p:cNvSpPr txBox="1"/>
          <p:nvPr/>
        </p:nvSpPr>
        <p:spPr>
          <a:xfrm>
            <a:off x="4002970" y="4395793"/>
            <a:ext cx="1172116" cy="230832"/>
          </a:xfrm>
          <a:prstGeom prst="rect">
            <a:avLst/>
          </a:prstGeom>
          <a:noFill/>
        </p:spPr>
        <p:txBody>
          <a:bodyPr wrap="none" rtlCol="0">
            <a:spAutoFit/>
          </a:bodyPr>
          <a:lstStyle/>
          <a:p>
            <a:r>
              <a:rPr lang="hr-HR" sz="900" dirty="0" err="1">
                <a:solidFill>
                  <a:schemeClr val="bg1">
                    <a:lumMod val="65000"/>
                  </a:schemeClr>
                </a:solidFill>
                <a:latin typeface="Arial" panose="020B0604020202020204" pitchFamily="34" charset="0"/>
                <a:cs typeface="Arial" panose="020B0604020202020204" pitchFamily="34" charset="0"/>
              </a:rPr>
              <a:t>Image</a:t>
            </a:r>
            <a:r>
              <a:rPr lang="hr-HR" sz="900" dirty="0">
                <a:solidFill>
                  <a:schemeClr val="bg1">
                    <a:lumMod val="65000"/>
                  </a:schemeClr>
                </a:solidFill>
                <a:latin typeface="Arial" panose="020B0604020202020204" pitchFamily="34" charset="0"/>
                <a:cs typeface="Arial" panose="020B0604020202020204" pitchFamily="34" charset="0"/>
              </a:rPr>
              <a:t> is </a:t>
            </a:r>
            <a:r>
              <a:rPr lang="hr-HR" sz="900" dirty="0" err="1">
                <a:solidFill>
                  <a:schemeClr val="bg1">
                    <a:lumMod val="65000"/>
                  </a:schemeClr>
                </a:solidFill>
                <a:latin typeface="Arial" panose="020B0604020202020204" pitchFamily="34" charset="0"/>
                <a:cs typeface="Arial" panose="020B0604020202020204" pitchFamily="34" charset="0"/>
              </a:rPr>
              <a:t>from</a:t>
            </a:r>
            <a:r>
              <a:rPr lang="hr-HR" sz="900" dirty="0">
                <a:solidFill>
                  <a:schemeClr val="bg1">
                    <a:lumMod val="65000"/>
                  </a:schemeClr>
                </a:solidFill>
                <a:latin typeface="Arial" panose="020B0604020202020204" pitchFamily="34" charset="0"/>
                <a:cs typeface="Arial" panose="020B0604020202020204" pitchFamily="34" charset="0"/>
              </a:rPr>
              <a:t> 2019</a:t>
            </a:r>
          </a:p>
        </p:txBody>
      </p:sp>
    </p:spTree>
    <p:extLst>
      <p:ext uri="{BB962C8B-B14F-4D97-AF65-F5344CB8AC3E}">
        <p14:creationId xmlns:p14="http://schemas.microsoft.com/office/powerpoint/2010/main" val="39702503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a:t>OER </a:t>
            </a:r>
            <a:r>
              <a:rPr lang="hr-HR" dirty="0" err="1"/>
              <a:t>in</a:t>
            </a:r>
            <a:r>
              <a:rPr lang="hr-HR" dirty="0"/>
              <a:t> Dabar</a:t>
            </a:r>
          </a:p>
        </p:txBody>
      </p:sp>
      <p:sp>
        <p:nvSpPr>
          <p:cNvPr id="3" name="Content Placeholder 2"/>
          <p:cNvSpPr>
            <a:spLocks noGrp="1"/>
          </p:cNvSpPr>
          <p:nvPr>
            <p:ph idx="1"/>
          </p:nvPr>
        </p:nvSpPr>
        <p:spPr/>
        <p:txBody>
          <a:bodyPr/>
          <a:lstStyle/>
          <a:p>
            <a:r>
              <a:rPr lang="hr-HR" dirty="0" err="1"/>
              <a:t>Object</a:t>
            </a:r>
            <a:r>
              <a:rPr lang="hr-HR" dirty="0"/>
              <a:t>: </a:t>
            </a:r>
            <a:r>
              <a:rPr lang="hr-HR" b="1" dirty="0" err="1"/>
              <a:t>Educational</a:t>
            </a:r>
            <a:r>
              <a:rPr lang="hr-HR" b="1" dirty="0"/>
              <a:t> </a:t>
            </a:r>
            <a:r>
              <a:rPr lang="hr-HR" b="1" dirty="0" err="1"/>
              <a:t>material</a:t>
            </a:r>
            <a:r>
              <a:rPr lang="hr-HR" b="1" dirty="0"/>
              <a:t> </a:t>
            </a:r>
            <a:r>
              <a:rPr lang="hr-HR" dirty="0"/>
              <a:t>(</a:t>
            </a:r>
            <a:r>
              <a:rPr lang="hr-HR" dirty="0" err="1"/>
              <a:t>since</a:t>
            </a:r>
            <a:r>
              <a:rPr lang="hr-HR" dirty="0"/>
              <a:t> </a:t>
            </a:r>
            <a:r>
              <a:rPr lang="hr-HR" dirty="0" err="1"/>
              <a:t>July</a:t>
            </a:r>
            <a:r>
              <a:rPr lang="hr-HR" dirty="0"/>
              <a:t> 2019)</a:t>
            </a:r>
            <a:endParaRPr lang="hr-HR" b="1" dirty="0"/>
          </a:p>
          <a:p>
            <a:r>
              <a:rPr lang="hr-HR" dirty="0" err="1"/>
              <a:t>Based</a:t>
            </a:r>
            <a:r>
              <a:rPr lang="hr-HR" dirty="0"/>
              <a:t> on LOM</a:t>
            </a:r>
          </a:p>
          <a:p>
            <a:pPr lvl="1"/>
            <a:r>
              <a:rPr lang="en-US" dirty="0"/>
              <a:t>IEEE 1484.12.1-2002</a:t>
            </a:r>
            <a:r>
              <a:rPr lang="hr-HR" dirty="0"/>
              <a:t> – </a:t>
            </a:r>
            <a:r>
              <a:rPr lang="hr-HR" dirty="0" err="1"/>
              <a:t>revised</a:t>
            </a:r>
            <a:r>
              <a:rPr lang="hr-HR" dirty="0"/>
              <a:t> </a:t>
            </a:r>
            <a:r>
              <a:rPr lang="hr-HR" dirty="0" err="1"/>
              <a:t>in</a:t>
            </a:r>
            <a:r>
              <a:rPr lang="hr-HR" dirty="0"/>
              <a:t> 2011</a:t>
            </a:r>
            <a:endParaRPr lang="en-US" dirty="0"/>
          </a:p>
          <a:p>
            <a:pPr lvl="1"/>
            <a:r>
              <a:rPr lang="en-US" dirty="0"/>
              <a:t>IEEE Standard for Learning Object Metadata</a:t>
            </a:r>
            <a:endParaRPr lang="hr-HR" dirty="0"/>
          </a:p>
          <a:p>
            <a:pPr lvl="1"/>
            <a:r>
              <a:rPr lang="hr-HR" dirty="0" err="1"/>
              <a:t>Superseded</a:t>
            </a:r>
            <a:r>
              <a:rPr lang="hr-HR" dirty="0"/>
              <a:t> by </a:t>
            </a:r>
            <a:r>
              <a:rPr lang="en-US" dirty="0"/>
              <a:t>IEEE 1484.12.1-202</a:t>
            </a:r>
            <a:r>
              <a:rPr lang="hr-HR" dirty="0"/>
              <a:t>0</a:t>
            </a:r>
            <a:endParaRPr lang="en-US" dirty="0"/>
          </a:p>
          <a:p>
            <a:r>
              <a:rPr lang="hr-HR" dirty="0"/>
              <a:t>Data model, </a:t>
            </a:r>
            <a:r>
              <a:rPr lang="hr-HR" dirty="0" err="1"/>
              <a:t>usually</a:t>
            </a:r>
            <a:r>
              <a:rPr lang="hr-HR" dirty="0"/>
              <a:t> </a:t>
            </a:r>
            <a:r>
              <a:rPr lang="hr-HR" dirty="0" err="1"/>
              <a:t>encoded</a:t>
            </a:r>
            <a:r>
              <a:rPr lang="hr-HR" dirty="0"/>
              <a:t> </a:t>
            </a:r>
            <a:r>
              <a:rPr lang="hr-HR" dirty="0" err="1"/>
              <a:t>in</a:t>
            </a:r>
            <a:r>
              <a:rPr lang="hr-HR" dirty="0"/>
              <a:t> XML, </a:t>
            </a:r>
            <a:r>
              <a:rPr lang="hr-HR" dirty="0" err="1"/>
              <a:t>used</a:t>
            </a:r>
            <a:r>
              <a:rPr lang="hr-HR" dirty="0"/>
              <a:t> to </a:t>
            </a:r>
            <a:r>
              <a:rPr lang="hr-HR" dirty="0" err="1"/>
              <a:t>describe</a:t>
            </a:r>
            <a:r>
              <a:rPr lang="hr-HR" dirty="0"/>
              <a:t> a </a:t>
            </a:r>
            <a:r>
              <a:rPr lang="hr-HR" dirty="0" err="1"/>
              <a:t>learning</a:t>
            </a:r>
            <a:r>
              <a:rPr lang="hr-HR" dirty="0"/>
              <a:t> </a:t>
            </a:r>
            <a:r>
              <a:rPr lang="hr-HR" dirty="0" err="1"/>
              <a:t>object</a:t>
            </a:r>
            <a:r>
              <a:rPr lang="hr-HR" dirty="0"/>
              <a:t> and </a:t>
            </a:r>
            <a:r>
              <a:rPr lang="hr-HR" dirty="0" err="1"/>
              <a:t>similar</a:t>
            </a:r>
            <a:r>
              <a:rPr lang="hr-HR" dirty="0"/>
              <a:t> </a:t>
            </a:r>
            <a:r>
              <a:rPr lang="hr-HR" dirty="0" err="1"/>
              <a:t>digital</a:t>
            </a:r>
            <a:r>
              <a:rPr lang="hr-HR" dirty="0"/>
              <a:t> </a:t>
            </a:r>
            <a:r>
              <a:rPr lang="hr-HR" dirty="0" err="1"/>
              <a:t>resources</a:t>
            </a:r>
            <a:r>
              <a:rPr lang="hr-HR" dirty="0"/>
              <a:t> </a:t>
            </a:r>
            <a:r>
              <a:rPr lang="hr-HR" dirty="0" err="1"/>
              <a:t>used</a:t>
            </a:r>
            <a:r>
              <a:rPr lang="hr-HR" dirty="0"/>
              <a:t> to support </a:t>
            </a:r>
            <a:r>
              <a:rPr lang="hr-HR" dirty="0" err="1"/>
              <a:t>learning</a:t>
            </a:r>
            <a:endParaRPr lang="hr-HR" dirty="0"/>
          </a:p>
          <a:p>
            <a:r>
              <a:rPr lang="hr-HR" dirty="0" err="1"/>
              <a:t>Educational</a:t>
            </a:r>
            <a:r>
              <a:rPr lang="hr-HR" dirty="0"/>
              <a:t> </a:t>
            </a:r>
            <a:r>
              <a:rPr lang="hr-HR" dirty="0" err="1"/>
              <a:t>material</a:t>
            </a:r>
            <a:r>
              <a:rPr lang="hr-HR" dirty="0"/>
              <a:t> </a:t>
            </a:r>
            <a:r>
              <a:rPr lang="hr-HR" dirty="0" err="1"/>
              <a:t>Working</a:t>
            </a:r>
            <a:r>
              <a:rPr lang="hr-HR" dirty="0"/>
              <a:t> Group</a:t>
            </a:r>
          </a:p>
          <a:p>
            <a:r>
              <a:rPr lang="hr-HR" dirty="0" err="1"/>
              <a:t>Specification</a:t>
            </a:r>
            <a:r>
              <a:rPr lang="hr-HR" dirty="0"/>
              <a:t>: </a:t>
            </a:r>
            <a:r>
              <a:rPr lang="hr-HR" dirty="0">
                <a:hlinkClick r:id="rId2"/>
              </a:rPr>
              <a:t>https://dabar.srce.hr/en/objects</a:t>
            </a:r>
            <a:endParaRPr lang="hr-HR" dirty="0"/>
          </a:p>
          <a:p>
            <a:pPr marL="0" indent="0">
              <a:buNone/>
            </a:pPr>
            <a:endParaRPr lang="hr-HR" dirty="0"/>
          </a:p>
        </p:txBody>
      </p:sp>
      <p:pic>
        <p:nvPicPr>
          <p:cNvPr id="4" name="Picture 15" descr="Digitaln academic archives and repositories"/>
          <p:cNvPicPr>
            <a:picLocks noChangeAspect="1" noChangeArrowheads="1"/>
          </p:cNvPicPr>
          <p:nvPr/>
        </p:nvPicPr>
        <p:blipFill>
          <a:blip r:embed="rId3" cstate="print"/>
          <a:srcRect/>
          <a:stretch>
            <a:fillRect/>
          </a:stretch>
        </p:blipFill>
        <p:spPr bwMode="auto">
          <a:xfrm>
            <a:off x="6563130" y="-66616"/>
            <a:ext cx="2580870" cy="1435835"/>
          </a:xfrm>
          <a:prstGeom prst="rect">
            <a:avLst/>
          </a:prstGeom>
          <a:noFill/>
        </p:spPr>
      </p:pic>
    </p:spTree>
    <p:extLst>
      <p:ext uri="{BB962C8B-B14F-4D97-AF65-F5344CB8AC3E}">
        <p14:creationId xmlns:p14="http://schemas.microsoft.com/office/powerpoint/2010/main" val="8343634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5F9FF-2B19-4E0D-BE06-F495E14314D2}"/>
              </a:ext>
            </a:extLst>
          </p:cNvPr>
          <p:cNvSpPr>
            <a:spLocks noGrp="1"/>
          </p:cNvSpPr>
          <p:nvPr>
            <p:ph type="title"/>
          </p:nvPr>
        </p:nvSpPr>
        <p:spPr/>
        <p:txBody>
          <a:bodyPr/>
          <a:lstStyle/>
          <a:p>
            <a:r>
              <a:rPr lang="hr-HR" dirty="0"/>
              <a:t>OER </a:t>
            </a:r>
            <a:r>
              <a:rPr lang="hr-HR" dirty="0" err="1"/>
              <a:t>in</a:t>
            </a:r>
            <a:r>
              <a:rPr lang="hr-HR" dirty="0"/>
              <a:t> DABAR</a:t>
            </a:r>
          </a:p>
        </p:txBody>
      </p:sp>
      <p:sp>
        <p:nvSpPr>
          <p:cNvPr id="3" name="Content Placeholder 2">
            <a:extLst>
              <a:ext uri="{FF2B5EF4-FFF2-40B4-BE49-F238E27FC236}">
                <a16:creationId xmlns:a16="http://schemas.microsoft.com/office/drawing/2014/main" id="{771EA2D2-27CC-4ADB-B1DF-D790A6AFD3EB}"/>
              </a:ext>
            </a:extLst>
          </p:cNvPr>
          <p:cNvSpPr>
            <a:spLocks noGrp="1"/>
          </p:cNvSpPr>
          <p:nvPr>
            <p:ph sz="half" idx="1"/>
          </p:nvPr>
        </p:nvSpPr>
        <p:spPr/>
        <p:txBody>
          <a:bodyPr/>
          <a:lstStyle/>
          <a:p>
            <a:r>
              <a:rPr lang="hr-HR" dirty="0" err="1"/>
              <a:t>Supported</a:t>
            </a:r>
            <a:r>
              <a:rPr lang="hr-HR" dirty="0"/>
              <a:t> </a:t>
            </a:r>
            <a:r>
              <a:rPr lang="hr-HR" dirty="0" err="1"/>
              <a:t>types</a:t>
            </a:r>
            <a:r>
              <a:rPr lang="hr-HR" dirty="0"/>
              <a:t> of OER:</a:t>
            </a:r>
          </a:p>
          <a:p>
            <a:endParaRPr lang="hr-HR" dirty="0"/>
          </a:p>
          <a:p>
            <a:endParaRPr lang="hr-HR" dirty="0"/>
          </a:p>
        </p:txBody>
      </p:sp>
      <p:sp>
        <p:nvSpPr>
          <p:cNvPr id="4" name="Content Placeholder 3">
            <a:extLst>
              <a:ext uri="{FF2B5EF4-FFF2-40B4-BE49-F238E27FC236}">
                <a16:creationId xmlns:a16="http://schemas.microsoft.com/office/drawing/2014/main" id="{A5C1F105-9335-4B5D-BFCF-51841DFD3259}"/>
              </a:ext>
            </a:extLst>
          </p:cNvPr>
          <p:cNvSpPr>
            <a:spLocks noGrp="1"/>
          </p:cNvSpPr>
          <p:nvPr>
            <p:ph sz="half" idx="2"/>
          </p:nvPr>
        </p:nvSpPr>
        <p:spPr/>
        <p:txBody>
          <a:bodyPr/>
          <a:lstStyle/>
          <a:p>
            <a:r>
              <a:rPr lang="hr-HR" dirty="0" err="1"/>
              <a:t>Supported</a:t>
            </a:r>
            <a:r>
              <a:rPr lang="hr-HR" dirty="0"/>
              <a:t> file </a:t>
            </a:r>
            <a:r>
              <a:rPr lang="hr-HR" dirty="0" err="1"/>
              <a:t>formats</a:t>
            </a:r>
            <a:r>
              <a:rPr lang="hr-HR" dirty="0"/>
              <a:t>: </a:t>
            </a:r>
          </a:p>
        </p:txBody>
      </p:sp>
      <p:pic>
        <p:nvPicPr>
          <p:cNvPr id="5" name="Picture 15" descr="Digitaln academic archives and repositories">
            <a:extLst>
              <a:ext uri="{FF2B5EF4-FFF2-40B4-BE49-F238E27FC236}">
                <a16:creationId xmlns:a16="http://schemas.microsoft.com/office/drawing/2014/main" id="{69769DA3-BD83-441A-8B58-223D3A93B04B}"/>
              </a:ext>
            </a:extLst>
          </p:cNvPr>
          <p:cNvPicPr>
            <a:picLocks noChangeAspect="1" noChangeArrowheads="1"/>
          </p:cNvPicPr>
          <p:nvPr/>
        </p:nvPicPr>
        <p:blipFill>
          <a:blip r:embed="rId2" cstate="print"/>
          <a:srcRect/>
          <a:stretch>
            <a:fillRect/>
          </a:stretch>
        </p:blipFill>
        <p:spPr bwMode="auto">
          <a:xfrm>
            <a:off x="6563130" y="-66616"/>
            <a:ext cx="2580870" cy="1435835"/>
          </a:xfrm>
          <a:prstGeom prst="rect">
            <a:avLst/>
          </a:prstGeom>
          <a:noFill/>
        </p:spPr>
      </p:pic>
      <p:graphicFrame>
        <p:nvGraphicFramePr>
          <p:cNvPr id="6" name="Table 5">
            <a:extLst>
              <a:ext uri="{FF2B5EF4-FFF2-40B4-BE49-F238E27FC236}">
                <a16:creationId xmlns:a16="http://schemas.microsoft.com/office/drawing/2014/main" id="{CEED76E1-E412-4737-B87B-D03413D29AC4}"/>
              </a:ext>
            </a:extLst>
          </p:cNvPr>
          <p:cNvGraphicFramePr>
            <a:graphicFrameLocks noGrp="1"/>
          </p:cNvGraphicFramePr>
          <p:nvPr>
            <p:extLst>
              <p:ext uri="{D42A27DB-BD31-4B8C-83A1-F6EECF244321}">
                <p14:modId xmlns:p14="http://schemas.microsoft.com/office/powerpoint/2010/main" val="162338471"/>
              </p:ext>
            </p:extLst>
          </p:nvPr>
        </p:nvGraphicFramePr>
        <p:xfrm>
          <a:off x="2817091" y="1379938"/>
          <a:ext cx="1278255" cy="3285182"/>
        </p:xfrm>
        <a:graphic>
          <a:graphicData uri="http://schemas.openxmlformats.org/drawingml/2006/table">
            <a:tbl>
              <a:tblPr>
                <a:tableStyleId>{5C22544A-7EE6-4342-B048-85BDC9FD1C3A}</a:tableStyleId>
              </a:tblPr>
              <a:tblGrid>
                <a:gridCol w="1278255">
                  <a:extLst>
                    <a:ext uri="{9D8B030D-6E8A-4147-A177-3AD203B41FA5}">
                      <a16:colId xmlns:a16="http://schemas.microsoft.com/office/drawing/2014/main" val="74132723"/>
                    </a:ext>
                  </a:extLst>
                </a:gridCol>
              </a:tblGrid>
              <a:tr h="0">
                <a:tc>
                  <a:txBody>
                    <a:bodyPr/>
                    <a:lstStyle/>
                    <a:p>
                      <a:pPr algn="l" fontAlgn="b"/>
                      <a:r>
                        <a:rPr lang="hr-HR" sz="900" u="none" strike="noStrike" dirty="0" err="1">
                          <a:effectLst/>
                          <a:latin typeface="Arial" panose="020B0604020202020204" pitchFamily="34" charset="0"/>
                          <a:cs typeface="Arial" panose="020B0604020202020204" pitchFamily="34" charset="0"/>
                        </a:rPr>
                        <a:t>exercise</a:t>
                      </a:r>
                      <a:endParaRPr lang="hr-HR" sz="900" b="0" i="0" u="none" strike="noStrike" dirty="0">
                        <a:solidFill>
                          <a:srgbClr val="000000"/>
                        </a:solidFill>
                        <a:effectLst/>
                        <a:latin typeface="Arial" panose="020B0604020202020204" pitchFamily="34" charset="0"/>
                        <a:cs typeface="Arial" panose="020B0604020202020204" pitchFamily="34" charset="0"/>
                      </a:endParaRPr>
                    </a:p>
                  </a:txBody>
                  <a:tcPr marL="5674" marR="5674" marT="5674"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376264800"/>
                  </a:ext>
                </a:extLst>
              </a:tr>
              <a:tr h="141840">
                <a:tc>
                  <a:txBody>
                    <a:bodyPr/>
                    <a:lstStyle/>
                    <a:p>
                      <a:pPr algn="l" fontAlgn="b"/>
                      <a:r>
                        <a:rPr lang="hr-HR" sz="900" u="none" strike="noStrike" dirty="0" err="1">
                          <a:effectLst/>
                          <a:latin typeface="Arial" panose="020B0604020202020204" pitchFamily="34" charset="0"/>
                          <a:cs typeface="Arial" panose="020B0604020202020204" pitchFamily="34" charset="0"/>
                        </a:rPr>
                        <a:t>simulation</a:t>
                      </a:r>
                      <a:endParaRPr lang="hr-HR" sz="900" b="0" i="0" u="none" strike="noStrike" dirty="0">
                        <a:solidFill>
                          <a:srgbClr val="000000"/>
                        </a:solidFill>
                        <a:effectLst/>
                        <a:latin typeface="Arial" panose="020B0604020202020204" pitchFamily="34" charset="0"/>
                        <a:cs typeface="Arial" panose="020B0604020202020204" pitchFamily="34" charset="0"/>
                      </a:endParaRPr>
                    </a:p>
                  </a:txBody>
                  <a:tcPr marL="5674" marR="5674" marT="5674"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452779127"/>
                  </a:ext>
                </a:extLst>
              </a:tr>
              <a:tr h="141840">
                <a:tc>
                  <a:txBody>
                    <a:bodyPr/>
                    <a:lstStyle/>
                    <a:p>
                      <a:pPr algn="l" fontAlgn="b"/>
                      <a:r>
                        <a:rPr lang="hr-HR" sz="900" u="none" strike="noStrike" dirty="0" err="1">
                          <a:effectLst/>
                          <a:latin typeface="Arial" panose="020B0604020202020204" pitchFamily="34" charset="0"/>
                          <a:cs typeface="Arial" panose="020B0604020202020204" pitchFamily="34" charset="0"/>
                        </a:rPr>
                        <a:t>survey</a:t>
                      </a:r>
                      <a:endParaRPr lang="hr-HR" sz="900" b="0" i="0" u="none" strike="noStrike" dirty="0">
                        <a:solidFill>
                          <a:srgbClr val="000000"/>
                        </a:solidFill>
                        <a:effectLst/>
                        <a:latin typeface="Arial" panose="020B0604020202020204" pitchFamily="34" charset="0"/>
                        <a:cs typeface="Arial" panose="020B0604020202020204" pitchFamily="34" charset="0"/>
                      </a:endParaRPr>
                    </a:p>
                  </a:txBody>
                  <a:tcPr marL="5674" marR="5674" marT="5674"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630695143"/>
                  </a:ext>
                </a:extLst>
              </a:tr>
              <a:tr h="141840">
                <a:tc>
                  <a:txBody>
                    <a:bodyPr/>
                    <a:lstStyle/>
                    <a:p>
                      <a:pPr algn="l" fontAlgn="b"/>
                      <a:r>
                        <a:rPr lang="hr-HR" sz="900" u="none" strike="noStrike" dirty="0" err="1">
                          <a:effectLst/>
                          <a:latin typeface="Arial" panose="020B0604020202020204" pitchFamily="34" charset="0"/>
                          <a:cs typeface="Arial" panose="020B0604020202020204" pitchFamily="34" charset="0"/>
                        </a:rPr>
                        <a:t>diagram</a:t>
                      </a:r>
                      <a:endParaRPr lang="hr-HR" sz="900" b="0" i="0" u="none" strike="noStrike" dirty="0">
                        <a:solidFill>
                          <a:srgbClr val="000000"/>
                        </a:solidFill>
                        <a:effectLst/>
                        <a:latin typeface="Arial" panose="020B0604020202020204" pitchFamily="34" charset="0"/>
                        <a:cs typeface="Arial" panose="020B0604020202020204" pitchFamily="34" charset="0"/>
                      </a:endParaRPr>
                    </a:p>
                  </a:txBody>
                  <a:tcPr marL="5674" marR="5674" marT="5674"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786054802"/>
                  </a:ext>
                </a:extLst>
              </a:tr>
              <a:tr h="141840">
                <a:tc>
                  <a:txBody>
                    <a:bodyPr/>
                    <a:lstStyle/>
                    <a:p>
                      <a:pPr algn="l" fontAlgn="b"/>
                      <a:r>
                        <a:rPr lang="hr-HR" sz="900" u="none" strike="noStrike" dirty="0">
                          <a:effectLst/>
                          <a:latin typeface="Arial" panose="020B0604020202020204" pitchFamily="34" charset="0"/>
                          <a:cs typeface="Arial" panose="020B0604020202020204" pitchFamily="34" charset="0"/>
                        </a:rPr>
                        <a:t>figure</a:t>
                      </a:r>
                      <a:endParaRPr lang="hr-HR" sz="900" b="0" i="0" u="none" strike="noStrike" dirty="0">
                        <a:solidFill>
                          <a:srgbClr val="000000"/>
                        </a:solidFill>
                        <a:effectLst/>
                        <a:latin typeface="Arial" panose="020B0604020202020204" pitchFamily="34" charset="0"/>
                        <a:cs typeface="Arial" panose="020B0604020202020204" pitchFamily="34" charset="0"/>
                      </a:endParaRPr>
                    </a:p>
                  </a:txBody>
                  <a:tcPr marL="5674" marR="5674" marT="5674"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48988469"/>
                  </a:ext>
                </a:extLst>
              </a:tr>
              <a:tr h="141840">
                <a:tc>
                  <a:txBody>
                    <a:bodyPr/>
                    <a:lstStyle/>
                    <a:p>
                      <a:pPr algn="l" fontAlgn="b"/>
                      <a:r>
                        <a:rPr lang="hr-HR" sz="900" u="none" strike="noStrike" dirty="0" err="1">
                          <a:effectLst/>
                          <a:latin typeface="Arial" panose="020B0604020202020204" pitchFamily="34" charset="0"/>
                          <a:cs typeface="Arial" panose="020B0604020202020204" pitchFamily="34" charset="0"/>
                        </a:rPr>
                        <a:t>graph</a:t>
                      </a:r>
                      <a:endParaRPr lang="hr-HR" sz="900" b="0" i="0" u="none" strike="noStrike" dirty="0">
                        <a:solidFill>
                          <a:srgbClr val="000000"/>
                        </a:solidFill>
                        <a:effectLst/>
                        <a:latin typeface="Arial" panose="020B0604020202020204" pitchFamily="34" charset="0"/>
                        <a:cs typeface="Arial" panose="020B0604020202020204" pitchFamily="34" charset="0"/>
                      </a:endParaRPr>
                    </a:p>
                  </a:txBody>
                  <a:tcPr marL="5674" marR="5674" marT="5674"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350454242"/>
                  </a:ext>
                </a:extLst>
              </a:tr>
              <a:tr h="141840">
                <a:tc>
                  <a:txBody>
                    <a:bodyPr/>
                    <a:lstStyle/>
                    <a:p>
                      <a:pPr algn="l" fontAlgn="b"/>
                      <a:r>
                        <a:rPr lang="hr-HR" sz="900" u="none" strike="noStrike">
                          <a:effectLst/>
                          <a:latin typeface="Arial" panose="020B0604020202020204" pitchFamily="34" charset="0"/>
                          <a:cs typeface="Arial" panose="020B0604020202020204" pitchFamily="34" charset="0"/>
                        </a:rPr>
                        <a:t>index</a:t>
                      </a:r>
                      <a:endParaRPr lang="hr-HR" sz="900" b="0" i="0" u="none" strike="noStrike">
                        <a:solidFill>
                          <a:srgbClr val="000000"/>
                        </a:solidFill>
                        <a:effectLst/>
                        <a:latin typeface="Arial" panose="020B0604020202020204" pitchFamily="34" charset="0"/>
                        <a:cs typeface="Arial" panose="020B0604020202020204" pitchFamily="34" charset="0"/>
                      </a:endParaRPr>
                    </a:p>
                  </a:txBody>
                  <a:tcPr marL="5674" marR="5674" marT="5674"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21149301"/>
                  </a:ext>
                </a:extLst>
              </a:tr>
              <a:tr h="141840">
                <a:tc>
                  <a:txBody>
                    <a:bodyPr/>
                    <a:lstStyle/>
                    <a:p>
                      <a:pPr algn="l" fontAlgn="b"/>
                      <a:r>
                        <a:rPr lang="hr-HR" sz="900" u="none" strike="noStrike" dirty="0" err="1">
                          <a:effectLst/>
                          <a:latin typeface="Arial" panose="020B0604020202020204" pitchFamily="34" charset="0"/>
                          <a:cs typeface="Arial" panose="020B0604020202020204" pitchFamily="34" charset="0"/>
                        </a:rPr>
                        <a:t>slide</a:t>
                      </a:r>
                      <a:endParaRPr lang="hr-HR" sz="900" b="0" i="0" u="none" strike="noStrike" dirty="0">
                        <a:solidFill>
                          <a:srgbClr val="000000"/>
                        </a:solidFill>
                        <a:effectLst/>
                        <a:latin typeface="Arial" panose="020B0604020202020204" pitchFamily="34" charset="0"/>
                        <a:cs typeface="Arial" panose="020B0604020202020204" pitchFamily="34" charset="0"/>
                      </a:endParaRPr>
                    </a:p>
                  </a:txBody>
                  <a:tcPr marL="5674" marR="5674" marT="5674"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169708607"/>
                  </a:ext>
                </a:extLst>
              </a:tr>
              <a:tr h="141840">
                <a:tc>
                  <a:txBody>
                    <a:bodyPr/>
                    <a:lstStyle/>
                    <a:p>
                      <a:pPr algn="l" fontAlgn="b"/>
                      <a:r>
                        <a:rPr lang="hr-HR" sz="900" u="none" strike="noStrike">
                          <a:effectLst/>
                          <a:latin typeface="Arial" panose="020B0604020202020204" pitchFamily="34" charset="0"/>
                          <a:cs typeface="Arial" panose="020B0604020202020204" pitchFamily="34" charset="0"/>
                        </a:rPr>
                        <a:t>table</a:t>
                      </a:r>
                      <a:endParaRPr lang="hr-HR" sz="900" b="0" i="0" u="none" strike="noStrike">
                        <a:solidFill>
                          <a:srgbClr val="000000"/>
                        </a:solidFill>
                        <a:effectLst/>
                        <a:latin typeface="Arial" panose="020B0604020202020204" pitchFamily="34" charset="0"/>
                        <a:cs typeface="Arial" panose="020B0604020202020204" pitchFamily="34" charset="0"/>
                      </a:endParaRPr>
                    </a:p>
                  </a:txBody>
                  <a:tcPr marL="5674" marR="5674" marT="5674"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594035331"/>
                  </a:ext>
                </a:extLst>
              </a:tr>
              <a:tr h="141840">
                <a:tc>
                  <a:txBody>
                    <a:bodyPr/>
                    <a:lstStyle/>
                    <a:p>
                      <a:pPr algn="l" fontAlgn="b"/>
                      <a:r>
                        <a:rPr lang="hr-HR" sz="900" u="none" strike="noStrike" dirty="0" err="1">
                          <a:effectLst/>
                          <a:latin typeface="Arial" panose="020B0604020202020204" pitchFamily="34" charset="0"/>
                          <a:cs typeface="Arial" panose="020B0604020202020204" pitchFamily="34" charset="0"/>
                        </a:rPr>
                        <a:t>exam</a:t>
                      </a:r>
                      <a:endParaRPr lang="hr-HR" sz="900" b="0" i="0" u="none" strike="noStrike" dirty="0">
                        <a:solidFill>
                          <a:srgbClr val="000000"/>
                        </a:solidFill>
                        <a:effectLst/>
                        <a:latin typeface="Arial" panose="020B0604020202020204" pitchFamily="34" charset="0"/>
                        <a:cs typeface="Arial" panose="020B0604020202020204" pitchFamily="34" charset="0"/>
                      </a:endParaRPr>
                    </a:p>
                  </a:txBody>
                  <a:tcPr marL="5674" marR="5674" marT="5674"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634469071"/>
                  </a:ext>
                </a:extLst>
              </a:tr>
              <a:tr h="141840">
                <a:tc>
                  <a:txBody>
                    <a:bodyPr/>
                    <a:lstStyle/>
                    <a:p>
                      <a:pPr algn="l" fontAlgn="b"/>
                      <a:r>
                        <a:rPr lang="hr-HR" sz="900" u="none" strike="noStrike">
                          <a:effectLst/>
                          <a:latin typeface="Arial" panose="020B0604020202020204" pitchFamily="34" charset="0"/>
                          <a:cs typeface="Arial" panose="020B0604020202020204" pitchFamily="34" charset="0"/>
                        </a:rPr>
                        <a:t>experiment</a:t>
                      </a:r>
                      <a:endParaRPr lang="hr-HR" sz="900" b="0" i="0" u="none" strike="noStrike">
                        <a:solidFill>
                          <a:srgbClr val="000000"/>
                        </a:solidFill>
                        <a:effectLst/>
                        <a:latin typeface="Arial" panose="020B0604020202020204" pitchFamily="34" charset="0"/>
                        <a:cs typeface="Arial" panose="020B0604020202020204" pitchFamily="34" charset="0"/>
                      </a:endParaRPr>
                    </a:p>
                  </a:txBody>
                  <a:tcPr marL="5674" marR="5674" marT="5674"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277234672"/>
                  </a:ext>
                </a:extLst>
              </a:tr>
              <a:tr h="141840">
                <a:tc>
                  <a:txBody>
                    <a:bodyPr/>
                    <a:lstStyle/>
                    <a:p>
                      <a:pPr algn="l" fontAlgn="b"/>
                      <a:r>
                        <a:rPr lang="hr-HR" sz="900" u="none" strike="noStrike" dirty="0" err="1">
                          <a:effectLst/>
                          <a:latin typeface="Arial" panose="020B0604020202020204" pitchFamily="34" charset="0"/>
                          <a:cs typeface="Arial" panose="020B0604020202020204" pitchFamily="34" charset="0"/>
                        </a:rPr>
                        <a:t>self</a:t>
                      </a:r>
                      <a:r>
                        <a:rPr lang="hr-HR" sz="900" u="none" strike="noStrike" dirty="0">
                          <a:effectLst/>
                          <a:latin typeface="Arial" panose="020B0604020202020204" pitchFamily="34" charset="0"/>
                          <a:cs typeface="Arial" panose="020B0604020202020204" pitchFamily="34" charset="0"/>
                        </a:rPr>
                        <a:t> </a:t>
                      </a:r>
                      <a:r>
                        <a:rPr lang="hr-HR" sz="900" u="none" strike="noStrike" dirty="0" err="1">
                          <a:effectLst/>
                          <a:latin typeface="Arial" panose="020B0604020202020204" pitchFamily="34" charset="0"/>
                          <a:cs typeface="Arial" panose="020B0604020202020204" pitchFamily="34" charset="0"/>
                        </a:rPr>
                        <a:t>assessment</a:t>
                      </a:r>
                      <a:endParaRPr lang="hr-HR" sz="900" b="0" i="0" u="none" strike="noStrike" dirty="0">
                        <a:solidFill>
                          <a:srgbClr val="000000"/>
                        </a:solidFill>
                        <a:effectLst/>
                        <a:latin typeface="Arial" panose="020B0604020202020204" pitchFamily="34" charset="0"/>
                        <a:cs typeface="Arial" panose="020B0604020202020204" pitchFamily="34" charset="0"/>
                      </a:endParaRPr>
                    </a:p>
                  </a:txBody>
                  <a:tcPr marL="5674" marR="5674" marT="5674"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154076744"/>
                  </a:ext>
                </a:extLst>
              </a:tr>
              <a:tr h="141840">
                <a:tc>
                  <a:txBody>
                    <a:bodyPr/>
                    <a:lstStyle/>
                    <a:p>
                      <a:pPr algn="l" fontAlgn="b"/>
                      <a:r>
                        <a:rPr lang="hr-HR" sz="900" u="none" strike="noStrike" dirty="0" err="1">
                          <a:effectLst/>
                          <a:latin typeface="Arial" panose="020B0604020202020204" pitchFamily="34" charset="0"/>
                          <a:cs typeface="Arial" panose="020B0604020202020204" pitchFamily="34" charset="0"/>
                        </a:rPr>
                        <a:t>demonstration</a:t>
                      </a:r>
                      <a:endParaRPr lang="hr-HR" sz="900" b="0" i="0" u="none" strike="noStrike" dirty="0">
                        <a:solidFill>
                          <a:srgbClr val="000000"/>
                        </a:solidFill>
                        <a:effectLst/>
                        <a:latin typeface="Arial" panose="020B0604020202020204" pitchFamily="34" charset="0"/>
                        <a:cs typeface="Arial" panose="020B0604020202020204" pitchFamily="34" charset="0"/>
                      </a:endParaRPr>
                    </a:p>
                  </a:txBody>
                  <a:tcPr marL="5674" marR="5674" marT="5674"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595900782"/>
                  </a:ext>
                </a:extLst>
              </a:tr>
              <a:tr h="141840">
                <a:tc>
                  <a:txBody>
                    <a:bodyPr/>
                    <a:lstStyle/>
                    <a:p>
                      <a:pPr algn="l" fontAlgn="b"/>
                      <a:r>
                        <a:rPr lang="hr-HR" sz="900" u="none" strike="noStrike">
                          <a:effectLst/>
                          <a:latin typeface="Arial" panose="020B0604020202020204" pitchFamily="34" charset="0"/>
                          <a:cs typeface="Arial" panose="020B0604020202020204" pitchFamily="34" charset="0"/>
                        </a:rPr>
                        <a:t>animation</a:t>
                      </a:r>
                      <a:endParaRPr lang="hr-HR" sz="900" b="0" i="0" u="none" strike="noStrike">
                        <a:solidFill>
                          <a:srgbClr val="000000"/>
                        </a:solidFill>
                        <a:effectLst/>
                        <a:latin typeface="Arial" panose="020B0604020202020204" pitchFamily="34" charset="0"/>
                        <a:cs typeface="Arial" panose="020B0604020202020204" pitchFamily="34" charset="0"/>
                      </a:endParaRPr>
                    </a:p>
                  </a:txBody>
                  <a:tcPr marL="5674" marR="5674" marT="5674"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566160203"/>
                  </a:ext>
                </a:extLst>
              </a:tr>
              <a:tr h="141840">
                <a:tc>
                  <a:txBody>
                    <a:bodyPr/>
                    <a:lstStyle/>
                    <a:p>
                      <a:pPr algn="l" fontAlgn="b"/>
                      <a:r>
                        <a:rPr lang="hr-HR" sz="900" u="none" strike="noStrike" dirty="0" err="1">
                          <a:effectLst/>
                          <a:latin typeface="Arial" panose="020B0604020202020204" pitchFamily="34" charset="0"/>
                          <a:cs typeface="Arial" panose="020B0604020202020204" pitchFamily="34" charset="0"/>
                        </a:rPr>
                        <a:t>glossary</a:t>
                      </a:r>
                      <a:endParaRPr lang="hr-HR" sz="900" b="0" i="0" u="none" strike="noStrike" dirty="0">
                        <a:solidFill>
                          <a:srgbClr val="000000"/>
                        </a:solidFill>
                        <a:effectLst/>
                        <a:latin typeface="Arial" panose="020B0604020202020204" pitchFamily="34" charset="0"/>
                        <a:cs typeface="Arial" panose="020B0604020202020204" pitchFamily="34" charset="0"/>
                      </a:endParaRPr>
                    </a:p>
                  </a:txBody>
                  <a:tcPr marL="5674" marR="5674" marT="5674"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476683781"/>
                  </a:ext>
                </a:extLst>
              </a:tr>
              <a:tr h="141840">
                <a:tc>
                  <a:txBody>
                    <a:bodyPr/>
                    <a:lstStyle/>
                    <a:p>
                      <a:pPr algn="l" fontAlgn="b"/>
                      <a:r>
                        <a:rPr lang="hr-HR" sz="900" u="none" strike="noStrike">
                          <a:effectLst/>
                          <a:latin typeface="Arial" panose="020B0604020202020204" pitchFamily="34" charset="0"/>
                          <a:cs typeface="Arial" panose="020B0604020202020204" pitchFamily="34" charset="0"/>
                        </a:rPr>
                        <a:t>reference material</a:t>
                      </a:r>
                      <a:endParaRPr lang="hr-HR" sz="900" b="0" i="0" u="none" strike="noStrike">
                        <a:solidFill>
                          <a:srgbClr val="000000"/>
                        </a:solidFill>
                        <a:effectLst/>
                        <a:latin typeface="Arial" panose="020B0604020202020204" pitchFamily="34" charset="0"/>
                        <a:cs typeface="Arial" panose="020B0604020202020204" pitchFamily="34" charset="0"/>
                      </a:endParaRPr>
                    </a:p>
                  </a:txBody>
                  <a:tcPr marL="5674" marR="5674" marT="5674"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561909998"/>
                  </a:ext>
                </a:extLst>
              </a:tr>
              <a:tr h="141840">
                <a:tc>
                  <a:txBody>
                    <a:bodyPr/>
                    <a:lstStyle/>
                    <a:p>
                      <a:pPr algn="l" fontAlgn="b"/>
                      <a:r>
                        <a:rPr lang="hr-HR" sz="900" u="none" strike="noStrike" dirty="0" err="1">
                          <a:effectLst/>
                          <a:latin typeface="Arial" panose="020B0604020202020204" pitchFamily="34" charset="0"/>
                          <a:cs typeface="Arial" panose="020B0604020202020204" pitchFamily="34" charset="0"/>
                        </a:rPr>
                        <a:t>methodology</a:t>
                      </a:r>
                      <a:endParaRPr lang="hr-HR" sz="900" b="0" i="0" u="none" strike="noStrike" dirty="0">
                        <a:solidFill>
                          <a:srgbClr val="000000"/>
                        </a:solidFill>
                        <a:effectLst/>
                        <a:latin typeface="Arial" panose="020B0604020202020204" pitchFamily="34" charset="0"/>
                        <a:cs typeface="Arial" panose="020B0604020202020204" pitchFamily="34" charset="0"/>
                      </a:endParaRPr>
                    </a:p>
                  </a:txBody>
                  <a:tcPr marL="5674" marR="5674" marT="5674"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36807233"/>
                  </a:ext>
                </a:extLst>
              </a:tr>
              <a:tr h="141840">
                <a:tc>
                  <a:txBody>
                    <a:bodyPr/>
                    <a:lstStyle/>
                    <a:p>
                      <a:pPr algn="l" fontAlgn="b"/>
                      <a:r>
                        <a:rPr lang="hr-HR" sz="900" u="none" strike="noStrike">
                          <a:effectLst/>
                          <a:latin typeface="Arial" panose="020B0604020202020204" pitchFamily="34" charset="0"/>
                          <a:cs typeface="Arial" panose="020B0604020202020204" pitchFamily="34" charset="0"/>
                        </a:rPr>
                        <a:t>video</a:t>
                      </a:r>
                      <a:endParaRPr lang="hr-HR" sz="900" b="0" i="0" u="none" strike="noStrike">
                        <a:solidFill>
                          <a:srgbClr val="000000"/>
                        </a:solidFill>
                        <a:effectLst/>
                        <a:latin typeface="Arial" panose="020B0604020202020204" pitchFamily="34" charset="0"/>
                        <a:cs typeface="Arial" panose="020B0604020202020204" pitchFamily="34" charset="0"/>
                      </a:endParaRPr>
                    </a:p>
                  </a:txBody>
                  <a:tcPr marL="5674" marR="5674" marT="5674"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765924033"/>
                  </a:ext>
                </a:extLst>
              </a:tr>
              <a:tr h="141840">
                <a:tc>
                  <a:txBody>
                    <a:bodyPr/>
                    <a:lstStyle/>
                    <a:p>
                      <a:pPr algn="l" fontAlgn="b"/>
                      <a:r>
                        <a:rPr lang="hr-HR" sz="900" u="none" strike="noStrike" dirty="0">
                          <a:effectLst/>
                          <a:latin typeface="Arial" panose="020B0604020202020204" pitchFamily="34" charset="0"/>
                          <a:cs typeface="Arial" panose="020B0604020202020204" pitchFamily="34" charset="0"/>
                        </a:rPr>
                        <a:t>audio</a:t>
                      </a:r>
                      <a:endParaRPr lang="hr-HR" sz="900" b="0" i="0" u="none" strike="noStrike" dirty="0">
                        <a:solidFill>
                          <a:srgbClr val="000000"/>
                        </a:solidFill>
                        <a:effectLst/>
                        <a:latin typeface="Arial" panose="020B0604020202020204" pitchFamily="34" charset="0"/>
                        <a:cs typeface="Arial" panose="020B0604020202020204" pitchFamily="34" charset="0"/>
                      </a:endParaRPr>
                    </a:p>
                  </a:txBody>
                  <a:tcPr marL="5674" marR="5674" marT="5674"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500560675"/>
                  </a:ext>
                </a:extLst>
              </a:tr>
              <a:tr h="141840">
                <a:tc>
                  <a:txBody>
                    <a:bodyPr/>
                    <a:lstStyle/>
                    <a:p>
                      <a:pPr algn="l" fontAlgn="b"/>
                      <a:r>
                        <a:rPr lang="hr-HR" sz="900" u="none" strike="noStrike">
                          <a:effectLst/>
                          <a:latin typeface="Arial" panose="020B0604020202020204" pitchFamily="34" charset="0"/>
                          <a:cs typeface="Arial" panose="020B0604020202020204" pitchFamily="34" charset="0"/>
                        </a:rPr>
                        <a:t>question bank</a:t>
                      </a:r>
                      <a:endParaRPr lang="hr-HR" sz="900" b="0" i="0" u="none" strike="noStrike">
                        <a:solidFill>
                          <a:srgbClr val="000000"/>
                        </a:solidFill>
                        <a:effectLst/>
                        <a:latin typeface="Arial" panose="020B0604020202020204" pitchFamily="34" charset="0"/>
                        <a:cs typeface="Arial" panose="020B0604020202020204" pitchFamily="34" charset="0"/>
                      </a:endParaRPr>
                    </a:p>
                  </a:txBody>
                  <a:tcPr marL="5674" marR="5674" marT="5674"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684262484"/>
                  </a:ext>
                </a:extLst>
              </a:tr>
              <a:tr h="141840">
                <a:tc>
                  <a:txBody>
                    <a:bodyPr/>
                    <a:lstStyle/>
                    <a:p>
                      <a:pPr algn="l" fontAlgn="b"/>
                      <a:r>
                        <a:rPr lang="hr-HR" sz="900" u="none" strike="noStrike" dirty="0" err="1">
                          <a:effectLst/>
                          <a:latin typeface="Arial" panose="020B0604020202020204" pitchFamily="34" charset="0"/>
                          <a:cs typeface="Arial" panose="020B0604020202020204" pitchFamily="34" charset="0"/>
                        </a:rPr>
                        <a:t>textbook</a:t>
                      </a:r>
                      <a:r>
                        <a:rPr lang="hr-HR" sz="900" u="none" strike="noStrike" dirty="0">
                          <a:effectLst/>
                          <a:latin typeface="Arial" panose="020B0604020202020204" pitchFamily="34" charset="0"/>
                          <a:cs typeface="Arial" panose="020B0604020202020204" pitchFamily="34" charset="0"/>
                        </a:rPr>
                        <a:t> (manual, </a:t>
                      </a:r>
                      <a:r>
                        <a:rPr lang="hr-HR" sz="900" u="none" strike="noStrike" dirty="0" err="1">
                          <a:effectLst/>
                          <a:latin typeface="Arial" panose="020B0604020202020204" pitchFamily="34" charset="0"/>
                          <a:cs typeface="Arial" panose="020B0604020202020204" pitchFamily="34" charset="0"/>
                        </a:rPr>
                        <a:t>book</a:t>
                      </a:r>
                      <a:r>
                        <a:rPr lang="hr-HR" sz="900" u="none" strike="noStrike" dirty="0">
                          <a:effectLst/>
                          <a:latin typeface="Arial" panose="020B0604020202020204" pitchFamily="34" charset="0"/>
                          <a:cs typeface="Arial" panose="020B0604020202020204" pitchFamily="34" charset="0"/>
                        </a:rPr>
                        <a:t>)</a:t>
                      </a:r>
                      <a:endParaRPr lang="hr-HR" sz="900" b="0" i="0" u="none" strike="noStrike" dirty="0">
                        <a:solidFill>
                          <a:srgbClr val="000000"/>
                        </a:solidFill>
                        <a:effectLst/>
                        <a:latin typeface="Arial" panose="020B0604020202020204" pitchFamily="34" charset="0"/>
                        <a:cs typeface="Arial" panose="020B0604020202020204" pitchFamily="34" charset="0"/>
                      </a:endParaRPr>
                    </a:p>
                  </a:txBody>
                  <a:tcPr marL="5674" marR="5674" marT="5674"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273457341"/>
                  </a:ext>
                </a:extLst>
              </a:tr>
              <a:tr h="141840">
                <a:tc>
                  <a:txBody>
                    <a:bodyPr/>
                    <a:lstStyle/>
                    <a:p>
                      <a:pPr algn="l" fontAlgn="b"/>
                      <a:r>
                        <a:rPr lang="hr-HR" sz="900" u="none" strike="noStrike" dirty="0" err="1">
                          <a:effectLst/>
                          <a:latin typeface="Arial" panose="020B0604020202020204" pitchFamily="34" charset="0"/>
                          <a:cs typeface="Arial" panose="020B0604020202020204" pitchFamily="34" charset="0"/>
                        </a:rPr>
                        <a:t>lesson</a:t>
                      </a:r>
                      <a:endParaRPr lang="hr-HR" sz="900" b="0" i="0" u="none" strike="noStrike" dirty="0">
                        <a:solidFill>
                          <a:srgbClr val="000000"/>
                        </a:solidFill>
                        <a:effectLst/>
                        <a:latin typeface="Arial" panose="020B0604020202020204" pitchFamily="34" charset="0"/>
                        <a:cs typeface="Arial" panose="020B0604020202020204" pitchFamily="34" charset="0"/>
                      </a:endParaRPr>
                    </a:p>
                  </a:txBody>
                  <a:tcPr marL="5674" marR="5674" marT="5674"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4069212160"/>
                  </a:ext>
                </a:extLst>
              </a:tr>
              <a:tr h="141840">
                <a:tc>
                  <a:txBody>
                    <a:bodyPr/>
                    <a:lstStyle/>
                    <a:p>
                      <a:pPr algn="l" fontAlgn="b"/>
                      <a:r>
                        <a:rPr lang="hr-HR" sz="900" u="none" strike="noStrike" dirty="0" err="1">
                          <a:effectLst/>
                          <a:latin typeface="Arial" panose="020B0604020202020204" pitchFamily="34" charset="0"/>
                          <a:cs typeface="Arial" panose="020B0604020202020204" pitchFamily="34" charset="0"/>
                        </a:rPr>
                        <a:t>curriculum</a:t>
                      </a:r>
                      <a:endParaRPr lang="hr-HR" sz="900" b="0" i="0" u="none" strike="noStrike" dirty="0">
                        <a:solidFill>
                          <a:srgbClr val="000000"/>
                        </a:solidFill>
                        <a:effectLst/>
                        <a:latin typeface="Arial" panose="020B0604020202020204" pitchFamily="34" charset="0"/>
                        <a:cs typeface="Arial" panose="020B0604020202020204" pitchFamily="34" charset="0"/>
                      </a:endParaRPr>
                    </a:p>
                  </a:txBody>
                  <a:tcPr marL="5674" marR="5674" marT="5674"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096554776"/>
                  </a:ext>
                </a:extLst>
              </a:tr>
            </a:tbl>
          </a:graphicData>
        </a:graphic>
      </p:graphicFrame>
      <p:graphicFrame>
        <p:nvGraphicFramePr>
          <p:cNvPr id="7" name="Table 6">
            <a:extLst>
              <a:ext uri="{FF2B5EF4-FFF2-40B4-BE49-F238E27FC236}">
                <a16:creationId xmlns:a16="http://schemas.microsoft.com/office/drawing/2014/main" id="{B9646091-4EF6-4C7F-8B4E-5E8B6F636826}"/>
              </a:ext>
            </a:extLst>
          </p:cNvPr>
          <p:cNvGraphicFramePr>
            <a:graphicFrameLocks noGrp="1"/>
          </p:cNvGraphicFramePr>
          <p:nvPr>
            <p:extLst>
              <p:ext uri="{D42A27DB-BD31-4B8C-83A1-F6EECF244321}">
                <p14:modId xmlns:p14="http://schemas.microsoft.com/office/powerpoint/2010/main" val="1014001072"/>
              </p:ext>
            </p:extLst>
          </p:nvPr>
        </p:nvGraphicFramePr>
        <p:xfrm>
          <a:off x="6634711" y="1379938"/>
          <a:ext cx="1278255" cy="2611714"/>
        </p:xfrm>
        <a:graphic>
          <a:graphicData uri="http://schemas.openxmlformats.org/drawingml/2006/table">
            <a:tbl>
              <a:tblPr>
                <a:tableStyleId>{5C22544A-7EE6-4342-B048-85BDC9FD1C3A}</a:tableStyleId>
              </a:tblPr>
              <a:tblGrid>
                <a:gridCol w="1278255">
                  <a:extLst>
                    <a:ext uri="{9D8B030D-6E8A-4147-A177-3AD203B41FA5}">
                      <a16:colId xmlns:a16="http://schemas.microsoft.com/office/drawing/2014/main" val="74132723"/>
                    </a:ext>
                  </a:extLst>
                </a:gridCol>
              </a:tblGrid>
              <a:tr h="0">
                <a:tc>
                  <a:txBody>
                    <a:bodyPr/>
                    <a:lstStyle/>
                    <a:p>
                      <a:pPr algn="l" fontAlgn="b"/>
                      <a:r>
                        <a:rPr lang="hr-HR" sz="900" b="0" i="0" u="none" strike="noStrike" dirty="0">
                          <a:solidFill>
                            <a:srgbClr val="000000"/>
                          </a:solidFill>
                          <a:effectLst/>
                          <a:latin typeface="Arial" panose="020B0604020202020204" pitchFamily="34" charset="0"/>
                          <a:cs typeface="Arial" panose="020B0604020202020204" pitchFamily="34" charset="0"/>
                        </a:rPr>
                        <a:t>.pdf</a:t>
                      </a:r>
                    </a:p>
                    <a:p>
                      <a:pPr algn="l" fontAlgn="b"/>
                      <a:r>
                        <a:rPr lang="hr-HR" sz="900" b="0" i="0" u="none" strike="noStrike" dirty="0">
                          <a:solidFill>
                            <a:srgbClr val="000000"/>
                          </a:solidFill>
                          <a:effectLst/>
                          <a:latin typeface="Arial" panose="020B0604020202020204" pitchFamily="34" charset="0"/>
                          <a:cs typeface="Arial" panose="020B0604020202020204" pitchFamily="34" charset="0"/>
                        </a:rPr>
                        <a:t>.</a:t>
                      </a:r>
                      <a:r>
                        <a:rPr lang="hr-HR" sz="900" b="0" i="0" u="none" strike="noStrike" dirty="0" err="1">
                          <a:solidFill>
                            <a:srgbClr val="000000"/>
                          </a:solidFill>
                          <a:effectLst/>
                          <a:latin typeface="Arial" panose="020B0604020202020204" pitchFamily="34" charset="0"/>
                          <a:cs typeface="Arial" panose="020B0604020202020204" pitchFamily="34" charset="0"/>
                        </a:rPr>
                        <a:t>txt</a:t>
                      </a:r>
                      <a:endParaRPr lang="hr-HR" sz="900" b="0" i="0" u="none" strike="noStrike" dirty="0">
                        <a:solidFill>
                          <a:srgbClr val="000000"/>
                        </a:solidFill>
                        <a:effectLst/>
                        <a:latin typeface="Arial" panose="020B0604020202020204" pitchFamily="34" charset="0"/>
                        <a:cs typeface="Arial" panose="020B0604020202020204" pitchFamily="34" charset="0"/>
                      </a:endParaRPr>
                    </a:p>
                    <a:p>
                      <a:pPr algn="l" fontAlgn="b"/>
                      <a:r>
                        <a:rPr lang="hr-HR" sz="900" b="0" i="0" u="none" strike="noStrike" dirty="0">
                          <a:solidFill>
                            <a:srgbClr val="000000"/>
                          </a:solidFill>
                          <a:effectLst/>
                          <a:latin typeface="Arial" panose="020B0604020202020204" pitchFamily="34" charset="0"/>
                          <a:cs typeface="Arial" panose="020B0604020202020204" pitchFamily="34" charset="0"/>
                        </a:rPr>
                        <a:t>.</a:t>
                      </a:r>
                      <a:r>
                        <a:rPr lang="hr-HR" sz="900" b="0" i="0" u="none" strike="noStrike" dirty="0" err="1">
                          <a:solidFill>
                            <a:srgbClr val="000000"/>
                          </a:solidFill>
                          <a:effectLst/>
                          <a:latin typeface="Arial" panose="020B0604020202020204" pitchFamily="34" charset="0"/>
                          <a:cs typeface="Arial" panose="020B0604020202020204" pitchFamily="34" charset="0"/>
                        </a:rPr>
                        <a:t>docx</a:t>
                      </a:r>
                      <a:endParaRPr lang="hr-HR" sz="900" b="0" i="0" u="none" strike="noStrike" dirty="0">
                        <a:solidFill>
                          <a:srgbClr val="000000"/>
                        </a:solidFill>
                        <a:effectLst/>
                        <a:latin typeface="Arial" panose="020B0604020202020204" pitchFamily="34" charset="0"/>
                        <a:cs typeface="Arial" panose="020B0604020202020204" pitchFamily="34" charset="0"/>
                      </a:endParaRPr>
                    </a:p>
                    <a:p>
                      <a:pPr algn="l" fontAlgn="b"/>
                      <a:r>
                        <a:rPr lang="hr-HR" sz="900" b="0" i="0" u="none" strike="noStrike" dirty="0">
                          <a:solidFill>
                            <a:srgbClr val="000000"/>
                          </a:solidFill>
                          <a:effectLst/>
                          <a:latin typeface="Arial" panose="020B0604020202020204" pitchFamily="34" charset="0"/>
                          <a:cs typeface="Arial" panose="020B0604020202020204" pitchFamily="34" charset="0"/>
                        </a:rPr>
                        <a:t>.</a:t>
                      </a:r>
                      <a:r>
                        <a:rPr lang="hr-HR" sz="900" b="0" i="0" u="none" strike="noStrike" dirty="0" err="1">
                          <a:solidFill>
                            <a:srgbClr val="000000"/>
                          </a:solidFill>
                          <a:effectLst/>
                          <a:latin typeface="Arial" panose="020B0604020202020204" pitchFamily="34" charset="0"/>
                          <a:cs typeface="Arial" panose="020B0604020202020204" pitchFamily="34" charset="0"/>
                        </a:rPr>
                        <a:t>xslx</a:t>
                      </a:r>
                      <a:endParaRPr lang="hr-HR" sz="900" b="0" i="0" u="none" strike="noStrike" dirty="0">
                        <a:solidFill>
                          <a:srgbClr val="000000"/>
                        </a:solidFill>
                        <a:effectLst/>
                        <a:latin typeface="Arial" panose="020B0604020202020204" pitchFamily="34" charset="0"/>
                        <a:cs typeface="Arial" panose="020B0604020202020204" pitchFamily="34" charset="0"/>
                      </a:endParaRPr>
                    </a:p>
                    <a:p>
                      <a:pPr algn="l" fontAlgn="b"/>
                      <a:r>
                        <a:rPr lang="hr-HR" sz="900" b="0" i="0" u="none" strike="noStrike" dirty="0">
                          <a:solidFill>
                            <a:srgbClr val="000000"/>
                          </a:solidFill>
                          <a:effectLst/>
                          <a:latin typeface="Arial" panose="020B0604020202020204" pitchFamily="34" charset="0"/>
                          <a:cs typeface="Arial" panose="020B0604020202020204" pitchFamily="34" charset="0"/>
                        </a:rPr>
                        <a:t>.</a:t>
                      </a:r>
                      <a:r>
                        <a:rPr lang="hr-HR" sz="900" b="0" i="0" u="none" strike="noStrike" dirty="0" err="1">
                          <a:solidFill>
                            <a:srgbClr val="000000"/>
                          </a:solidFill>
                          <a:effectLst/>
                          <a:latin typeface="Arial" panose="020B0604020202020204" pitchFamily="34" charset="0"/>
                          <a:cs typeface="Arial" panose="020B0604020202020204" pitchFamily="34" charset="0"/>
                        </a:rPr>
                        <a:t>pptx</a:t>
                      </a:r>
                      <a:endParaRPr lang="hr-HR" sz="900" b="0" i="0" u="none" strike="noStrike" dirty="0">
                        <a:solidFill>
                          <a:srgbClr val="000000"/>
                        </a:solidFill>
                        <a:effectLst/>
                        <a:latin typeface="Arial" panose="020B0604020202020204" pitchFamily="34" charset="0"/>
                        <a:cs typeface="Arial" panose="020B0604020202020204" pitchFamily="34" charset="0"/>
                      </a:endParaRPr>
                    </a:p>
                    <a:p>
                      <a:pPr algn="l" fontAlgn="b"/>
                      <a:r>
                        <a:rPr lang="hr-HR" sz="900" b="0" i="0" u="none" strike="noStrike" dirty="0">
                          <a:solidFill>
                            <a:srgbClr val="000000"/>
                          </a:solidFill>
                          <a:effectLst/>
                          <a:latin typeface="Arial" panose="020B0604020202020204" pitchFamily="34" charset="0"/>
                          <a:cs typeface="Arial" panose="020B0604020202020204" pitchFamily="34" charset="0"/>
                        </a:rPr>
                        <a:t>.xml</a:t>
                      </a:r>
                    </a:p>
                    <a:p>
                      <a:pPr algn="l" fontAlgn="b"/>
                      <a:r>
                        <a:rPr lang="hr-HR" sz="900" b="0" i="0" u="none" strike="noStrike" dirty="0">
                          <a:solidFill>
                            <a:srgbClr val="000000"/>
                          </a:solidFill>
                          <a:effectLst/>
                          <a:latin typeface="Arial" panose="020B0604020202020204" pitchFamily="34" charset="0"/>
                          <a:cs typeface="Arial" panose="020B0604020202020204" pitchFamily="34" charset="0"/>
                        </a:rPr>
                        <a:t>.mbz</a:t>
                      </a:r>
                    </a:p>
                    <a:p>
                      <a:pPr algn="l" fontAlgn="b"/>
                      <a:r>
                        <a:rPr lang="hr-HR" sz="900" b="0" i="0" u="none" strike="noStrike" dirty="0">
                          <a:solidFill>
                            <a:srgbClr val="000000"/>
                          </a:solidFill>
                          <a:effectLst/>
                          <a:latin typeface="Arial" panose="020B0604020202020204" pitchFamily="34" charset="0"/>
                          <a:cs typeface="Arial" panose="020B0604020202020204" pitchFamily="34" charset="0"/>
                        </a:rPr>
                        <a:t>.</a:t>
                      </a:r>
                      <a:r>
                        <a:rPr lang="hr-HR" sz="900" b="0" i="0" u="none" strike="noStrike" dirty="0" err="1">
                          <a:solidFill>
                            <a:srgbClr val="000000"/>
                          </a:solidFill>
                          <a:effectLst/>
                          <a:latin typeface="Arial" panose="020B0604020202020204" pitchFamily="34" charset="0"/>
                          <a:cs typeface="Arial" panose="020B0604020202020204" pitchFamily="34" charset="0"/>
                        </a:rPr>
                        <a:t>png</a:t>
                      </a:r>
                      <a:endParaRPr lang="hr-HR" sz="900" b="0" i="0" u="none" strike="noStrike" dirty="0">
                        <a:solidFill>
                          <a:srgbClr val="000000"/>
                        </a:solidFill>
                        <a:effectLst/>
                        <a:latin typeface="Arial" panose="020B0604020202020204" pitchFamily="34" charset="0"/>
                        <a:cs typeface="Arial" panose="020B0604020202020204" pitchFamily="34" charset="0"/>
                      </a:endParaRPr>
                    </a:p>
                    <a:p>
                      <a:pPr algn="l" fontAlgn="b"/>
                      <a:r>
                        <a:rPr lang="hr-HR" sz="900" b="0" i="0" u="none" strike="noStrike" dirty="0">
                          <a:solidFill>
                            <a:srgbClr val="000000"/>
                          </a:solidFill>
                          <a:effectLst/>
                          <a:latin typeface="Arial" panose="020B0604020202020204" pitchFamily="34" charset="0"/>
                          <a:cs typeface="Arial" panose="020B0604020202020204" pitchFamily="34" charset="0"/>
                        </a:rPr>
                        <a:t>.</a:t>
                      </a:r>
                      <a:r>
                        <a:rPr lang="hr-HR" sz="900" b="0" i="0" u="none" strike="noStrike" dirty="0" err="1">
                          <a:solidFill>
                            <a:srgbClr val="000000"/>
                          </a:solidFill>
                          <a:effectLst/>
                          <a:latin typeface="Arial" panose="020B0604020202020204" pitchFamily="34" charset="0"/>
                          <a:cs typeface="Arial" panose="020B0604020202020204" pitchFamily="34" charset="0"/>
                        </a:rPr>
                        <a:t>jpg</a:t>
                      </a:r>
                      <a:endParaRPr lang="hr-HR" sz="900" b="0" i="0" u="none" strike="noStrike" dirty="0">
                        <a:solidFill>
                          <a:srgbClr val="000000"/>
                        </a:solidFill>
                        <a:effectLst/>
                        <a:latin typeface="Arial" panose="020B0604020202020204" pitchFamily="34" charset="0"/>
                        <a:cs typeface="Arial" panose="020B0604020202020204" pitchFamily="34" charset="0"/>
                      </a:endParaRPr>
                    </a:p>
                    <a:p>
                      <a:pPr algn="l" fontAlgn="b"/>
                      <a:r>
                        <a:rPr lang="hr-HR" sz="900" b="0" i="0" u="none" strike="noStrike" dirty="0">
                          <a:solidFill>
                            <a:srgbClr val="000000"/>
                          </a:solidFill>
                          <a:effectLst/>
                          <a:latin typeface="Arial" panose="020B0604020202020204" pitchFamily="34" charset="0"/>
                          <a:cs typeface="Arial" panose="020B0604020202020204" pitchFamily="34" charset="0"/>
                        </a:rPr>
                        <a:t>.</a:t>
                      </a:r>
                      <a:r>
                        <a:rPr lang="hr-HR" sz="900" b="0" i="0" u="none" strike="noStrike" dirty="0" err="1">
                          <a:solidFill>
                            <a:srgbClr val="000000"/>
                          </a:solidFill>
                          <a:effectLst/>
                          <a:latin typeface="Arial" panose="020B0604020202020204" pitchFamily="34" charset="0"/>
                          <a:cs typeface="Arial" panose="020B0604020202020204" pitchFamily="34" charset="0"/>
                        </a:rPr>
                        <a:t>jpeg</a:t>
                      </a:r>
                      <a:endParaRPr lang="hr-HR" sz="900" b="0" i="0" u="none" strike="noStrike" dirty="0">
                        <a:solidFill>
                          <a:srgbClr val="000000"/>
                        </a:solidFill>
                        <a:effectLst/>
                        <a:latin typeface="Arial" panose="020B0604020202020204" pitchFamily="34" charset="0"/>
                        <a:cs typeface="Arial" panose="020B0604020202020204" pitchFamily="34" charset="0"/>
                      </a:endParaRPr>
                    </a:p>
                    <a:p>
                      <a:pPr algn="l" fontAlgn="b"/>
                      <a:r>
                        <a:rPr lang="hr-HR" sz="900" b="0" i="0" u="none" strike="noStrike" dirty="0">
                          <a:solidFill>
                            <a:srgbClr val="000000"/>
                          </a:solidFill>
                          <a:effectLst/>
                          <a:latin typeface="Arial" panose="020B0604020202020204" pitchFamily="34" charset="0"/>
                          <a:cs typeface="Arial" panose="020B0604020202020204" pitchFamily="34" charset="0"/>
                        </a:rPr>
                        <a:t>.</a:t>
                      </a:r>
                      <a:r>
                        <a:rPr lang="hr-HR" sz="900" b="0" i="0" u="none" strike="noStrike" dirty="0" err="1">
                          <a:solidFill>
                            <a:srgbClr val="000000"/>
                          </a:solidFill>
                          <a:effectLst/>
                          <a:latin typeface="Arial" panose="020B0604020202020204" pitchFamily="34" charset="0"/>
                          <a:cs typeface="Arial" panose="020B0604020202020204" pitchFamily="34" charset="0"/>
                        </a:rPr>
                        <a:t>wav</a:t>
                      </a:r>
                      <a:endParaRPr lang="hr-HR" sz="900" b="0" i="0" u="none" strike="noStrike" dirty="0">
                        <a:solidFill>
                          <a:srgbClr val="000000"/>
                        </a:solidFill>
                        <a:effectLst/>
                        <a:latin typeface="Arial" panose="020B0604020202020204" pitchFamily="34" charset="0"/>
                        <a:cs typeface="Arial" panose="020B0604020202020204" pitchFamily="34" charset="0"/>
                      </a:endParaRPr>
                    </a:p>
                    <a:p>
                      <a:pPr algn="l" fontAlgn="b"/>
                      <a:r>
                        <a:rPr lang="hr-HR" sz="900" b="0" i="0" u="none" strike="noStrike" dirty="0">
                          <a:solidFill>
                            <a:srgbClr val="000000"/>
                          </a:solidFill>
                          <a:effectLst/>
                          <a:latin typeface="Arial" panose="020B0604020202020204" pitchFamily="34" charset="0"/>
                          <a:cs typeface="Arial" panose="020B0604020202020204" pitchFamily="34" charset="0"/>
                        </a:rPr>
                        <a:t>.mp3</a:t>
                      </a:r>
                    </a:p>
                    <a:p>
                      <a:pPr algn="l" fontAlgn="b"/>
                      <a:r>
                        <a:rPr lang="hr-HR" sz="900" b="0" i="0" u="none" strike="noStrike" dirty="0">
                          <a:solidFill>
                            <a:srgbClr val="000000"/>
                          </a:solidFill>
                          <a:effectLst/>
                          <a:latin typeface="Arial" panose="020B0604020202020204" pitchFamily="34" charset="0"/>
                          <a:cs typeface="Arial" panose="020B0604020202020204" pitchFamily="34" charset="0"/>
                        </a:rPr>
                        <a:t>.mp4</a:t>
                      </a:r>
                    </a:p>
                    <a:p>
                      <a:pPr algn="l" fontAlgn="b"/>
                      <a:r>
                        <a:rPr lang="hr-HR" sz="900" b="0" i="0" u="none" strike="noStrike" dirty="0">
                          <a:solidFill>
                            <a:srgbClr val="000000"/>
                          </a:solidFill>
                          <a:effectLst/>
                          <a:latin typeface="Arial" panose="020B0604020202020204" pitchFamily="34" charset="0"/>
                          <a:cs typeface="Arial" panose="020B0604020202020204" pitchFamily="34" charset="0"/>
                        </a:rPr>
                        <a:t>.</a:t>
                      </a:r>
                      <a:r>
                        <a:rPr lang="hr-HR" sz="900" b="0" i="0" u="none" strike="noStrike" dirty="0" err="1">
                          <a:solidFill>
                            <a:srgbClr val="000000"/>
                          </a:solidFill>
                          <a:effectLst/>
                          <a:latin typeface="Arial" panose="020B0604020202020204" pitchFamily="34" charset="0"/>
                          <a:cs typeface="Arial" panose="020B0604020202020204" pitchFamily="34" charset="0"/>
                        </a:rPr>
                        <a:t>mov</a:t>
                      </a:r>
                      <a:endParaRPr lang="hr-HR" sz="900" b="0" i="0" u="none" strike="noStrike" dirty="0">
                        <a:solidFill>
                          <a:srgbClr val="000000"/>
                        </a:solidFill>
                        <a:effectLst/>
                        <a:latin typeface="Arial" panose="020B0604020202020204" pitchFamily="34" charset="0"/>
                        <a:cs typeface="Arial" panose="020B0604020202020204" pitchFamily="34" charset="0"/>
                      </a:endParaRPr>
                    </a:p>
                    <a:p>
                      <a:pPr algn="l" fontAlgn="b"/>
                      <a:r>
                        <a:rPr lang="hr-HR" sz="900" b="0" i="0" u="none" strike="noStrike" dirty="0">
                          <a:solidFill>
                            <a:srgbClr val="000000"/>
                          </a:solidFill>
                          <a:effectLst/>
                          <a:latin typeface="Arial" panose="020B0604020202020204" pitchFamily="34" charset="0"/>
                          <a:cs typeface="Arial" panose="020B0604020202020204" pitchFamily="34" charset="0"/>
                        </a:rPr>
                        <a:t>.</a:t>
                      </a:r>
                      <a:r>
                        <a:rPr lang="hr-HR" sz="900" b="0" i="0" u="none" strike="noStrike" dirty="0" err="1">
                          <a:solidFill>
                            <a:srgbClr val="000000"/>
                          </a:solidFill>
                          <a:effectLst/>
                          <a:latin typeface="Arial" panose="020B0604020202020204" pitchFamily="34" charset="0"/>
                          <a:cs typeface="Arial" panose="020B0604020202020204" pitchFamily="34" charset="0"/>
                        </a:rPr>
                        <a:t>avi</a:t>
                      </a:r>
                      <a:endParaRPr lang="hr-HR" sz="900" b="0" i="0" u="none" strike="noStrike" dirty="0">
                        <a:solidFill>
                          <a:srgbClr val="000000"/>
                        </a:solidFill>
                        <a:effectLst/>
                        <a:latin typeface="Arial" panose="020B0604020202020204" pitchFamily="34" charset="0"/>
                        <a:cs typeface="Arial" panose="020B0604020202020204" pitchFamily="34" charset="0"/>
                      </a:endParaRPr>
                    </a:p>
                    <a:p>
                      <a:pPr algn="l" fontAlgn="b"/>
                      <a:r>
                        <a:rPr lang="hr-HR" sz="900" b="0" i="0" u="none" strike="noStrike" dirty="0">
                          <a:solidFill>
                            <a:srgbClr val="000000"/>
                          </a:solidFill>
                          <a:effectLst/>
                          <a:latin typeface="Arial" panose="020B0604020202020204" pitchFamily="34" charset="0"/>
                          <a:cs typeface="Arial" panose="020B0604020202020204" pitchFamily="34" charset="0"/>
                        </a:rPr>
                        <a:t>.</a:t>
                      </a:r>
                      <a:r>
                        <a:rPr lang="hr-HR" sz="900" b="0" i="0" u="none" strike="noStrike" dirty="0" err="1">
                          <a:solidFill>
                            <a:srgbClr val="000000"/>
                          </a:solidFill>
                          <a:effectLst/>
                          <a:latin typeface="Arial" panose="020B0604020202020204" pitchFamily="34" charset="0"/>
                          <a:cs typeface="Arial" panose="020B0604020202020204" pitchFamily="34" charset="0"/>
                        </a:rPr>
                        <a:t>mpeg</a:t>
                      </a:r>
                      <a:endParaRPr lang="hr-HR" sz="900" b="0" i="0" u="none" strike="noStrike" dirty="0">
                        <a:solidFill>
                          <a:srgbClr val="000000"/>
                        </a:solidFill>
                        <a:effectLst/>
                        <a:latin typeface="Arial" panose="020B0604020202020204" pitchFamily="34" charset="0"/>
                        <a:cs typeface="Arial" panose="020B0604020202020204" pitchFamily="34" charset="0"/>
                      </a:endParaRPr>
                    </a:p>
                    <a:p>
                      <a:pPr algn="l" fontAlgn="b"/>
                      <a:r>
                        <a:rPr lang="hr-HR" sz="900" b="0" i="0" u="none" strike="noStrike" dirty="0">
                          <a:solidFill>
                            <a:srgbClr val="000000"/>
                          </a:solidFill>
                          <a:effectLst/>
                          <a:latin typeface="Arial" panose="020B0604020202020204" pitchFamily="34" charset="0"/>
                          <a:cs typeface="Arial" panose="020B0604020202020204" pitchFamily="34" charset="0"/>
                        </a:rPr>
                        <a:t>.</a:t>
                      </a:r>
                      <a:r>
                        <a:rPr lang="hr-HR" sz="900" b="0" i="0" u="none" strike="noStrike" dirty="0" err="1">
                          <a:solidFill>
                            <a:srgbClr val="000000"/>
                          </a:solidFill>
                          <a:effectLst/>
                          <a:latin typeface="Arial" panose="020B0604020202020204" pitchFamily="34" charset="0"/>
                          <a:cs typeface="Arial" panose="020B0604020202020204" pitchFamily="34" charset="0"/>
                        </a:rPr>
                        <a:t>mpg</a:t>
                      </a:r>
                      <a:endParaRPr lang="hr-HR" sz="900" b="0" i="0" u="none" strike="noStrike" dirty="0">
                        <a:solidFill>
                          <a:srgbClr val="000000"/>
                        </a:solidFill>
                        <a:effectLst/>
                        <a:latin typeface="Arial" panose="020B0604020202020204" pitchFamily="34" charset="0"/>
                        <a:cs typeface="Arial" panose="020B0604020202020204" pitchFamily="34" charset="0"/>
                      </a:endParaRPr>
                    </a:p>
                    <a:p>
                      <a:pPr algn="l" fontAlgn="b"/>
                      <a:r>
                        <a:rPr lang="hr-HR" sz="900" b="0" i="0" u="none" strike="noStrike" dirty="0">
                          <a:solidFill>
                            <a:srgbClr val="000000"/>
                          </a:solidFill>
                          <a:effectLst/>
                          <a:latin typeface="Arial" panose="020B0604020202020204" pitchFamily="34" charset="0"/>
                          <a:cs typeface="Arial" panose="020B0604020202020204" pitchFamily="34" charset="0"/>
                        </a:rPr>
                        <a:t>.zip</a:t>
                      </a:r>
                    </a:p>
                    <a:p>
                      <a:pPr algn="l" fontAlgn="b"/>
                      <a:r>
                        <a:rPr lang="hr-HR" sz="900" b="0" i="0" u="none" strike="noStrike" dirty="0">
                          <a:solidFill>
                            <a:srgbClr val="000000"/>
                          </a:solidFill>
                          <a:effectLst/>
                          <a:latin typeface="Arial" panose="020B0604020202020204" pitchFamily="34" charset="0"/>
                          <a:cs typeface="Arial" panose="020B0604020202020204" pitchFamily="34" charset="0"/>
                        </a:rPr>
                        <a:t>.sav</a:t>
                      </a:r>
                    </a:p>
                  </a:txBody>
                  <a:tcPr marL="5674" marR="5674" marT="5674"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376264800"/>
                  </a:ext>
                </a:extLst>
              </a:tr>
            </a:tbl>
          </a:graphicData>
        </a:graphic>
      </p:graphicFrame>
    </p:spTree>
    <p:extLst>
      <p:ext uri="{BB962C8B-B14F-4D97-AF65-F5344CB8AC3E}">
        <p14:creationId xmlns:p14="http://schemas.microsoft.com/office/powerpoint/2010/main" val="172319348"/>
      </p:ext>
    </p:extLst>
  </p:cSld>
  <p:clrMapOvr>
    <a:masterClrMapping/>
  </p:clrMapOvr>
</p:sld>
</file>

<file path=ppt/theme/theme1.xml><?xml version="1.0" encoding="utf-8"?>
<a:theme xmlns:a="http://schemas.openxmlformats.org/drawingml/2006/main" name="Srce - 4x3">
  <a:themeElements>
    <a:clrScheme name="Srce 2">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C00000"/>
      </a:hlink>
      <a:folHlink>
        <a:srgbClr val="C000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rce_predlozak_4x3_20140902.potx" id="{271BFEB2-BF80-474C-8328-443E9CEEB75F}" vid="{068A2726-5DBF-4082-8E36-290FF330AE25}"/>
    </a:ext>
  </a:extLst>
</a:theme>
</file>

<file path=ppt/theme/theme2.xml><?xml version="1.0" encoding="utf-8"?>
<a:theme xmlns:a="http://schemas.openxmlformats.org/drawingml/2006/main" name="Imenovanje-Nekomercijalno-Bez prerada (CC BY-NC-ND)">
  <a:themeElements>
    <a:clrScheme name="Custom 15">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C00000"/>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rce_predlozak_4x3_20140902.potx" id="{271BFEB2-BF80-474C-8328-443E9CEEB75F}" vid="{6E20AC36-7966-428F-BD92-A88F72C326C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srce-predlozak-4x3-OA-CC-BY-NC-20140919</Template>
  <TotalTime>7173</TotalTime>
  <Words>789</Words>
  <Application>Microsoft Office PowerPoint</Application>
  <PresentationFormat>On-screen Show (16:9)</PresentationFormat>
  <Paragraphs>176</Paragraphs>
  <Slides>16</Slides>
  <Notes>9</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16</vt:i4>
      </vt:variant>
    </vt:vector>
  </HeadingPairs>
  <TitlesOfParts>
    <vt:vector size="21" baseType="lpstr">
      <vt:lpstr>Arial</vt:lpstr>
      <vt:lpstr>Calibri</vt:lpstr>
      <vt:lpstr>Helvetica Neue</vt:lpstr>
      <vt:lpstr>Srce - 4x3</vt:lpstr>
      <vt:lpstr>Imenovanje-Nekomercijalno-Bez prerada (CC BY-NC-ND)</vt:lpstr>
      <vt:lpstr>PowerPoint Presentation</vt:lpstr>
      <vt:lpstr>DABAR</vt:lpstr>
      <vt:lpstr>DABAR (how it all started...)</vt:lpstr>
      <vt:lpstr>PowerPoint Presentation</vt:lpstr>
      <vt:lpstr>DABAR in numbers</vt:lpstr>
      <vt:lpstr>DABAR objects</vt:lpstr>
      <vt:lpstr>DABAR interoperability</vt:lpstr>
      <vt:lpstr>OER in Dabar</vt:lpstr>
      <vt:lpstr>OER in DABAR</vt:lpstr>
      <vt:lpstr>OER in Dabar</vt:lpstr>
      <vt:lpstr>OER in Dabar</vt:lpstr>
      <vt:lpstr>DABAR for education</vt:lpstr>
      <vt:lpstr>OER in Dabar</vt:lpstr>
      <vt:lpstr>PowerPoint Presentation</vt:lpstr>
      <vt:lpstr>OER in Dabar – reasons of low usage?</vt:lpstr>
      <vt:lpstr>Thank you!  https://dabar.srce.hr/en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Kruno Golubić</dc:creator>
  <cp:lastModifiedBy>Ljiljana Jertec Musap</cp:lastModifiedBy>
  <cp:revision>99</cp:revision>
  <cp:lastPrinted>2014-06-24T07:01:20Z</cp:lastPrinted>
  <dcterms:created xsi:type="dcterms:W3CDTF">2014-09-19T07:16:42Z</dcterms:created>
  <dcterms:modified xsi:type="dcterms:W3CDTF">2022-11-24T10:48:36Z</dcterms:modified>
</cp:coreProperties>
</file>