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2"/>
  </p:notesMasterIdLst>
  <p:handoutMasterIdLst>
    <p:handoutMasterId r:id="rId33"/>
  </p:handoutMasterIdLst>
  <p:sldIdLst>
    <p:sldId id="256" r:id="rId3"/>
    <p:sldId id="294" r:id="rId4"/>
    <p:sldId id="295" r:id="rId5"/>
    <p:sldId id="296" r:id="rId6"/>
    <p:sldId id="272" r:id="rId7"/>
    <p:sldId id="276" r:id="rId8"/>
    <p:sldId id="301" r:id="rId9"/>
    <p:sldId id="273" r:id="rId10"/>
    <p:sldId id="259" r:id="rId11"/>
    <p:sldId id="293" r:id="rId12"/>
    <p:sldId id="298" r:id="rId13"/>
    <p:sldId id="288" r:id="rId14"/>
    <p:sldId id="268" r:id="rId15"/>
    <p:sldId id="260" r:id="rId16"/>
    <p:sldId id="289" r:id="rId17"/>
    <p:sldId id="281" r:id="rId18"/>
    <p:sldId id="290" r:id="rId19"/>
    <p:sldId id="279" r:id="rId20"/>
    <p:sldId id="291" r:id="rId21"/>
    <p:sldId id="269" r:id="rId22"/>
    <p:sldId id="299" r:id="rId23"/>
    <p:sldId id="265" r:id="rId24"/>
    <p:sldId id="284" r:id="rId25"/>
    <p:sldId id="278" r:id="rId26"/>
    <p:sldId id="282" r:id="rId27"/>
    <p:sldId id="270" r:id="rId28"/>
    <p:sldId id="292" r:id="rId29"/>
    <p:sldId id="300" r:id="rId30"/>
    <p:sldId id="271" r:id="rId31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4.xml"/><Relationship Id="rId4" Type="http://schemas.openxmlformats.org/officeDocument/2006/relationships/image" Target="../media/image5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10.3.2023.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3.xml"/><Relationship Id="rId4" Type="http://schemas.openxmlformats.org/officeDocument/2006/relationships/image" Target="../media/image5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10.3.2023.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srce.unizg.hr/otvoreni-pristup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gif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807" y="4056962"/>
            <a:ext cx="917784" cy="3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TEACH4EDUE4, VARAŽDIN, 10.3.2023.</a:t>
            </a:r>
            <a:endParaRPr lang="hr-HR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54941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662737" y="3654941"/>
            <a:ext cx="26639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54941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6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5757546" y="2967185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3976814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386262" y="2967185"/>
            <a:ext cx="2845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Imenovanje-Dijeli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 istim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uvjetima</a:t>
            </a:r>
            <a:r>
              <a:rPr lang="hr-HR" sz="900" b="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9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</a:t>
            </a:r>
            <a:r>
              <a:rPr lang="hr-HR" sz="9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pt-BR" sz="9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eđunarodna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41052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386262" y="3641052"/>
            <a:ext cx="2845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creativecommons.org/licenses/by-sa/4.0/deed.hr</a:t>
            </a:r>
            <a:endParaRPr lang="hr-HR" sz="900" b="1" u="sng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54224" y="3641052"/>
            <a:ext cx="21066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40" y="3981614"/>
            <a:ext cx="1000095" cy="3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TEACH4EDUE4, VARAŽDIN, 10.3.2023.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877"/>
            <a:ext cx="965138" cy="3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6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90" r:id="rId4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hyperlink" Target="http://www.srce.unizg.h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50615" y="2170209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(Ne)</a:t>
            </a:r>
            <a:r>
              <a:rPr lang="en-GB" sz="2400" dirty="0" err="1" smtClean="0">
                <a:solidFill>
                  <a:schemeClr val="bg1"/>
                </a:solidFill>
              </a:rPr>
              <a:t>moguća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misija</a:t>
            </a:r>
            <a:r>
              <a:rPr lang="en-GB" sz="2400" dirty="0" smtClean="0">
                <a:solidFill>
                  <a:schemeClr val="bg1"/>
                </a:solidFill>
              </a:rPr>
              <a:t>: </a:t>
            </a:r>
            <a:r>
              <a:rPr lang="en-GB" sz="2400" dirty="0" err="1" smtClean="0">
                <a:solidFill>
                  <a:schemeClr val="bg1"/>
                </a:solidFill>
              </a:rPr>
              <a:t>obrazovanje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za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digitalno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doba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615" y="3358993"/>
            <a:ext cx="47961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dr.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Sandra Kučina Softić,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Digital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Pomoćnica ravnatelja Sveučilišnog računskog centra Sveučilišta u Zagrebu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39" y="4074574"/>
            <a:ext cx="1859745" cy="841534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7" y="364662"/>
            <a:ext cx="1384975" cy="5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061" y="4345300"/>
            <a:ext cx="23504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Varaždin</a:t>
            </a:r>
            <a:r>
              <a:rPr lang="en-GB" dirty="0" smtClean="0">
                <a:solidFill>
                  <a:schemeClr val="bg1"/>
                </a:solidFill>
              </a:rPr>
              <a:t>,  10. </a:t>
            </a:r>
            <a:r>
              <a:rPr lang="en-GB" dirty="0" err="1" smtClean="0">
                <a:solidFill>
                  <a:schemeClr val="bg1"/>
                </a:solidFill>
              </a:rPr>
              <a:t>ožujka</a:t>
            </a:r>
            <a:r>
              <a:rPr lang="en-GB" dirty="0" smtClean="0">
                <a:solidFill>
                  <a:schemeClr val="bg1"/>
                </a:solidFill>
              </a:rPr>
              <a:t> 2023.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hr-HR" i="1" dirty="0" smtClean="0"/>
              <a:t>Gotovo </a:t>
            </a:r>
            <a:r>
              <a:rPr lang="hr-HR" i="1" dirty="0"/>
              <a:t>svi najozbiljniji problemi na svijetu, kao što su pohlepa, mržnja, ljutnja, ljubomora i strah, imaju ljudsko podrijetlo, tako da ćemo trebati vrlo ljudske sposobnosti da bismo se </a:t>
            </a:r>
            <a:r>
              <a:rPr lang="en-GB" i="1" dirty="0" err="1" smtClean="0"/>
              <a:t>im</a:t>
            </a:r>
            <a:r>
              <a:rPr lang="en-GB" i="1" dirty="0" smtClean="0"/>
              <a:t> </a:t>
            </a:r>
            <a:r>
              <a:rPr lang="hr-HR" i="1" dirty="0" smtClean="0"/>
              <a:t>mogli </a:t>
            </a:r>
            <a:r>
              <a:rPr lang="hr-HR" i="1" dirty="0"/>
              <a:t>suprotstaviti i na kraju ih prevladati. Potrebno nam je puno više čovječanstva u našim tvrtkama i obrazovnim sustavima. Ovo je za vrlo ljudsku budućnost</a:t>
            </a:r>
            <a:r>
              <a:rPr lang="hr-HR" i="1" dirty="0" smtClean="0"/>
              <a:t>.</a:t>
            </a:r>
            <a:r>
              <a:rPr lang="hr-HR" dirty="0" smtClean="0"/>
              <a:t> (</a:t>
            </a:r>
            <a:r>
              <a:rPr lang="en-GB" dirty="0" smtClean="0"/>
              <a:t>S. </a:t>
            </a:r>
            <a:r>
              <a:rPr lang="hr-HR" dirty="0" err="1" smtClean="0"/>
              <a:t>Wheeler</a:t>
            </a:r>
            <a:r>
              <a:rPr lang="hr-HR" dirty="0"/>
              <a:t>, 2019).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26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43" y="381124"/>
            <a:ext cx="4562059" cy="552427"/>
          </a:xfrm>
        </p:spPr>
        <p:txBody>
          <a:bodyPr>
            <a:normAutofit/>
          </a:bodyPr>
          <a:lstStyle/>
          <a:p>
            <a:r>
              <a:rPr lang="hr-HR" sz="2030" dirty="0" smtClean="0"/>
              <a:t>Tko su današnji studenti?</a:t>
            </a:r>
            <a:endParaRPr lang="en-GB" sz="20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144" y="1192379"/>
            <a:ext cx="5123202" cy="3596370"/>
          </a:xfrm>
        </p:spPr>
        <p:txBody>
          <a:bodyPr>
            <a:normAutofit/>
          </a:bodyPr>
          <a:lstStyle/>
          <a:p>
            <a:r>
              <a:rPr lang="hr-HR" altLang="en-US" sz="1600" dirty="0" smtClean="0"/>
              <a:t>Za koju godinu više neće biti studenata koji nisu rođeni</a:t>
            </a:r>
            <a:r>
              <a:rPr lang="en-GB" altLang="en-US" sz="1600" dirty="0" smtClean="0"/>
              <a:t>h</a:t>
            </a:r>
            <a:r>
              <a:rPr lang="hr-HR" altLang="en-US" sz="1600" dirty="0" smtClean="0"/>
              <a:t> u 2021. stoljeću</a:t>
            </a:r>
          </a:p>
          <a:p>
            <a:r>
              <a:rPr lang="hr-HR" altLang="en-US" sz="1600" dirty="0"/>
              <a:t>O</a:t>
            </a:r>
            <a:r>
              <a:rPr lang="hr-HR" altLang="en-US" sz="1600" dirty="0" smtClean="0"/>
              <a:t>kruženi informacijama </a:t>
            </a:r>
          </a:p>
          <a:p>
            <a:r>
              <a:rPr lang="hr-HR" sz="1600" dirty="0" smtClean="0"/>
              <a:t>Komunikacija online … multimedijalna… na globalnoj razini….</a:t>
            </a:r>
          </a:p>
          <a:p>
            <a:r>
              <a:rPr lang="hr-HR" sz="1600" dirty="0" smtClean="0"/>
              <a:t>mobiteli, računala, razni </a:t>
            </a:r>
            <a:r>
              <a:rPr lang="hr-HR" sz="1600" dirty="0" err="1" smtClean="0"/>
              <a:t>gadgeti</a:t>
            </a:r>
            <a:r>
              <a:rPr lang="hr-HR" sz="1600" dirty="0" smtClean="0"/>
              <a:t>….sastavni dio života</a:t>
            </a:r>
          </a:p>
          <a:p>
            <a:r>
              <a:rPr lang="hr-HR" sz="1600" dirty="0" smtClean="0"/>
              <a:t>Dostupnost online 24/7</a:t>
            </a:r>
          </a:p>
          <a:p>
            <a:r>
              <a:rPr lang="hr-HR" sz="1600" dirty="0" smtClean="0"/>
              <a:t>Brzo usvajanje informacija</a:t>
            </a:r>
          </a:p>
          <a:p>
            <a:r>
              <a:rPr lang="hr-HR" sz="1600" dirty="0" smtClean="0"/>
              <a:t>Kraća pažnja</a:t>
            </a:r>
          </a:p>
          <a:p>
            <a:r>
              <a:rPr lang="hr-HR" sz="1600" dirty="0" err="1" smtClean="0"/>
              <a:t>Multitasking</a:t>
            </a:r>
            <a:endParaRPr lang="hr-HR" sz="1600" dirty="0" smtClean="0"/>
          </a:p>
          <a:p>
            <a:r>
              <a:rPr lang="hr-HR" sz="1600" dirty="0" smtClean="0"/>
              <a:t>Vizualni poticaj</a:t>
            </a:r>
          </a:p>
          <a:p>
            <a:r>
              <a:rPr lang="hr-HR" altLang="en-US" sz="1600" dirty="0"/>
              <a:t>Konstantne nagrade i pohvale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37" y="2392998"/>
            <a:ext cx="1604368" cy="962621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4" y="431421"/>
            <a:ext cx="1546915" cy="1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129995" y="1705644"/>
            <a:ext cx="1297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 dirty="0" err="1">
                <a:solidFill>
                  <a:schemeClr val="tx1"/>
                </a:solidFill>
              </a:rPr>
              <a:t>Generation</a:t>
            </a:r>
            <a:r>
              <a:rPr lang="hr-HR" altLang="sr-Latn-RS" sz="1000" b="1" dirty="0">
                <a:solidFill>
                  <a:schemeClr val="tx1"/>
                </a:solidFill>
              </a:rPr>
              <a:t> Z/ Post </a:t>
            </a:r>
            <a:r>
              <a:rPr lang="hr-HR" altLang="sr-Latn-RS" sz="1000" b="1" dirty="0" err="1">
                <a:solidFill>
                  <a:schemeClr val="tx1"/>
                </a:solidFill>
              </a:rPr>
              <a:t>millennials</a:t>
            </a:r>
            <a:endParaRPr lang="hr-HR" altLang="sr-Latn-RS" sz="10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dirty="0" smtClean="0">
                <a:solidFill>
                  <a:schemeClr val="tx1"/>
                </a:solidFill>
              </a:rPr>
              <a:t>1995.-2010.</a:t>
            </a:r>
            <a:endParaRPr lang="en-GB" altLang="sr-Latn-RS" sz="1000" dirty="0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306872" y="3611561"/>
            <a:ext cx="10221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1000" b="1" dirty="0" err="1"/>
              <a:t>Generation</a:t>
            </a:r>
            <a:r>
              <a:rPr lang="hr-HR" altLang="sr-Latn-RS" sz="1000" b="1" dirty="0"/>
              <a:t> </a:t>
            </a:r>
            <a:r>
              <a:rPr lang="hr-HR" altLang="sr-Latn-RS" sz="1000" b="1" dirty="0" err="1" smtClean="0"/>
              <a:t>Alpha</a:t>
            </a:r>
            <a:endParaRPr lang="hr-HR" altLang="sr-Latn-RS" sz="1000" b="1" dirty="0" smtClean="0"/>
          </a:p>
          <a:p>
            <a:r>
              <a:rPr lang="hr-HR" altLang="sr-Latn-RS" sz="1000" dirty="0" smtClean="0"/>
              <a:t>2010.-2024.</a:t>
            </a:r>
            <a:endParaRPr lang="en-GB" altLang="sr-Latn-R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01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2" y="188194"/>
            <a:ext cx="5549680" cy="4125970"/>
          </a:xfrm>
        </p:spPr>
      </p:pic>
      <p:sp>
        <p:nvSpPr>
          <p:cNvPr id="6" name="Rectangle 5"/>
          <p:cNvSpPr/>
          <p:nvPr/>
        </p:nvSpPr>
        <p:spPr>
          <a:xfrm>
            <a:off x="2314151" y="4202907"/>
            <a:ext cx="2509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https://smiletutor.sg/facilitating-21st-century-learners/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1032" y="770933"/>
            <a:ext cx="3022306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ž</a:t>
            </a:r>
            <a:r>
              <a:rPr lang="hr-HR" sz="1600" b="1" dirty="0" err="1" smtClean="0">
                <a:solidFill>
                  <a:srgbClr val="C00000"/>
                </a:solidFill>
              </a:rPr>
              <a:t>elimo</a:t>
            </a:r>
            <a:r>
              <a:rPr lang="hr-HR" sz="1600" b="1" dirty="0" smtClean="0">
                <a:solidFill>
                  <a:srgbClr val="C00000"/>
                </a:solidFill>
              </a:rPr>
              <a:t> da naši studenti po završetku školovanja: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C00000"/>
                </a:solidFill>
              </a:rPr>
              <a:t>znaju </a:t>
            </a:r>
            <a:r>
              <a:rPr lang="hr-HR" dirty="0" smtClean="0">
                <a:solidFill>
                  <a:srgbClr val="C00000"/>
                </a:solidFill>
              </a:rPr>
              <a:t>kritički promišljati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C00000"/>
                </a:solidFill>
              </a:rPr>
              <a:t>znaju </a:t>
            </a:r>
            <a:r>
              <a:rPr lang="hr-HR" dirty="0" smtClean="0">
                <a:solidFill>
                  <a:srgbClr val="C00000"/>
                </a:solidFill>
              </a:rPr>
              <a:t>rješavati problem</a:t>
            </a:r>
            <a:r>
              <a:rPr lang="en-GB" dirty="0" smtClean="0">
                <a:solidFill>
                  <a:srgbClr val="C00000"/>
                </a:solidFill>
              </a:rPr>
              <a:t>e</a:t>
            </a:r>
            <a:endParaRPr lang="hr-HR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informacijski pismeni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da </a:t>
            </a:r>
            <a:r>
              <a:rPr lang="en-GB" dirty="0" err="1" smtClean="0">
                <a:solidFill>
                  <a:srgbClr val="C00000"/>
                </a:solidFill>
              </a:rPr>
              <a:t>su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kreativni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da </a:t>
            </a:r>
            <a:r>
              <a:rPr lang="en-GB" dirty="0" err="1" smtClean="0">
                <a:solidFill>
                  <a:srgbClr val="C00000"/>
                </a:solidFill>
              </a:rPr>
              <a:t>su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inovativni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znaju komunicirati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znaju raditi u timovima i surađivati s kolegama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sposobni planirati i upravljati vremenom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cjeloživotni učenici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sposobni kvalitetno i aktivno sudjelovati u društvu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4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 vezano uz poslove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4273358" cy="3263504"/>
          </a:xfrm>
        </p:spPr>
        <p:txBody>
          <a:bodyPr>
            <a:normAutofit/>
          </a:bodyPr>
          <a:lstStyle/>
          <a:p>
            <a:r>
              <a:rPr lang="hr-HR" sz="1400" dirty="0" smtClean="0"/>
              <a:t>Češća promjena poslova</a:t>
            </a:r>
          </a:p>
          <a:p>
            <a:pPr lvl="1"/>
            <a:r>
              <a:rPr lang="hr-HR" sz="1400" dirty="0" smtClean="0"/>
              <a:t>15-20 poslova tijekom radnog vijeka</a:t>
            </a:r>
          </a:p>
          <a:p>
            <a:r>
              <a:rPr lang="hr-HR" sz="1400" dirty="0" smtClean="0"/>
              <a:t>Sadržaj poslova češće se mijenja</a:t>
            </a:r>
          </a:p>
          <a:p>
            <a:pPr lvl="1"/>
            <a:r>
              <a:rPr lang="hr-HR" sz="1400" dirty="0" smtClean="0"/>
              <a:t>Do 2022. više od 54% radnika će trebati dodatna usavršavanja</a:t>
            </a:r>
          </a:p>
          <a:p>
            <a:r>
              <a:rPr lang="hr-HR" sz="1400" dirty="0" smtClean="0"/>
              <a:t>Veća automatizacija zadataka- </a:t>
            </a:r>
            <a:r>
              <a:rPr lang="hr-HR" sz="1400" dirty="0" err="1" smtClean="0"/>
              <a:t>cobotizacija</a:t>
            </a:r>
            <a:endParaRPr lang="hr-HR" sz="1400" dirty="0" smtClean="0"/>
          </a:p>
          <a:p>
            <a:pPr lvl="1"/>
            <a:r>
              <a:rPr lang="hr-HR" sz="1400" dirty="0" smtClean="0"/>
              <a:t>2018: </a:t>
            </a:r>
            <a:r>
              <a:rPr lang="hr-HR" sz="1400" dirty="0" err="1" smtClean="0"/>
              <a:t>machines</a:t>
            </a:r>
            <a:r>
              <a:rPr lang="hr-HR" sz="1400" dirty="0" smtClean="0"/>
              <a:t>/</a:t>
            </a:r>
            <a:r>
              <a:rPr lang="hr-HR" sz="1400" dirty="0" err="1" smtClean="0"/>
              <a:t>algorithams</a:t>
            </a:r>
            <a:r>
              <a:rPr lang="hr-HR" sz="1400" dirty="0" smtClean="0"/>
              <a:t> 29% - </a:t>
            </a:r>
            <a:r>
              <a:rPr lang="hr-HR" sz="1400" dirty="0" err="1" smtClean="0"/>
              <a:t>humans</a:t>
            </a:r>
            <a:r>
              <a:rPr lang="hr-HR" sz="1400" dirty="0" smtClean="0"/>
              <a:t> 71%</a:t>
            </a:r>
          </a:p>
          <a:p>
            <a:pPr lvl="1"/>
            <a:r>
              <a:rPr lang="hr-HR" sz="1400" dirty="0" smtClean="0"/>
              <a:t>2022: </a:t>
            </a:r>
            <a:r>
              <a:rPr lang="hr-HR" sz="1400" dirty="0" err="1" smtClean="0"/>
              <a:t>machines</a:t>
            </a:r>
            <a:r>
              <a:rPr lang="hr-HR" sz="1400" dirty="0" smtClean="0"/>
              <a:t>/</a:t>
            </a:r>
            <a:r>
              <a:rPr lang="hr-HR" sz="1400" dirty="0" err="1" smtClean="0"/>
              <a:t>algoritham</a:t>
            </a:r>
            <a:r>
              <a:rPr lang="hr-HR" sz="1400" dirty="0" smtClean="0"/>
              <a:t> 42% – </a:t>
            </a:r>
            <a:r>
              <a:rPr lang="hr-HR" sz="1400" dirty="0" err="1" smtClean="0"/>
              <a:t>humans</a:t>
            </a:r>
            <a:r>
              <a:rPr lang="hr-HR" sz="1400" dirty="0" smtClean="0"/>
              <a:t> 58%</a:t>
            </a:r>
          </a:p>
          <a:p>
            <a:pPr lvl="1"/>
            <a:endParaRPr lang="en-GB" sz="1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14" y="1149763"/>
            <a:ext cx="4170533" cy="3105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31958" y="4474837"/>
            <a:ext cx="4461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Izvor: M. </a:t>
            </a:r>
            <a:r>
              <a:rPr lang="hr-HR" sz="800" dirty="0" err="1" smtClean="0"/>
              <a:t>Horgan</a:t>
            </a:r>
            <a:r>
              <a:rPr lang="hr-HR" sz="800" dirty="0" smtClean="0"/>
              <a:t>, </a:t>
            </a:r>
            <a:r>
              <a:rPr lang="hr-HR" sz="800" dirty="0" err="1" smtClean="0"/>
              <a:t>Ec</a:t>
            </a:r>
            <a:r>
              <a:rPr lang="hr-HR" sz="800" dirty="0" smtClean="0"/>
              <a:t> DG </a:t>
            </a:r>
            <a:r>
              <a:rPr lang="hr-HR" sz="800" dirty="0" err="1" smtClean="0"/>
              <a:t>Employment</a:t>
            </a:r>
            <a:r>
              <a:rPr lang="hr-HR" sz="800" dirty="0" smtClean="0"/>
              <a:t>, </a:t>
            </a:r>
            <a:r>
              <a:rPr lang="hr-HR" sz="800" dirty="0" err="1" smtClean="0"/>
              <a:t>Soc</a:t>
            </a:r>
            <a:r>
              <a:rPr lang="hr-HR" sz="800" dirty="0" smtClean="0"/>
              <a:t>. </a:t>
            </a:r>
            <a:r>
              <a:rPr lang="hr-HR" sz="800" dirty="0" err="1" smtClean="0"/>
              <a:t>Affairss</a:t>
            </a:r>
            <a:r>
              <a:rPr lang="hr-HR" sz="800" dirty="0" smtClean="0"/>
              <a:t> </a:t>
            </a:r>
            <a:r>
              <a:rPr lang="hr-HR" sz="800" dirty="0" err="1" smtClean="0"/>
              <a:t>and</a:t>
            </a:r>
            <a:r>
              <a:rPr lang="hr-HR" sz="800" dirty="0" smtClean="0"/>
              <a:t> </a:t>
            </a:r>
            <a:r>
              <a:rPr lang="hr-HR" sz="800" dirty="0" err="1" smtClean="0"/>
              <a:t>Inclusion</a:t>
            </a:r>
            <a:r>
              <a:rPr lang="hr-HR" sz="800" dirty="0" smtClean="0"/>
              <a:t>, e-IRG Workshop, </a:t>
            </a:r>
            <a:r>
              <a:rPr lang="hr-HR" sz="800" dirty="0" err="1" smtClean="0"/>
              <a:t>December</a:t>
            </a:r>
            <a:r>
              <a:rPr lang="hr-HR" sz="800" dirty="0" smtClean="0"/>
              <a:t> 2019</a:t>
            </a:r>
            <a:endParaRPr lang="en-GB" sz="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08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 u sustavu visokog obrazovanja prije </a:t>
            </a:r>
            <a:r>
              <a:rPr lang="hr-HR" dirty="0" err="1" smtClean="0"/>
              <a:t>pandemije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600" dirty="0" smtClean="0"/>
              <a:t>Većina </a:t>
            </a:r>
            <a:r>
              <a:rPr lang="hr-HR" sz="1600" dirty="0"/>
              <a:t>studijskih programa pripremljena za nastavu u učionici </a:t>
            </a:r>
          </a:p>
          <a:p>
            <a:r>
              <a:rPr lang="hr-HR" sz="1600" dirty="0"/>
              <a:t>Digitalne tehnologije većinom kao dodatak učioničkoj nastavi svega </a:t>
            </a:r>
            <a:r>
              <a:rPr lang="hr-HR" sz="1600" dirty="0" smtClean="0"/>
              <a:t>desetak akreditiranih online studija (samo za izvanredne studente)</a:t>
            </a:r>
          </a:p>
          <a:p>
            <a:r>
              <a:rPr lang="hr-HR" sz="1600" dirty="0"/>
              <a:t>Još uvijek dominantan model u kojem je nastavnik u središtu obrazovnog procesa</a:t>
            </a:r>
          </a:p>
          <a:p>
            <a:r>
              <a:rPr lang="hr-HR" sz="1600" dirty="0"/>
              <a:t>Prevladava </a:t>
            </a:r>
            <a:r>
              <a:rPr lang="hr-HR" sz="1600" dirty="0" err="1"/>
              <a:t>sumativno</a:t>
            </a:r>
            <a:r>
              <a:rPr lang="hr-HR" sz="1600" dirty="0"/>
              <a:t> vrednovanje i vrednovanje znanja</a:t>
            </a:r>
          </a:p>
          <a:p>
            <a:r>
              <a:rPr lang="hr-HR" sz="1600" dirty="0"/>
              <a:t>Kontinuirano usavršavanje nastavnika nije obavezno i prepušteno je nastavnicima da odluku</a:t>
            </a:r>
          </a:p>
          <a:p>
            <a:r>
              <a:rPr lang="hr-HR" sz="1600" dirty="0"/>
              <a:t>Istraživanje u odnosu na nastavu dominantno na visokoškolskih ustanovama, i u uvjetima za napredovanje nastavnika</a:t>
            </a:r>
          </a:p>
          <a:p>
            <a:r>
              <a:rPr lang="hr-HR" sz="1600" dirty="0"/>
              <a:t>Izvrsnost nastavnika u nastavi nije prepoznata niti se nagrađuje</a:t>
            </a: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598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Hitna</a:t>
            </a:r>
            <a:r>
              <a:rPr lang="en-GB" sz="2000" dirty="0" smtClean="0"/>
              <a:t> </a:t>
            </a:r>
            <a:r>
              <a:rPr lang="en-GB" sz="2000" dirty="0" err="1" smtClean="0"/>
              <a:t>nastava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daljinu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 online </a:t>
            </a:r>
            <a:r>
              <a:rPr lang="en-GB" sz="2000" dirty="0" err="1" smtClean="0"/>
              <a:t>obrazovanje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500" dirty="0" err="1">
                <a:solidFill>
                  <a:srgbClr val="FF0000"/>
                </a:solidFill>
              </a:rPr>
              <a:t>Hitna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  <a:r>
              <a:rPr lang="en-GB" sz="1500" dirty="0" err="1">
                <a:solidFill>
                  <a:srgbClr val="FF0000"/>
                </a:solidFill>
              </a:rPr>
              <a:t>nastava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  <a:r>
              <a:rPr lang="en-GB" sz="1500" dirty="0" err="1">
                <a:solidFill>
                  <a:srgbClr val="FF0000"/>
                </a:solidFill>
              </a:rPr>
              <a:t>na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  <a:r>
              <a:rPr lang="en-GB" sz="1500" dirty="0" err="1" smtClean="0">
                <a:solidFill>
                  <a:srgbClr val="FF0000"/>
                </a:solidFill>
              </a:rPr>
              <a:t>daljinu</a:t>
            </a:r>
            <a:r>
              <a:rPr lang="en-GB" sz="1500" dirty="0" smtClean="0">
                <a:solidFill>
                  <a:srgbClr val="FF0000"/>
                </a:solidFill>
              </a:rPr>
              <a:t> </a:t>
            </a:r>
            <a:r>
              <a:rPr lang="hr-HR" sz="1500" dirty="0" smtClean="0">
                <a:solidFill>
                  <a:srgbClr val="FF0000"/>
                </a:solidFill>
              </a:rPr>
              <a:t>(</a:t>
            </a:r>
            <a:r>
              <a:rPr lang="hr-HR" sz="1500" i="1" dirty="0" err="1" smtClean="0">
                <a:solidFill>
                  <a:srgbClr val="FF0000"/>
                </a:solidFill>
              </a:rPr>
              <a:t>Emergency</a:t>
            </a:r>
            <a:r>
              <a:rPr lang="hr-HR" sz="1500" i="1" dirty="0" smtClean="0">
                <a:solidFill>
                  <a:srgbClr val="FF0000"/>
                </a:solidFill>
              </a:rPr>
              <a:t> </a:t>
            </a:r>
            <a:r>
              <a:rPr lang="hr-HR" sz="1500" i="1" dirty="0" err="1">
                <a:solidFill>
                  <a:srgbClr val="FF0000"/>
                </a:solidFill>
              </a:rPr>
              <a:t>remote</a:t>
            </a:r>
            <a:r>
              <a:rPr lang="hr-HR" sz="1500" i="1" dirty="0">
                <a:solidFill>
                  <a:srgbClr val="FF0000"/>
                </a:solidFill>
              </a:rPr>
              <a:t> </a:t>
            </a:r>
            <a:r>
              <a:rPr lang="hr-HR" sz="1500" i="1" dirty="0" err="1">
                <a:solidFill>
                  <a:srgbClr val="FF0000"/>
                </a:solidFill>
              </a:rPr>
              <a:t>teaching</a:t>
            </a:r>
            <a:r>
              <a:rPr lang="hr-HR" sz="1500" dirty="0" smtClean="0">
                <a:solidFill>
                  <a:srgbClr val="FF0000"/>
                </a:solidFill>
              </a:rPr>
              <a:t>)</a:t>
            </a:r>
            <a:r>
              <a:rPr lang="en-GB" sz="15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- </a:t>
            </a:r>
            <a:r>
              <a:rPr lang="hr-HR" sz="1400" dirty="0">
                <a:solidFill>
                  <a:srgbClr val="FF0000"/>
                </a:solidFill>
              </a:rPr>
              <a:t>privremena promjena trenutnog oblika </a:t>
            </a:r>
            <a:r>
              <a:rPr lang="hr-HR" sz="1400" dirty="0"/>
              <a:t>(učioničke ili mješovitog oblika) </a:t>
            </a:r>
            <a:r>
              <a:rPr lang="hr-HR" sz="1400" dirty="0">
                <a:solidFill>
                  <a:srgbClr val="FF0000"/>
                </a:solidFill>
              </a:rPr>
              <a:t>nastave u online okruženje korištenjem dostupnih alata</a:t>
            </a:r>
            <a:r>
              <a:rPr lang="hr-HR" sz="1400" dirty="0"/>
              <a:t>. Povratkom stanja „u normalu” nastava se vraća u početni format održavanja</a:t>
            </a:r>
          </a:p>
          <a:p>
            <a:pPr lvl="1"/>
            <a:r>
              <a:rPr lang="hr-HR" sz="1175" dirty="0"/>
              <a:t>klasična nastava održana u online okruženju zbog izvanrednih </a:t>
            </a:r>
            <a:r>
              <a:rPr lang="hr-HR" sz="1175" dirty="0" smtClean="0"/>
              <a:t>okolnosti</a:t>
            </a:r>
            <a:endParaRPr lang="en-GB" sz="1175" dirty="0" smtClean="0"/>
          </a:p>
          <a:p>
            <a:pPr lvl="1"/>
            <a:r>
              <a:rPr lang="hr-HR" sz="1200" dirty="0"/>
              <a:t>kratkoročno rješenje</a:t>
            </a:r>
          </a:p>
          <a:p>
            <a:pPr lvl="1"/>
            <a:endParaRPr lang="hr-HR" sz="1175" dirty="0"/>
          </a:p>
          <a:p>
            <a:r>
              <a:rPr lang="hr-HR" sz="1500" dirty="0" smtClean="0"/>
              <a:t>Online </a:t>
            </a:r>
            <a:r>
              <a:rPr lang="hr-HR" sz="1500" dirty="0"/>
              <a:t>nastava</a:t>
            </a:r>
            <a:r>
              <a:rPr lang="en-GB" sz="1500" dirty="0"/>
              <a:t> (</a:t>
            </a:r>
            <a:r>
              <a:rPr lang="en-GB" sz="1500" dirty="0" err="1"/>
              <a:t>obrazovanje</a:t>
            </a:r>
            <a:r>
              <a:rPr lang="en-GB" sz="1500" dirty="0" smtClean="0"/>
              <a:t>)</a:t>
            </a:r>
            <a:r>
              <a:rPr lang="en-GB" sz="1400" dirty="0" smtClean="0"/>
              <a:t> – </a:t>
            </a:r>
            <a:r>
              <a:rPr lang="en-GB" sz="1400" dirty="0" err="1" smtClean="0">
                <a:solidFill>
                  <a:srgbClr val="FF0000"/>
                </a:solidFill>
              </a:rPr>
              <a:t>nastava</a:t>
            </a:r>
            <a:r>
              <a:rPr lang="en-GB" sz="1400" dirty="0" smtClean="0">
                <a:solidFill>
                  <a:srgbClr val="FF0000"/>
                </a:solidFill>
              </a:rPr>
              <a:t> se </a:t>
            </a:r>
            <a:r>
              <a:rPr lang="en-GB" sz="1400" dirty="0" err="1" smtClean="0">
                <a:solidFill>
                  <a:srgbClr val="FF0000"/>
                </a:solidFill>
              </a:rPr>
              <a:t>planira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održava</a:t>
            </a:r>
            <a:r>
              <a:rPr lang="en-GB" sz="1400" dirty="0" smtClean="0"/>
              <a:t> </a:t>
            </a:r>
            <a:r>
              <a:rPr lang="en-GB" sz="1400" dirty="0" err="1" smtClean="0"/>
              <a:t>putem</a:t>
            </a:r>
            <a:r>
              <a:rPr lang="en-GB" sz="1400" dirty="0" smtClean="0"/>
              <a:t> </a:t>
            </a:r>
            <a:r>
              <a:rPr lang="en-GB" sz="1400" dirty="0" err="1" smtClean="0"/>
              <a:t>Interneta</a:t>
            </a:r>
            <a:r>
              <a:rPr lang="en-GB" sz="1400" dirty="0" smtClean="0"/>
              <a:t> </a:t>
            </a:r>
          </a:p>
          <a:p>
            <a:pPr lvl="1"/>
            <a:r>
              <a:rPr lang="hr-HR" sz="1175" dirty="0" smtClean="0"/>
              <a:t>uspješno </a:t>
            </a:r>
            <a:r>
              <a:rPr lang="hr-HR" sz="1175" dirty="0"/>
              <a:t>se izvodi već </a:t>
            </a:r>
            <a:r>
              <a:rPr lang="hr-HR" sz="1175" dirty="0" smtClean="0"/>
              <a:t>desetljećima</a:t>
            </a:r>
            <a:r>
              <a:rPr lang="en-GB" sz="1175" dirty="0" smtClean="0"/>
              <a:t>, </a:t>
            </a:r>
            <a:r>
              <a:rPr lang="hr-HR" sz="1175" dirty="0" smtClean="0"/>
              <a:t>veliki </a:t>
            </a:r>
            <a:r>
              <a:rPr lang="hr-HR" sz="1175" dirty="0"/>
              <a:t>broj online sveučilišta u Europi i svijetu </a:t>
            </a:r>
          </a:p>
          <a:p>
            <a:pPr lvl="1"/>
            <a:r>
              <a:rPr lang="hr-HR" sz="1175" dirty="0" smtClean="0"/>
              <a:t>pristup  </a:t>
            </a:r>
            <a:r>
              <a:rPr lang="hr-HR" sz="1175" dirty="0"/>
              <a:t>aktualnim i ažurnim multimedijskim i interaktivnim nastavnim materijalima</a:t>
            </a:r>
          </a:p>
          <a:p>
            <a:pPr lvl="1"/>
            <a:r>
              <a:rPr lang="hr-HR" sz="1175" dirty="0"/>
              <a:t>potiče model u kojem je u središtu obrazovnog procesa student</a:t>
            </a:r>
          </a:p>
          <a:p>
            <a:pPr lvl="1"/>
            <a:r>
              <a:rPr lang="hr-HR" sz="1175" dirty="0"/>
              <a:t>mogućnost prilagođavanja osobnom stilu učenja</a:t>
            </a:r>
          </a:p>
          <a:p>
            <a:pPr lvl="1"/>
            <a:r>
              <a:rPr lang="hr-HR" sz="1175" dirty="0"/>
              <a:t>veća dostupnost širem krugu studenata</a:t>
            </a:r>
          </a:p>
          <a:p>
            <a:pPr lvl="1"/>
            <a:r>
              <a:rPr lang="hr-HR" sz="1175" dirty="0"/>
              <a:t>stjecanje novih vještina i </a:t>
            </a:r>
            <a:r>
              <a:rPr lang="hr-HR" sz="1175" dirty="0" smtClean="0"/>
              <a:t>kompetencija</a:t>
            </a:r>
            <a:endParaRPr lang="en-GB" sz="1175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r-H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činkovita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nastava je rezultat pažljivog planiranja i instrukcijskog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dizajna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čemu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osigurati podršku studentima na putu učenja, kao i okruženje u kojem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</a:t>
            </a:r>
            <a:endPara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73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60" y="1778008"/>
            <a:ext cx="3077526" cy="1923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3699"/>
          <a:stretch/>
        </p:blipFill>
        <p:spPr>
          <a:xfrm>
            <a:off x="256262" y="3115229"/>
            <a:ext cx="3581400" cy="1920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 u </a:t>
            </a:r>
            <a:r>
              <a:rPr lang="hr-HR" dirty="0" err="1" smtClean="0"/>
              <a:t>pandemiji</a:t>
            </a:r>
            <a:r>
              <a:rPr lang="hr-HR" dirty="0" smtClean="0"/>
              <a:t>–kada je učenje na daljinu spasilo obrazovanje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pic>
        <p:nvPicPr>
          <p:cNvPr id="5" name="Picture 2" descr="Working with parents to provide practical strategies for home-supported 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043852"/>
            <a:ext cx="3637608" cy="21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5001" b="24185"/>
          <a:stretch/>
        </p:blipFill>
        <p:spPr>
          <a:xfrm>
            <a:off x="3695731" y="867676"/>
            <a:ext cx="3578596" cy="21694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 descr="Tackling The New Challenges of Learning At Home - Parent Sup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79" y="2828079"/>
            <a:ext cx="2702326" cy="18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Nastavnici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sve veća očekivanja od nastavnika</a:t>
            </a:r>
          </a:p>
          <a:p>
            <a:pPr lvl="1"/>
            <a:r>
              <a:rPr lang="hr-HR" dirty="0" smtClean="0"/>
              <a:t>da bude inovativan</a:t>
            </a:r>
          </a:p>
          <a:p>
            <a:pPr lvl="1"/>
            <a:r>
              <a:rPr lang="hr-HR" dirty="0" smtClean="0"/>
              <a:t>da koristi digitalne tehnologije u nastavi</a:t>
            </a:r>
          </a:p>
          <a:p>
            <a:pPr lvl="1"/>
            <a:r>
              <a:rPr lang="hr-HR" dirty="0" smtClean="0"/>
              <a:t>da primjeni nove metode poučavanja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ova uloga nastavnika - tutor</a:t>
            </a:r>
          </a:p>
          <a:p>
            <a:endParaRPr lang="en-GB" dirty="0" smtClean="0"/>
          </a:p>
          <a:p>
            <a:r>
              <a:rPr lang="hr-HR" dirty="0" smtClean="0"/>
              <a:t>sve veći broj alata i tehnologija, svaki dan dolaze neke nove</a:t>
            </a:r>
          </a:p>
          <a:p>
            <a:r>
              <a:rPr lang="hr-HR" dirty="0" smtClean="0"/>
              <a:t>nedostatak znanja i vještina za korištenje digitalnih tehnologija kao i njihovu primjenu u nastavi </a:t>
            </a:r>
          </a:p>
          <a:p>
            <a:r>
              <a:rPr lang="hr-HR" dirty="0" smtClean="0"/>
              <a:t>potrebna im je podrška u radu s novim tehnologijama (koje tehnologije i alate odabrati, kako ih koristiti, dostupnost tih alata i tehnologija)</a:t>
            </a:r>
          </a:p>
          <a:p>
            <a:r>
              <a:rPr lang="hr-HR" dirty="0" smtClean="0"/>
              <a:t>potrebno im je osposobljavanje za učinkovitu primjenu novih tehnologija u nastavi i učenju (pedagogija)</a:t>
            </a:r>
          </a:p>
          <a:p>
            <a:r>
              <a:rPr lang="hr-HR" dirty="0" smtClean="0"/>
              <a:t>studentska populacija sve različitija</a:t>
            </a:r>
          </a:p>
          <a:p>
            <a:r>
              <a:rPr lang="hr-HR" dirty="0" smtClean="0"/>
              <a:t>znanje uključuje dvije komponente: sadržaj i vještine. Nastavnici su stručnjaci za sadržaj, ali nisu stručnjaci za vještine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hr-HR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9" y="167517"/>
            <a:ext cx="1729798" cy="11511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36" y="173687"/>
            <a:ext cx="3097733" cy="239106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314885" y="2523336"/>
            <a:ext cx="13484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Anthony Hughes, 2008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31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99491"/>
            <a:ext cx="7886700" cy="2933232"/>
          </a:xfrm>
        </p:spPr>
        <p:txBody>
          <a:bodyPr>
            <a:normAutofit/>
          </a:bodyPr>
          <a:lstStyle/>
          <a:p>
            <a:r>
              <a:rPr lang="hr-HR" sz="1700" dirty="0" err="1" smtClean="0"/>
              <a:t>Pandemija</a:t>
            </a:r>
            <a:r>
              <a:rPr lang="hr-HR" sz="1700" dirty="0" smtClean="0"/>
              <a:t> kao katalizator za digitalnu transformaciju obrazovanja</a:t>
            </a:r>
          </a:p>
          <a:p>
            <a:endParaRPr lang="hr-HR" sz="1700" dirty="0" smtClean="0"/>
          </a:p>
          <a:p>
            <a:r>
              <a:rPr lang="hr-H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nije pitanje hoće li nastava biti u učionici ili online nego kako  organizirati oboje od toga u cilju osiguranja najboljeg studentskog iskustva</a:t>
            </a:r>
          </a:p>
          <a:p>
            <a:endParaRPr lang="hr-H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Trebamo pripremiti studente da budu cjeloživotni učenici s vještinama koje će im omogućiti da žive, rade i doprinose svijetu u kojem žive</a:t>
            </a:r>
            <a:endParaRPr lang="hr-H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to nam trebaju nastavnici koji imaju digitalne vještine kako bi mogli dizajnirati takvu nastavu </a:t>
            </a:r>
          </a:p>
          <a:p>
            <a:endParaRPr lang="hr-HR" sz="1825" dirty="0"/>
          </a:p>
          <a:p>
            <a:endParaRPr lang="en-GB" sz="182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Obrazovanje u post-</a:t>
            </a:r>
            <a:r>
              <a:rPr lang="hr-HR" sz="2400" dirty="0" err="1"/>
              <a:t>pandemijsko</a:t>
            </a:r>
            <a:r>
              <a:rPr lang="hr-HR" sz="2400" dirty="0"/>
              <a:t> doba – možemo li se vratiti na „staro normalno” ili smo zadovoljni postojećim načinom održavanja nastave „</a:t>
            </a:r>
            <a:r>
              <a:rPr lang="hr-HR" sz="2400"/>
              <a:t>novo </a:t>
            </a:r>
            <a:r>
              <a:rPr lang="hr-HR" sz="2400" smtClean="0"/>
              <a:t>normalno?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5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Jesmo li spremni nešto promijeniti u sustavu visokog obrazovanja?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33856"/>
            <a:ext cx="7886700" cy="3498867"/>
          </a:xfrm>
        </p:spPr>
        <p:txBody>
          <a:bodyPr/>
          <a:lstStyle/>
          <a:p>
            <a:r>
              <a:rPr lang="hr-HR" dirty="0" smtClean="0"/>
              <a:t>nakon </a:t>
            </a:r>
            <a:r>
              <a:rPr lang="hr-HR" dirty="0" err="1" smtClean="0"/>
              <a:t>pandemije</a:t>
            </a:r>
            <a:r>
              <a:rPr lang="hr-HR" dirty="0" smtClean="0"/>
              <a:t> većina visokoškolskih ustanova vratila se na provođenje nastave definirane prema akreditiranim studijskim programima</a:t>
            </a:r>
          </a:p>
          <a:p>
            <a:pPr lvl="1"/>
            <a:r>
              <a:rPr lang="hr-HR" dirty="0" smtClean="0"/>
              <a:t>najveća šteta ako iskustva stečena u protekle dvije godine zaboravimo</a:t>
            </a:r>
          </a:p>
          <a:p>
            <a:r>
              <a:rPr lang="hr-HR" dirty="0" smtClean="0"/>
              <a:t>kriteriji za vrednovanje online studijskih programa samo za izvanredne studije  i iz 2016.godine</a:t>
            </a:r>
          </a:p>
          <a:p>
            <a:r>
              <a:rPr lang="hr-HR" dirty="0" smtClean="0"/>
              <a:t>novi kriteriji za vrednovanje online studija (i za redovne i za izvanredne studije) doneseni od strane NVZTVO u listopadu 2022., nisu stupili na snagu</a:t>
            </a:r>
          </a:p>
          <a:p>
            <a:r>
              <a:rPr lang="hr-HR" dirty="0" smtClean="0"/>
              <a:t>u Hrvatskoj svega 20 akreditiranih online studijskih programa</a:t>
            </a:r>
          </a:p>
          <a:p>
            <a:r>
              <a:rPr lang="hr-HR" dirty="0" smtClean="0"/>
              <a:t>izjave pojedinih osoba koje donose odluke u sustavu visokog obrazovanja on online nastavi ukazuju na veliko neznanje i nerazumijevanje online obrazovanje i mogućnosti koje digitalne tehnologije donose u obrazovni proces</a:t>
            </a:r>
          </a:p>
          <a:p>
            <a:r>
              <a:rPr lang="hr-HR" dirty="0" smtClean="0"/>
              <a:t>zagovaranje predavanja u fizičkim </a:t>
            </a:r>
            <a:r>
              <a:rPr lang="hr-HR" dirty="0" err="1" smtClean="0"/>
              <a:t>učionic</a:t>
            </a:r>
            <a:r>
              <a:rPr lang="en-GB" dirty="0" smtClean="0"/>
              <a:t>a</a:t>
            </a:r>
            <a:r>
              <a:rPr lang="hr-HR" dirty="0" smtClean="0"/>
              <a:t>ma kao najkvalitetnijeg oblika nastave</a:t>
            </a:r>
          </a:p>
          <a:p>
            <a:r>
              <a:rPr lang="hr-HR" dirty="0" smtClean="0"/>
              <a:t>s druge strane iskoraci pojedinih visokih učilišta u implementaciji digitalnih tehnologija i provođenju procesa digitalne transformacije obrazovanja</a:t>
            </a:r>
          </a:p>
          <a:p>
            <a:r>
              <a:rPr lang="hr-HR" dirty="0" smtClean="0"/>
              <a:t>Koliko su današnji </a:t>
            </a:r>
            <a:r>
              <a:rPr lang="hr-HR" dirty="0" err="1" smtClean="0"/>
              <a:t>kurikulumi</a:t>
            </a:r>
            <a:r>
              <a:rPr lang="hr-HR" dirty="0" smtClean="0"/>
              <a:t> i studijski programi  prilagođeni potrebama digitalnog društva</a:t>
            </a:r>
          </a:p>
          <a:p>
            <a:r>
              <a:rPr lang="hr-HR" dirty="0" smtClean="0"/>
              <a:t>Otporno obrazovanje nužnost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25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A919D-67EA-46B1-8078-A9C1E0CDB24F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7694565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>
                <a:solidFill>
                  <a:srgbClr val="B04C46"/>
                </a:solidFill>
              </a:rPr>
              <a:t>Srce |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DANAS</a:t>
            </a:r>
            <a:endParaRPr lang="hr-H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352" y="856667"/>
            <a:ext cx="8024823" cy="98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e-</a:t>
            </a:r>
            <a:r>
              <a:rPr lang="en-GB" sz="1200" b="1" dirty="0" err="1" smtClean="0"/>
              <a:t>infrastru</a:t>
            </a:r>
            <a:r>
              <a:rPr lang="hr-HR" sz="1200" b="1" dirty="0" err="1" smtClean="0"/>
              <a:t>ktura</a:t>
            </a:r>
            <a:r>
              <a:rPr lang="en-GB" sz="1200" dirty="0" smtClean="0"/>
              <a:t> – </a:t>
            </a:r>
            <a:r>
              <a:rPr lang="hr-HR" sz="1200" dirty="0" smtClean="0"/>
              <a:t>pouzdanost usluga </a:t>
            </a:r>
            <a:r>
              <a:rPr lang="en-GB" sz="1200" dirty="0" smtClean="0"/>
              <a:t>24/365 + </a:t>
            </a:r>
            <a:r>
              <a:rPr lang="hr-HR" sz="1200" dirty="0" smtClean="0"/>
              <a:t>pristup najsuvremenijim IKT resursima</a:t>
            </a:r>
            <a:endParaRPr lang="en-GB" sz="1200" dirty="0" smtClean="0"/>
          </a:p>
          <a:p>
            <a:r>
              <a:rPr lang="hr-HR" sz="1200" b="1" dirty="0" smtClean="0"/>
              <a:t>e</a:t>
            </a:r>
            <a:r>
              <a:rPr lang="en-GB" sz="1200" b="1" dirty="0" smtClean="0"/>
              <a:t>du</a:t>
            </a:r>
            <a:r>
              <a:rPr lang="hr-HR" sz="1200" b="1" dirty="0" err="1" smtClean="0"/>
              <a:t>kacija</a:t>
            </a:r>
            <a:r>
              <a:rPr lang="hr-HR" sz="1200" b="1" dirty="0" smtClean="0"/>
              <a:t> </a:t>
            </a:r>
            <a:r>
              <a:rPr lang="en-GB" sz="1200" dirty="0" smtClean="0"/>
              <a:t>– </a:t>
            </a:r>
            <a:r>
              <a:rPr lang="hr-HR" sz="1200" dirty="0" smtClean="0"/>
              <a:t>podrška u </a:t>
            </a:r>
            <a:r>
              <a:rPr lang="en-GB" sz="1200" dirty="0" err="1" smtClean="0"/>
              <a:t>primjeni</a:t>
            </a:r>
            <a:r>
              <a:rPr lang="en-GB" sz="1200" dirty="0" smtClean="0"/>
              <a:t> </a:t>
            </a:r>
            <a:r>
              <a:rPr lang="en-GB" sz="1200" dirty="0" err="1" smtClean="0"/>
              <a:t>informacijske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komunikacijske</a:t>
            </a:r>
            <a:r>
              <a:rPr lang="en-GB" sz="1200" dirty="0" smtClean="0"/>
              <a:t> </a:t>
            </a:r>
            <a:r>
              <a:rPr lang="en-GB" sz="1200" dirty="0" err="1" smtClean="0"/>
              <a:t>tehnologije</a:t>
            </a:r>
            <a:r>
              <a:rPr lang="en-GB" sz="1200" dirty="0" smtClean="0"/>
              <a:t> u </a:t>
            </a:r>
            <a:r>
              <a:rPr lang="en-GB" sz="1200" dirty="0" err="1" smtClean="0"/>
              <a:t>procesu</a:t>
            </a:r>
            <a:r>
              <a:rPr lang="en-GB" sz="1200" dirty="0" smtClean="0"/>
              <a:t> </a:t>
            </a:r>
            <a:r>
              <a:rPr lang="en-GB" sz="1200" dirty="0" err="1" smtClean="0"/>
              <a:t>obrazovanja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istraživanja</a:t>
            </a:r>
            <a:endParaRPr lang="hr-HR" sz="1200" dirty="0" smtClean="0"/>
          </a:p>
          <a:p>
            <a:r>
              <a:rPr lang="en-GB" sz="1200" b="1" dirty="0" err="1" smtClean="0"/>
              <a:t>savjetovanje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podrška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partnerstvo</a:t>
            </a:r>
            <a:r>
              <a:rPr lang="en-GB" sz="1200" b="1" dirty="0" smtClean="0"/>
              <a:t> u </a:t>
            </a:r>
            <a:r>
              <a:rPr lang="en-GB" sz="1200" b="1" dirty="0" err="1" smtClean="0"/>
              <a:t>istraživanju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obrazovanju</a:t>
            </a:r>
            <a:endParaRPr lang="en-GB" sz="1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8" y="1592129"/>
            <a:ext cx="6711320" cy="28622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70918" y="2341068"/>
            <a:ext cx="1437844" cy="6131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541" indent="-134541">
              <a:buFont typeface="Arial" panose="020B0604020202020204" pitchFamily="34" charset="0"/>
              <a:buChar char="◄"/>
            </a:pPr>
            <a:r>
              <a:rPr lang="en-GB" sz="1200" dirty="0"/>
              <a:t>~ 50 </a:t>
            </a:r>
            <a:r>
              <a:rPr lang="hr-HR" sz="1200" dirty="0"/>
              <a:t>usluga</a:t>
            </a:r>
            <a:endParaRPr lang="en-GB" sz="1200" dirty="0"/>
          </a:p>
          <a:p>
            <a:pPr marL="108347" indent="0">
              <a:buNone/>
            </a:pPr>
            <a:r>
              <a:rPr lang="hr-HR" sz="1200" dirty="0"/>
              <a:t>  </a:t>
            </a:r>
            <a:r>
              <a:rPr lang="en-GB" sz="1200" dirty="0"/>
              <a:t>158 </a:t>
            </a:r>
            <a:r>
              <a:rPr lang="hr-HR" sz="1200" dirty="0"/>
              <a:t>zaposlenika</a:t>
            </a:r>
            <a:endParaRPr lang="en-GB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97" y="0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65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zual webin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72" y="3638634"/>
            <a:ext cx="3034002" cy="15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Novi Akcijski plan za digitalno obrazovanje </a:t>
            </a:r>
            <a:r>
              <a:rPr lang="en-GB" sz="1800" dirty="0" smtClean="0"/>
              <a:t>2021</a:t>
            </a:r>
            <a:r>
              <a:rPr lang="hr-HR" sz="1800" dirty="0" smtClean="0"/>
              <a:t>.</a:t>
            </a:r>
            <a:r>
              <a:rPr lang="en-GB" sz="1800" dirty="0" smtClean="0"/>
              <a:t> – 2027</a:t>
            </a:r>
            <a:r>
              <a:rPr lang="hr-HR" sz="1800" dirty="0" smtClean="0"/>
              <a:t>.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hr-HR" sz="1600" dirty="0" smtClean="0"/>
              <a:t>Prilagodba obrazovanja i osposobljavanja digitalnom dobu</a:t>
            </a: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600" b="1" dirty="0" smtClean="0"/>
              <a:t>Dva strateška prioriteta</a:t>
            </a:r>
            <a:r>
              <a:rPr lang="hr-HR" sz="1600" dirty="0" smtClean="0"/>
              <a:t>:</a:t>
            </a:r>
          </a:p>
          <a:p>
            <a:pPr marL="0" indent="0">
              <a:buNone/>
            </a:pPr>
            <a:r>
              <a:rPr lang="hr-HR" b="1" dirty="0" smtClean="0"/>
              <a:t>1. </a:t>
            </a:r>
            <a:r>
              <a:rPr lang="hr-HR" b="1" dirty="0" smtClean="0">
                <a:solidFill>
                  <a:srgbClr val="FF0000"/>
                </a:solidFill>
              </a:rPr>
              <a:t>Poticanje razvoja uspješnog ekosustava digitalnog obrazovanja</a:t>
            </a:r>
          </a:p>
          <a:p>
            <a:pPr marL="0" indent="0">
              <a:buNone/>
            </a:pPr>
            <a:r>
              <a:rPr lang="hr-HR" dirty="0" smtClean="0"/>
              <a:t>Za to su potrebni:</a:t>
            </a:r>
          </a:p>
          <a:p>
            <a:pPr lvl="1"/>
            <a:r>
              <a:rPr lang="hr-HR" dirty="0" smtClean="0"/>
              <a:t>infrastruktura, </a:t>
            </a:r>
            <a:r>
              <a:rPr lang="hr-HR" dirty="0" err="1" smtClean="0"/>
              <a:t>povezivost</a:t>
            </a:r>
            <a:r>
              <a:rPr lang="hr-HR" dirty="0" smtClean="0"/>
              <a:t> i digitalna oprema </a:t>
            </a:r>
          </a:p>
          <a:p>
            <a:pPr lvl="1"/>
            <a:r>
              <a:rPr lang="hr-HR" dirty="0" smtClean="0"/>
              <a:t>djelotvorno planiranje i razvoj digitalnih kapaciteta, uključujući odgovarajuće organizacijske sposobnosti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digitalno kompetentno i samopouzdano nastavno osoblje i odgojno-obrazovni djelatnici</a:t>
            </a:r>
          </a:p>
          <a:p>
            <a:pPr lvl="1"/>
            <a:r>
              <a:rPr lang="hr-HR" dirty="0" smtClean="0"/>
              <a:t>visokokvalitetan obrazovni sadržaj, alati prilagođeni korisnicima i sigurne platforme u skladu sa standardima privatnosti i etičkim standardima.</a:t>
            </a:r>
          </a:p>
          <a:p>
            <a:pPr marL="0" indent="0">
              <a:buNone/>
            </a:pPr>
            <a:r>
              <a:rPr lang="hr-HR" b="1" dirty="0" smtClean="0"/>
              <a:t>2. Razvoj digitalnih vještina i kompetencija za digitalnu transformaciju</a:t>
            </a:r>
          </a:p>
          <a:p>
            <a:pPr marL="0" indent="0">
              <a:buNone/>
            </a:pPr>
            <a:r>
              <a:rPr lang="hr-HR" dirty="0" smtClean="0"/>
              <a:t>Za to su potrebni: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osnovne digitalne vještine i kompetencije</a:t>
            </a:r>
            <a:r>
              <a:rPr lang="hr-HR" dirty="0" smtClean="0">
                <a:solidFill>
                  <a:srgbClr val="FF0000"/>
                </a:solidFill>
              </a:rPr>
              <a:t> od rane dobi</a:t>
            </a:r>
          </a:p>
          <a:p>
            <a:pPr lvl="1"/>
            <a:r>
              <a:rPr lang="hr-HR" dirty="0" smtClean="0"/>
              <a:t>digitalna pismenost, među ostalim radi suzbijanja dezinformacija</a:t>
            </a:r>
          </a:p>
          <a:p>
            <a:pPr lvl="1"/>
            <a:r>
              <a:rPr lang="hr-HR" dirty="0" smtClean="0"/>
              <a:t>informatičko obrazovanje</a:t>
            </a:r>
          </a:p>
          <a:p>
            <a:pPr lvl="1"/>
            <a:r>
              <a:rPr lang="hr-HR" dirty="0" smtClean="0"/>
              <a:t>dobro poznavanje i razumijevanje tehnologija za koje se upotrebljavaju velike količine podataka, kao što je umjetna inteligencija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napredne digitalne vještine</a:t>
            </a:r>
            <a:r>
              <a:rPr lang="hr-HR" dirty="0" smtClean="0"/>
              <a:t>, a tako i više digitalnih stručnjaka, </a:t>
            </a:r>
            <a:br>
              <a:rPr lang="hr-HR" dirty="0" smtClean="0"/>
            </a:br>
            <a:r>
              <a:rPr lang="hr-HR" dirty="0" smtClean="0"/>
              <a:t>i jednaka zastupljenost djevojčica i mladih žena u studijima i  karijerama</a:t>
            </a:r>
            <a:br>
              <a:rPr lang="hr-HR" dirty="0" smtClean="0"/>
            </a:br>
            <a:r>
              <a:rPr lang="hr-HR" dirty="0" smtClean="0"/>
              <a:t>u području digitalnih tehnologija.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13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42" y="442011"/>
            <a:ext cx="7107898" cy="4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Obrazovanje treba imati za cilj učiniti više nego pripremiti mlade ljude za svijet rada; 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treba </a:t>
            </a: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opremiti studente vještinama koje su im potrebne kako bi postali aktivni, odgovorni i angažirani 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građani.</a:t>
            </a:r>
          </a:p>
          <a:p>
            <a:pPr marL="0" indent="0" algn="r">
              <a:buNone/>
            </a:pP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(</a:t>
            </a: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OECD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Position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paper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The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Future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of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Education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and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 smtClean="0">
                <a:solidFill>
                  <a:srgbClr val="333333"/>
                </a:solidFill>
                <a:ea typeface="Times New Roman" panose="02020603050405020304" pitchFamily="18" charset="0"/>
              </a:rPr>
              <a:t>Skills</a:t>
            </a:r>
            <a:r>
              <a:rPr lang="hr-HR" sz="2400" i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, 2018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).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17" y="3853044"/>
            <a:ext cx="1793288" cy="11896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7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Tehnologije</a:t>
            </a:r>
            <a:r>
              <a:rPr lang="en-GB" dirty="0" smtClean="0"/>
              <a:t> u </a:t>
            </a:r>
            <a:r>
              <a:rPr lang="en-GB" dirty="0" err="1" smtClean="0"/>
              <a:t>obrazovanju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70432"/>
            <a:ext cx="7886700" cy="3528890"/>
          </a:xfrm>
        </p:spPr>
        <p:txBody>
          <a:bodyPr>
            <a:normAutofit fontScale="62500" lnSpcReduction="20000"/>
          </a:bodyPr>
          <a:lstStyle/>
          <a:p>
            <a:r>
              <a:rPr lang="en-GB" sz="1425" b="1" dirty="0"/>
              <a:t>Internet </a:t>
            </a:r>
            <a:r>
              <a:rPr lang="en-GB" sz="1425" b="1" dirty="0" err="1" smtClean="0"/>
              <a:t>stvari</a:t>
            </a:r>
            <a:r>
              <a:rPr lang="en-GB" sz="1425" dirty="0"/>
              <a:t>   </a:t>
            </a:r>
          </a:p>
          <a:p>
            <a:pPr lvl="1" fontAlgn="base">
              <a:spcAft>
                <a:spcPct val="0"/>
              </a:spcAft>
            </a:pPr>
            <a:r>
              <a:rPr lang="hr-HR" altLang="en-US" sz="1200" dirty="0" smtClean="0"/>
              <a:t>Školske aktivnosti</a:t>
            </a:r>
          </a:p>
          <a:p>
            <a:pPr lvl="1" fontAlgn="base">
              <a:spcAft>
                <a:spcPct val="0"/>
              </a:spcAft>
            </a:pPr>
            <a:r>
              <a:rPr lang="hr-HR" altLang="en-US" sz="1200" dirty="0" smtClean="0"/>
              <a:t>Podsjetnici za domaću zadaću</a:t>
            </a:r>
          </a:p>
          <a:p>
            <a:pPr lvl="1" fontAlgn="base">
              <a:spcAft>
                <a:spcPct val="0"/>
              </a:spcAft>
            </a:pPr>
            <a:r>
              <a:rPr lang="hr-HR" altLang="en-US" sz="1200" dirty="0" smtClean="0"/>
              <a:t>Mjesta grupnog učenja</a:t>
            </a:r>
          </a:p>
          <a:p>
            <a:pPr lvl="1" fontAlgn="base">
              <a:spcAft>
                <a:spcPct val="0"/>
              </a:spcAft>
            </a:pPr>
            <a:r>
              <a:rPr lang="hr-HR" altLang="en-US" sz="1200" dirty="0" smtClean="0"/>
              <a:t>izvanškolske aktivnosti</a:t>
            </a:r>
          </a:p>
          <a:p>
            <a:pPr lvl="1" fontAlgn="base">
              <a:spcAft>
                <a:spcPct val="0"/>
              </a:spcAft>
            </a:pPr>
            <a:r>
              <a:rPr lang="hr-HR" altLang="en-US" sz="1200" dirty="0" smtClean="0"/>
              <a:t>Upotreba digitalne pametne ploče za prijenos informacija na učenikove uređaje</a:t>
            </a:r>
          </a:p>
          <a:p>
            <a:pPr lvl="1" fontAlgn="base">
              <a:spcAft>
                <a:spcPct val="0"/>
              </a:spcAft>
            </a:pPr>
            <a:r>
              <a:rPr lang="hr-HR" altLang="en-US" sz="1200" dirty="0" smtClean="0"/>
              <a:t>Automatsko praćenje zadataka</a:t>
            </a:r>
          </a:p>
          <a:p>
            <a:pPr lvl="1" fontAlgn="base">
              <a:spcAft>
                <a:spcPct val="0"/>
              </a:spcAft>
            </a:pPr>
            <a:r>
              <a:rPr lang="hr-HR" altLang="en-US" sz="1200" dirty="0" smtClean="0"/>
              <a:t>Testovi se ocjenjuju i rezultati dijele u stvarnom vremenu</a:t>
            </a:r>
            <a:endParaRPr lang="en-GB" altLang="en-US" sz="1200" dirty="0" smtClean="0"/>
          </a:p>
          <a:p>
            <a:pPr lvl="1" fontAlgn="base">
              <a:spcAft>
                <a:spcPct val="0"/>
              </a:spcAft>
            </a:pPr>
            <a:r>
              <a:rPr lang="en-GB" altLang="en-US" sz="1200" dirty="0" err="1" smtClean="0"/>
              <a:t>pomagalo</a:t>
            </a:r>
            <a:r>
              <a:rPr lang="en-GB" altLang="en-US" sz="1200" dirty="0" smtClean="0"/>
              <a:t> </a:t>
            </a:r>
            <a:r>
              <a:rPr lang="en-GB" altLang="en-US" sz="1200" dirty="0" err="1" smtClean="0"/>
              <a:t>soobama</a:t>
            </a:r>
            <a:r>
              <a:rPr lang="en-GB" altLang="en-US" sz="1200" dirty="0" smtClean="0"/>
              <a:t> s </a:t>
            </a:r>
            <a:r>
              <a:rPr lang="en-GB" altLang="en-US" sz="1200" dirty="0" err="1" smtClean="0"/>
              <a:t>poteškoćama</a:t>
            </a:r>
            <a:r>
              <a:rPr lang="en-GB" altLang="en-US" sz="1200" dirty="0" smtClean="0"/>
              <a:t> u </a:t>
            </a:r>
            <a:r>
              <a:rPr lang="en-GB" altLang="en-US" sz="1200" dirty="0" err="1" smtClean="0"/>
              <a:t>razvoju</a:t>
            </a:r>
            <a:r>
              <a:rPr lang="en-GB" altLang="en-US" sz="1200" dirty="0" smtClean="0"/>
              <a:t>...</a:t>
            </a:r>
          </a:p>
          <a:p>
            <a:pPr fontAlgn="base">
              <a:spcAft>
                <a:spcPct val="0"/>
              </a:spcAft>
            </a:pPr>
            <a:r>
              <a:rPr lang="en-GB" sz="1400" b="1" dirty="0" err="1" smtClean="0"/>
              <a:t>Sigurnost</a:t>
            </a:r>
            <a:endParaRPr lang="hr-HR" sz="1400" b="1" dirty="0" smtClean="0"/>
          </a:p>
          <a:p>
            <a:pPr lvl="1"/>
            <a:r>
              <a:rPr lang="hr-HR" sz="1300" dirty="0" smtClean="0"/>
              <a:t>Prepoznavanje lica, najnovije vremenske prilike za oluje i kriminalne aktivnosti na </a:t>
            </a:r>
            <a:r>
              <a:rPr lang="hr-HR" sz="1300" dirty="0" err="1" smtClean="0"/>
              <a:t>kampusu</a:t>
            </a:r>
            <a:r>
              <a:rPr lang="hr-HR" sz="1300" dirty="0" smtClean="0"/>
              <a:t>, potencijalne prijetnje</a:t>
            </a:r>
          </a:p>
          <a:p>
            <a:r>
              <a:rPr lang="hr-HR" sz="1400" b="1" dirty="0" err="1" smtClean="0"/>
              <a:t>Artificial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Intelligence</a:t>
            </a:r>
            <a:r>
              <a:rPr lang="hr-HR" sz="1400" b="1" dirty="0" smtClean="0"/>
              <a:t> (AI) </a:t>
            </a:r>
            <a:r>
              <a:rPr lang="hr-HR" sz="1400" b="1" dirty="0" err="1" smtClean="0"/>
              <a:t>and</a:t>
            </a:r>
            <a:r>
              <a:rPr lang="hr-HR" sz="1400" b="1" dirty="0" smtClean="0"/>
              <a:t> Big Data</a:t>
            </a:r>
          </a:p>
          <a:p>
            <a:pPr lvl="1"/>
            <a:r>
              <a:rPr lang="en-GB" dirty="0" err="1" smtClean="0"/>
              <a:t>digitalni</a:t>
            </a:r>
            <a:r>
              <a:rPr lang="en-GB" dirty="0" smtClean="0"/>
              <a:t> </a:t>
            </a:r>
            <a:r>
              <a:rPr lang="en-GB" dirty="0" err="1" smtClean="0"/>
              <a:t>asistenti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pametnim</a:t>
            </a:r>
            <a:r>
              <a:rPr lang="en-GB" dirty="0" smtClean="0"/>
              <a:t> </a:t>
            </a:r>
            <a:r>
              <a:rPr lang="en-GB" dirty="0" err="1" smtClean="0"/>
              <a:t>telefonima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osobnim</a:t>
            </a:r>
            <a:r>
              <a:rPr lang="en-GB" dirty="0" smtClean="0"/>
              <a:t> </a:t>
            </a:r>
            <a:r>
              <a:rPr lang="en-GB" dirty="0" err="1" smtClean="0"/>
              <a:t>računalima</a:t>
            </a:r>
            <a:endParaRPr lang="hr-HR" dirty="0" smtClean="0"/>
          </a:p>
          <a:p>
            <a:pPr lvl="1"/>
            <a:r>
              <a:rPr lang="hr-HR" sz="1300" dirty="0" smtClean="0"/>
              <a:t>IT alati</a:t>
            </a:r>
          </a:p>
          <a:p>
            <a:pPr lvl="1"/>
            <a:r>
              <a:rPr lang="hr-HR" sz="1300" dirty="0" err="1" smtClean="0"/>
              <a:t>Chatbotovi</a:t>
            </a:r>
            <a:endParaRPr lang="hr-HR" sz="1300" dirty="0" smtClean="0"/>
          </a:p>
          <a:p>
            <a:pPr lvl="1"/>
            <a:r>
              <a:rPr lang="en-GB" sz="1300" dirty="0" err="1" smtClean="0"/>
              <a:t>strojno</a:t>
            </a:r>
            <a:r>
              <a:rPr lang="en-GB" sz="1300" dirty="0" smtClean="0"/>
              <a:t> </a:t>
            </a:r>
            <a:r>
              <a:rPr lang="en-GB" sz="1300" dirty="0" err="1" smtClean="0"/>
              <a:t>učenje</a:t>
            </a:r>
            <a:endParaRPr lang="hr-HR" sz="1300" dirty="0" smtClean="0"/>
          </a:p>
          <a:p>
            <a:pPr lvl="1"/>
            <a:r>
              <a:rPr lang="hr-HR" sz="1300" dirty="0" smtClean="0"/>
              <a:t>Online upisi i prijemni</a:t>
            </a:r>
          </a:p>
          <a:p>
            <a:pPr lvl="1"/>
            <a:r>
              <a:rPr lang="hr-HR" sz="1300" dirty="0" smtClean="0"/>
              <a:t>analitike učenja</a:t>
            </a:r>
          </a:p>
          <a:p>
            <a:pPr lvl="1"/>
            <a:r>
              <a:rPr lang="en-GB" sz="1300" dirty="0" smtClean="0"/>
              <a:t>Chat GPT...</a:t>
            </a:r>
            <a:endParaRPr lang="hr-HR" sz="1300" dirty="0" smtClean="0"/>
          </a:p>
          <a:p>
            <a:r>
              <a:rPr lang="en-GB" sz="1400" b="1" dirty="0" smtClean="0"/>
              <a:t>Augmented </a:t>
            </a:r>
            <a:r>
              <a:rPr lang="en-GB" sz="1400" b="1" dirty="0"/>
              <a:t>Reality and Virtual </a:t>
            </a:r>
            <a:r>
              <a:rPr lang="en-GB" sz="1400" b="1" dirty="0" smtClean="0"/>
              <a:t>Reality</a:t>
            </a:r>
          </a:p>
          <a:p>
            <a:pPr lvl="1"/>
            <a:r>
              <a:rPr lang="hr-HR" sz="1300" dirty="0" smtClean="0"/>
              <a:t>3D prikaz </a:t>
            </a:r>
          </a:p>
          <a:p>
            <a:pPr lvl="1"/>
            <a:r>
              <a:rPr lang="hr-HR" sz="1300" dirty="0" smtClean="0"/>
              <a:t>Šetnja kroz muzej</a:t>
            </a:r>
          </a:p>
          <a:p>
            <a:pPr lvl="1"/>
            <a:r>
              <a:rPr lang="hr-HR" sz="1300" dirty="0" smtClean="0"/>
              <a:t>Proučavanje ljudske DNK</a:t>
            </a:r>
          </a:p>
          <a:p>
            <a:pPr lvl="1"/>
            <a:r>
              <a:rPr lang="hr-HR" sz="1300" dirty="0" smtClean="0"/>
              <a:t>Personalizirani moduli učenja</a:t>
            </a:r>
          </a:p>
          <a:p>
            <a:pPr lvl="1"/>
            <a:r>
              <a:rPr lang="hr-HR" sz="1300" dirty="0" err="1" smtClean="0"/>
              <a:t>gamifikacija</a:t>
            </a:r>
            <a:endParaRPr lang="en-GB" sz="1300" dirty="0" smtClean="0"/>
          </a:p>
          <a:p>
            <a:pPr lvl="1"/>
            <a:r>
              <a:rPr lang="en-GB" sz="1300" dirty="0" err="1"/>
              <a:t>obrazovne</a:t>
            </a:r>
            <a:r>
              <a:rPr lang="en-GB" sz="1300" dirty="0"/>
              <a:t> </a:t>
            </a:r>
            <a:r>
              <a:rPr lang="en-GB" sz="1300" dirty="0" err="1"/>
              <a:t>aplikacije</a:t>
            </a:r>
            <a:r>
              <a:rPr lang="en-GB" sz="1300" dirty="0"/>
              <a:t> (</a:t>
            </a:r>
            <a:r>
              <a:rPr lang="en-GB" sz="1300" dirty="0" err="1"/>
              <a:t>poput</a:t>
            </a:r>
            <a:r>
              <a:rPr lang="en-GB" sz="1300" dirty="0"/>
              <a:t> Experience Real History, World Brush, </a:t>
            </a:r>
            <a:r>
              <a:rPr lang="en-GB" sz="1300" dirty="0" smtClean="0"/>
              <a:t/>
            </a:r>
            <a:br>
              <a:rPr lang="en-GB" sz="1300" dirty="0" smtClean="0"/>
            </a:br>
            <a:r>
              <a:rPr lang="en-GB" sz="1300" dirty="0" err="1" smtClean="0"/>
              <a:t>Curiscope</a:t>
            </a:r>
            <a:r>
              <a:rPr lang="en-GB" sz="1300" dirty="0"/>
              <a:t>, Minecraft Earth, AR LEGO, BBC Civilizations, Mission to Mars, Sketch AR, AR Ruler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popularni</a:t>
            </a:r>
            <a:r>
              <a:rPr lang="en-GB" dirty="0"/>
              <a:t> Snapchat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93" y="2661791"/>
            <a:ext cx="3737181" cy="20375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20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2087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Obrazovanje i osposobljavanje visoke kvalitete omogućit će zemljama Europske unije da budu kompetitivne u globalnoj sve više digitalnoj ekonomiji temeljenoj na znanju jer će u budućnosti sve više biti potrebe za kreativnim visoko kvalificiranim i dobro osposobljenim građanima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400" b="0" i="1" dirty="0" err="1" smtClean="0">
                <a:solidFill>
                  <a:schemeClr val="tx1"/>
                </a:solidFill>
              </a:rPr>
              <a:t>Resolution</a:t>
            </a:r>
            <a:r>
              <a:rPr lang="hr-HR" sz="1400" b="0" i="1" dirty="0" smtClean="0">
                <a:solidFill>
                  <a:schemeClr val="tx1"/>
                </a:solidFill>
              </a:rPr>
              <a:t> on </a:t>
            </a:r>
            <a:r>
              <a:rPr lang="hr-HR" sz="1400" b="0" i="1" dirty="0" err="1" smtClean="0">
                <a:solidFill>
                  <a:schemeClr val="tx1"/>
                </a:solidFill>
              </a:rPr>
              <a:t>further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develping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the</a:t>
            </a:r>
            <a:r>
              <a:rPr lang="hr-HR" sz="1400" b="0" i="1" dirty="0" smtClean="0">
                <a:solidFill>
                  <a:schemeClr val="tx1"/>
                </a:solidFill>
              </a:rPr>
              <a:t> European </a:t>
            </a:r>
            <a:r>
              <a:rPr lang="hr-HR" sz="1400" b="0" i="1" dirty="0" err="1" smtClean="0">
                <a:solidFill>
                  <a:schemeClr val="tx1"/>
                </a:solidFill>
              </a:rPr>
              <a:t>Education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Area</a:t>
            </a:r>
            <a:r>
              <a:rPr lang="hr-HR" sz="1400" b="0" i="1" dirty="0" smtClean="0">
                <a:solidFill>
                  <a:schemeClr val="tx1"/>
                </a:solidFill>
              </a:rPr>
              <a:t/>
            </a:r>
            <a:br>
              <a:rPr lang="hr-HR" sz="1400" b="0" i="1" dirty="0" smtClean="0">
                <a:solidFill>
                  <a:schemeClr val="tx1"/>
                </a:solidFill>
              </a:rPr>
            </a:br>
            <a:r>
              <a:rPr lang="hr-HR" sz="1400" b="0" i="1" dirty="0" smtClean="0">
                <a:solidFill>
                  <a:schemeClr val="tx1"/>
                </a:solidFill>
              </a:rPr>
              <a:t> to </a:t>
            </a:r>
            <a:r>
              <a:rPr lang="hr-HR" sz="1400" b="0" i="1" dirty="0" err="1" smtClean="0">
                <a:solidFill>
                  <a:schemeClr val="tx1"/>
                </a:solidFill>
              </a:rPr>
              <a:t>support</a:t>
            </a:r>
            <a:r>
              <a:rPr lang="hr-HR" sz="1400" b="0" i="1" dirty="0" smtClean="0">
                <a:solidFill>
                  <a:schemeClr val="tx1"/>
                </a:solidFill>
              </a:rPr>
              <a:t> future-</a:t>
            </a:r>
            <a:r>
              <a:rPr lang="hr-HR" sz="1400" b="0" i="1" dirty="0" err="1" smtClean="0">
                <a:solidFill>
                  <a:schemeClr val="tx1"/>
                </a:solidFill>
              </a:rPr>
              <a:t>oriented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education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and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training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systems</a:t>
            </a:r>
            <a:r>
              <a:rPr lang="hr-HR" sz="1400" b="0" dirty="0" smtClean="0">
                <a:solidFill>
                  <a:schemeClr val="tx1"/>
                </a:solidFill>
              </a:rPr>
              <a:t/>
            </a:r>
            <a:br>
              <a:rPr lang="hr-HR" sz="1400" b="0" dirty="0" smtClean="0">
                <a:solidFill>
                  <a:schemeClr val="tx1"/>
                </a:solidFill>
              </a:rPr>
            </a:br>
            <a:r>
              <a:rPr lang="hr-HR" sz="1400" b="0" dirty="0" smtClean="0">
                <a:solidFill>
                  <a:schemeClr val="tx1"/>
                </a:solidFill>
              </a:rPr>
              <a:t>Europska komisija, listopad 2019.</a:t>
            </a:r>
            <a:r>
              <a:rPr lang="en-GB" sz="1400" b="0" dirty="0" smtClean="0">
                <a:solidFill>
                  <a:schemeClr val="tx1"/>
                </a:solidFill>
              </a:rPr>
              <a:t/>
            </a:r>
            <a:br>
              <a:rPr lang="en-GB" sz="1400" b="0" dirty="0" smtClean="0">
                <a:solidFill>
                  <a:schemeClr val="tx1"/>
                </a:solidFill>
              </a:rPr>
            </a:br>
            <a:endParaRPr lang="hr-HR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>UNESCO </a:t>
            </a:r>
            <a:r>
              <a:rPr lang="en-US" sz="2400" dirty="0"/>
              <a:t>roadmap for higher education for the next decade</a:t>
            </a:r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421781" y="1775320"/>
            <a:ext cx="5036419" cy="2568080"/>
          </a:xfrm>
        </p:spPr>
        <p:txBody>
          <a:bodyPr>
            <a:normAutofit/>
          </a:bodyPr>
          <a:lstStyle/>
          <a:p>
            <a:r>
              <a:rPr lang="hr-HR" sz="1400" dirty="0" smtClean="0"/>
              <a:t>Pravedan i održiv pristup visokom obrazovanju</a:t>
            </a:r>
          </a:p>
          <a:p>
            <a:r>
              <a:rPr lang="hr-HR" sz="1400" dirty="0" smtClean="0"/>
              <a:t>Davanje prioriteta holističkom iskustvu učenja</a:t>
            </a:r>
          </a:p>
          <a:p>
            <a:r>
              <a:rPr lang="hr-HR" sz="1400" dirty="0" smtClean="0"/>
              <a:t>Inter- i </a:t>
            </a:r>
            <a:r>
              <a:rPr lang="hr-HR" sz="1400" dirty="0" err="1" smtClean="0"/>
              <a:t>intradisciplinarnost</a:t>
            </a:r>
            <a:r>
              <a:rPr lang="hr-HR" sz="1400" dirty="0" smtClean="0"/>
              <a:t>: Otvoreni dijalog između različitih perspektiva</a:t>
            </a:r>
          </a:p>
          <a:p>
            <a:r>
              <a:rPr lang="hr-HR" sz="1400" dirty="0" smtClean="0"/>
              <a:t>Pristup cjeloživotnom učenju za mlade i odrasle</a:t>
            </a:r>
          </a:p>
          <a:p>
            <a:r>
              <a:rPr lang="hr-HR" sz="1400" dirty="0" smtClean="0"/>
              <a:t>Integrirani sustav s raznolikošću programa i fleksibilnim putovima učenja</a:t>
            </a:r>
          </a:p>
          <a:p>
            <a:r>
              <a:rPr lang="hr-HR" sz="1400" dirty="0" smtClean="0"/>
              <a:t>Tehnologija kao potpora učinkovitoj nastavi, učenju i istraživanju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" y="1230392"/>
            <a:ext cx="2668252" cy="37557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2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možemo</a:t>
            </a:r>
            <a:r>
              <a:rPr lang="en-GB" dirty="0" smtClean="0"/>
              <a:t> </a:t>
            </a:r>
            <a:r>
              <a:rPr lang="en-GB" dirty="0" err="1" smtClean="0"/>
              <a:t>napraviti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provesti digitalnu transformaciju obrazovanja</a:t>
            </a:r>
          </a:p>
          <a:p>
            <a:r>
              <a:rPr lang="hr-HR" dirty="0" smtClean="0"/>
              <a:t>osigurati stručnu </a:t>
            </a:r>
            <a:r>
              <a:rPr lang="hr-HR" dirty="0" err="1" smtClean="0"/>
              <a:t>eduk</a:t>
            </a:r>
            <a:r>
              <a:rPr lang="en-GB" dirty="0" smtClean="0"/>
              <a:t>a</a:t>
            </a:r>
            <a:r>
              <a:rPr lang="hr-HR" dirty="0" err="1" smtClean="0"/>
              <a:t>ciju</a:t>
            </a:r>
            <a:r>
              <a:rPr lang="hr-HR" dirty="0" smtClean="0"/>
              <a:t> nastavnicima jer samo digitalno kompetentni nastavnici mogu omogućiti studentima da steknu digitalne kompetencije</a:t>
            </a:r>
          </a:p>
          <a:p>
            <a:r>
              <a:rPr lang="hr-HR" dirty="0" smtClean="0"/>
              <a:t>prilagoditi studijske programe novom dobu i potrebama tržišta kako bi student</a:t>
            </a:r>
            <a:r>
              <a:rPr lang="en-GB" dirty="0" err="1" smtClean="0"/>
              <a:t>i</a:t>
            </a:r>
            <a:r>
              <a:rPr lang="hr-HR" dirty="0" smtClean="0"/>
              <a:t> kada izađu sa sveučilišta imali znanje i vještine koje će im </a:t>
            </a:r>
            <a:r>
              <a:rPr lang="hr-HR" dirty="0" err="1" smtClean="0"/>
              <a:t>omogu</a:t>
            </a:r>
            <a:r>
              <a:rPr lang="en-GB" dirty="0" smtClean="0"/>
              <a:t>ć</a:t>
            </a:r>
            <a:r>
              <a:rPr lang="hr-HR" dirty="0" err="1" smtClean="0"/>
              <a:t>iti</a:t>
            </a:r>
            <a:r>
              <a:rPr lang="hr-HR" dirty="0" smtClean="0"/>
              <a:t> da rade poslove koji danas još ne postoje</a:t>
            </a:r>
            <a:endParaRPr lang="en-GB" dirty="0" smtClean="0"/>
          </a:p>
          <a:p>
            <a:r>
              <a:rPr lang="hr-HR" dirty="0" smtClean="0"/>
              <a:t>stečena znanja i iskustva tijekom </a:t>
            </a:r>
            <a:r>
              <a:rPr lang="hr-HR" dirty="0" err="1" smtClean="0"/>
              <a:t>pandemije</a:t>
            </a:r>
            <a:r>
              <a:rPr lang="hr-HR" dirty="0" smtClean="0"/>
              <a:t> iskoristiti da unaprijedimo sustav obrazovanja</a:t>
            </a:r>
          </a:p>
          <a:p>
            <a:r>
              <a:rPr lang="hr-HR" dirty="0" smtClean="0"/>
              <a:t>transparentnost i priznavanje vještina i kvalifikacija kako bi se olakšalo učenje, </a:t>
            </a:r>
            <a:r>
              <a:rPr lang="hr-HR" dirty="0" err="1" smtClean="0"/>
              <a:t>zapošljivost</a:t>
            </a:r>
            <a:r>
              <a:rPr lang="hr-HR" dirty="0" smtClean="0"/>
              <a:t> i mobilnost radnika</a:t>
            </a:r>
          </a:p>
          <a:p>
            <a:r>
              <a:rPr lang="hr-HR" dirty="0" smtClean="0"/>
              <a:t>poticati otvoreno i inovativno obrazovanje</a:t>
            </a:r>
          </a:p>
          <a:p>
            <a:pPr marL="0" indent="0">
              <a:buNone/>
            </a:pPr>
            <a:r>
              <a:rPr lang="hr-HR" dirty="0" smtClean="0"/>
              <a:t>Otvaranje kurikuluma kroz:</a:t>
            </a:r>
          </a:p>
          <a:p>
            <a:pPr lvl="1"/>
            <a:r>
              <a:rPr lang="hr-HR" dirty="0" smtClean="0"/>
              <a:t>Otvorene obrazovne sadržaje</a:t>
            </a:r>
          </a:p>
          <a:p>
            <a:pPr lvl="1"/>
            <a:r>
              <a:rPr lang="hr-HR" dirty="0" smtClean="0"/>
              <a:t>Masivne otvorene online tečajeve (MOOC)</a:t>
            </a:r>
          </a:p>
          <a:p>
            <a:pPr lvl="1"/>
            <a:r>
              <a:rPr lang="hr-HR" dirty="0" smtClean="0"/>
              <a:t>Otvorenu suradnju i komunikaciju među nastavnicima i polaznicima</a:t>
            </a:r>
          </a:p>
          <a:p>
            <a:pPr lvl="1"/>
            <a:r>
              <a:rPr lang="hr-HR" dirty="0" smtClean="0"/>
              <a:t>Izradu inovativnih obrazovnih usluga za raznolike grupe polaznika</a:t>
            </a:r>
          </a:p>
          <a:p>
            <a:pPr lvl="1"/>
            <a:r>
              <a:rPr lang="hr-HR" dirty="0" smtClean="0"/>
              <a:t>Priznavanje i potvrđivanje neformalnog obrazovanja</a:t>
            </a:r>
          </a:p>
          <a:p>
            <a:endParaRPr lang="hr-HR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4" y="3379177"/>
            <a:ext cx="3528646" cy="176432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6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su promjene?                       što postajemo 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6" y="1137615"/>
            <a:ext cx="4707738" cy="2758440"/>
          </a:xfrm>
        </p:spPr>
      </p:pic>
      <p:sp>
        <p:nvSpPr>
          <p:cNvPr id="5" name="TextBox 4"/>
          <p:cNvSpPr txBox="1"/>
          <p:nvPr/>
        </p:nvSpPr>
        <p:spPr>
          <a:xfrm>
            <a:off x="5431398" y="4881383"/>
            <a:ext cx="37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https</a:t>
            </a:r>
            <a:r>
              <a:rPr lang="en-GB" sz="1000" dirty="0"/>
              <a:t>://www.springwise.com/tech-explained-virtual-reality/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  <p:sp>
        <p:nvSpPr>
          <p:cNvPr id="6" name="Right Arrow 5"/>
          <p:cNvSpPr/>
          <p:nvPr/>
        </p:nvSpPr>
        <p:spPr>
          <a:xfrm>
            <a:off x="3130905" y="639259"/>
            <a:ext cx="819303" cy="263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400800" y="2655417"/>
            <a:ext cx="22165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Moramo jasno definirati tko su to ljudske osobine  koje kao vrsta želimo zadržati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39789" y="1565453"/>
            <a:ext cx="144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Kako koristiti tehnologije da stvaraju značenje i vrijednost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4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nam donosi budućnost?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Budućnost za poslove je raznolikija, zahtjevnija, </a:t>
            </a:r>
            <a:r>
              <a:rPr lang="hr-HR" dirty="0" err="1" smtClean="0"/>
              <a:t>fleksibilniija</a:t>
            </a:r>
            <a:endParaRPr lang="hr-HR" dirty="0" smtClean="0"/>
          </a:p>
          <a:p>
            <a:r>
              <a:rPr lang="hr-HR" dirty="0" smtClean="0"/>
              <a:t>Više ljudi će raditi u manjih i srednjim poduzećima </a:t>
            </a:r>
          </a:p>
          <a:p>
            <a:r>
              <a:rPr lang="hr-HR" dirty="0" smtClean="0"/>
              <a:t>Radit će se duže, mijenjat će poslove češće i imati manje sigurnosti</a:t>
            </a:r>
          </a:p>
          <a:p>
            <a:r>
              <a:rPr lang="hr-HR" dirty="0" smtClean="0"/>
              <a:t>Vještine koje će imati će kraće trajati nego sada, odnosno češće će ih morati obnavljati i stjecati nove </a:t>
            </a:r>
          </a:p>
          <a:p>
            <a:r>
              <a:rPr lang="hr-HR" dirty="0"/>
              <a:t>Najvažnije vještine će biti snažno sustavno i dizajnersko razmišljanje, ljudska kreativnost, kritičko mišljenje</a:t>
            </a:r>
            <a:r>
              <a:rPr lang="hr-HR" dirty="0" smtClean="0"/>
              <a:t>, učinkovita komunikacija, suradnja i rješavanje problema</a:t>
            </a:r>
          </a:p>
          <a:p>
            <a:r>
              <a:rPr lang="hr-HR" dirty="0" smtClean="0"/>
              <a:t>Potreba za studijskim programima  koji će studente pripremiti za Industriju 4.0</a:t>
            </a:r>
          </a:p>
          <a:p>
            <a:r>
              <a:rPr lang="hr-HR" dirty="0"/>
              <a:t> </a:t>
            </a:r>
            <a:r>
              <a:rPr lang="hr-HR" dirty="0" smtClean="0"/>
              <a:t>priprema studenata da kao </a:t>
            </a:r>
            <a:r>
              <a:rPr lang="hr-HR" dirty="0"/>
              <a:t>cjeloživotni </a:t>
            </a:r>
            <a:r>
              <a:rPr lang="hr-HR" dirty="0" smtClean="0"/>
              <a:t>učenici mogu nakon školovanja </a:t>
            </a:r>
            <a:r>
              <a:rPr lang="hr-HR" dirty="0"/>
              <a:t>imati vrijedne održive, višestruke </a:t>
            </a:r>
            <a:r>
              <a:rPr lang="hr-HR" dirty="0" smtClean="0"/>
              <a:t>karijere i da mogu pridonijeti društvu u kojem </a:t>
            </a:r>
            <a:r>
              <a:rPr lang="hr-HR" smtClean="0"/>
              <a:t>žive i rade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4371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92" y="832340"/>
            <a:ext cx="2409092" cy="1260229"/>
          </a:xfrm>
        </p:spPr>
        <p:txBody>
          <a:bodyPr>
            <a:normAutofit lnSpcReduction="10000"/>
          </a:bodyPr>
          <a:lstStyle/>
          <a:p>
            <a:pPr>
              <a:spcBef>
                <a:spcPts val="750"/>
              </a:spcBef>
            </a:pPr>
            <a:r>
              <a:rPr lang="hr-HR" sz="1400" dirty="0"/>
              <a:t>Centar za e-učenje Sveučilišni računski centar </a:t>
            </a:r>
            <a:br>
              <a:rPr lang="hr-HR" sz="1400" dirty="0"/>
            </a:br>
            <a:r>
              <a:rPr lang="hr-HR" sz="1400" dirty="0"/>
              <a:t>Sveučilišta u Zagrebu</a:t>
            </a:r>
            <a:br>
              <a:rPr lang="hr-HR" sz="1400" dirty="0"/>
            </a:br>
            <a:r>
              <a:rPr lang="hr-HR" sz="1400" dirty="0">
                <a:hlinkClick r:id="rId2"/>
              </a:rPr>
              <a:t>www.srce.hr</a:t>
            </a:r>
            <a:r>
              <a:rPr lang="en-GB" sz="1400" dirty="0"/>
              <a:t>/</a:t>
            </a:r>
            <a:r>
              <a:rPr lang="en-GB" sz="1400" dirty="0" err="1"/>
              <a:t>ceu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>
                <a:hlinkClick r:id="rId3"/>
              </a:rPr>
              <a:t>ceu@srce.hr</a:t>
            </a:r>
            <a:endParaRPr lang="en-GB" sz="1400" dirty="0" smtClean="0"/>
          </a:p>
          <a:p>
            <a:pPr>
              <a:spcBef>
                <a:spcPts val="750"/>
              </a:spcBef>
            </a:pPr>
            <a:r>
              <a:rPr lang="en-GB" sz="1400" dirty="0" smtClean="0"/>
              <a:t>sskucina@srce.hr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036114" y="76913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000" b="1" dirty="0" smtClean="0"/>
              <a:t>Napredak je nemoguć bez promjena, a oni koji ne mogu promijeniti svoje mišljenje ne mogu ništa promijeniti</a:t>
            </a:r>
          </a:p>
          <a:p>
            <a:pPr algn="ctr"/>
            <a:endParaRPr lang="hr-HR" sz="2000" b="1" dirty="0"/>
          </a:p>
          <a:p>
            <a:pPr algn="ctr"/>
            <a:r>
              <a:rPr lang="hr-HR" sz="2000" dirty="0"/>
              <a:t>George Bernard Shaw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03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A919D-67EA-46B1-8078-A9C1E0CDB24F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8772867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>
                <a:solidFill>
                  <a:srgbClr val="B04C46"/>
                </a:solidFill>
              </a:rPr>
              <a:t>Srce |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NOVO OKRUŽENJE ZNANOSTI I VISOKOG OBRAZOVANJA</a:t>
            </a:r>
            <a:endParaRPr lang="hr-HR" sz="2000" dirty="0"/>
          </a:p>
        </p:txBody>
      </p:sp>
      <p:sp>
        <p:nvSpPr>
          <p:cNvPr id="5" name="Rectangle 4"/>
          <p:cNvSpPr/>
          <p:nvPr/>
        </p:nvSpPr>
        <p:spPr>
          <a:xfrm>
            <a:off x="2466971" y="716181"/>
            <a:ext cx="1908000" cy="3570593"/>
          </a:xfrm>
          <a:prstGeom prst="rect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…pruža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digitalne usluge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edukaciju korisnika ​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 naprednu 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korisničku podršku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63" y="716181"/>
            <a:ext cx="1908000" cy="3570593"/>
          </a:xfrm>
          <a:prstGeom prst="rect">
            <a:avLst/>
          </a:prstGeom>
          <a:solidFill>
            <a:srgbClr val="D71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…gradi nacionalnu 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e-infrastrukturu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od podatkovnih centara, preko mrežnih, računalnih i spremišnih resursa, posredničkog sloja pa sve do informacijskih servisa 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979" y="716182"/>
            <a:ext cx="1908000" cy="3570592"/>
          </a:xfrm>
          <a:prstGeom prst="rect">
            <a:avLst/>
          </a:prstGeom>
          <a:solidFill>
            <a:srgbClr val="DD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…gradi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mostove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prema međunarodnim infrastrukturama i inicijativama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30E02-B58F-40DD-9A53-4CC6B621C762}"/>
              </a:ext>
            </a:extLst>
          </p:cNvPr>
          <p:cNvSpPr/>
          <p:nvPr/>
        </p:nvSpPr>
        <p:spPr>
          <a:xfrm>
            <a:off x="6278889" y="716182"/>
            <a:ext cx="1908000" cy="3570592"/>
          </a:xfrm>
          <a:prstGeom prst="rect">
            <a:avLst/>
          </a:prstGeom>
          <a:solidFill>
            <a:srgbClr val="E9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…sinonim je za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digitalnu transformaciju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znanosti i obrazovanja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81349-5343-486E-AE24-8A1788FAA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0" y="3017472"/>
            <a:ext cx="1584000" cy="9398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BC07B-9B4A-4CF9-A6E7-90D5255D0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55" y="3009055"/>
            <a:ext cx="1584000" cy="948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BFF51-15F5-4476-AFEB-2C24EBD4C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95" y="3009055"/>
            <a:ext cx="1584000" cy="948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3B520-6A9C-4EBF-A4C3-39DB465E1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59" y="3009055"/>
            <a:ext cx="1584000" cy="9410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269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5205" y="517770"/>
            <a:ext cx="3792096" cy="3780136"/>
          </a:xfrm>
          <a:prstGeom prst="rect">
            <a:avLst/>
          </a:prstGeom>
          <a:solidFill>
            <a:srgbClr val="D2072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26">
            <a:off x="3430011" y="1065340"/>
            <a:ext cx="262025" cy="675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3" y="1094476"/>
            <a:ext cx="262025" cy="675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6483" y="3031032"/>
            <a:ext cx="258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www.srce.hr/ceu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6184" y="3037905"/>
            <a:ext cx="3853974" cy="1260000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Ključni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dionik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digitalne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transformacije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visokog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6184" y="1777769"/>
            <a:ext cx="3853974" cy="1260000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Osigurava infrastrukturu, podršku u korištenju te edukaciju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korisnika</a:t>
            </a:r>
          </a:p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posebice stručno usavršavanje nastavnika (CPD)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6184" y="517769"/>
            <a:ext cx="3853974" cy="1260000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Nacionalno središte za podršku visokoškolskim ustanovama, nastavnicima i studentima pri uporabi tehnologija i alata za e-učenje u obrazovnom procesu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TEACH4EDUE4, VARAŽDIN, 10.3.2023.</a:t>
            </a:r>
            <a:endParaRPr lang="hr-H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r="15289"/>
          <a:stretch/>
        </p:blipFill>
        <p:spPr>
          <a:xfrm>
            <a:off x="936346" y="1718770"/>
            <a:ext cx="2911449" cy="844827"/>
          </a:xfrm>
        </p:spPr>
      </p:pic>
    </p:spTree>
    <p:extLst>
      <p:ext uri="{BB962C8B-B14F-4D97-AF65-F5344CB8AC3E}">
        <p14:creationId xmlns:p14="http://schemas.microsoft.com/office/powerpoint/2010/main" val="1220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75"/>
          <a:stretch/>
        </p:blipFill>
        <p:spPr>
          <a:xfrm>
            <a:off x="599401" y="1128396"/>
            <a:ext cx="5940542" cy="3287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131" y="1128397"/>
            <a:ext cx="295288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 industrijske revolucije</a:t>
            </a: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2" y="753849"/>
            <a:ext cx="134442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5. industrijska revolucija ili industrija 5.0</a:t>
            </a:r>
            <a:endParaRPr lang="hr-HR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936792" y="1648769"/>
            <a:ext cx="134442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fokusirana na suradnju čovjeka i </a:t>
            </a:r>
            <a:r>
              <a:rPr lang="en-GB" sz="1000" dirty="0" err="1" smtClean="0"/>
              <a:t>stroja</a:t>
            </a:r>
            <a:endParaRPr lang="hr-HR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936792" y="2290156"/>
            <a:ext cx="13444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vraćanje radnika u industrijsku proizvodnju i rad ljudi uz robote</a:t>
            </a:r>
            <a:endParaRPr lang="hr-HR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936792" y="3029717"/>
            <a:ext cx="13444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radnici koji se usavršavaju su dodatni doprinos poslovima i produkciji</a:t>
            </a:r>
            <a:endParaRPr lang="hr-HR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6792" y="3862321"/>
            <a:ext cx="134442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masovna prilagodba i personalizacija proizvoda kupcima</a:t>
            </a:r>
            <a:endParaRPr lang="hr-HR" sz="10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606673" y="1030848"/>
            <a:ext cx="3301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06673" y="1030848"/>
            <a:ext cx="0" cy="31084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>
            <a:off x="6606673" y="4139320"/>
            <a:ext cx="3301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0" idx="1"/>
          </p:cNvCxnSpPr>
          <p:nvPr/>
        </p:nvCxnSpPr>
        <p:spPr>
          <a:xfrm>
            <a:off x="6606673" y="3383660"/>
            <a:ext cx="3301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9" idx="1"/>
          </p:cNvCxnSpPr>
          <p:nvPr/>
        </p:nvCxnSpPr>
        <p:spPr>
          <a:xfrm>
            <a:off x="6606673" y="2644099"/>
            <a:ext cx="3301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8" idx="1"/>
          </p:cNvCxnSpPr>
          <p:nvPr/>
        </p:nvCxnSpPr>
        <p:spPr>
          <a:xfrm>
            <a:off x="6606673" y="1925768"/>
            <a:ext cx="3301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27918" y="3556306"/>
            <a:ext cx="1787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1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014566"/>
            <a:ext cx="7052056" cy="24929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3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Digital </a:t>
            </a:r>
            <a:r>
              <a:rPr lang="hr-HR" dirty="0" smtClean="0"/>
              <a:t>transformacija</a:t>
            </a:r>
            <a:br>
              <a:rPr lang="hr-HR" dirty="0" smtClean="0"/>
            </a:b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Educause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Transformation Study 2020, (Brooks &amp; McCormack, 2020.)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3" y="1037698"/>
            <a:ext cx="6416436" cy="3607463"/>
          </a:xfrm>
          <a:noFill/>
          <a:ln>
            <a:solidFill>
              <a:schemeClr val="accent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30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45"/>
          <a:stretch/>
        </p:blipFill>
        <p:spPr>
          <a:xfrm>
            <a:off x="628651" y="925192"/>
            <a:ext cx="5696017" cy="33458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23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 4.0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1" y="1051904"/>
            <a:ext cx="7886700" cy="3580819"/>
          </a:xfrm>
        </p:spPr>
        <p:txBody>
          <a:bodyPr>
            <a:normAutofit/>
          </a:bodyPr>
          <a:lstStyle/>
          <a:p>
            <a:r>
              <a:rPr lang="hr-HR" b="1" dirty="0" smtClean="0"/>
              <a:t>Kreativnost</a:t>
            </a:r>
            <a:r>
              <a:rPr lang="hr-HR" dirty="0" smtClean="0"/>
              <a:t> kao temelj obrazovanja 4.0. </a:t>
            </a:r>
          </a:p>
          <a:p>
            <a:r>
              <a:rPr lang="hr-HR" dirty="0" smtClean="0"/>
              <a:t>Obrazovanje 4.0 zahtijeva postupne promjene paradigme:    </a:t>
            </a:r>
          </a:p>
          <a:p>
            <a:pPr lvl="1"/>
            <a:r>
              <a:rPr lang="hr-HR" dirty="0" smtClean="0"/>
              <a:t>Obrazovanje usmjereno na potražnju umjesto na ponudu</a:t>
            </a:r>
          </a:p>
          <a:p>
            <a:pPr lvl="1"/>
            <a:r>
              <a:rPr lang="hr-HR" dirty="0" smtClean="0"/>
              <a:t>Bazirano na kompetencijama umjesto na znanju </a:t>
            </a:r>
          </a:p>
          <a:p>
            <a:pPr lvl="1"/>
            <a:r>
              <a:rPr lang="hr-HR" dirty="0" smtClean="0"/>
              <a:t>Cjeloživotno učenje umjesto prethodnog učenja</a:t>
            </a:r>
          </a:p>
          <a:p>
            <a:pPr lvl="1"/>
            <a:r>
              <a:rPr lang="hr-HR" dirty="0" smtClean="0"/>
              <a:t>Modularni stupanj umjesto jednokratnog </a:t>
            </a:r>
          </a:p>
          <a:p>
            <a:r>
              <a:rPr lang="hr-HR" dirty="0" smtClean="0"/>
              <a:t>Karakteristike  obrazovanja 4.0</a:t>
            </a:r>
          </a:p>
          <a:p>
            <a:pPr lvl="1"/>
            <a:r>
              <a:rPr lang="hr-HR" dirty="0" smtClean="0"/>
              <a:t>bilo gdje, bilo kada</a:t>
            </a:r>
          </a:p>
          <a:p>
            <a:pPr lvl="1"/>
            <a:r>
              <a:rPr lang="hr-HR" dirty="0" smtClean="0"/>
              <a:t>učenje se odvija kod kuće ili izvan fakulteta, dok se na fakultetu razvijaju kompetencije</a:t>
            </a:r>
          </a:p>
          <a:p>
            <a:pPr lvl="1"/>
            <a:r>
              <a:rPr lang="hr-HR" dirty="0" smtClean="0"/>
              <a:t>razvoj personaliziranog učenja i poučavanja</a:t>
            </a:r>
          </a:p>
          <a:p>
            <a:pPr lvl="1"/>
            <a:r>
              <a:rPr lang="hr-HR" dirty="0" smtClean="0"/>
              <a:t>tehnologija: besplatna i/ili dostupna; povećano korištenje virtualne stvarnosti</a:t>
            </a:r>
          </a:p>
          <a:p>
            <a:pPr lvl="1"/>
            <a:r>
              <a:rPr lang="hr-HR" dirty="0" smtClean="0"/>
              <a:t>kontinuiran</a:t>
            </a:r>
            <a:r>
              <a:rPr lang="en-GB" dirty="0" err="1" smtClean="0"/>
              <a:t>i</a:t>
            </a:r>
            <a:r>
              <a:rPr lang="hr-HR" dirty="0" smtClean="0"/>
              <a:t> razvoj i inovacija – stoga postoji potreba za</a:t>
            </a:r>
            <a:r>
              <a:rPr lang="en-GB" dirty="0" smtClean="0"/>
              <a:t> </a:t>
            </a:r>
            <a:r>
              <a:rPr lang="en-GB" dirty="0" err="1" smtClean="0"/>
              <a:t>kontinuiranim</a:t>
            </a:r>
            <a:r>
              <a:rPr lang="en-GB" dirty="0" smtClean="0"/>
              <a:t> </a:t>
            </a:r>
            <a:r>
              <a:rPr lang="en-GB" dirty="0" err="1" smtClean="0"/>
              <a:t>usavršavanjem</a:t>
            </a:r>
            <a:r>
              <a:rPr lang="en-GB" dirty="0" smtClean="0"/>
              <a:t> </a:t>
            </a:r>
            <a:r>
              <a:rPr lang="en-GB" dirty="0" err="1" smtClean="0"/>
              <a:t>novih</a:t>
            </a:r>
            <a:r>
              <a:rPr lang="en-GB" dirty="0" smtClean="0"/>
              <a:t> </a:t>
            </a:r>
            <a:r>
              <a:rPr lang="en-GB" dirty="0" err="1" smtClean="0"/>
              <a:t>znanja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vještina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TEACH4EDUE4, VARAŽDIN, 10.3.2023.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08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2321</TotalTime>
  <Words>1947</Words>
  <Application>Microsoft Office PowerPoint</Application>
  <PresentationFormat>On-screen Show (16:9)</PresentationFormat>
  <Paragraphs>288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Srce - 4x3</vt:lpstr>
      <vt:lpstr>Imenovanje-Nekomercijalno-Bez prerada (CC BY-NC-ND)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transformacija Educause Digital Transformation Study 2020, (Brooks &amp; McCormack, 2020.) </vt:lpstr>
      <vt:lpstr>PowerPoint Presentation</vt:lpstr>
      <vt:lpstr>Obrazovanje 4.0</vt:lpstr>
      <vt:lpstr>PowerPoint Presentation</vt:lpstr>
      <vt:lpstr>Tko su današnji studenti?</vt:lpstr>
      <vt:lpstr>PowerPoint Presentation</vt:lpstr>
      <vt:lpstr>Budućnost vezano uz poslove</vt:lpstr>
      <vt:lpstr>Nastava u sustavu visokog obrazovanja prije pandemije</vt:lpstr>
      <vt:lpstr>Hitna nastava na daljinu i  online obrazovanje</vt:lpstr>
      <vt:lpstr>Obrazovanje u pandemiji–kada je učenje na daljinu spasilo obrazovanje  </vt:lpstr>
      <vt:lpstr>Nastavnici...</vt:lpstr>
      <vt:lpstr>Obrazovanje u post-pandemijsko doba – možemo li se vratiti na „staro normalno” ili smo zadovoljni postojećim načinom održavanja nastave „novo normalno?</vt:lpstr>
      <vt:lpstr>Jesmo li spremni nešto promijeniti u sustavu visokog obrazovanja?</vt:lpstr>
      <vt:lpstr>Novi Akcijski plan za digitalno obrazovanje 2021. – 2027. Prilagodba obrazovanja i osposobljavanja digitalnom dobu</vt:lpstr>
      <vt:lpstr>PowerPoint Presentation</vt:lpstr>
      <vt:lpstr>PowerPoint Presentation</vt:lpstr>
      <vt:lpstr>Tehnologije u obrazovanju</vt:lpstr>
      <vt:lpstr>PowerPoint Presentation</vt:lpstr>
      <vt:lpstr>UNESCO roadmap for higher education for the next decade </vt:lpstr>
      <vt:lpstr>Što možemo napraviti?</vt:lpstr>
      <vt:lpstr>Koje su promjene?                       što postajemo ?</vt:lpstr>
      <vt:lpstr>Što nam donosi budućnost?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</cp:lastModifiedBy>
  <cp:revision>94</cp:revision>
  <cp:lastPrinted>2014-06-24T07:01:20Z</cp:lastPrinted>
  <dcterms:created xsi:type="dcterms:W3CDTF">2014-09-19T07:16:42Z</dcterms:created>
  <dcterms:modified xsi:type="dcterms:W3CDTF">2023-03-10T09:59:42Z</dcterms:modified>
</cp:coreProperties>
</file>