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2"/>
  </p:notesMasterIdLst>
  <p:handoutMasterIdLst>
    <p:handoutMasterId r:id="rId23"/>
  </p:handoutMasterIdLst>
  <p:sldIdLst>
    <p:sldId id="405" r:id="rId6"/>
    <p:sldId id="417" r:id="rId7"/>
    <p:sldId id="431" r:id="rId8"/>
    <p:sldId id="389" r:id="rId9"/>
    <p:sldId id="435" r:id="rId10"/>
    <p:sldId id="390" r:id="rId11"/>
    <p:sldId id="319" r:id="rId12"/>
    <p:sldId id="421" r:id="rId13"/>
    <p:sldId id="419" r:id="rId14"/>
    <p:sldId id="402" r:id="rId15"/>
    <p:sldId id="354" r:id="rId16"/>
    <p:sldId id="393" r:id="rId17"/>
    <p:sldId id="394" r:id="rId18"/>
    <p:sldId id="395" r:id="rId19"/>
    <p:sldId id="422" r:id="rId20"/>
    <p:sldId id="436" r:id="rId21"/>
  </p:sldIdLst>
  <p:sldSz cx="12801600" cy="9601200" type="A3"/>
  <p:notesSz cx="6797675" cy="9926638"/>
  <p:defaultTextStyle>
    <a:defPPr>
      <a:defRPr lang="en-US"/>
    </a:defPPr>
    <a:lvl1pPr marL="0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7576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5155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12733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50310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7887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25463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63042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00619" algn="l" defTabSz="107515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cu" initials="u" lastIdx="0" clrIdx="0"/>
  <p:cmAuthor id="2" name="Sandra" initials="S" lastIdx="8" clrIdx="1">
    <p:extLst>
      <p:ext uri="{19B8F6BF-5375-455C-9EA6-DF929625EA0E}">
        <p15:presenceInfo xmlns:p15="http://schemas.microsoft.com/office/powerpoint/2012/main" userId="Sandra" providerId="None"/>
      </p:ext>
    </p:extLst>
  </p:cmAuthor>
  <p:cmAuthor id="3" name="Tona Radobolja" initials="TR" lastIdx="6" clrIdx="2">
    <p:extLst>
      <p:ext uri="{19B8F6BF-5375-455C-9EA6-DF929625EA0E}">
        <p15:presenceInfo xmlns:p15="http://schemas.microsoft.com/office/powerpoint/2012/main" userId="S-1-5-21-3761798108-3505639482-670011544-21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16D"/>
    <a:srgbClr val="2B4143"/>
    <a:srgbClr val="002855"/>
    <a:srgbClr val="496C2E"/>
    <a:srgbClr val="F2D9C0"/>
    <a:srgbClr val="F8D8D8"/>
    <a:srgbClr val="D9D59B"/>
    <a:srgbClr val="395F5F"/>
    <a:srgbClr val="BFAAFC"/>
    <a:srgbClr val="F6E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3537" autoAdjust="0"/>
  </p:normalViewPr>
  <p:slideViewPr>
    <p:cSldViewPr snapToGrid="0">
      <p:cViewPr varScale="1">
        <p:scale>
          <a:sx n="107" d="100"/>
          <a:sy n="107" d="100"/>
        </p:scale>
        <p:origin x="2040" y="8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1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7556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134" cy="497600"/>
          </a:xfrm>
          <a:prstGeom prst="rect">
            <a:avLst/>
          </a:prstGeom>
        </p:spPr>
        <p:txBody>
          <a:bodyPr vert="horz" lIns="91277" tIns="45639" rIns="91277" bIns="4563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56" y="3"/>
            <a:ext cx="2946134" cy="497600"/>
          </a:xfrm>
          <a:prstGeom prst="rect">
            <a:avLst/>
          </a:prstGeom>
        </p:spPr>
        <p:txBody>
          <a:bodyPr vert="horz" lIns="91277" tIns="45639" rIns="91277" bIns="45639" rtlCol="0"/>
          <a:lstStyle>
            <a:lvl1pPr algn="r">
              <a:defRPr sz="1200"/>
            </a:lvl1pPr>
          </a:lstStyle>
          <a:p>
            <a:fld id="{F9D493A4-3FDE-4DB3-8D4E-6231DF3D3DAA}" type="datetime7">
              <a:rPr lang="en-GB" smtClean="0"/>
              <a:t>Apr-23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7" tIns="45639" rIns="91277" bIns="456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7" y="4777911"/>
            <a:ext cx="5437187" cy="3907901"/>
          </a:xfrm>
          <a:prstGeom prst="rect">
            <a:avLst/>
          </a:prstGeom>
        </p:spPr>
        <p:txBody>
          <a:bodyPr vert="horz" lIns="91277" tIns="45639" rIns="91277" bIns="456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9040"/>
            <a:ext cx="2946134" cy="497600"/>
          </a:xfrm>
          <a:prstGeom prst="rect">
            <a:avLst/>
          </a:prstGeom>
        </p:spPr>
        <p:txBody>
          <a:bodyPr vert="horz" lIns="91277" tIns="45639" rIns="91277" bIns="4563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56" y="9429040"/>
            <a:ext cx="2946134" cy="497600"/>
          </a:xfrm>
          <a:prstGeom prst="rect">
            <a:avLst/>
          </a:prstGeom>
        </p:spPr>
        <p:txBody>
          <a:bodyPr vert="horz" lIns="91277" tIns="45639" rIns="91277" bIns="45639" rtlCol="0" anchor="b"/>
          <a:lstStyle>
            <a:lvl1pPr algn="r">
              <a:defRPr sz="1200"/>
            </a:lvl1pPr>
          </a:lstStyle>
          <a:p>
            <a:fld id="{4AA3A4F2-8174-4E30-845C-3D5251375C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7907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25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22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55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400"/>
            </a:lvl1pPr>
            <a:lvl2pPr marL="640003" indent="0" algn="ctr">
              <a:buNone/>
              <a:defRPr sz="2800"/>
            </a:lvl2pPr>
            <a:lvl3pPr marL="1280006" indent="0" algn="ctr">
              <a:buNone/>
              <a:defRPr sz="2500"/>
            </a:lvl3pPr>
            <a:lvl4pPr marL="1920009" indent="0" algn="ctr">
              <a:buNone/>
              <a:defRPr sz="2200"/>
            </a:lvl4pPr>
            <a:lvl5pPr marL="2560013" indent="0" algn="ctr">
              <a:buNone/>
              <a:defRPr sz="2200"/>
            </a:lvl5pPr>
            <a:lvl6pPr marL="3200016" indent="0" algn="ctr">
              <a:buNone/>
              <a:defRPr sz="2200"/>
            </a:lvl6pPr>
            <a:lvl7pPr marL="3840019" indent="0" algn="ctr">
              <a:buNone/>
              <a:defRPr sz="2200"/>
            </a:lvl7pPr>
            <a:lvl8pPr marL="4480022" indent="0" algn="ctr">
              <a:buNone/>
              <a:defRPr sz="2200"/>
            </a:lvl8pPr>
            <a:lvl9pPr marL="5120025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8F0F-9CA6-4BF8-90B6-1EB8B6F38BE9}" type="datetime7">
              <a:rPr lang="en-GB" smtClean="0"/>
              <a:t>Apr-23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98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B2F4-D250-4CE4-84A7-E0A58ADF55F4}" type="datetime7">
              <a:rPr lang="en-GB" smtClean="0"/>
              <a:t>Apr-23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04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7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2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B129-EDD8-4CDD-8995-9505F006F204}" type="datetime7">
              <a:rPr lang="en-GB" smtClean="0"/>
              <a:t>Apr-23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79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right-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8" r="25293" b="23051"/>
          <a:stretch>
            <a:fillRect/>
          </a:stretch>
        </p:blipFill>
        <p:spPr bwMode="auto">
          <a:xfrm>
            <a:off x="0" y="0"/>
            <a:ext cx="12801600" cy="19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390" y="2078039"/>
            <a:ext cx="11894820" cy="19157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3390" y="4296093"/>
            <a:ext cx="11894820" cy="433609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53390" y="8743315"/>
            <a:ext cx="11894820" cy="66675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96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12801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>
                <a:solidFill>
                  <a:srgbClr val="000000"/>
                </a:solidFill>
              </a:rPr>
              <a:t>Konferencija Srce DEI 2023, 28.3.2023.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34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1360170" y="8878889"/>
            <a:ext cx="5442903" cy="79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8016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60" baseline="30000" dirty="0">
                <a:solidFill>
                  <a:srgbClr val="808080">
                    <a:lumMod val="75000"/>
                  </a:srgbClr>
                </a:solidFill>
              </a:rPr>
              <a:t>ConnectedCurriculum@ucl.ac.uk</a:t>
            </a:r>
          </a:p>
          <a:p>
            <a:pPr defTabSz="128016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60" baseline="30000" dirty="0">
                <a:solidFill>
                  <a:srgbClr val="808080">
                    <a:lumMod val="75000"/>
                  </a:srgbClr>
                </a:solidFill>
              </a:rPr>
              <a:t>@</a:t>
            </a:r>
            <a:r>
              <a:rPr lang="en-GB" sz="1960" baseline="30000" dirty="0" err="1">
                <a:solidFill>
                  <a:srgbClr val="808080">
                    <a:lumMod val="75000"/>
                  </a:srgbClr>
                </a:solidFill>
              </a:rPr>
              <a:t>UCLConnectedC</a:t>
            </a:r>
            <a:endParaRPr lang="en-GB" sz="1960" baseline="30000" dirty="0">
              <a:solidFill>
                <a:srgbClr val="808080">
                  <a:lumMod val="75000"/>
                </a:srgbClr>
              </a:solidFill>
            </a:endParaRPr>
          </a:p>
          <a:p>
            <a:pPr defTabSz="128016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60" baseline="30000" dirty="0">
                <a:solidFill>
                  <a:srgbClr val="808080">
                    <a:lumMod val="75000"/>
                  </a:srgbClr>
                </a:solidFill>
              </a:rPr>
              <a:t>www.ucl.ac.uk/connectedcurriculum</a:t>
            </a:r>
            <a:endParaRPr lang="en-US" sz="1960" dirty="0">
              <a:solidFill>
                <a:srgbClr val="808080">
                  <a:lumMod val="75000"/>
                </a:srgbClr>
              </a:solidFill>
            </a:endParaRPr>
          </a:p>
        </p:txBody>
      </p:sp>
      <p:pic>
        <p:nvPicPr>
          <p:cNvPr id="5" name="Picture 6" descr="CC logo revised_16_04_ON 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127684"/>
            <a:ext cx="1371283" cy="137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981B7572-AC34-4840-875B-96FC164289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36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20"/>
            </a:lvl2pPr>
            <a:lvl3pPr marL="1280160" indent="0">
              <a:buNone/>
              <a:defRPr sz="2240"/>
            </a:lvl3pPr>
            <a:lvl4pPr marL="1920240" indent="0">
              <a:buNone/>
              <a:defRPr sz="1960"/>
            </a:lvl4pPr>
            <a:lvl5pPr marL="2560320" indent="0">
              <a:buNone/>
              <a:defRPr sz="1960"/>
            </a:lvl5pPr>
            <a:lvl6pPr marL="3200400" indent="0">
              <a:buNone/>
              <a:defRPr sz="1960"/>
            </a:lvl6pPr>
            <a:lvl7pPr marL="3840480" indent="0">
              <a:buNone/>
              <a:defRPr sz="1960"/>
            </a:lvl7pPr>
            <a:lvl8pPr marL="4480560" indent="0">
              <a:buNone/>
              <a:defRPr sz="1960"/>
            </a:lvl8pPr>
            <a:lvl9pPr marL="5120640" indent="0">
              <a:buNone/>
              <a:defRPr sz="196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4CCA8-69DD-4FCC-B35A-9BE006E1B2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9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281" y="3791586"/>
            <a:ext cx="5836285" cy="4840605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1926" y="3791586"/>
            <a:ext cx="5836285" cy="4840605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998F0-9777-4F4A-B912-E2ACACB56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4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EAD94-0FD2-482B-BE62-32BBA348EA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7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E1A26-9B74-4FE2-A5CD-4365AD63B1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44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E7BB6-1E08-498F-8A69-62DE7985E7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76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E28EC-1DEE-44F5-9E29-2B73D08647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1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C80-A3CE-4F83-BD28-917CFE051283}" type="datetime7">
              <a:rPr lang="en-GB" smtClean="0"/>
              <a:t>Apr-23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821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592EF-8E02-45BF-B595-CD34B5575F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18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38674-8282-4F39-868A-4C18274D58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23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6729" y="1271270"/>
            <a:ext cx="2971482" cy="736092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2281" y="1271270"/>
            <a:ext cx="8701088" cy="736092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98C53-8D58-4D80-BD87-570E36580F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1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4000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D8DC-D628-4A42-B089-90843AC709C9}" type="datetime7">
              <a:rPr lang="en-GB" smtClean="0"/>
              <a:t>Apr-23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8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13F6-3A55-4E1E-A0E6-D767247FF529}" type="datetime7">
              <a:rPr lang="en-GB" smtClean="0"/>
              <a:t>Apr-23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42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2" y="2353628"/>
            <a:ext cx="5442347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2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C9B6-7B18-434B-9EB5-DA171F23480E}" type="datetime7">
              <a:rPr lang="en-GB" smtClean="0"/>
              <a:t>Apr-23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76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DBA6-38E1-4E6F-B7D0-EE37D5BCD86D}" type="datetime7">
              <a:rPr lang="en-GB" smtClean="0"/>
              <a:t>Apr-23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44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8ECC-979A-40F4-A089-CEA56F3A73EA}" type="datetime7">
              <a:rPr lang="en-GB" smtClean="0"/>
              <a:t>Apr-23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47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9" y="640080"/>
            <a:ext cx="4128849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9"/>
            <a:ext cx="6480810" cy="682307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9" y="2880360"/>
            <a:ext cx="4128849" cy="5336223"/>
          </a:xfrm>
        </p:spPr>
        <p:txBody>
          <a:bodyPr/>
          <a:lstStyle>
            <a:lvl1pPr marL="0" indent="0">
              <a:buNone/>
              <a:defRPr sz="2200"/>
            </a:lvl1pPr>
            <a:lvl2pPr marL="640003" indent="0">
              <a:buNone/>
              <a:defRPr sz="2000"/>
            </a:lvl2pPr>
            <a:lvl3pPr marL="1280006" indent="0">
              <a:buNone/>
              <a:defRPr sz="1700"/>
            </a:lvl3pPr>
            <a:lvl4pPr marL="1920009" indent="0">
              <a:buNone/>
              <a:defRPr sz="1400"/>
            </a:lvl4pPr>
            <a:lvl5pPr marL="2560013" indent="0">
              <a:buNone/>
              <a:defRPr sz="1400"/>
            </a:lvl5pPr>
            <a:lvl6pPr marL="3200016" indent="0">
              <a:buNone/>
              <a:defRPr sz="1400"/>
            </a:lvl6pPr>
            <a:lvl7pPr marL="3840019" indent="0">
              <a:buNone/>
              <a:defRPr sz="1400"/>
            </a:lvl7pPr>
            <a:lvl8pPr marL="4480022" indent="0">
              <a:buNone/>
              <a:defRPr sz="1400"/>
            </a:lvl8pPr>
            <a:lvl9pPr marL="512002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45C4-2B2D-43B2-A5D2-EC3215B85550}" type="datetime7">
              <a:rPr lang="en-GB" smtClean="0"/>
              <a:t>Apr-23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39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9" y="640080"/>
            <a:ext cx="4128849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9"/>
            <a:ext cx="6480810" cy="6823075"/>
          </a:xfrm>
        </p:spPr>
        <p:txBody>
          <a:bodyPr anchor="t"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9" y="2880360"/>
            <a:ext cx="4128849" cy="5336223"/>
          </a:xfrm>
        </p:spPr>
        <p:txBody>
          <a:bodyPr/>
          <a:lstStyle>
            <a:lvl1pPr marL="0" indent="0">
              <a:buNone/>
              <a:defRPr sz="2200"/>
            </a:lvl1pPr>
            <a:lvl2pPr marL="640003" indent="0">
              <a:buNone/>
              <a:defRPr sz="2000"/>
            </a:lvl2pPr>
            <a:lvl3pPr marL="1280006" indent="0">
              <a:buNone/>
              <a:defRPr sz="1700"/>
            </a:lvl3pPr>
            <a:lvl4pPr marL="1920009" indent="0">
              <a:buNone/>
              <a:defRPr sz="1400"/>
            </a:lvl4pPr>
            <a:lvl5pPr marL="2560013" indent="0">
              <a:buNone/>
              <a:defRPr sz="1400"/>
            </a:lvl5pPr>
            <a:lvl6pPr marL="3200016" indent="0">
              <a:buNone/>
              <a:defRPr sz="1400"/>
            </a:lvl6pPr>
            <a:lvl7pPr marL="3840019" indent="0">
              <a:buNone/>
              <a:defRPr sz="1400"/>
            </a:lvl7pPr>
            <a:lvl8pPr marL="4480022" indent="0">
              <a:buNone/>
              <a:defRPr sz="1400"/>
            </a:lvl8pPr>
            <a:lvl9pPr marL="512002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8A6C-9735-4134-BAC1-9CF1D91EE823}" type="datetime7">
              <a:rPr lang="en-GB" smtClean="0"/>
              <a:t>Apr-23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6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4"/>
            <a:ext cx="2880360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67287-2D70-4484-96A0-210505DBD001}" type="datetime7">
              <a:rPr lang="en-GB" smtClean="0"/>
              <a:t>Apr-23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4"/>
            <a:ext cx="4320540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Konferencija Srce DEI 2023, 28.3.2023.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4"/>
            <a:ext cx="2880360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2FF6-C3CA-4071-A46A-383B9E73E6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70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1280006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02" indent="-320002" algn="l" defTabSz="1280006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60005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008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011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14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ng thin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5" t="38033" b="22118"/>
          <a:stretch>
            <a:fillRect/>
          </a:stretch>
        </p:blipFill>
        <p:spPr bwMode="auto">
          <a:xfrm>
            <a:off x="1" y="1"/>
            <a:ext cx="12814935" cy="7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2280" y="1271270"/>
            <a:ext cx="11885930" cy="181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2280" y="3791586"/>
            <a:ext cx="11885930" cy="48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36923" y="8872220"/>
            <a:ext cx="141128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960"/>
            </a:lvl1pPr>
          </a:lstStyle>
          <a:p>
            <a:pPr defTabSz="1280160" fontAlgn="base">
              <a:spcBef>
                <a:spcPct val="0"/>
              </a:spcBef>
              <a:spcAft>
                <a:spcPct val="0"/>
              </a:spcAft>
            </a:pPr>
            <a:fld id="{E4BCB82F-BC15-4434-A29E-E5B85BF0B13D}" type="slidenum">
              <a:rPr lang="en-US" smtClean="0">
                <a:solidFill>
                  <a:srgbClr val="000000"/>
                </a:solidFill>
              </a:rPr>
              <a:pPr defTabSz="128016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64008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</a:defRPr>
      </a:lvl6pPr>
      <a:lvl7pPr marL="128016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</a:defRPr>
      </a:lvl7pPr>
      <a:lvl8pPr marL="192024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</a:defRPr>
      </a:lvl8pPr>
      <a:lvl9pPr marL="256032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Char char="•"/>
        <a:defRPr sz="392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Char char="–"/>
        <a:defRPr sz="3360">
          <a:solidFill>
            <a:schemeClr val="tx1"/>
          </a:solidFill>
          <a:latin typeface="+mn-lt"/>
          <a:ea typeface="+mn-ea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352044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416052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480060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544068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hyperlink" Target="http://www.srce.unizg.h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srce.unizg.h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srce.unizg.h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rce.unizg.hr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gif"/><Relationship Id="rId7" Type="http://schemas.openxmlformats.org/officeDocument/2006/relationships/image" Target="../media/image23.png"/><Relationship Id="rId2" Type="http://schemas.openxmlformats.org/officeDocument/2006/relationships/hyperlink" Target="http://www.srce.unizg.h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hyperlink" Target="http://www.srce.unizg.hr/" TargetMode="Externa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64957" y="5510111"/>
            <a:ext cx="11041380" cy="171830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hr-HR" sz="5000" b="1" dirty="0"/>
              <a:t>Sandra Kučina </a:t>
            </a:r>
            <a:r>
              <a:rPr lang="hr-HR" sz="5000" b="1" dirty="0" err="1"/>
              <a:t>Softić</a:t>
            </a:r>
            <a:r>
              <a:rPr lang="hr-HR" sz="5000" b="1" dirty="0"/>
              <a:t> </a:t>
            </a:r>
            <a:endParaRPr lang="en-GB" sz="5000" b="1" dirty="0"/>
          </a:p>
          <a:p>
            <a:pPr marL="0" indent="0" algn="ctr">
              <a:buNone/>
            </a:pPr>
            <a:r>
              <a:rPr lang="en-GB" sz="5000" b="1" dirty="0" err="1"/>
              <a:t>Tona</a:t>
            </a:r>
            <a:r>
              <a:rPr lang="en-GB" sz="5000" b="1" dirty="0"/>
              <a:t> </a:t>
            </a:r>
            <a:r>
              <a:rPr lang="en-GB" sz="5000" b="1" dirty="0" err="1"/>
              <a:t>Radobolja</a:t>
            </a:r>
            <a:endParaRPr lang="hr-HR" sz="5000" b="1" dirty="0"/>
          </a:p>
          <a:p>
            <a:pPr marL="0" indent="0" algn="ctr">
              <a:buNone/>
            </a:pPr>
            <a:r>
              <a:rPr lang="hr-HR" sz="4500" dirty="0"/>
              <a:t>Centar za e-učenje</a:t>
            </a:r>
            <a:br>
              <a:rPr lang="hr-HR" sz="4500" dirty="0"/>
            </a:br>
            <a:r>
              <a:rPr lang="hr-HR" sz="4500" dirty="0"/>
              <a:t>Sveučilišni računski centar</a:t>
            </a:r>
            <a:endParaRPr lang="en-US" sz="4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01600" cy="25755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2553006"/>
            <a:ext cx="12801600" cy="646331"/>
          </a:xfrm>
          <a:prstGeom prst="rect">
            <a:avLst/>
          </a:prstGeom>
          <a:solidFill>
            <a:srgbClr val="002855"/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4702" y="3348837"/>
            <a:ext cx="82018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accent1">
                    <a:lumMod val="50000"/>
                  </a:schemeClr>
                </a:solidFill>
              </a:rPr>
              <a:t>ABC </a:t>
            </a:r>
            <a:r>
              <a:rPr lang="hr-HR" sz="6600" b="1" dirty="0">
                <a:solidFill>
                  <a:schemeClr val="accent1">
                    <a:lumMod val="50000"/>
                  </a:schemeClr>
                </a:solidFill>
              </a:rPr>
              <a:t>radionica</a:t>
            </a:r>
          </a:p>
          <a:p>
            <a:pPr algn="ctr"/>
            <a:r>
              <a:rPr lang="hr-HR" sz="4800" b="1" dirty="0">
                <a:solidFill>
                  <a:schemeClr val="accent1">
                    <a:lumMod val="50000"/>
                  </a:schemeClr>
                </a:solidFill>
              </a:rPr>
              <a:t>(ABC metoda za dizajn nastave)</a:t>
            </a:r>
            <a:endParaRPr lang="en-GB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4888" y="7225739"/>
            <a:ext cx="28687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28. </a:t>
            </a:r>
            <a:r>
              <a:rPr lang="en-GB" dirty="0" err="1"/>
              <a:t>ožujka</a:t>
            </a:r>
            <a:r>
              <a:rPr lang="en-GB" dirty="0"/>
              <a:t> 2023.</a:t>
            </a:r>
          </a:p>
        </p:txBody>
      </p:sp>
      <p:pic>
        <p:nvPicPr>
          <p:cNvPr id="9" name="Picture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12" y="8096285"/>
            <a:ext cx="1107980" cy="432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79" y="8131567"/>
            <a:ext cx="1122077" cy="432000"/>
          </a:xfrm>
          <a:prstGeom prst="rect">
            <a:avLst/>
          </a:prstGeom>
        </p:spPr>
      </p:pic>
      <p:sp>
        <p:nvSpPr>
          <p:cNvPr id="11" name="TekstniOkvir 7"/>
          <p:cNvSpPr txBox="1"/>
          <p:nvPr/>
        </p:nvSpPr>
        <p:spPr>
          <a:xfrm>
            <a:off x="8479270" y="7641237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</a:t>
            </a: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hr-HR" sz="18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45BEE6A9-FCB6-4146-B3F5-577FAACBC6B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111" y="8114792"/>
            <a:ext cx="1251514" cy="4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B05A18-BD7E-7844-A3DB-BA1C811F44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0112" y="8689428"/>
            <a:ext cx="3431488" cy="947968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0" y="9163412"/>
            <a:ext cx="7910200" cy="4670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28" tIns="45714" rIns="91428" bIns="45714" rtlCol="0">
            <a:noAutofit/>
          </a:bodyPr>
          <a:lstStyle>
            <a:lvl1pPr marL="320002" indent="-320002" algn="l" defTabSz="1280006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005" indent="-320002" algn="l" defTabSz="1280006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008" indent="-320002" algn="l" defTabSz="1280006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011" indent="-320002" algn="l" defTabSz="1280006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14" indent="-320002" algn="l" defTabSz="1280006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017" indent="-320002" algn="l" defTabSz="1280006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020" indent="-320002" algn="l" defTabSz="1280006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025" indent="-320002" algn="l" defTabSz="1280006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028" indent="-320002" algn="l" defTabSz="1280006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" dirty="0">
                <a:solidFill>
                  <a:schemeClr val="bg1"/>
                </a:solidFill>
              </a:rPr>
              <a:t>ABC Learning Design workshop by Clive Young and </a:t>
            </a:r>
            <a:r>
              <a:rPr lang="en-GB" sz="1120" dirty="0" err="1">
                <a:solidFill>
                  <a:schemeClr val="bg1"/>
                </a:solidFill>
              </a:rPr>
              <a:t>Natasa</a:t>
            </a:r>
            <a:r>
              <a:rPr lang="en-GB" sz="1120" dirty="0">
                <a:solidFill>
                  <a:schemeClr val="bg1"/>
                </a:solidFill>
              </a:rPr>
              <a:t> </a:t>
            </a:r>
            <a:r>
              <a:rPr lang="en-GB" sz="1120" dirty="0" err="1">
                <a:solidFill>
                  <a:schemeClr val="bg1"/>
                </a:solidFill>
              </a:rPr>
              <a:t>Perovic</a:t>
            </a:r>
            <a:r>
              <a:rPr lang="en-GB" sz="1120" dirty="0">
                <a:solidFill>
                  <a:schemeClr val="bg1"/>
                </a:solidFill>
              </a:rPr>
              <a:t>, UCL. (2015).Learning types, </a:t>
            </a:r>
            <a:r>
              <a:rPr lang="en-GB" sz="1120" dirty="0" err="1">
                <a:solidFill>
                  <a:schemeClr val="bg1"/>
                </a:solidFill>
              </a:rPr>
              <a:t>Laurillard</a:t>
            </a:r>
            <a:r>
              <a:rPr lang="en-GB" sz="1120" dirty="0">
                <a:solidFill>
                  <a:schemeClr val="bg1"/>
                </a:solidFill>
              </a:rPr>
              <a:t>, D. (2012). </a:t>
            </a:r>
            <a:br>
              <a:rPr lang="hr-HR" sz="1120" dirty="0">
                <a:solidFill>
                  <a:schemeClr val="bg1"/>
                </a:solidFill>
              </a:rPr>
            </a:br>
            <a:r>
              <a:rPr lang="hr-HR" sz="1120" dirty="0">
                <a:solidFill>
                  <a:schemeClr val="bg1"/>
                </a:solidFill>
              </a:rPr>
              <a:t>Prijevod i prilagodba: Centar za e-učenje Srca</a:t>
            </a:r>
            <a:endParaRPr lang="en-GB" sz="1120" dirty="0">
              <a:solidFill>
                <a:schemeClr val="bg1"/>
              </a:solidFill>
            </a:endParaRPr>
          </a:p>
          <a:p>
            <a:endParaRPr lang="en-GB" sz="1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15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rot="20891903">
            <a:off x="555812" y="2725271"/>
            <a:ext cx="1183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Bradley Hand ITC" panose="03070402050302030203" pitchFamily="66" charset="0"/>
              </a:rPr>
              <a:t>tjedan</a:t>
            </a:r>
            <a:endParaRPr lang="en-GB" b="1" dirty="0">
              <a:latin typeface="Bradley Hand ITC" panose="03070402050302030203" pitchFamily="66" charset="0"/>
            </a:endParaRPr>
          </a:p>
          <a:p>
            <a:r>
              <a:rPr lang="en-GB" b="1" dirty="0">
                <a:latin typeface="Bradley Hand ITC" panose="03070402050302030203" pitchFamily="66" charset="0"/>
              </a:rPr>
              <a:t> 1-4</a:t>
            </a:r>
          </a:p>
        </p:txBody>
      </p:sp>
      <p:sp>
        <p:nvSpPr>
          <p:cNvPr id="26" name="TextBox 25"/>
          <p:cNvSpPr txBox="1"/>
          <p:nvPr/>
        </p:nvSpPr>
        <p:spPr>
          <a:xfrm rot="20891903">
            <a:off x="489835" y="4508712"/>
            <a:ext cx="1183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Bradley Hand ITC" panose="03070402050302030203" pitchFamily="66" charset="0"/>
              </a:rPr>
              <a:t>tjedan</a:t>
            </a:r>
            <a:endParaRPr lang="en-GB" b="1" dirty="0">
              <a:latin typeface="Bradley Hand ITC" panose="03070402050302030203" pitchFamily="66" charset="0"/>
            </a:endParaRPr>
          </a:p>
          <a:p>
            <a:r>
              <a:rPr lang="en-GB" b="1" dirty="0">
                <a:latin typeface="Bradley Hand ITC" panose="03070402050302030203" pitchFamily="66" charset="0"/>
              </a:rPr>
              <a:t> 5-8</a:t>
            </a:r>
          </a:p>
        </p:txBody>
      </p:sp>
      <p:sp>
        <p:nvSpPr>
          <p:cNvPr id="27" name="TextBox 26"/>
          <p:cNvSpPr txBox="1"/>
          <p:nvPr/>
        </p:nvSpPr>
        <p:spPr>
          <a:xfrm rot="20891903">
            <a:off x="522882" y="7842716"/>
            <a:ext cx="11833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Bradley Hand ITC" panose="03070402050302030203" pitchFamily="66" charset="0"/>
              </a:rPr>
              <a:t>projekt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12801600" cy="646331"/>
          </a:xfrm>
          <a:prstGeom prst="rect">
            <a:avLst/>
          </a:prstGeom>
          <a:solidFill>
            <a:srgbClr val="2B416D"/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ABC metoda dizajna nastave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35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4" y="9109758"/>
            <a:ext cx="1107980" cy="432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89" y="1211231"/>
            <a:ext cx="10553251" cy="79044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0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hr-HR" sz="3600" b="1" dirty="0">
                <a:solidFill>
                  <a:schemeClr val="accent1">
                    <a:lumMod val="50000"/>
                  </a:schemeClr>
                </a:solidFill>
              </a:rPr>
              <a:t>Odabir aktivnosti i procjene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63187" y="8661197"/>
            <a:ext cx="6920525" cy="415498"/>
            <a:chOff x="2980996" y="8757450"/>
            <a:chExt cx="6920525" cy="415498"/>
          </a:xfrm>
        </p:grpSpPr>
        <p:sp>
          <p:nvSpPr>
            <p:cNvPr id="13" name="TextBox 12"/>
            <p:cNvSpPr txBox="1"/>
            <p:nvPr/>
          </p:nvSpPr>
          <p:spPr>
            <a:xfrm>
              <a:off x="2980996" y="8757450"/>
              <a:ext cx="69205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/>
                <a:t>Odaberi</a:t>
              </a:r>
              <a:r>
                <a:rPr lang="en-GB" dirty="0"/>
                <a:t> </a:t>
              </a:r>
              <a:r>
                <a:rPr lang="hr-HR" dirty="0"/>
                <a:t>formativnu </a:t>
              </a:r>
              <a:r>
                <a:rPr lang="en-GB" dirty="0"/>
                <a:t> (    )  </a:t>
              </a:r>
              <a:r>
                <a:rPr lang="hr-HR" dirty="0"/>
                <a:t>i </a:t>
              </a:r>
              <a:r>
                <a:rPr lang="hr-HR" dirty="0" err="1"/>
                <a:t>sumativnu</a:t>
              </a:r>
              <a:r>
                <a:rPr lang="hr-HR"/>
                <a:t> procjenu </a:t>
              </a:r>
              <a:r>
                <a:rPr lang="en-GB"/>
                <a:t>(    </a:t>
              </a:r>
              <a:r>
                <a:rPr lang="en-GB" dirty="0"/>
                <a:t>)</a:t>
              </a: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8875052" y="8820799"/>
              <a:ext cx="302866" cy="28880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957506" y="8814029"/>
              <a:ext cx="324000" cy="288000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94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-18910"/>
            <a:ext cx="12801600" cy="646331"/>
          </a:xfrm>
          <a:prstGeom prst="rect">
            <a:avLst/>
          </a:prstGeom>
          <a:solidFill>
            <a:srgbClr val="2B416D"/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ABC metoda dizajna nastave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16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4" y="9109758"/>
            <a:ext cx="1107980" cy="43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75" y="1855089"/>
            <a:ext cx="8368470" cy="6190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3712" y="4045570"/>
            <a:ext cx="298730" cy="292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4602" y="3425013"/>
            <a:ext cx="298730" cy="2865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301031" y="3425013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6449710" y="3951730"/>
            <a:ext cx="426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4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1158"/>
            <a:ext cx="12801600" cy="646331"/>
          </a:xfrm>
          <a:prstGeom prst="rect">
            <a:avLst/>
          </a:prstGeom>
          <a:solidFill>
            <a:srgbClr val="2B416D"/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ABC metoda dizajna nastave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28" y="863599"/>
            <a:ext cx="11266310" cy="8449733"/>
          </a:xfrm>
        </p:spPr>
      </p:pic>
      <p:pic>
        <p:nvPicPr>
          <p:cNvPr id="6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4" y="9109758"/>
            <a:ext cx="1107980" cy="432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04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40" y="876857"/>
            <a:ext cx="11324764" cy="8482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801600" cy="646331"/>
          </a:xfrm>
          <a:prstGeom prst="rect">
            <a:avLst/>
          </a:prstGeom>
          <a:solidFill>
            <a:srgbClr val="2B416D"/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ABC metoda dizajna nastave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4" y="9109758"/>
            <a:ext cx="1107980" cy="432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91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801600" cy="646331"/>
          </a:xfrm>
          <a:prstGeom prst="rect">
            <a:avLst/>
          </a:prstGeom>
          <a:solidFill>
            <a:srgbClr val="2B416D"/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ABC metoda dizajna nastave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" y="914400"/>
            <a:ext cx="11582400" cy="8686800"/>
          </a:xfrm>
          <a:prstGeom prst="rect">
            <a:avLst/>
          </a:prstGeom>
        </p:spPr>
      </p:pic>
      <p:pic>
        <p:nvPicPr>
          <p:cNvPr id="4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4" y="9109758"/>
            <a:ext cx="1107980" cy="432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81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25068"/>
            <a:ext cx="12801600" cy="49473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2940" dirty="0">
                <a:solidFill>
                  <a:schemeClr val="bg1"/>
                </a:solidFill>
                <a:latin typeface="+mn-lt"/>
              </a:rPr>
              <a:t>ABC </a:t>
            </a:r>
            <a:r>
              <a:rPr lang="hr-HR" sz="2940" dirty="0">
                <a:solidFill>
                  <a:schemeClr val="bg1"/>
                </a:solidFill>
                <a:latin typeface="+mn-lt"/>
              </a:rPr>
              <a:t>radionica – informacije o kolegiju</a:t>
            </a:r>
            <a:endParaRPr lang="en-GB" sz="294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07028" y="635547"/>
            <a:ext cx="4478274" cy="827716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470" b="1" dirty="0"/>
              <a:t>Naziv kolegija </a:t>
            </a:r>
            <a:r>
              <a:rPr lang="hr-HR" sz="1800" dirty="0">
                <a:latin typeface="Monotype Corsiva" panose="03010101010201010101" pitchFamily="66" charset="0"/>
                <a:cs typeface="Adobe Devanagari" panose="02040503050201020203" pitchFamily="18" charset="0"/>
              </a:rPr>
              <a:t>Pedagoško </a:t>
            </a:r>
            <a:r>
              <a:rPr lang="hr-HR" sz="1800" dirty="0">
                <a:latin typeface="Monotype Corsiva" panose="03010101010201010101" pitchFamily="66" charset="0"/>
              </a:rPr>
              <a:t>psihološko</a:t>
            </a:r>
            <a:r>
              <a:rPr lang="hr-HR" sz="1800" dirty="0">
                <a:latin typeface="Monotype Corsiva" panose="03010101010201010101" pitchFamily="66" charset="0"/>
                <a:cs typeface="Adobe Devanagari" panose="02040503050201020203" pitchFamily="18" charset="0"/>
              </a:rPr>
              <a:t> obrazovanje</a:t>
            </a:r>
            <a:endParaRPr lang="en-GB" sz="1470" b="1" dirty="0"/>
          </a:p>
          <a:p>
            <a:pPr algn="l"/>
            <a:r>
              <a:rPr lang="hr-HR" sz="1470" b="1" dirty="0"/>
              <a:t>Novi</a:t>
            </a:r>
            <a:r>
              <a:rPr lang="en-GB" sz="1470" b="1" dirty="0"/>
              <a:t> </a:t>
            </a:r>
            <a:r>
              <a:rPr lang="hr-HR" sz="1470" b="1" dirty="0"/>
              <a:t>kolegij</a:t>
            </a:r>
            <a:r>
              <a:rPr lang="en-GB" sz="1470" b="1" dirty="0"/>
              <a:t> /</a:t>
            </a:r>
            <a:r>
              <a:rPr lang="hr-HR" sz="1470" b="1" dirty="0"/>
              <a:t> nadogradnja postojećeg kolegija</a:t>
            </a:r>
            <a:r>
              <a:rPr lang="en-GB" sz="1470" b="1" dirty="0"/>
              <a:t> </a:t>
            </a: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85841" y="3100103"/>
            <a:ext cx="3347316" cy="383226"/>
          </a:xfrm>
          <a:prstGeom prst="rect">
            <a:avLst/>
          </a:prstGeom>
          <a:ln>
            <a:noFill/>
          </a:ln>
        </p:spPr>
        <p:txBody>
          <a:bodyPr vert="horz" lIns="96012" tIns="48006" rIns="96012" bIns="48006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470" b="1" dirty="0"/>
              <a:t>Sažetak kolegija </a:t>
            </a:r>
            <a:r>
              <a:rPr lang="en-GB" sz="1470" dirty="0"/>
              <a:t>(</a:t>
            </a:r>
            <a:r>
              <a:rPr lang="hr-HR" sz="1470" dirty="0"/>
              <a:t>do 240 znakova)</a:t>
            </a:r>
            <a:r>
              <a:rPr lang="en-GB" sz="1680" dirty="0"/>
              <a:t>		</a:t>
            </a: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107027" y="1887138"/>
            <a:ext cx="1128811" cy="314148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470" b="1" dirty="0"/>
              <a:t>Nastavnici</a:t>
            </a:r>
            <a:endParaRPr lang="en-GB" sz="1470" b="1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15" y="1115758"/>
            <a:ext cx="3654360" cy="420452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86236" y="6732750"/>
            <a:ext cx="675542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55" dirty="0"/>
              <a:t>Kako predviđate da će vaš kolegij izgledati na gornjem grafikonu</a:t>
            </a:r>
            <a:r>
              <a:rPr lang="en-GB" sz="1155" dirty="0"/>
              <a:t>? (</a:t>
            </a:r>
            <a:r>
              <a:rPr lang="hr-HR" sz="1155" dirty="0"/>
              <a:t>crvena boja </a:t>
            </a:r>
            <a:r>
              <a:rPr lang="en-GB" sz="1155" dirty="0"/>
              <a:t>– </a:t>
            </a:r>
            <a:r>
              <a:rPr lang="hr-HR" sz="1155" dirty="0"/>
              <a:t>na početku radionice</a:t>
            </a:r>
            <a:r>
              <a:rPr lang="en-GB" sz="1155" dirty="0"/>
              <a:t>)</a:t>
            </a:r>
          </a:p>
          <a:p>
            <a:pPr algn="ctr"/>
            <a:r>
              <a:rPr lang="hr-HR" sz="1155" dirty="0"/>
              <a:t>Grafikon aktivnosti vašeg kolegija na kraju radionice </a:t>
            </a:r>
            <a:r>
              <a:rPr lang="en-GB" sz="1155" dirty="0"/>
              <a:t>(</a:t>
            </a:r>
            <a:r>
              <a:rPr lang="hr-HR" sz="1155" dirty="0"/>
              <a:t>plava boja</a:t>
            </a:r>
            <a:r>
              <a:rPr lang="en-GB" sz="1155" dirty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03993" y="6225423"/>
            <a:ext cx="3991205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1" b="1" dirty="0"/>
              <a:t>Grafikon aktivnosti tipova učenja</a:t>
            </a:r>
            <a:endParaRPr lang="en-GB" sz="2001" b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7529951" y="7816904"/>
            <a:ext cx="3026069" cy="290861"/>
            <a:chOff x="11516076" y="7285160"/>
            <a:chExt cx="3100162" cy="222441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11516076" y="7389296"/>
              <a:ext cx="3099061" cy="7084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763677">
              <a:off x="1404904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763677">
              <a:off x="13424903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763677">
              <a:off x="1279781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763677">
              <a:off x="1217364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763677">
              <a:off x="13737974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763677">
              <a:off x="13113828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763677">
              <a:off x="12486745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763677">
              <a:off x="14339452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763677">
              <a:off x="14616238" y="7285167"/>
              <a:ext cx="0" cy="208259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51423">
              <a:off x="11524560" y="7285160"/>
              <a:ext cx="0" cy="22244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51423">
              <a:off x="11838887" y="7285160"/>
              <a:ext cx="0" cy="22244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51423">
              <a:off x="11517738" y="7285160"/>
              <a:ext cx="0" cy="222441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666326" y="8600744"/>
            <a:ext cx="4969042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55" dirty="0"/>
              <a:t>Odaberite željenu poziciju na grafikonu </a:t>
            </a:r>
            <a:r>
              <a:rPr lang="en-GB" sz="1155" dirty="0"/>
              <a:t>(</a:t>
            </a:r>
            <a:r>
              <a:rPr lang="hr-HR" sz="1155" dirty="0"/>
              <a:t>crvena boja</a:t>
            </a:r>
            <a:r>
              <a:rPr lang="en-GB" sz="1155" dirty="0"/>
              <a:t>)</a:t>
            </a:r>
          </a:p>
          <a:p>
            <a:pPr algn="ctr"/>
            <a:r>
              <a:rPr lang="hr-HR" sz="1155" dirty="0"/>
              <a:t>Na kraju radionice procijenite svoju poziciju </a:t>
            </a:r>
            <a:r>
              <a:rPr lang="en-GB" sz="1155" dirty="0"/>
              <a:t>(</a:t>
            </a:r>
            <a:r>
              <a:rPr lang="hr-HR" sz="1155" dirty="0"/>
              <a:t>plava boja</a:t>
            </a:r>
            <a:r>
              <a:rPr lang="en-GB" sz="1155" dirty="0"/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492101" y="7781984"/>
            <a:ext cx="130665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60" dirty="0"/>
              <a:t>učionica</a:t>
            </a:r>
            <a:endParaRPr lang="en-GB" sz="1260" dirty="0"/>
          </a:p>
        </p:txBody>
      </p:sp>
      <p:sp>
        <p:nvSpPr>
          <p:cNvPr id="64" name="TextBox 63"/>
          <p:cNvSpPr txBox="1"/>
          <p:nvPr/>
        </p:nvSpPr>
        <p:spPr>
          <a:xfrm>
            <a:off x="6645713" y="7834806"/>
            <a:ext cx="94684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60" dirty="0"/>
              <a:t>online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2872" y="8206889"/>
            <a:ext cx="264923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60" b="1" dirty="0"/>
              <a:t>Grafikon mješovitog učenja</a:t>
            </a:r>
            <a:endParaRPr lang="en-GB" sz="126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8271266" y="635546"/>
            <a:ext cx="2013144" cy="393954"/>
          </a:xfrm>
          <a:prstGeom prst="rect">
            <a:avLst/>
          </a:prstGeom>
          <a:solidFill>
            <a:srgbClr val="A2F5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960" dirty="0"/>
              <a:t>Stjecanje znanja</a:t>
            </a:r>
            <a:endParaRPr lang="en-GB" sz="1960" dirty="0"/>
          </a:p>
        </p:txBody>
      </p:sp>
      <p:sp>
        <p:nvSpPr>
          <p:cNvPr id="70" name="TextBox 69"/>
          <p:cNvSpPr txBox="1"/>
          <p:nvPr/>
        </p:nvSpPr>
        <p:spPr>
          <a:xfrm>
            <a:off x="8189972" y="5362131"/>
            <a:ext cx="1929586" cy="393954"/>
          </a:xfrm>
          <a:prstGeom prst="rect">
            <a:avLst/>
          </a:prstGeom>
          <a:solidFill>
            <a:srgbClr val="F8807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960" dirty="0"/>
              <a:t>Istraživanje</a:t>
            </a:r>
            <a:endParaRPr lang="en-GB" sz="1960" dirty="0"/>
          </a:p>
        </p:txBody>
      </p:sp>
      <p:sp>
        <p:nvSpPr>
          <p:cNvPr id="71" name="TextBox 70"/>
          <p:cNvSpPr txBox="1"/>
          <p:nvPr/>
        </p:nvSpPr>
        <p:spPr>
          <a:xfrm>
            <a:off x="5244881" y="1359336"/>
            <a:ext cx="2801665" cy="695575"/>
          </a:xfrm>
          <a:prstGeom prst="rect">
            <a:avLst/>
          </a:prstGeom>
          <a:solidFill>
            <a:srgbClr val="BDEA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960" dirty="0"/>
              <a:t>Implementacija stečenog znanja</a:t>
            </a:r>
            <a:endParaRPr lang="en-GB" sz="1960" dirty="0"/>
          </a:p>
        </p:txBody>
      </p:sp>
      <p:sp>
        <p:nvSpPr>
          <p:cNvPr id="75" name="TextBox 74"/>
          <p:cNvSpPr txBox="1"/>
          <p:nvPr/>
        </p:nvSpPr>
        <p:spPr>
          <a:xfrm>
            <a:off x="6400800" y="4353910"/>
            <a:ext cx="1617428" cy="393954"/>
          </a:xfrm>
          <a:prstGeom prst="rect">
            <a:avLst/>
          </a:prstGeom>
          <a:solidFill>
            <a:srgbClr val="BB98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Pra</a:t>
            </a:r>
            <a:r>
              <a:rPr lang="hr-HR" sz="1960" dirty="0"/>
              <a:t>ktični rad</a:t>
            </a:r>
            <a:endParaRPr lang="en-GB" sz="1960" dirty="0"/>
          </a:p>
        </p:txBody>
      </p:sp>
      <p:sp>
        <p:nvSpPr>
          <p:cNvPr id="76" name="TextBox 75"/>
          <p:cNvSpPr txBox="1"/>
          <p:nvPr/>
        </p:nvSpPr>
        <p:spPr>
          <a:xfrm>
            <a:off x="10727016" y="4316889"/>
            <a:ext cx="1863698" cy="393954"/>
          </a:xfrm>
          <a:prstGeom prst="rect">
            <a:avLst/>
          </a:prstGeom>
          <a:solidFill>
            <a:srgbClr val="7AAE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960" dirty="0"/>
              <a:t>Rasprava</a:t>
            </a:r>
            <a:endParaRPr lang="en-GB" sz="1960" dirty="0"/>
          </a:p>
        </p:txBody>
      </p:sp>
      <p:sp>
        <p:nvSpPr>
          <p:cNvPr id="77" name="TextBox 76"/>
          <p:cNvSpPr txBox="1"/>
          <p:nvPr/>
        </p:nvSpPr>
        <p:spPr>
          <a:xfrm>
            <a:off x="10690356" y="1590726"/>
            <a:ext cx="1885082" cy="393954"/>
          </a:xfrm>
          <a:prstGeom prst="rect">
            <a:avLst/>
          </a:prstGeom>
          <a:solidFill>
            <a:srgbClr val="FFD2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960" dirty="0"/>
              <a:t>Suradnja</a:t>
            </a:r>
            <a:endParaRPr lang="en-GB" sz="1960" dirty="0"/>
          </a:p>
        </p:txBody>
      </p:sp>
      <p:sp>
        <p:nvSpPr>
          <p:cNvPr id="5" name="Zaobljeni pravokutnik 4"/>
          <p:cNvSpPr/>
          <p:nvPr/>
        </p:nvSpPr>
        <p:spPr>
          <a:xfrm>
            <a:off x="176365" y="3513674"/>
            <a:ext cx="5376672" cy="252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940"/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07027" y="6099424"/>
            <a:ext cx="3347316" cy="383226"/>
          </a:xfrm>
          <a:prstGeom prst="rect">
            <a:avLst/>
          </a:prstGeom>
          <a:ln>
            <a:noFill/>
          </a:ln>
        </p:spPr>
        <p:txBody>
          <a:bodyPr vert="horz" lIns="96012" tIns="48006" rIns="96012" bIns="48006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470" b="1" dirty="0"/>
              <a:t>Ishodi učenja</a:t>
            </a:r>
            <a:r>
              <a:rPr lang="en-GB" sz="1680" dirty="0"/>
              <a:t>		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199916" y="6457366"/>
            <a:ext cx="5376672" cy="2520001"/>
            <a:chOff x="142797" y="4612401"/>
            <a:chExt cx="3840480" cy="1800000"/>
          </a:xfrm>
        </p:grpSpPr>
        <p:sp>
          <p:nvSpPr>
            <p:cNvPr id="43" name="Zaobljeni pravokutnik 42"/>
            <p:cNvSpPr/>
            <p:nvPr/>
          </p:nvSpPr>
          <p:spPr>
            <a:xfrm>
              <a:off x="142797" y="4612401"/>
              <a:ext cx="3840480" cy="180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940"/>
            </a:p>
          </p:txBody>
        </p:sp>
        <p:sp>
          <p:nvSpPr>
            <p:cNvPr id="66" name="TekstniOkvir 65"/>
            <p:cNvSpPr txBox="1"/>
            <p:nvPr/>
          </p:nvSpPr>
          <p:spPr>
            <a:xfrm>
              <a:off x="285904" y="4691575"/>
              <a:ext cx="3554266" cy="389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2940" dirty="0"/>
            </a:p>
          </p:txBody>
        </p:sp>
      </p:grpSp>
      <p:sp>
        <p:nvSpPr>
          <p:cNvPr id="73" name="Subtitle 2"/>
          <p:cNvSpPr txBox="1">
            <a:spLocks/>
          </p:cNvSpPr>
          <p:nvPr/>
        </p:nvSpPr>
        <p:spPr>
          <a:xfrm>
            <a:off x="107027" y="1473567"/>
            <a:ext cx="2257623" cy="585176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470" b="1" dirty="0" err="1"/>
              <a:t>ECTS</a:t>
            </a:r>
            <a:r>
              <a:rPr lang="hr-HR" sz="1470" b="1" dirty="0"/>
              <a:t> bodovi / broj sati</a:t>
            </a:r>
          </a:p>
        </p:txBody>
      </p:sp>
      <p:sp>
        <p:nvSpPr>
          <p:cNvPr id="42" name="Oval 85"/>
          <p:cNvSpPr/>
          <p:nvPr/>
        </p:nvSpPr>
        <p:spPr>
          <a:xfrm>
            <a:off x="1235838" y="923978"/>
            <a:ext cx="2657381" cy="399984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1992378" y="1443499"/>
            <a:ext cx="1590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Monotype Corsiva" panose="03010101010201010101" pitchFamily="66" charset="0"/>
                <a:cs typeface="Adobe Devanagari" panose="02040503050201020203" pitchFamily="18" charset="0"/>
              </a:rPr>
              <a:t>2</a:t>
            </a:r>
          </a:p>
        </p:txBody>
      </p:sp>
      <p:sp>
        <p:nvSpPr>
          <p:cNvPr id="7" name="Pravokutnik 6"/>
          <p:cNvSpPr/>
          <p:nvPr/>
        </p:nvSpPr>
        <p:spPr>
          <a:xfrm>
            <a:off x="107027" y="2124493"/>
            <a:ext cx="1233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800" dirty="0">
                <a:latin typeface="Monotype Corsiva" panose="03010101010201010101" pitchFamily="66" charset="0"/>
              </a:rPr>
              <a:t>Ana Horvat</a:t>
            </a:r>
          </a:p>
          <a:p>
            <a:r>
              <a:rPr lang="hr-HR" sz="1800" dirty="0">
                <a:latin typeface="Monotype Corsiva" panose="03010101010201010101" pitchFamily="66" charset="0"/>
              </a:rPr>
              <a:t>Tomo Novak</a:t>
            </a:r>
            <a:endParaRPr lang="en-GB" sz="1800" dirty="0">
              <a:latin typeface="Monotype Corsiva" panose="03010101010201010101" pitchFamily="66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232757" y="3667110"/>
            <a:ext cx="5012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atin typeface="Monotype Corsiva" panose="03010101010201010101" pitchFamily="66" charset="0"/>
              </a:rPr>
              <a:t>Cilj je osposobiti studente za kvalitetnu pripremu, izvođenje i analizu svih vrsta nastave informatike kao i pripremiti ih za cjeloživotno učenje u području </a:t>
            </a:r>
            <a:r>
              <a:rPr lang="hr-HR" sz="2000" dirty="0" err="1">
                <a:latin typeface="Monotype Corsiva" panose="03010101010201010101" pitchFamily="66" charset="0"/>
              </a:rPr>
              <a:t>ICT</a:t>
            </a:r>
            <a:r>
              <a:rPr lang="hr-HR" sz="2000" dirty="0">
                <a:latin typeface="Monotype Corsiva" panose="03010101010201010101" pitchFamily="66" charset="0"/>
              </a:rPr>
              <a:t>-a.</a:t>
            </a:r>
            <a:endParaRPr lang="en-GB" sz="1800" dirty="0">
              <a:latin typeface="Monotype Corsiva" panose="03010101010201010101" pitchFamily="66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232756" y="6482650"/>
            <a:ext cx="54063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Monotype Corsiva" panose="03010101010201010101" pitchFamily="66" charset="0"/>
              </a:rPr>
              <a:t>planirati nastavne i izvannastavne aktivnosti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Monotype Corsiva" panose="03010101010201010101" pitchFamily="66" charset="0"/>
              </a:rPr>
              <a:t>samostalno izvoditi praktičnu nastavu i vježbe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Monotype Corsiva" panose="03010101010201010101" pitchFamily="66" charset="0"/>
              </a:rPr>
              <a:t>organizirati uvjete za učenje ovisno o razvojnim karakteristikama, sposobnostima i interesima učenika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Monotype Corsiva" panose="03010101010201010101" pitchFamily="66" charset="0"/>
              </a:rPr>
              <a:t>davati jasne i konstruktivne povratne informacije </a:t>
            </a:r>
            <a:br>
              <a:rPr lang="hr-HR" sz="2000" dirty="0">
                <a:latin typeface="Monotype Corsiva" panose="03010101010201010101" pitchFamily="66" charset="0"/>
              </a:rPr>
            </a:br>
            <a:r>
              <a:rPr lang="hr-HR" sz="2000" dirty="0">
                <a:latin typeface="Monotype Corsiva" panose="03010101010201010101" pitchFamily="66" charset="0"/>
              </a:rPr>
              <a:t>učenicima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Monotype Corsiva" panose="03010101010201010101" pitchFamily="66" charset="0"/>
              </a:rPr>
              <a:t>surađivati s kolegama i razmjenjivati primjere dobre</a:t>
            </a:r>
            <a:br>
              <a:rPr lang="hr-HR" sz="2000" dirty="0">
                <a:latin typeface="Monotype Corsiva" panose="03010101010201010101" pitchFamily="66" charset="0"/>
              </a:rPr>
            </a:br>
            <a:r>
              <a:rPr lang="hr-HR" sz="2000" dirty="0">
                <a:latin typeface="Monotype Corsiva" panose="03010101010201010101" pitchFamily="66" charset="0"/>
              </a:rPr>
              <a:t>prakse </a:t>
            </a:r>
          </a:p>
        </p:txBody>
      </p:sp>
      <p:sp>
        <p:nvSpPr>
          <p:cNvPr id="67" name="Freeform 89"/>
          <p:cNvSpPr/>
          <p:nvPr/>
        </p:nvSpPr>
        <p:spPr>
          <a:xfrm>
            <a:off x="8157681" y="1923734"/>
            <a:ext cx="1448656" cy="1849350"/>
          </a:xfrm>
          <a:custGeom>
            <a:avLst/>
            <a:gdLst>
              <a:gd name="connsiteX0" fmla="*/ 0 w 1448656"/>
              <a:gd name="connsiteY0" fmla="*/ 719191 h 1849349"/>
              <a:gd name="connsiteX1" fmla="*/ 369870 w 1448656"/>
              <a:gd name="connsiteY1" fmla="*/ 1561672 h 1849349"/>
              <a:gd name="connsiteX2" fmla="*/ 924674 w 1448656"/>
              <a:gd name="connsiteY2" fmla="*/ 1849349 h 1849349"/>
              <a:gd name="connsiteX3" fmla="*/ 1448656 w 1448656"/>
              <a:gd name="connsiteY3" fmla="*/ 1571946 h 1849349"/>
              <a:gd name="connsiteX4" fmla="*/ 1273995 w 1448656"/>
              <a:gd name="connsiteY4" fmla="*/ 1037690 h 1849349"/>
              <a:gd name="connsiteX5" fmla="*/ 914400 w 1448656"/>
              <a:gd name="connsiteY5" fmla="*/ 0 h 1849349"/>
              <a:gd name="connsiteX6" fmla="*/ 0 w 1448656"/>
              <a:gd name="connsiteY6" fmla="*/ 719191 h 184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8656" h="1849349">
                <a:moveTo>
                  <a:pt x="0" y="719191"/>
                </a:moveTo>
                <a:lnTo>
                  <a:pt x="369870" y="1561672"/>
                </a:lnTo>
                <a:lnTo>
                  <a:pt x="924674" y="1849349"/>
                </a:lnTo>
                <a:lnTo>
                  <a:pt x="1448656" y="1571946"/>
                </a:lnTo>
                <a:lnTo>
                  <a:pt x="1273995" y="1037690"/>
                </a:lnTo>
                <a:lnTo>
                  <a:pt x="914400" y="0"/>
                </a:lnTo>
                <a:lnTo>
                  <a:pt x="0" y="719191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9" name="TextBox 65"/>
          <p:cNvSpPr txBox="1"/>
          <p:nvPr/>
        </p:nvSpPr>
        <p:spPr>
          <a:xfrm>
            <a:off x="9239785" y="7660714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74" name="Freeform 78"/>
          <p:cNvSpPr/>
          <p:nvPr/>
        </p:nvSpPr>
        <p:spPr>
          <a:xfrm>
            <a:off x="8183809" y="1731807"/>
            <a:ext cx="1787704" cy="2260315"/>
          </a:xfrm>
          <a:custGeom>
            <a:avLst/>
            <a:gdLst>
              <a:gd name="connsiteX0" fmla="*/ 873304 w 1787704"/>
              <a:gd name="connsiteY0" fmla="*/ 0 h 2260315"/>
              <a:gd name="connsiteX1" fmla="*/ 1787704 w 1787704"/>
              <a:gd name="connsiteY1" fmla="*/ 965771 h 2260315"/>
              <a:gd name="connsiteX2" fmla="*/ 1407560 w 1787704"/>
              <a:gd name="connsiteY2" fmla="*/ 1787703 h 2260315"/>
              <a:gd name="connsiteX3" fmla="*/ 904126 w 1787704"/>
              <a:gd name="connsiteY3" fmla="*/ 2260315 h 2260315"/>
              <a:gd name="connsiteX4" fmla="*/ 0 w 1787704"/>
              <a:gd name="connsiteY4" fmla="*/ 1982912 h 2260315"/>
              <a:gd name="connsiteX5" fmla="*/ 143838 w 1787704"/>
              <a:gd name="connsiteY5" fmla="*/ 1047964 h 2260315"/>
              <a:gd name="connsiteX6" fmla="*/ 873304 w 1787704"/>
              <a:gd name="connsiteY6" fmla="*/ 0 h 226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7704" h="2260315">
                <a:moveTo>
                  <a:pt x="873304" y="0"/>
                </a:moveTo>
                <a:lnTo>
                  <a:pt x="1787704" y="965771"/>
                </a:lnTo>
                <a:lnTo>
                  <a:pt x="1407560" y="1787703"/>
                </a:lnTo>
                <a:lnTo>
                  <a:pt x="904126" y="2260315"/>
                </a:lnTo>
                <a:lnTo>
                  <a:pt x="0" y="1982912"/>
                </a:lnTo>
                <a:lnTo>
                  <a:pt x="143838" y="1047964"/>
                </a:lnTo>
                <a:lnTo>
                  <a:pt x="873304" y="0"/>
                </a:lnTo>
                <a:close/>
              </a:path>
            </a:pathLst>
          </a:cu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8" name="Straight Connector 79"/>
          <p:cNvCxnSpPr/>
          <p:nvPr/>
        </p:nvCxnSpPr>
        <p:spPr>
          <a:xfrm flipV="1">
            <a:off x="10000948" y="2599597"/>
            <a:ext cx="1761248" cy="5061117"/>
          </a:xfrm>
          <a:prstGeom prst="line">
            <a:avLst/>
          </a:prstGeom>
          <a:ln w="190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80"/>
          <p:cNvCxnSpPr/>
          <p:nvPr/>
        </p:nvCxnSpPr>
        <p:spPr>
          <a:xfrm flipV="1">
            <a:off x="10068035" y="2505205"/>
            <a:ext cx="1567333" cy="280597"/>
          </a:xfrm>
          <a:prstGeom prst="line">
            <a:avLst/>
          </a:prstGeom>
          <a:ln w="19050">
            <a:solidFill>
              <a:srgbClr val="00206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1"/>
          <p:cNvSpPr txBox="1"/>
          <p:nvPr/>
        </p:nvSpPr>
        <p:spPr>
          <a:xfrm>
            <a:off x="9711966" y="7649556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82" name="TextBox 77"/>
          <p:cNvSpPr txBox="1"/>
          <p:nvPr/>
        </p:nvSpPr>
        <p:spPr>
          <a:xfrm>
            <a:off x="11233876" y="2280501"/>
            <a:ext cx="142658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60" dirty="0"/>
              <a:t>Na kraju radionice</a:t>
            </a:r>
            <a:endParaRPr lang="en-GB" sz="126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99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9" grpId="0"/>
      <p:bldP spid="74" grpId="0" animBg="1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Vaš</a:t>
            </a:r>
            <a:r>
              <a:rPr lang="en-GB" dirty="0"/>
              <a:t> </a:t>
            </a:r>
            <a:r>
              <a:rPr lang="en-GB" dirty="0" err="1"/>
              <a:t>zadatak</a:t>
            </a:r>
            <a:r>
              <a:rPr lang="en-GB" dirty="0"/>
              <a:t> je....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uzeti</a:t>
            </a:r>
            <a:r>
              <a:rPr lang="en-GB" dirty="0"/>
              <a:t> </a:t>
            </a:r>
            <a:r>
              <a:rPr lang="en-GB" dirty="0" err="1"/>
              <a:t>jedan</a:t>
            </a:r>
            <a:r>
              <a:rPr lang="en-GB" dirty="0"/>
              <a:t> </a:t>
            </a:r>
            <a:r>
              <a:rPr lang="en-GB" dirty="0" err="1"/>
              <a:t>kolegij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kojem</a:t>
            </a:r>
            <a:r>
              <a:rPr lang="en-GB" dirty="0"/>
              <a:t> </a:t>
            </a:r>
            <a:r>
              <a:rPr lang="en-GB" dirty="0" err="1"/>
              <a:t>ćete</a:t>
            </a:r>
            <a:r>
              <a:rPr lang="en-GB" dirty="0"/>
              <a:t> </a:t>
            </a:r>
            <a:r>
              <a:rPr lang="en-GB" dirty="0" err="1"/>
              <a:t>raditi</a:t>
            </a:r>
            <a:endParaRPr lang="en-GB" dirty="0"/>
          </a:p>
          <a:p>
            <a:pPr lvl="1"/>
            <a:r>
              <a:rPr lang="en-GB" dirty="0" err="1"/>
              <a:t>novi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postojeći</a:t>
            </a:r>
            <a:endParaRPr lang="en-GB" dirty="0"/>
          </a:p>
          <a:p>
            <a:pPr lvl="1"/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bilo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dirty="0" err="1"/>
              <a:t>temu</a:t>
            </a:r>
            <a:endParaRPr lang="en-GB" dirty="0"/>
          </a:p>
          <a:p>
            <a:pPr lvl="1"/>
            <a:r>
              <a:rPr lang="en-GB" dirty="0" err="1"/>
              <a:t>neka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1 ECTS bod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45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0474" y="1225812"/>
            <a:ext cx="8321136" cy="797140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GB" sz="3200" b="1" dirty="0"/>
              <a:t>ABC </a:t>
            </a:r>
            <a:r>
              <a:rPr lang="hr-HR" sz="3200" b="1" dirty="0"/>
              <a:t> metoda dizajna nastave je efikasan i jednostavan pristup koji se temelji na dizajnu kolegija/programa pomoću kartica</a:t>
            </a:r>
            <a:r>
              <a:rPr lang="en-GB" sz="3200" dirty="0"/>
              <a:t>.</a:t>
            </a:r>
          </a:p>
          <a:p>
            <a:endParaRPr lang="en-GB" sz="3200" dirty="0"/>
          </a:p>
          <a:p>
            <a:r>
              <a:rPr lang="hr-HR" sz="3200" b="1" dirty="0"/>
              <a:t>Zašto</a:t>
            </a:r>
            <a:r>
              <a:rPr lang="en-GB" sz="3200" b="1" dirty="0"/>
              <a:t> ABC?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brzo</a:t>
            </a:r>
            <a:r>
              <a:rPr lang="en-US" sz="3200" dirty="0"/>
              <a:t> –</a:t>
            </a:r>
            <a:r>
              <a:rPr lang="hr-HR" sz="3200" dirty="0"/>
              <a:t> minimalna priprema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pristup usmjeren na studenta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poticanje </a:t>
            </a:r>
            <a:r>
              <a:rPr lang="en-GB" sz="3200" dirty="0" err="1"/>
              <a:t>raspravu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kreativnost</a:t>
            </a:r>
            <a:r>
              <a:rPr lang="en-GB" sz="3200" dirty="0"/>
              <a:t> </a:t>
            </a:r>
            <a:r>
              <a:rPr lang="hr-HR" sz="3200" dirty="0"/>
              <a:t>među timovima 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povezan sa strateškim ciljevima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primjenjivo za učioničku i mješovitu nastavu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temeljena na teoriji </a:t>
            </a:r>
            <a:r>
              <a:rPr lang="en-US" sz="3200" dirty="0"/>
              <a:t>‘Conversational Framework’ (</a:t>
            </a:r>
            <a:r>
              <a:rPr lang="en-US" sz="3200" dirty="0" err="1"/>
              <a:t>Laurillard</a:t>
            </a:r>
            <a:r>
              <a:rPr lang="en-US" sz="3200" dirty="0"/>
              <a:t> 2012)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prikladna za sve razine obrazovanja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široka primjena </a:t>
            </a:r>
            <a:r>
              <a:rPr lang="en-US" sz="3200" dirty="0"/>
              <a:t>– </a:t>
            </a:r>
            <a:r>
              <a:rPr lang="hr-HR" sz="3200" dirty="0"/>
              <a:t>rastuća međunarodna zajednica korisnika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458" y="1376978"/>
            <a:ext cx="2057195" cy="308270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12801600" cy="646331"/>
          </a:xfrm>
          <a:prstGeom prst="rect">
            <a:avLst/>
          </a:prstGeom>
          <a:solidFill>
            <a:srgbClr val="2B416D"/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</a:t>
            </a:r>
            <a:r>
              <a:rPr lang="hr-HR" sz="3600" b="1" dirty="0">
                <a:solidFill>
                  <a:schemeClr val="bg1"/>
                </a:solidFill>
              </a:rPr>
              <a:t>metoda dizajna nastave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4" y="9109758"/>
            <a:ext cx="1107980" cy="432000"/>
          </a:xfrm>
          <a:prstGeom prst="rect">
            <a:avLst/>
          </a:prstGeom>
        </p:spPr>
      </p:pic>
      <p:pic>
        <p:nvPicPr>
          <p:cNvPr id="7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795" y="4965291"/>
            <a:ext cx="3184652" cy="2165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1" b="5518"/>
          <a:stretch/>
        </p:blipFill>
        <p:spPr>
          <a:xfrm>
            <a:off x="9401795" y="7276594"/>
            <a:ext cx="3221345" cy="20330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4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2B416D"/>
                </a:solidFill>
              </a:rPr>
              <a:t>The Conversational Framework – D. </a:t>
            </a:r>
            <a:r>
              <a:rPr lang="en-GB" sz="3600" b="1" dirty="0" err="1">
                <a:solidFill>
                  <a:srgbClr val="2B416D"/>
                </a:solidFill>
              </a:rPr>
              <a:t>Laurillard</a:t>
            </a:r>
            <a:r>
              <a:rPr lang="en-GB" sz="3600" b="1" dirty="0">
                <a:solidFill>
                  <a:srgbClr val="2B416D"/>
                </a:solidFill>
              </a:rPr>
              <a:t> (2022, 2011)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17947" r="1761" b="2208"/>
          <a:stretch/>
        </p:blipFill>
        <p:spPr>
          <a:xfrm>
            <a:off x="882127" y="2517289"/>
            <a:ext cx="11295529" cy="6147621"/>
          </a:xfrm>
        </p:spPr>
      </p:pic>
      <p:pic>
        <p:nvPicPr>
          <p:cNvPr id="1026" name="Picture 2" descr="Studenticon - Student Icon Blue Png - 400x400 PNG Download - PNG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36" y="5264487"/>
            <a:ext cx="1500988" cy="87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801600" cy="646331"/>
          </a:xfrm>
          <a:prstGeom prst="rect">
            <a:avLst/>
          </a:prstGeom>
          <a:solidFill>
            <a:srgbClr val="2B416D"/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</a:t>
            </a:r>
            <a:r>
              <a:rPr lang="hr-HR" sz="3600" b="1" dirty="0">
                <a:solidFill>
                  <a:schemeClr val="bg1"/>
                </a:solidFill>
              </a:rPr>
              <a:t>metoda dizajna nastave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16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hr-HR" sz="3600" b="1" dirty="0">
                <a:solidFill>
                  <a:schemeClr val="accent1">
                    <a:lumMod val="50000"/>
                  </a:schemeClr>
                </a:solidFill>
              </a:rPr>
              <a:t>6 tipova učenja (što želite da student rade)</a:t>
            </a:r>
            <a:endParaRPr lang="hr-H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801600" cy="646331"/>
          </a:xfrm>
          <a:prstGeom prst="rect">
            <a:avLst/>
          </a:prstGeom>
          <a:solidFill>
            <a:srgbClr val="2B416D"/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ABC metoda dizajna nastave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9" y="1681255"/>
            <a:ext cx="3963567" cy="29726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96" y="1676288"/>
            <a:ext cx="3975808" cy="29818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11" y="1676335"/>
            <a:ext cx="3975745" cy="298180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8" y="5402915"/>
            <a:ext cx="3975808" cy="298185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96" y="5402915"/>
            <a:ext cx="3963567" cy="2972675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625" y="5412582"/>
            <a:ext cx="3963567" cy="2972675"/>
          </a:xfrm>
          <a:prstGeom prst="rect">
            <a:avLst/>
          </a:prstGeom>
        </p:spPr>
      </p:pic>
      <p:pic>
        <p:nvPicPr>
          <p:cNvPr id="16" name="Picture 6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4" y="9109758"/>
            <a:ext cx="1107980" cy="432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90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>
                <a:latin typeface="+mn-lt"/>
              </a:rPr>
              <a:t>Aktivno</a:t>
            </a:r>
            <a:r>
              <a:rPr lang="en-GB" sz="4000" b="1" dirty="0">
                <a:latin typeface="+mn-lt"/>
              </a:rPr>
              <a:t> </a:t>
            </a:r>
            <a:r>
              <a:rPr lang="en-GB" sz="4000" b="1" dirty="0" err="1">
                <a:latin typeface="+mn-lt"/>
              </a:rPr>
              <a:t>i</a:t>
            </a:r>
            <a:r>
              <a:rPr lang="en-GB" sz="4000" b="1" dirty="0">
                <a:latin typeface="+mn-lt"/>
              </a:rPr>
              <a:t> </a:t>
            </a:r>
            <a:r>
              <a:rPr lang="en-GB" sz="4000" b="1" dirty="0" err="1">
                <a:latin typeface="+mn-lt"/>
              </a:rPr>
              <a:t>raznoliko</a:t>
            </a:r>
            <a:r>
              <a:rPr lang="en-GB" sz="4000" b="1" dirty="0">
                <a:latin typeface="+mn-lt"/>
              </a:rPr>
              <a:t> </a:t>
            </a:r>
            <a:r>
              <a:rPr lang="en-GB" sz="4000" b="1" dirty="0" err="1">
                <a:latin typeface="+mn-lt"/>
              </a:rPr>
              <a:t>učenje</a:t>
            </a:r>
            <a:endParaRPr lang="en-GB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Konverzacijski okvir pomaže nastavnicima da razmotre put učenja studenta  postavljajući pitanje: “</a:t>
            </a:r>
            <a:r>
              <a:rPr lang="en-GB" sz="3200" dirty="0"/>
              <a:t>K</a:t>
            </a:r>
            <a:r>
              <a:rPr lang="hr-HR" sz="3200" dirty="0" err="1"/>
              <a:t>oju</a:t>
            </a:r>
            <a:r>
              <a:rPr lang="hr-HR" sz="3200" dirty="0"/>
              <a:t> vrstu aktivnosti ova tehnologija omogućava studentima?“</a:t>
            </a:r>
          </a:p>
          <a:p>
            <a:r>
              <a:rPr lang="en-GB" sz="3200" dirty="0"/>
              <a:t>P</a:t>
            </a:r>
            <a:r>
              <a:rPr lang="hr-HR" sz="3200" dirty="0" err="1"/>
              <a:t>ristup</a:t>
            </a:r>
            <a:r>
              <a:rPr lang="hr-HR" sz="3200" dirty="0"/>
              <a:t> kojem je na prvom mjestu proces učenja na način da se tehnologija ukomponira u dizajn učenja - za razliku od odluke da želite koristiti određenu tehnologiju i zatim razvija</a:t>
            </a:r>
            <a:r>
              <a:rPr lang="en-GB" sz="3200" dirty="0" err="1"/>
              <a:t>ju</a:t>
            </a:r>
            <a:r>
              <a:rPr lang="hr-HR" sz="3200" dirty="0"/>
              <a:t> </a:t>
            </a:r>
            <a:r>
              <a:rPr lang="hr-HR" sz="3200" dirty="0" err="1"/>
              <a:t>pojedin</a:t>
            </a:r>
            <a:r>
              <a:rPr lang="en-GB" sz="3200" dirty="0"/>
              <a:t>e</a:t>
            </a:r>
            <a:r>
              <a:rPr lang="hr-HR" sz="3200" dirty="0"/>
              <a:t> aktivnosti</a:t>
            </a:r>
          </a:p>
          <a:p>
            <a:r>
              <a:rPr lang="hr-HR" sz="3200" dirty="0"/>
              <a:t>cilj okvira je da se “stvari </a:t>
            </a:r>
            <a:r>
              <a:rPr lang="en-GB" sz="3200" dirty="0" err="1"/>
              <a:t>kombiniraj</a:t>
            </a:r>
            <a:r>
              <a:rPr lang="hr-HR" sz="3200" dirty="0"/>
              <a:t>u”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801600" cy="646331"/>
          </a:xfrm>
          <a:prstGeom prst="rect">
            <a:avLst/>
          </a:prstGeom>
          <a:solidFill>
            <a:srgbClr val="2B416D"/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ABC </a:t>
            </a:r>
            <a:r>
              <a:rPr lang="hr-HR" sz="3600" b="1" dirty="0">
                <a:solidFill>
                  <a:schemeClr val="bg1"/>
                </a:solidFill>
              </a:rPr>
              <a:t>metoda dizajna nastave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25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300" y="813107"/>
            <a:ext cx="12051332" cy="64633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hr-HR" sz="3600" b="1" dirty="0">
                <a:solidFill>
                  <a:schemeClr val="accent1">
                    <a:lumMod val="50000"/>
                  </a:schemeClr>
                </a:solidFill>
              </a:rPr>
              <a:t>Tipovi učenja 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hr-HR" sz="3600" b="1" dirty="0">
                <a:solidFill>
                  <a:schemeClr val="accent1">
                    <a:lumMod val="50000"/>
                  </a:schemeClr>
                </a:solidFill>
              </a:rPr>
              <a:t>zadnja strana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801600" cy="646331"/>
          </a:xfrm>
          <a:prstGeom prst="rect">
            <a:avLst/>
          </a:prstGeom>
          <a:solidFill>
            <a:srgbClr val="2B416D"/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ABC metoda dizajna nastave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29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4" y="9109758"/>
            <a:ext cx="1107980" cy="43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0" y="1686841"/>
            <a:ext cx="3990725" cy="2952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20" y="1690327"/>
            <a:ext cx="4011868" cy="2967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11" y="1686841"/>
            <a:ext cx="4057621" cy="3001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5" y="5403447"/>
            <a:ext cx="4017373" cy="2971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20" y="5411962"/>
            <a:ext cx="4005863" cy="2963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11" y="5411962"/>
            <a:ext cx="4057621" cy="3001661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66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8545" y="1380491"/>
            <a:ext cx="9790626" cy="766362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hr-HR" sz="2400" dirty="0"/>
              <a:t>Plan radionice</a:t>
            </a:r>
            <a:r>
              <a:rPr lang="en-US" sz="2400" dirty="0"/>
              <a:t>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sz="2400" b="1" dirty="0"/>
              <a:t>Informacije o kolegiju (tekst i grafikoni)</a:t>
            </a:r>
            <a:endParaRPr lang="en-US" sz="2400" b="1" dirty="0"/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dirty="0"/>
              <a:t>Sažetak kolegija </a:t>
            </a:r>
            <a:r>
              <a:rPr lang="en-US" sz="2400" dirty="0"/>
              <a:t>– </a:t>
            </a:r>
            <a:r>
              <a:rPr lang="hr-HR" sz="2400" dirty="0"/>
              <a:t>kratki opis kolegija</a:t>
            </a:r>
            <a:endParaRPr lang="en-GB" sz="2400" dirty="0"/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ECTS </a:t>
            </a:r>
            <a:r>
              <a:rPr lang="en-GB" sz="2400" b="1" dirty="0" err="1"/>
              <a:t>bodovi</a:t>
            </a:r>
            <a:endParaRPr lang="en-GB" sz="2400" b="1" dirty="0"/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err="1"/>
              <a:t>Ishodi</a:t>
            </a:r>
            <a:r>
              <a:rPr lang="en-GB" sz="2400" b="1" dirty="0"/>
              <a:t> </a:t>
            </a:r>
            <a:r>
              <a:rPr lang="en-GB" sz="2400" b="1" dirty="0" err="1"/>
              <a:t>učenja</a:t>
            </a:r>
            <a:endParaRPr lang="en-US" sz="2400" b="1" dirty="0"/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dirty="0"/>
              <a:t>Grafikon aktivnosti tipova učenja</a:t>
            </a:r>
            <a:r>
              <a:rPr lang="en-US" sz="2400" dirty="0"/>
              <a:t> </a:t>
            </a:r>
            <a:r>
              <a:rPr lang="hr-HR" sz="2400" dirty="0"/>
              <a:t>– tipovi učenja i oblik kolegija</a:t>
            </a:r>
            <a:endParaRPr lang="en-US" sz="2400" dirty="0"/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dirty="0"/>
              <a:t>Grafikon mješovitog učenja</a:t>
            </a:r>
            <a:endParaRPr lang="en-US" sz="2400" b="1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sz="2400" b="1" dirty="0"/>
              <a:t>Predložak za dizajn e-kolegija</a:t>
            </a:r>
            <a:endParaRPr lang="en-US" sz="2400" b="1" dirty="0"/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i="1" dirty="0" err="1"/>
              <a:t>Storyboard</a:t>
            </a:r>
            <a:r>
              <a:rPr lang="en-US" sz="2400" b="1" dirty="0"/>
              <a:t> </a:t>
            </a:r>
            <a:r>
              <a:rPr lang="en-US" sz="2400" dirty="0"/>
              <a:t>– </a:t>
            </a:r>
            <a:r>
              <a:rPr lang="hr-HR" sz="2400" dirty="0"/>
              <a:t>tipovi učenja i aktivnosti</a:t>
            </a:r>
            <a:endParaRPr lang="en-US" sz="2400" dirty="0"/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dirty="0"/>
              <a:t>Vrednovanje</a:t>
            </a:r>
            <a:r>
              <a:rPr lang="en-US" sz="2400" b="1" dirty="0"/>
              <a:t> </a:t>
            </a:r>
            <a:r>
              <a:rPr lang="en-US" sz="2400" dirty="0"/>
              <a:t>–</a:t>
            </a:r>
            <a:r>
              <a:rPr lang="hr-HR" sz="2400" dirty="0"/>
              <a:t> </a:t>
            </a:r>
            <a:r>
              <a:rPr lang="hr-HR" sz="2400" dirty="0" err="1"/>
              <a:t>sumativna</a:t>
            </a:r>
            <a:r>
              <a:rPr lang="hr-HR" sz="2400" dirty="0"/>
              <a:t>/formativna procjena aktivnosti</a:t>
            </a:r>
            <a:endParaRPr lang="en-US" sz="2400" dirty="0">
              <a:solidFill>
                <a:srgbClr val="FF0000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sz="2400" b="1" dirty="0"/>
              <a:t>Informacije o kolegiju (tekst i grafikoni)</a:t>
            </a:r>
            <a:endParaRPr lang="en-US" sz="2400" b="1" dirty="0"/>
          </a:p>
          <a:p>
            <a:pPr marL="99477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dirty="0"/>
              <a:t>Grafikon aktivnosti tipova učenja</a:t>
            </a:r>
            <a:r>
              <a:rPr lang="hr-HR" sz="2400" dirty="0"/>
              <a:t> i </a:t>
            </a:r>
            <a:r>
              <a:rPr lang="hr-HR" sz="2400" b="1" dirty="0"/>
              <a:t>Grafikon mješovitog učenja</a:t>
            </a:r>
            <a:br>
              <a:rPr lang="hr-HR" sz="2400" b="1" dirty="0"/>
            </a:br>
            <a:r>
              <a:rPr lang="hr-HR" sz="2400" dirty="0"/>
              <a:t>- Što se promijenilo? Zašto?</a:t>
            </a:r>
            <a:endParaRPr lang="en-US" sz="24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dirty="0"/>
              <a:t>A</a:t>
            </a:r>
            <a:r>
              <a:rPr lang="hr-HR" sz="2400" b="1" dirty="0" err="1"/>
              <a:t>kcijski</a:t>
            </a:r>
            <a:r>
              <a:rPr lang="hr-HR" sz="2400" b="1" dirty="0"/>
              <a:t> plan</a:t>
            </a:r>
            <a:r>
              <a:rPr lang="en-US" sz="2400" dirty="0"/>
              <a:t> – </a:t>
            </a:r>
            <a:r>
              <a:rPr lang="hr-HR" sz="2400" dirty="0"/>
              <a:t>koje su sljedeće aktivnosti</a:t>
            </a:r>
            <a:r>
              <a:rPr lang="en-US" sz="2400" dirty="0"/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380" y="4011713"/>
            <a:ext cx="3326961" cy="25094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" y="0"/>
            <a:ext cx="12801600" cy="646331"/>
          </a:xfrm>
          <a:prstGeom prst="rect">
            <a:avLst/>
          </a:prstGeom>
          <a:solidFill>
            <a:srgbClr val="002855"/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ABC metoda dizajna nastave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E976A4-4B1A-4C94-B8AD-3F313181A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383" y="6760311"/>
            <a:ext cx="3357957" cy="2506644"/>
          </a:xfrm>
          <a:prstGeom prst="rect">
            <a:avLst/>
          </a:prstGeom>
        </p:spPr>
      </p:pic>
      <p:pic>
        <p:nvPicPr>
          <p:cNvPr id="10" name="Picture 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4" y="8846712"/>
            <a:ext cx="1107980" cy="43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5614" y="1033231"/>
            <a:ext cx="3355725" cy="25167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89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25068"/>
            <a:ext cx="12801600" cy="49473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2940" dirty="0">
                <a:solidFill>
                  <a:schemeClr val="bg1"/>
                </a:solidFill>
                <a:latin typeface="+mn-lt"/>
              </a:rPr>
              <a:t>ABC </a:t>
            </a:r>
            <a:r>
              <a:rPr lang="hr-HR" sz="2940" dirty="0">
                <a:solidFill>
                  <a:schemeClr val="bg1"/>
                </a:solidFill>
                <a:latin typeface="+mn-lt"/>
              </a:rPr>
              <a:t>radionica – informacije o kolegiju</a:t>
            </a:r>
            <a:endParaRPr lang="en-GB" sz="294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07028" y="635547"/>
            <a:ext cx="4478274" cy="827716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470" b="1" dirty="0"/>
              <a:t>Naziv kolegija </a:t>
            </a:r>
            <a:r>
              <a:rPr lang="hr-HR" sz="1800" dirty="0">
                <a:latin typeface="Monotype Corsiva" panose="03010101010201010101" pitchFamily="66" charset="0"/>
                <a:cs typeface="Adobe Devanagari" panose="02040503050201020203" pitchFamily="18" charset="0"/>
              </a:rPr>
              <a:t>Pedagoško </a:t>
            </a:r>
            <a:r>
              <a:rPr lang="hr-HR" sz="1800" dirty="0">
                <a:latin typeface="Monotype Corsiva" panose="03010101010201010101" pitchFamily="66" charset="0"/>
              </a:rPr>
              <a:t>psihološko</a:t>
            </a:r>
            <a:r>
              <a:rPr lang="hr-HR" sz="1800" dirty="0">
                <a:latin typeface="Monotype Corsiva" panose="03010101010201010101" pitchFamily="66" charset="0"/>
                <a:cs typeface="Adobe Devanagari" panose="02040503050201020203" pitchFamily="18" charset="0"/>
              </a:rPr>
              <a:t> obrazovanje</a:t>
            </a:r>
            <a:endParaRPr lang="en-GB" sz="1470" b="1" dirty="0"/>
          </a:p>
          <a:p>
            <a:pPr algn="l"/>
            <a:r>
              <a:rPr lang="hr-HR" sz="1470" b="1" dirty="0"/>
              <a:t>Novi</a:t>
            </a:r>
            <a:r>
              <a:rPr lang="en-GB" sz="1470" b="1" dirty="0"/>
              <a:t> </a:t>
            </a:r>
            <a:r>
              <a:rPr lang="hr-HR" sz="1470" b="1" dirty="0"/>
              <a:t>kolegij</a:t>
            </a:r>
            <a:r>
              <a:rPr lang="en-GB" sz="1470" b="1" dirty="0"/>
              <a:t> /</a:t>
            </a:r>
            <a:r>
              <a:rPr lang="hr-HR" sz="1470" b="1" dirty="0"/>
              <a:t> nadogradnja postojećeg kolegija</a:t>
            </a:r>
            <a:r>
              <a:rPr lang="en-GB" sz="1470" b="1" dirty="0"/>
              <a:t> </a:t>
            </a: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85841" y="3100103"/>
            <a:ext cx="3347316" cy="383226"/>
          </a:xfrm>
          <a:prstGeom prst="rect">
            <a:avLst/>
          </a:prstGeom>
          <a:ln>
            <a:noFill/>
          </a:ln>
        </p:spPr>
        <p:txBody>
          <a:bodyPr vert="horz" lIns="96012" tIns="48006" rIns="96012" bIns="48006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470" b="1" dirty="0"/>
              <a:t>Sažetak kolegija </a:t>
            </a:r>
            <a:r>
              <a:rPr lang="en-GB" sz="1470" dirty="0"/>
              <a:t>(</a:t>
            </a:r>
            <a:r>
              <a:rPr lang="hr-HR" sz="1470" dirty="0"/>
              <a:t>do 280 znakova)</a:t>
            </a:r>
            <a:r>
              <a:rPr lang="en-GB" sz="1680" dirty="0"/>
              <a:t>		</a:t>
            </a: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107027" y="1887138"/>
            <a:ext cx="1128811" cy="314148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470" b="1" dirty="0"/>
              <a:t>Nastavnici</a:t>
            </a:r>
            <a:endParaRPr lang="en-GB" sz="1470" b="1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15" y="1115758"/>
            <a:ext cx="3654360" cy="420452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86236" y="6732750"/>
            <a:ext cx="675542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55" dirty="0"/>
              <a:t>Kako predviđate da će vaš kolegij izgledati na gornjem grafikonu</a:t>
            </a:r>
            <a:r>
              <a:rPr lang="en-GB" sz="1155" dirty="0"/>
              <a:t>? (</a:t>
            </a:r>
            <a:r>
              <a:rPr lang="hr-HR" sz="1155" dirty="0"/>
              <a:t>crvena boja </a:t>
            </a:r>
            <a:r>
              <a:rPr lang="en-GB" sz="1155" dirty="0"/>
              <a:t>– </a:t>
            </a:r>
            <a:r>
              <a:rPr lang="hr-HR" sz="1155" dirty="0"/>
              <a:t>na početku radionice</a:t>
            </a:r>
            <a:r>
              <a:rPr lang="en-GB" sz="1155" dirty="0"/>
              <a:t>)</a:t>
            </a:r>
          </a:p>
          <a:p>
            <a:pPr algn="ctr"/>
            <a:r>
              <a:rPr lang="hr-HR" sz="1155" dirty="0"/>
              <a:t>Grafikon aktivnosti vašeg kolegija na kraju radionice </a:t>
            </a:r>
            <a:r>
              <a:rPr lang="en-GB" sz="1155" dirty="0"/>
              <a:t>(</a:t>
            </a:r>
            <a:r>
              <a:rPr lang="hr-HR" sz="1155" dirty="0"/>
              <a:t>plava boja</a:t>
            </a:r>
            <a:r>
              <a:rPr lang="en-GB" sz="1155" dirty="0"/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03993" y="6225423"/>
            <a:ext cx="3991205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1" b="1" dirty="0"/>
              <a:t>Grafikon aktivnosti tipova učenja</a:t>
            </a:r>
            <a:endParaRPr lang="en-GB" sz="2001" b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7529951" y="7816904"/>
            <a:ext cx="3026069" cy="290861"/>
            <a:chOff x="11516076" y="7285160"/>
            <a:chExt cx="3100162" cy="222441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11516076" y="7389296"/>
              <a:ext cx="3099061" cy="7084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763677">
              <a:off x="1404904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763677">
              <a:off x="13424903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763677">
              <a:off x="1279781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763677">
              <a:off x="1217364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763677">
              <a:off x="13737974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763677">
              <a:off x="13113828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763677">
              <a:off x="12486745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763677">
              <a:off x="14339452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763677">
              <a:off x="14616238" y="7285167"/>
              <a:ext cx="0" cy="208259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51423">
              <a:off x="11524560" y="7285160"/>
              <a:ext cx="0" cy="22244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51423">
              <a:off x="11838887" y="7285160"/>
              <a:ext cx="0" cy="22244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51423">
              <a:off x="11517738" y="7285160"/>
              <a:ext cx="0" cy="222441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666326" y="8600744"/>
            <a:ext cx="4969042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55" dirty="0"/>
              <a:t>Odaberite željenu poziciju na grafikonu </a:t>
            </a:r>
            <a:r>
              <a:rPr lang="en-GB" sz="1155" dirty="0"/>
              <a:t>(</a:t>
            </a:r>
            <a:r>
              <a:rPr lang="hr-HR" sz="1155" dirty="0"/>
              <a:t>crvena boja</a:t>
            </a:r>
            <a:r>
              <a:rPr lang="en-GB" sz="1155" dirty="0"/>
              <a:t>)</a:t>
            </a:r>
          </a:p>
          <a:p>
            <a:pPr algn="ctr"/>
            <a:r>
              <a:rPr lang="hr-HR" sz="1155" dirty="0"/>
              <a:t>Na kraju radionice procijenite svoju poziciju </a:t>
            </a:r>
            <a:r>
              <a:rPr lang="en-GB" sz="1155" dirty="0"/>
              <a:t>(</a:t>
            </a:r>
            <a:r>
              <a:rPr lang="hr-HR" sz="1155" dirty="0"/>
              <a:t>plava boja</a:t>
            </a:r>
            <a:r>
              <a:rPr lang="en-GB" sz="1155" dirty="0"/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492101" y="7781984"/>
            <a:ext cx="130665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60" dirty="0"/>
              <a:t>učionica</a:t>
            </a:r>
            <a:endParaRPr lang="en-GB" sz="1260" dirty="0"/>
          </a:p>
        </p:txBody>
      </p:sp>
      <p:sp>
        <p:nvSpPr>
          <p:cNvPr id="64" name="TextBox 63"/>
          <p:cNvSpPr txBox="1"/>
          <p:nvPr/>
        </p:nvSpPr>
        <p:spPr>
          <a:xfrm>
            <a:off x="6645713" y="7834806"/>
            <a:ext cx="94684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60" dirty="0"/>
              <a:t>online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2872" y="8206889"/>
            <a:ext cx="264923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60" b="1" dirty="0"/>
              <a:t>Grafikon mješovitog učenja</a:t>
            </a:r>
            <a:endParaRPr lang="en-GB" sz="126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8271266" y="635546"/>
            <a:ext cx="2013144" cy="393954"/>
          </a:xfrm>
          <a:prstGeom prst="rect">
            <a:avLst/>
          </a:prstGeom>
          <a:solidFill>
            <a:srgbClr val="A2F5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960" dirty="0"/>
              <a:t>Stjecanje znanja</a:t>
            </a:r>
            <a:endParaRPr lang="en-GB" sz="1960" dirty="0"/>
          </a:p>
        </p:txBody>
      </p:sp>
      <p:sp>
        <p:nvSpPr>
          <p:cNvPr id="70" name="TextBox 69"/>
          <p:cNvSpPr txBox="1"/>
          <p:nvPr/>
        </p:nvSpPr>
        <p:spPr>
          <a:xfrm>
            <a:off x="8189972" y="5362131"/>
            <a:ext cx="1929586" cy="393954"/>
          </a:xfrm>
          <a:prstGeom prst="rect">
            <a:avLst/>
          </a:prstGeom>
          <a:solidFill>
            <a:srgbClr val="F8807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960" dirty="0"/>
              <a:t>Istraživanje</a:t>
            </a:r>
            <a:endParaRPr lang="en-GB" sz="1960" dirty="0"/>
          </a:p>
        </p:txBody>
      </p:sp>
      <p:sp>
        <p:nvSpPr>
          <p:cNvPr id="71" name="TextBox 70"/>
          <p:cNvSpPr txBox="1"/>
          <p:nvPr/>
        </p:nvSpPr>
        <p:spPr>
          <a:xfrm>
            <a:off x="5244881" y="1359336"/>
            <a:ext cx="2801665" cy="695575"/>
          </a:xfrm>
          <a:prstGeom prst="rect">
            <a:avLst/>
          </a:prstGeom>
          <a:solidFill>
            <a:srgbClr val="BDEA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960" dirty="0"/>
              <a:t>Implementacija stečenog znanja</a:t>
            </a:r>
            <a:endParaRPr lang="en-GB" sz="1960" dirty="0"/>
          </a:p>
        </p:txBody>
      </p:sp>
      <p:sp>
        <p:nvSpPr>
          <p:cNvPr id="75" name="TextBox 74"/>
          <p:cNvSpPr txBox="1"/>
          <p:nvPr/>
        </p:nvSpPr>
        <p:spPr>
          <a:xfrm>
            <a:off x="6400800" y="4353910"/>
            <a:ext cx="1617428" cy="393954"/>
          </a:xfrm>
          <a:prstGeom prst="rect">
            <a:avLst/>
          </a:prstGeom>
          <a:solidFill>
            <a:srgbClr val="BB98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60" dirty="0"/>
              <a:t>Pra</a:t>
            </a:r>
            <a:r>
              <a:rPr lang="hr-HR" sz="1960" dirty="0"/>
              <a:t>ktični rad</a:t>
            </a:r>
            <a:endParaRPr lang="en-GB" sz="1960" dirty="0"/>
          </a:p>
        </p:txBody>
      </p:sp>
      <p:sp>
        <p:nvSpPr>
          <p:cNvPr id="76" name="TextBox 75"/>
          <p:cNvSpPr txBox="1"/>
          <p:nvPr/>
        </p:nvSpPr>
        <p:spPr>
          <a:xfrm>
            <a:off x="10727016" y="4316889"/>
            <a:ext cx="1863698" cy="393954"/>
          </a:xfrm>
          <a:prstGeom prst="rect">
            <a:avLst/>
          </a:prstGeom>
          <a:solidFill>
            <a:srgbClr val="7AAE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960" dirty="0"/>
              <a:t>Rasprava</a:t>
            </a:r>
            <a:endParaRPr lang="en-GB" sz="1960" dirty="0"/>
          </a:p>
        </p:txBody>
      </p:sp>
      <p:sp>
        <p:nvSpPr>
          <p:cNvPr id="77" name="TextBox 76"/>
          <p:cNvSpPr txBox="1"/>
          <p:nvPr/>
        </p:nvSpPr>
        <p:spPr>
          <a:xfrm>
            <a:off x="10690356" y="1590726"/>
            <a:ext cx="1885082" cy="393954"/>
          </a:xfrm>
          <a:prstGeom prst="rect">
            <a:avLst/>
          </a:prstGeom>
          <a:solidFill>
            <a:srgbClr val="FFD2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960" dirty="0"/>
              <a:t>Suradnja</a:t>
            </a:r>
            <a:endParaRPr lang="en-GB" sz="1960" dirty="0"/>
          </a:p>
        </p:txBody>
      </p:sp>
      <p:sp>
        <p:nvSpPr>
          <p:cNvPr id="5" name="Zaobljeni pravokutnik 4"/>
          <p:cNvSpPr/>
          <p:nvPr/>
        </p:nvSpPr>
        <p:spPr>
          <a:xfrm>
            <a:off x="176365" y="3513674"/>
            <a:ext cx="5376672" cy="252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940"/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07027" y="6099424"/>
            <a:ext cx="3347316" cy="383226"/>
          </a:xfrm>
          <a:prstGeom prst="rect">
            <a:avLst/>
          </a:prstGeom>
          <a:ln>
            <a:noFill/>
          </a:ln>
        </p:spPr>
        <p:txBody>
          <a:bodyPr vert="horz" lIns="96012" tIns="48006" rIns="96012" bIns="48006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470" b="1" dirty="0"/>
              <a:t>Ishodi učenja</a:t>
            </a:r>
            <a:r>
              <a:rPr lang="en-GB" sz="1680" dirty="0"/>
              <a:t>		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199916" y="6457366"/>
            <a:ext cx="5376672" cy="2520001"/>
            <a:chOff x="142797" y="4612401"/>
            <a:chExt cx="3840480" cy="1800000"/>
          </a:xfrm>
        </p:grpSpPr>
        <p:sp>
          <p:nvSpPr>
            <p:cNvPr id="43" name="Zaobljeni pravokutnik 42"/>
            <p:cNvSpPr/>
            <p:nvPr/>
          </p:nvSpPr>
          <p:spPr>
            <a:xfrm>
              <a:off x="142797" y="4612401"/>
              <a:ext cx="3840480" cy="180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940"/>
            </a:p>
          </p:txBody>
        </p:sp>
        <p:sp>
          <p:nvSpPr>
            <p:cNvPr id="66" name="TekstniOkvir 65"/>
            <p:cNvSpPr txBox="1"/>
            <p:nvPr/>
          </p:nvSpPr>
          <p:spPr>
            <a:xfrm>
              <a:off x="285904" y="4691575"/>
              <a:ext cx="3554266" cy="389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2940" dirty="0"/>
            </a:p>
          </p:txBody>
        </p:sp>
      </p:grpSp>
      <p:sp>
        <p:nvSpPr>
          <p:cNvPr id="73" name="Subtitle 2"/>
          <p:cNvSpPr txBox="1">
            <a:spLocks/>
          </p:cNvSpPr>
          <p:nvPr/>
        </p:nvSpPr>
        <p:spPr>
          <a:xfrm>
            <a:off x="107027" y="1473567"/>
            <a:ext cx="2257623" cy="585176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470" b="1" dirty="0" err="1"/>
              <a:t>ECTS</a:t>
            </a:r>
            <a:r>
              <a:rPr lang="hr-HR" sz="1470" b="1" dirty="0"/>
              <a:t> bodovi / broj sati</a:t>
            </a:r>
          </a:p>
        </p:txBody>
      </p:sp>
      <p:sp>
        <p:nvSpPr>
          <p:cNvPr id="42" name="Oval 85"/>
          <p:cNvSpPr/>
          <p:nvPr/>
        </p:nvSpPr>
        <p:spPr>
          <a:xfrm>
            <a:off x="1235838" y="923978"/>
            <a:ext cx="2657381" cy="399984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1992378" y="1443499"/>
            <a:ext cx="1590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Monotype Corsiva" panose="03010101010201010101" pitchFamily="66" charset="0"/>
                <a:cs typeface="Adobe Devanagari" panose="02040503050201020203" pitchFamily="18" charset="0"/>
              </a:rPr>
              <a:t>2</a:t>
            </a:r>
          </a:p>
        </p:txBody>
      </p:sp>
      <p:sp>
        <p:nvSpPr>
          <p:cNvPr id="7" name="Pravokutnik 6"/>
          <p:cNvSpPr/>
          <p:nvPr/>
        </p:nvSpPr>
        <p:spPr>
          <a:xfrm>
            <a:off x="107027" y="2124493"/>
            <a:ext cx="1233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800" dirty="0">
                <a:latin typeface="Monotype Corsiva" panose="03010101010201010101" pitchFamily="66" charset="0"/>
              </a:rPr>
              <a:t>Ana Horvat</a:t>
            </a:r>
          </a:p>
          <a:p>
            <a:r>
              <a:rPr lang="hr-HR" sz="1800" dirty="0">
                <a:latin typeface="Monotype Corsiva" panose="03010101010201010101" pitchFamily="66" charset="0"/>
              </a:rPr>
              <a:t>Tomo Novak</a:t>
            </a:r>
            <a:endParaRPr lang="en-GB" sz="1800" dirty="0">
              <a:latin typeface="Monotype Corsiva" panose="03010101010201010101" pitchFamily="66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232757" y="3667110"/>
            <a:ext cx="5012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atin typeface="Monotype Corsiva" panose="03010101010201010101" pitchFamily="66" charset="0"/>
              </a:rPr>
              <a:t>Cilj je osposobiti studente za kvalitetnu pripremu, izvođenje i analizu svih vrsta nastave informatike kao i pripremiti ih za cjeloživotno učenje u području </a:t>
            </a:r>
            <a:r>
              <a:rPr lang="hr-HR" sz="2000" dirty="0" err="1">
                <a:latin typeface="Monotype Corsiva" panose="03010101010201010101" pitchFamily="66" charset="0"/>
              </a:rPr>
              <a:t>ICT</a:t>
            </a:r>
            <a:r>
              <a:rPr lang="hr-HR" sz="2000" dirty="0">
                <a:latin typeface="Monotype Corsiva" panose="03010101010201010101" pitchFamily="66" charset="0"/>
              </a:rPr>
              <a:t>-a.</a:t>
            </a:r>
            <a:endParaRPr lang="en-GB" sz="1800" dirty="0">
              <a:latin typeface="Monotype Corsiva" panose="03010101010201010101" pitchFamily="66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232756" y="6482650"/>
            <a:ext cx="54063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Monotype Corsiva" panose="03010101010201010101" pitchFamily="66" charset="0"/>
              </a:rPr>
              <a:t>planirati nastavne i izvannastavne aktivnosti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Monotype Corsiva" panose="03010101010201010101" pitchFamily="66" charset="0"/>
              </a:rPr>
              <a:t>samostalno izvoditi praktičnu nastavu i vježbe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Monotype Corsiva" panose="03010101010201010101" pitchFamily="66" charset="0"/>
              </a:rPr>
              <a:t>organizirati uvjete za učenje ovisno o razvojnim karakteristikama, sposobnostima i interesima učenika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Monotype Corsiva" panose="03010101010201010101" pitchFamily="66" charset="0"/>
              </a:rPr>
              <a:t>davati jasne i konstruktivne povratne informacije </a:t>
            </a:r>
            <a:br>
              <a:rPr lang="hr-HR" sz="2000" dirty="0">
                <a:latin typeface="Monotype Corsiva" panose="03010101010201010101" pitchFamily="66" charset="0"/>
              </a:rPr>
            </a:br>
            <a:r>
              <a:rPr lang="hr-HR" sz="2000" dirty="0">
                <a:latin typeface="Monotype Corsiva" panose="03010101010201010101" pitchFamily="66" charset="0"/>
              </a:rPr>
              <a:t>učenicima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Monotype Corsiva" panose="03010101010201010101" pitchFamily="66" charset="0"/>
              </a:rPr>
              <a:t>surađivati s kolegama i razmjenjivati primjere dobre</a:t>
            </a:r>
            <a:br>
              <a:rPr lang="hr-HR" sz="2000" dirty="0">
                <a:latin typeface="Monotype Corsiva" panose="03010101010201010101" pitchFamily="66" charset="0"/>
              </a:rPr>
            </a:br>
            <a:r>
              <a:rPr lang="hr-HR" sz="2000" dirty="0">
                <a:latin typeface="Monotype Corsiva" panose="03010101010201010101" pitchFamily="66" charset="0"/>
              </a:rPr>
              <a:t>prakse </a:t>
            </a:r>
          </a:p>
        </p:txBody>
      </p:sp>
      <p:sp>
        <p:nvSpPr>
          <p:cNvPr id="67" name="Freeform 89"/>
          <p:cNvSpPr/>
          <p:nvPr/>
        </p:nvSpPr>
        <p:spPr>
          <a:xfrm>
            <a:off x="8157681" y="1923734"/>
            <a:ext cx="1448656" cy="1849350"/>
          </a:xfrm>
          <a:custGeom>
            <a:avLst/>
            <a:gdLst>
              <a:gd name="connsiteX0" fmla="*/ 0 w 1448656"/>
              <a:gd name="connsiteY0" fmla="*/ 719191 h 1849349"/>
              <a:gd name="connsiteX1" fmla="*/ 369870 w 1448656"/>
              <a:gd name="connsiteY1" fmla="*/ 1561672 h 1849349"/>
              <a:gd name="connsiteX2" fmla="*/ 924674 w 1448656"/>
              <a:gd name="connsiteY2" fmla="*/ 1849349 h 1849349"/>
              <a:gd name="connsiteX3" fmla="*/ 1448656 w 1448656"/>
              <a:gd name="connsiteY3" fmla="*/ 1571946 h 1849349"/>
              <a:gd name="connsiteX4" fmla="*/ 1273995 w 1448656"/>
              <a:gd name="connsiteY4" fmla="*/ 1037690 h 1849349"/>
              <a:gd name="connsiteX5" fmla="*/ 914400 w 1448656"/>
              <a:gd name="connsiteY5" fmla="*/ 0 h 1849349"/>
              <a:gd name="connsiteX6" fmla="*/ 0 w 1448656"/>
              <a:gd name="connsiteY6" fmla="*/ 719191 h 184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8656" h="1849349">
                <a:moveTo>
                  <a:pt x="0" y="719191"/>
                </a:moveTo>
                <a:lnTo>
                  <a:pt x="369870" y="1561672"/>
                </a:lnTo>
                <a:lnTo>
                  <a:pt x="924674" y="1849349"/>
                </a:lnTo>
                <a:lnTo>
                  <a:pt x="1448656" y="1571946"/>
                </a:lnTo>
                <a:lnTo>
                  <a:pt x="1273995" y="1037690"/>
                </a:lnTo>
                <a:lnTo>
                  <a:pt x="914400" y="0"/>
                </a:lnTo>
                <a:lnTo>
                  <a:pt x="0" y="719191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cxnSp>
        <p:nvCxnSpPr>
          <p:cNvPr id="68" name="Straight Connector 66"/>
          <p:cNvCxnSpPr/>
          <p:nvPr/>
        </p:nvCxnSpPr>
        <p:spPr>
          <a:xfrm flipV="1">
            <a:off x="9365503" y="2535492"/>
            <a:ext cx="1868373" cy="46517"/>
          </a:xfrm>
          <a:prstGeom prst="line">
            <a:avLst/>
          </a:prstGeom>
          <a:ln w="1905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67"/>
          <p:cNvCxnSpPr/>
          <p:nvPr/>
        </p:nvCxnSpPr>
        <p:spPr>
          <a:xfrm flipV="1">
            <a:off x="9522598" y="2770824"/>
            <a:ext cx="1813457" cy="5015150"/>
          </a:xfrm>
          <a:prstGeom prst="line">
            <a:avLst/>
          </a:prstGeom>
          <a:ln w="190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65"/>
          <p:cNvSpPr txBox="1"/>
          <p:nvPr/>
        </p:nvSpPr>
        <p:spPr>
          <a:xfrm>
            <a:off x="9239785" y="7660714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74" name="TextBox 77"/>
          <p:cNvSpPr txBox="1"/>
          <p:nvPr/>
        </p:nvSpPr>
        <p:spPr>
          <a:xfrm>
            <a:off x="11421302" y="2280501"/>
            <a:ext cx="142658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60" dirty="0"/>
              <a:t>Na početku radionice</a:t>
            </a:r>
            <a:endParaRPr lang="en-GB" sz="126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2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467" y="925237"/>
            <a:ext cx="672078" cy="59428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934" y="-21758"/>
            <a:ext cx="12801600" cy="646331"/>
          </a:xfrm>
          <a:prstGeom prst="rect">
            <a:avLst/>
          </a:prstGeom>
          <a:solidFill>
            <a:srgbClr val="002855"/>
          </a:solidFill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ABC metoda dizajna nastave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4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4" y="9109758"/>
            <a:ext cx="1107980" cy="43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9" y="1100275"/>
            <a:ext cx="10058400" cy="75337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Konferencija Srce DEI 2023, 28.3.2023.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391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B4620"/>
      </a:hlink>
      <a:folHlink>
        <a:srgbClr val="C88BA9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E976E3C7D2D6409278C15C4E2B2B0E" ma:contentTypeVersion="6" ma:contentTypeDescription="Create a new document." ma:contentTypeScope="" ma:versionID="a0d1404c7189b15a42276904a715d927">
  <xsd:schema xmlns:xsd="http://www.w3.org/2001/XMLSchema" xmlns:xs="http://www.w3.org/2001/XMLSchema" xmlns:p="http://schemas.microsoft.com/office/2006/metadata/properties" xmlns:ns2="7aca50b9-8ec3-41db-bcd3-049c5c1033ac" xmlns:ns3="9da5c55f-587e-40d9-a58f-91078a0d4f62" targetNamespace="http://schemas.microsoft.com/office/2006/metadata/properties" ma:root="true" ma:fieldsID="5913ab660fcd41e51821adebdba006a0" ns2:_="" ns3:_="">
    <xsd:import namespace="7aca50b9-8ec3-41db-bcd3-049c5c1033ac"/>
    <xsd:import namespace="9da5c55f-587e-40d9-a58f-91078a0d4f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a50b9-8ec3-41db-bcd3-049c5c1033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5c55f-587e-40d9-a58f-91078a0d4f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1B8E44-A68D-45D9-9254-AEDA2226763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aca50b9-8ec3-41db-bcd3-049c5c1033ac"/>
    <ds:schemaRef ds:uri="9da5c55f-587e-40d9-a58f-91078a0d4f6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901229-DE36-4413-8DCB-6623B4D7DE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ABEA41-3A3B-42CE-9C5C-6E98A48F8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ca50b9-8ec3-41db-bcd3-049c5c1033ac"/>
    <ds:schemaRef ds:uri="9da5c55f-587e-40d9-a58f-91078a0d4f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20809</TotalTime>
  <Words>893</Words>
  <Application>Microsoft Office PowerPoint</Application>
  <PresentationFormat>A3 Paper (297x420 mm)</PresentationFormat>
  <Paragraphs>146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Bradley Hand ITC</vt:lpstr>
      <vt:lpstr>Calibri</vt:lpstr>
      <vt:lpstr>Calibri Light</vt:lpstr>
      <vt:lpstr>Monotype Corsiva</vt:lpstr>
      <vt:lpstr>Office Theme</vt:lpstr>
      <vt:lpstr>Custom Design</vt:lpstr>
      <vt:lpstr>PowerPoint Presentation</vt:lpstr>
      <vt:lpstr>PowerPoint Presentation</vt:lpstr>
      <vt:lpstr>The Conversational Framework – D. Laurillard (2022, 2011)</vt:lpstr>
      <vt:lpstr>PowerPoint Presentation</vt:lpstr>
      <vt:lpstr>Aktivno i raznoliko učenje</vt:lpstr>
      <vt:lpstr>PowerPoint Presentation</vt:lpstr>
      <vt:lpstr>PowerPoint Presentation</vt:lpstr>
      <vt:lpstr>ABC radionica – informacije o kolegiju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ABC radionica – informacije o kolegiju</vt:lpstr>
      <vt:lpstr>Vaš zadatak je....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np_ucl1</dc:creator>
  <cp:lastModifiedBy>Ljiljana Jertec Musap</cp:lastModifiedBy>
  <cp:revision>575</cp:revision>
  <cp:lastPrinted>2019-09-23T14:35:51Z</cp:lastPrinted>
  <dcterms:created xsi:type="dcterms:W3CDTF">2014-10-31T14:03:56Z</dcterms:created>
  <dcterms:modified xsi:type="dcterms:W3CDTF">2023-04-25T06:55:59Z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0x01010017E976E3C7D2D6409278C15C4E2B2B0E</vt:lpwstr>
  </property>
</Properties>
</file>