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34"/>
  </p:notesMasterIdLst>
  <p:handoutMasterIdLst>
    <p:handoutMasterId r:id="rId35"/>
  </p:handoutMasterIdLst>
  <p:sldIdLst>
    <p:sldId id="260" r:id="rId5"/>
    <p:sldId id="268" r:id="rId6"/>
    <p:sldId id="263" r:id="rId7"/>
    <p:sldId id="269" r:id="rId8"/>
    <p:sldId id="270" r:id="rId9"/>
    <p:sldId id="276" r:id="rId10"/>
    <p:sldId id="277" r:id="rId11"/>
    <p:sldId id="278" r:id="rId12"/>
    <p:sldId id="290" r:id="rId13"/>
    <p:sldId id="291" r:id="rId14"/>
    <p:sldId id="272" r:id="rId15"/>
    <p:sldId id="274" r:id="rId16"/>
    <p:sldId id="293" r:id="rId17"/>
    <p:sldId id="292" r:id="rId18"/>
    <p:sldId id="294" r:id="rId19"/>
    <p:sldId id="273" r:id="rId20"/>
    <p:sldId id="275" r:id="rId21"/>
    <p:sldId id="279" r:id="rId22"/>
    <p:sldId id="295" r:id="rId23"/>
    <p:sldId id="280" r:id="rId24"/>
    <p:sldId id="296" r:id="rId25"/>
    <p:sldId id="281" r:id="rId26"/>
    <p:sldId id="283" r:id="rId27"/>
    <p:sldId id="284" r:id="rId28"/>
    <p:sldId id="285" r:id="rId29"/>
    <p:sldId id="297" r:id="rId30"/>
    <p:sldId id="286" r:id="rId31"/>
    <p:sldId id="298" r:id="rId32"/>
    <p:sldId id="265" r:id="rId33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1583BA-5C14-4E7B-CE76-F50684F32B4A}" name="Karlo Taslak" initials="KT" userId="S::ktaslak@srce.hr::dbf3dd9b-acd3-4724-9725-864322ab1d6d" providerId="AD"/>
  <p188:author id="{C84907E9-7BBC-3D07-9BAD-60BAF1FF39AD}" name="Ognjen Orel" initials="OO" userId="S::ognjen@srce.hr::96aea6cf-3a80-4fcc-8397-531994f45789" providerId="AD"/>
  <p188:author id="{63816DFE-A59F-9944-AEBF-AB8FC41FB67E}" name="Nadža Milanović" initials="NM" userId="S::nmilanov@srce.hr::ac1de06e-151b-4317-b45e-01eeb9a5cb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56" autoAdjust="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25.4.2023.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912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18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9169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56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5354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8655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8713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646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206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684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95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166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9136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618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1951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4580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971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701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54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72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71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000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40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07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54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800" b="0" i="0" u="none" strike="noStrike" kern="1200" cap="none" spc="0" normalizeH="0" baseline="0" noProof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25.4.2023.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25.4.2023.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25.4.2023.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25.4.2023.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Licencija je dostupna na stranici: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creativecommons.org/licenses/by/4.0/deed.hr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>
            <a:extLst>
              <a:ext uri="{FF2B5EF4-FFF2-40B4-BE49-F238E27FC236}">
                <a16:creationId xmlns:a16="http://schemas.microsoft.com/office/drawing/2014/main" id="{45BEE6A9-FCB6-4146-B3F5-577FAACBC6B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8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25.4.2023.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display/ISSP/ESP+2022+-+Upute+za+korisnike" TargetMode="External"/><Relationship Id="rId2" Type="http://schemas.openxmlformats.org/officeDocument/2006/relationships/hyperlink" Target="https://issp.srce.hr/evidencijastudentskihprav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ssp@srce.hr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 fontScale="90000"/>
          </a:bodyPr>
          <a:lstStyle/>
          <a:p>
            <a:r>
              <a:rPr lang="hr-HR" b="1" dirty="0">
                <a:effectLst/>
                <a:latin typeface="Arial"/>
                <a:cs typeface="Arial"/>
              </a:rPr>
              <a:t>Administracija</a:t>
            </a:r>
            <a:r>
              <a:rPr lang="en-US" b="1" dirty="0">
                <a:effectLst/>
                <a:latin typeface="Arial"/>
                <a:cs typeface="Arial"/>
              </a:rPr>
              <a:t> </a:t>
            </a:r>
            <a:r>
              <a:rPr lang="hr-HR" b="1" dirty="0">
                <a:effectLst/>
                <a:latin typeface="Arial"/>
                <a:cs typeface="Arial"/>
              </a:rPr>
              <a:t>studenata</a:t>
            </a:r>
            <a:r>
              <a:rPr lang="en-US" b="1" dirty="0">
                <a:effectLst/>
                <a:latin typeface="Arial"/>
                <a:cs typeface="Arial"/>
              </a:rPr>
              <a:t> kroz </a:t>
            </a:r>
            <a:r>
              <a:rPr lang="hr-HR" b="1" dirty="0">
                <a:effectLst/>
                <a:latin typeface="Arial"/>
                <a:cs typeface="Arial"/>
              </a:rPr>
              <a:t>Evidenciju</a:t>
            </a:r>
            <a:r>
              <a:rPr lang="en-US" b="1" dirty="0">
                <a:effectLst/>
                <a:latin typeface="Arial"/>
                <a:cs typeface="Arial"/>
              </a:rPr>
              <a:t> </a:t>
            </a:r>
            <a:r>
              <a:rPr lang="hr-HR" b="1" dirty="0">
                <a:effectLst/>
                <a:latin typeface="Arial"/>
                <a:cs typeface="Arial"/>
              </a:rPr>
              <a:t>studentskih</a:t>
            </a:r>
            <a:r>
              <a:rPr lang="en-US" b="1" dirty="0">
                <a:effectLst/>
                <a:latin typeface="Arial"/>
                <a:cs typeface="Arial"/>
              </a:rPr>
              <a:t> </a:t>
            </a:r>
            <a:r>
              <a:rPr lang="hr-HR" b="1" dirty="0">
                <a:effectLst/>
                <a:latin typeface="Arial"/>
                <a:cs typeface="Arial"/>
              </a:rPr>
              <a:t>prava</a:t>
            </a:r>
            <a:endParaRPr lang="hr-HR" b="1" dirty="0"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GB" dirty="0"/>
          </a:p>
          <a:p>
            <a:pPr algn="r"/>
            <a:r>
              <a:rPr lang="en-GB" dirty="0">
                <a:latin typeface="Arial"/>
                <a:cs typeface="Arial"/>
              </a:rPr>
              <a:t>Karlo Taslak</a:t>
            </a:r>
            <a:endParaRPr lang="en-GB" dirty="0"/>
          </a:p>
          <a:p>
            <a:pPr algn="r"/>
            <a:r>
              <a:rPr lang="hr-HR" dirty="0">
                <a:latin typeface="Arial"/>
                <a:cs typeface="Arial"/>
              </a:rPr>
              <a:t>Sveučilišni računski centar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ADB8A-7295-1DDB-CBC3-89FE2B43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Unos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i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uređivanje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studenata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EAD968-358D-EC43-F922-E9B85E230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6" y="1460548"/>
            <a:ext cx="12099954" cy="4438248"/>
          </a:xfrm>
        </p:spPr>
      </p:pic>
    </p:spTree>
    <p:extLst>
      <p:ext uri="{BB962C8B-B14F-4D97-AF65-F5344CB8AC3E}">
        <p14:creationId xmlns:p14="http://schemas.microsoft.com/office/powerpoint/2010/main" val="70020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A7E45E5E-3017-1B14-A054-D00D2BE03A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34760" y="1108646"/>
            <a:ext cx="7357240" cy="5088143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389FD-D3CB-4433-A6DE-0D2145FAA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108646"/>
            <a:ext cx="4690241" cy="5088143"/>
          </a:xfrm>
        </p:spPr>
        <p:txBody>
          <a:bodyPr/>
          <a:lstStyle/>
          <a:p>
            <a:endParaRPr lang="en-US" dirty="0"/>
          </a:p>
          <a:p>
            <a:r>
              <a:rPr lang="hr-HR" sz="2400" dirty="0"/>
              <a:t>Pretraživanje</a:t>
            </a:r>
            <a:r>
              <a:rPr lang="en-US" sz="2400" dirty="0"/>
              <a:t> </a:t>
            </a:r>
            <a:r>
              <a:rPr lang="hr-HR" sz="2400" dirty="0"/>
              <a:t>studenata</a:t>
            </a:r>
            <a:r>
              <a:rPr lang="en-US" sz="2400" dirty="0"/>
              <a:t> prema OIB-u, JMBAG-u,…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hr-HR" sz="2400" dirty="0"/>
              <a:t>Ako ne možemo pronaći studenta, možemo ga dodati preko opcije “Dodaj studenta”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5A0FE5-8693-4D35-B158-98E095EB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Unos i uređivanje studenata</a:t>
            </a:r>
            <a:r>
              <a:rPr lang="en-GB" b="0" dirty="0">
                <a:latin typeface="Arial"/>
                <a:cs typeface="Arial"/>
              </a:rPr>
              <a:t>(2)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36069-C5AE-4688-A494-ED3A4880DB21}"/>
              </a:ext>
            </a:extLst>
          </p:cNvPr>
          <p:cNvSpPr/>
          <p:nvPr/>
        </p:nvSpPr>
        <p:spPr>
          <a:xfrm>
            <a:off x="6014113" y="2966113"/>
            <a:ext cx="887105" cy="254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3FAD-42DD-4613-A541-71761A237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898" y="1150833"/>
            <a:ext cx="5181600" cy="5088143"/>
          </a:xfrm>
        </p:spPr>
        <p:txBody>
          <a:bodyPr/>
          <a:lstStyle/>
          <a:p>
            <a:endParaRPr lang="en-US" dirty="0"/>
          </a:p>
          <a:p>
            <a:r>
              <a:rPr lang="hr-HR" dirty="0"/>
              <a:t>Unos podataka – ime, prezime, OIB, datum rođenja, boravište, dom, posebno pravo studenta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F5359-BD97-452C-8145-9D617C63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10"/>
            <a:ext cx="10515600" cy="875847"/>
          </a:xfrm>
        </p:spPr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Unos i uređivanje studenata</a:t>
            </a:r>
            <a:r>
              <a:rPr lang="en-US" b="0" dirty="0">
                <a:latin typeface="Arial"/>
                <a:cs typeface="Arial"/>
              </a:rPr>
              <a:t>(3)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C0759-52F6-44FC-B59D-54D3E2970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221" y="1059186"/>
            <a:ext cx="6500779" cy="51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19654-AE8C-44EA-9715-972EA6C4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48" y="1108646"/>
            <a:ext cx="5181600" cy="508814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hr-HR" dirty="0"/>
              <a:t>Ako smo uspješno pronašli studenta, pojave se dodatne opcije</a:t>
            </a:r>
          </a:p>
          <a:p>
            <a:endParaRPr lang="hr-HR" dirty="0"/>
          </a:p>
          <a:p>
            <a:r>
              <a:rPr lang="hr-HR" dirty="0"/>
              <a:t>“Upis godine” – podaci vezani za studij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“Uredi” – uređivanje osobnih podataka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F880D-5F89-437B-B763-B1A63F99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Unos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i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uređivanje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studenata</a:t>
            </a:r>
            <a:r>
              <a:rPr lang="en-US" b="0" dirty="0">
                <a:latin typeface="Arial"/>
                <a:cs typeface="Arial"/>
              </a:rPr>
              <a:t>(4)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6F194-4F79-41EE-87F6-AFA5487B1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32" y="1427625"/>
            <a:ext cx="7055068" cy="39177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FE8DB0-6761-4C86-BF9D-93A7ECEFADDF}"/>
              </a:ext>
            </a:extLst>
          </p:cNvPr>
          <p:cNvSpPr/>
          <p:nvPr/>
        </p:nvSpPr>
        <p:spPr>
          <a:xfrm>
            <a:off x="9935570" y="5095164"/>
            <a:ext cx="714233" cy="250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ABEF5B-1892-4D5E-ADEF-D3C8CD6AE459}"/>
              </a:ext>
            </a:extLst>
          </p:cNvPr>
          <p:cNvSpPr/>
          <p:nvPr/>
        </p:nvSpPr>
        <p:spPr>
          <a:xfrm>
            <a:off x="10813576" y="5095164"/>
            <a:ext cx="586854" cy="250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A09668-79B3-454E-97C1-334BBFC50AF3}"/>
              </a:ext>
            </a:extLst>
          </p:cNvPr>
          <p:cNvSpPr/>
          <p:nvPr/>
        </p:nvSpPr>
        <p:spPr>
          <a:xfrm>
            <a:off x="11527809" y="5095164"/>
            <a:ext cx="527713" cy="250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3FAD-42DD-4613-A541-71761A237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898" y="1150833"/>
            <a:ext cx="5181600" cy="5088143"/>
          </a:xfrm>
        </p:spPr>
        <p:txBody>
          <a:bodyPr/>
          <a:lstStyle/>
          <a:p>
            <a:endParaRPr lang="en-US" dirty="0"/>
          </a:p>
          <a:p>
            <a:r>
              <a:rPr lang="hr-HR" dirty="0"/>
              <a:t>Uređivanje</a:t>
            </a:r>
            <a:r>
              <a:rPr lang="en-US" dirty="0"/>
              <a:t> </a:t>
            </a:r>
            <a:r>
              <a:rPr lang="hr-HR" dirty="0"/>
              <a:t>podataka</a:t>
            </a:r>
            <a:r>
              <a:rPr lang="en-US" dirty="0"/>
              <a:t> – </a:t>
            </a:r>
            <a:r>
              <a:rPr lang="hr-HR" dirty="0"/>
              <a:t>ak</a:t>
            </a:r>
            <a:r>
              <a:rPr lang="en-US" dirty="0"/>
              <a:t>. god., godina </a:t>
            </a:r>
            <a:r>
              <a:rPr lang="hr-HR" dirty="0"/>
              <a:t>koju</a:t>
            </a:r>
            <a:r>
              <a:rPr lang="en-US" dirty="0"/>
              <a:t> student </a:t>
            </a:r>
            <a:r>
              <a:rPr lang="hr-HR" dirty="0"/>
              <a:t>upisuje</a:t>
            </a:r>
            <a:r>
              <a:rPr lang="en-US" dirty="0"/>
              <a:t>, </a:t>
            </a:r>
            <a:r>
              <a:rPr lang="hr-HR" dirty="0"/>
              <a:t>vrsta</a:t>
            </a:r>
            <a:r>
              <a:rPr lang="en-US" dirty="0"/>
              <a:t> </a:t>
            </a:r>
            <a:r>
              <a:rPr lang="hr-HR" dirty="0"/>
              <a:t>studija</a:t>
            </a:r>
            <a:r>
              <a:rPr lang="en-US" dirty="0"/>
              <a:t>, </a:t>
            </a:r>
            <a:r>
              <a:rPr lang="hr-HR" dirty="0"/>
              <a:t>naziv</a:t>
            </a:r>
            <a:r>
              <a:rPr lang="en-US" dirty="0"/>
              <a:t> </a:t>
            </a:r>
            <a:r>
              <a:rPr lang="hr-HR" dirty="0"/>
              <a:t>studija</a:t>
            </a:r>
          </a:p>
          <a:p>
            <a:endParaRPr lang="en-US" dirty="0"/>
          </a:p>
          <a:p>
            <a:endParaRPr lang="en-US" dirty="0"/>
          </a:p>
          <a:p>
            <a:r>
              <a:rPr lang="hr-HR" dirty="0"/>
              <a:t>Ime</a:t>
            </a:r>
            <a:r>
              <a:rPr lang="en-US" dirty="0"/>
              <a:t>, </a:t>
            </a:r>
            <a:r>
              <a:rPr lang="hr-HR" dirty="0"/>
              <a:t>prezime, OIB, JMBAG – nije moguća izmjena podataka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F5359-BD97-452C-8145-9D617C63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10"/>
            <a:ext cx="10515600" cy="875847"/>
          </a:xfrm>
        </p:spPr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Unos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i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uređivanje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studenata</a:t>
            </a:r>
            <a:r>
              <a:rPr lang="en-US" b="0" dirty="0">
                <a:latin typeface="Arial"/>
                <a:cs typeface="Arial"/>
              </a:rPr>
              <a:t>(5)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47DBC-49B2-4311-ADB1-9E1802D39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606" y="1062805"/>
            <a:ext cx="6132394" cy="51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1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3FAD-42DD-4613-A541-71761A237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898" y="1150833"/>
            <a:ext cx="5181600" cy="50881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hr-HR" dirty="0"/>
              <a:t>Uređivanje</a:t>
            </a:r>
            <a:r>
              <a:rPr lang="en-US" dirty="0"/>
              <a:t> </a:t>
            </a:r>
            <a:r>
              <a:rPr lang="hr-HR" dirty="0"/>
              <a:t>podataka</a:t>
            </a:r>
            <a:r>
              <a:rPr lang="en-US" dirty="0"/>
              <a:t> – </a:t>
            </a:r>
            <a:r>
              <a:rPr lang="hr-HR" dirty="0"/>
              <a:t>Ime</a:t>
            </a:r>
            <a:r>
              <a:rPr lang="en-US" dirty="0"/>
              <a:t>, </a:t>
            </a:r>
            <a:r>
              <a:rPr lang="hr-HR" dirty="0"/>
              <a:t>prezime</a:t>
            </a:r>
            <a:r>
              <a:rPr lang="en-US" dirty="0"/>
              <a:t>, </a:t>
            </a:r>
            <a:r>
              <a:rPr lang="hr-HR" dirty="0"/>
              <a:t>adresa</a:t>
            </a:r>
            <a:r>
              <a:rPr lang="en-US" dirty="0"/>
              <a:t> </a:t>
            </a:r>
            <a:r>
              <a:rPr lang="hr-HR" dirty="0"/>
              <a:t>prebivališta</a:t>
            </a:r>
            <a:r>
              <a:rPr lang="en-US" dirty="0"/>
              <a:t>/</a:t>
            </a:r>
            <a:r>
              <a:rPr lang="hr-HR" dirty="0"/>
              <a:t>boravišta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F5359-BD97-452C-8145-9D617C63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10"/>
            <a:ext cx="10515600" cy="875847"/>
          </a:xfrm>
        </p:spPr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Unos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i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uređivanje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studenata</a:t>
            </a:r>
            <a:r>
              <a:rPr lang="en-US" b="0" dirty="0">
                <a:latin typeface="Arial"/>
                <a:cs typeface="Arial"/>
              </a:rPr>
              <a:t>(6)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0F309-76E5-4930-8601-66F2C667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24" y="1061236"/>
            <a:ext cx="6775076" cy="51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57A6C-227E-4F5F-AB67-D144B2AE0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514" y="1096258"/>
            <a:ext cx="5181600" cy="508814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Opcija “</a:t>
            </a:r>
            <a:r>
              <a:rPr lang="hr-HR" dirty="0"/>
              <a:t>Detalji</a:t>
            </a:r>
            <a:r>
              <a:rPr lang="en-US" dirty="0"/>
              <a:t>” – </a:t>
            </a:r>
            <a:r>
              <a:rPr lang="hr-HR" dirty="0"/>
              <a:t>većina</a:t>
            </a:r>
            <a:r>
              <a:rPr lang="en-US" dirty="0"/>
              <a:t> </a:t>
            </a:r>
            <a:r>
              <a:rPr lang="hr-HR" dirty="0"/>
              <a:t>akcija</a:t>
            </a:r>
            <a:r>
              <a:rPr lang="en-US" dirty="0"/>
              <a:t> </a:t>
            </a:r>
            <a:r>
              <a:rPr lang="hr-HR" dirty="0"/>
              <a:t>vezanih</a:t>
            </a:r>
            <a:r>
              <a:rPr lang="en-US" dirty="0"/>
              <a:t> za </a:t>
            </a:r>
            <a:r>
              <a:rPr lang="hr-HR" dirty="0"/>
              <a:t>studenta</a:t>
            </a:r>
          </a:p>
          <a:p>
            <a:endParaRPr lang="en-US" dirty="0"/>
          </a:p>
          <a:p>
            <a:endParaRPr lang="en-US" dirty="0"/>
          </a:p>
          <a:p>
            <a:r>
              <a:rPr lang="hr-HR" dirty="0"/>
              <a:t>Iskaznice</a:t>
            </a:r>
            <a:r>
              <a:rPr lang="en-US" dirty="0"/>
              <a:t>, </a:t>
            </a:r>
            <a:r>
              <a:rPr lang="hr-HR" dirty="0"/>
              <a:t>privremene</a:t>
            </a:r>
            <a:r>
              <a:rPr lang="en-US" dirty="0"/>
              <a:t> </a:t>
            </a:r>
            <a:r>
              <a:rPr lang="hr-HR" dirty="0"/>
              <a:t>iskaznice</a:t>
            </a:r>
            <a:r>
              <a:rPr lang="en-US" dirty="0"/>
              <a:t>, </a:t>
            </a:r>
            <a:r>
              <a:rPr lang="hr-HR" dirty="0"/>
              <a:t>dom</a:t>
            </a:r>
            <a:r>
              <a:rPr lang="en-US" dirty="0"/>
              <a:t>, </a:t>
            </a:r>
            <a:r>
              <a:rPr lang="hr-HR" dirty="0"/>
              <a:t>mobilnost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r>
              <a:rPr lang="hr-HR" dirty="0"/>
              <a:t>Dodjela</a:t>
            </a:r>
            <a:r>
              <a:rPr lang="en-US" dirty="0"/>
              <a:t> </a:t>
            </a:r>
            <a:r>
              <a:rPr lang="hr-HR" dirty="0"/>
              <a:t>iskaznice</a:t>
            </a:r>
            <a:r>
              <a:rPr lang="en-US" dirty="0"/>
              <a:t> – </a:t>
            </a:r>
            <a:r>
              <a:rPr lang="hr-HR" dirty="0"/>
              <a:t>kliknemo</a:t>
            </a:r>
            <a:r>
              <a:rPr lang="en-US" dirty="0"/>
              <a:t> </a:t>
            </a:r>
            <a:r>
              <a:rPr lang="hr-HR" dirty="0"/>
              <a:t>gumb</a:t>
            </a:r>
            <a:r>
              <a:rPr lang="en-US" dirty="0"/>
              <a:t> “ISKAZNICE”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652FF-9B49-4968-8355-D88F5F56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49"/>
            <a:ext cx="10515600" cy="875847"/>
          </a:xfrm>
        </p:spPr>
        <p:txBody>
          <a:bodyPr/>
          <a:lstStyle/>
          <a:p>
            <a:r>
              <a:rPr lang="hr-HR" b="0" dirty="0">
                <a:latin typeface="Arial"/>
                <a:cs typeface="Arial"/>
              </a:rPr>
              <a:t>Dodjela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iskaznice</a:t>
            </a:r>
            <a:endParaRPr lang="hr-H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D21B0-7B70-4F23-9D83-1DA2331CE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88" y="1052656"/>
            <a:ext cx="5783712" cy="5175345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0F3892-95F3-4F3B-BE99-A517B6BC51F3}"/>
              </a:ext>
            </a:extLst>
          </p:cNvPr>
          <p:cNvSpPr/>
          <p:nvPr/>
        </p:nvSpPr>
        <p:spPr>
          <a:xfrm>
            <a:off x="10258567" y="5145206"/>
            <a:ext cx="66419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BC0B59-DAF6-490E-8C82-1D2CDBAFFF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32513" y="2075636"/>
            <a:ext cx="7783286" cy="24062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9A5D-13B2-8108-8692-902DEF031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998" y="1815470"/>
            <a:ext cx="4163515" cy="3715035"/>
          </a:xfrm>
        </p:spPr>
        <p:txBody>
          <a:bodyPr/>
          <a:lstStyle/>
          <a:p>
            <a:endParaRPr lang="en-US" dirty="0"/>
          </a:p>
          <a:p>
            <a:r>
              <a:rPr lang="hr-HR" dirty="0"/>
              <a:t>Kliknemo</a:t>
            </a:r>
            <a:r>
              <a:rPr lang="en-US" dirty="0"/>
              <a:t> </a:t>
            </a:r>
            <a:r>
              <a:rPr lang="hr-HR" dirty="0"/>
              <a:t>gumb</a:t>
            </a:r>
            <a:r>
              <a:rPr lang="en-US" dirty="0"/>
              <a:t> “ZATRAŽI ISKAZNICU”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3CE51-7ACE-4AE7-B5CA-675B4FF6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Dodjela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iskaznice</a:t>
            </a:r>
            <a:r>
              <a:rPr lang="en-US" b="0" dirty="0">
                <a:latin typeface="Arial"/>
                <a:cs typeface="Arial"/>
              </a:rPr>
              <a:t>(2)</a:t>
            </a:r>
            <a:endParaRPr lang="hr-H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EB186B-08EC-4251-BDE2-AD21EFFBCE3B}"/>
              </a:ext>
            </a:extLst>
          </p:cNvPr>
          <p:cNvSpPr/>
          <p:nvPr/>
        </p:nvSpPr>
        <p:spPr>
          <a:xfrm>
            <a:off x="9789994" y="2638567"/>
            <a:ext cx="2188191" cy="468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7E55-B582-4A39-A7DF-DCA5ED88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73512"/>
            <a:ext cx="4913798" cy="508814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Kako </a:t>
            </a:r>
            <a:r>
              <a:rPr lang="hr-HR" dirty="0"/>
              <a:t>bismo</a:t>
            </a:r>
            <a:r>
              <a:rPr lang="en-US" dirty="0"/>
              <a:t> </a:t>
            </a:r>
            <a:r>
              <a:rPr lang="hr-HR" dirty="0"/>
              <a:t>uspješno</a:t>
            </a:r>
            <a:r>
              <a:rPr lang="en-US" dirty="0"/>
              <a:t> </a:t>
            </a:r>
            <a:r>
              <a:rPr lang="hr-HR" dirty="0"/>
              <a:t>zatražili</a:t>
            </a:r>
            <a:r>
              <a:rPr lang="en-US" dirty="0"/>
              <a:t> </a:t>
            </a:r>
            <a:r>
              <a:rPr lang="hr-HR" dirty="0"/>
              <a:t>iskaznicu</a:t>
            </a:r>
            <a:r>
              <a:rPr lang="en-US" dirty="0"/>
              <a:t>, </a:t>
            </a:r>
            <a:r>
              <a:rPr lang="hr-HR" dirty="0"/>
              <a:t>potreban</a:t>
            </a:r>
            <a:r>
              <a:rPr lang="en-US" dirty="0"/>
              <a:t> je </a:t>
            </a:r>
            <a:r>
              <a:rPr lang="hr-HR" dirty="0"/>
              <a:t>ispravan</a:t>
            </a:r>
            <a:r>
              <a:rPr lang="en-US" dirty="0"/>
              <a:t> </a:t>
            </a:r>
            <a:r>
              <a:rPr lang="hr-HR" dirty="0"/>
              <a:t>unos</a:t>
            </a:r>
            <a:r>
              <a:rPr lang="en-US" dirty="0"/>
              <a:t> </a:t>
            </a:r>
            <a:r>
              <a:rPr lang="hr-HR" dirty="0"/>
              <a:t>podataka</a:t>
            </a:r>
          </a:p>
          <a:p>
            <a:endParaRPr lang="en-US" dirty="0"/>
          </a:p>
          <a:p>
            <a:r>
              <a:rPr lang="hr-HR" dirty="0"/>
              <a:t>Napomena</a:t>
            </a:r>
            <a:r>
              <a:rPr lang="en-US" dirty="0"/>
              <a:t>: </a:t>
            </a:r>
            <a:r>
              <a:rPr lang="hr-HR" dirty="0"/>
              <a:t>obratiti</a:t>
            </a:r>
            <a:r>
              <a:rPr lang="en-US" dirty="0"/>
              <a:t> </a:t>
            </a:r>
            <a:r>
              <a:rPr lang="hr-HR" dirty="0"/>
              <a:t>pažnju</a:t>
            </a:r>
            <a:r>
              <a:rPr lang="en-US" dirty="0"/>
              <a:t> </a:t>
            </a:r>
            <a:r>
              <a:rPr lang="hr-HR" dirty="0"/>
              <a:t>na</a:t>
            </a:r>
            <a:r>
              <a:rPr lang="en-US" dirty="0"/>
              <a:t> </a:t>
            </a:r>
            <a:r>
              <a:rPr lang="hr-HR" dirty="0"/>
              <a:t>dimenzije</a:t>
            </a:r>
            <a:r>
              <a:rPr lang="en-US" dirty="0"/>
              <a:t> </a:t>
            </a:r>
            <a:r>
              <a:rPr lang="hr-HR" dirty="0"/>
              <a:t>slike</a:t>
            </a:r>
            <a:r>
              <a:rPr lang="en-US" dirty="0"/>
              <a:t> 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hr-HR" dirty="0"/>
              <a:t>potpisa</a:t>
            </a:r>
            <a:r>
              <a:rPr lang="en-US" dirty="0"/>
              <a:t> </a:t>
            </a:r>
            <a:r>
              <a:rPr lang="hr-HR" dirty="0"/>
              <a:t>studenta</a:t>
            </a:r>
          </a:p>
          <a:p>
            <a:endParaRPr lang="en-US" dirty="0"/>
          </a:p>
          <a:p>
            <a:r>
              <a:rPr lang="hr-HR" dirty="0"/>
              <a:t>Slika</a:t>
            </a:r>
            <a:r>
              <a:rPr lang="en-US" dirty="0"/>
              <a:t>: 300 x 300 px</a:t>
            </a:r>
          </a:p>
          <a:p>
            <a:endParaRPr lang="en-US" dirty="0"/>
          </a:p>
          <a:p>
            <a:r>
              <a:rPr lang="hr-HR" dirty="0"/>
              <a:t>Potpis</a:t>
            </a:r>
            <a:r>
              <a:rPr lang="en-US" dirty="0"/>
              <a:t>: 400 x 70 px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71E95-50E2-4AEC-BFD9-B57FA1C5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64" y="157321"/>
            <a:ext cx="10830636" cy="87584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3600" b="0" dirty="0">
                <a:latin typeface="Arial"/>
                <a:cs typeface="Arial"/>
              </a:rPr>
              <a:t>Dodjela </a:t>
            </a:r>
            <a:r>
              <a:rPr lang="en-US" sz="3600" b="0" dirty="0" err="1">
                <a:latin typeface="Arial"/>
                <a:cs typeface="Arial"/>
              </a:rPr>
              <a:t>iskaznice</a:t>
            </a:r>
            <a:r>
              <a:rPr lang="en-US" sz="3600" b="0" dirty="0">
                <a:latin typeface="Arial"/>
                <a:cs typeface="Arial"/>
              </a:rPr>
              <a:t>(3)</a:t>
            </a:r>
            <a:endParaRPr lang="hr-HR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4B2E3-CFB9-4A4B-8C92-E07A446ED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148" y="0"/>
            <a:ext cx="7398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57A6C-227E-4F5F-AB67-D144B2AE0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514" y="1096258"/>
            <a:ext cx="5181600" cy="508814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Opcija “</a:t>
            </a:r>
            <a:r>
              <a:rPr lang="hr-HR" dirty="0"/>
              <a:t>Detalji</a:t>
            </a:r>
            <a:r>
              <a:rPr lang="en-US" dirty="0"/>
              <a:t>” – </a:t>
            </a:r>
            <a:r>
              <a:rPr lang="hr-HR" dirty="0"/>
              <a:t>većina</a:t>
            </a:r>
            <a:r>
              <a:rPr lang="en-US" dirty="0"/>
              <a:t> </a:t>
            </a:r>
            <a:r>
              <a:rPr lang="hr-HR" dirty="0"/>
              <a:t>akcija</a:t>
            </a:r>
            <a:r>
              <a:rPr lang="en-US" dirty="0"/>
              <a:t> </a:t>
            </a:r>
            <a:r>
              <a:rPr lang="hr-HR" dirty="0"/>
              <a:t>vezanih</a:t>
            </a:r>
            <a:r>
              <a:rPr lang="en-US" dirty="0"/>
              <a:t> za </a:t>
            </a:r>
            <a:r>
              <a:rPr lang="hr-HR" dirty="0"/>
              <a:t>studenta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hr-HR" dirty="0"/>
              <a:t>Upis</a:t>
            </a:r>
            <a:r>
              <a:rPr lang="en-US" dirty="0"/>
              <a:t> godine – </a:t>
            </a:r>
            <a:r>
              <a:rPr lang="hr-HR" dirty="0"/>
              <a:t>kliknemo</a:t>
            </a:r>
            <a:r>
              <a:rPr lang="en-US" dirty="0"/>
              <a:t> </a:t>
            </a:r>
            <a:r>
              <a:rPr lang="hr-HR" dirty="0"/>
              <a:t>gumb</a:t>
            </a:r>
            <a:r>
              <a:rPr lang="en-US" dirty="0"/>
              <a:t> “UPIS GODINE”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652FF-9B49-4968-8355-D88F5F56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49"/>
            <a:ext cx="10515600" cy="875847"/>
          </a:xfrm>
        </p:spPr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Upis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godine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E035F-FFDE-44D4-970F-F64109F8C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096" y="1058706"/>
            <a:ext cx="5763904" cy="51576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1FCA4-AC79-4D20-8F5C-CF5DF2E2825B}"/>
              </a:ext>
            </a:extLst>
          </p:cNvPr>
          <p:cNvSpPr/>
          <p:nvPr/>
        </p:nvSpPr>
        <p:spPr>
          <a:xfrm>
            <a:off x="7392537" y="5445457"/>
            <a:ext cx="709684" cy="309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Sadržaj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4706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514350">
              <a:lnSpc>
                <a:spcPct val="150000"/>
              </a:lnSpc>
              <a:buAutoNum type="arabicPeriod"/>
            </a:pPr>
            <a:r>
              <a:rPr lang="hr-HR" sz="3200" dirty="0">
                <a:latin typeface="Arial"/>
                <a:cs typeface="Arial"/>
              </a:rPr>
              <a:t>Opće</a:t>
            </a:r>
            <a:r>
              <a:rPr lang="en-GB" sz="3200" dirty="0">
                <a:latin typeface="Arial"/>
                <a:cs typeface="Arial"/>
              </a:rPr>
              <a:t> o </a:t>
            </a:r>
            <a:r>
              <a:rPr lang="hr-BA" sz="3200" dirty="0">
                <a:latin typeface="Arial"/>
                <a:cs typeface="Arial"/>
              </a:rPr>
              <a:t>aplikaciji</a:t>
            </a:r>
            <a:r>
              <a:rPr lang="en-GB" sz="3200" dirty="0">
                <a:latin typeface="Arial"/>
                <a:cs typeface="Arial"/>
              </a:rPr>
              <a:t> “</a:t>
            </a:r>
            <a:r>
              <a:rPr lang="hr-BA" sz="3200" dirty="0">
                <a:latin typeface="Arial"/>
                <a:cs typeface="Arial"/>
              </a:rPr>
              <a:t>Evidencija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hr-BA" sz="3200" dirty="0">
                <a:latin typeface="Arial"/>
                <a:cs typeface="Arial"/>
              </a:rPr>
              <a:t>studentskih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hr-BA" sz="3200" dirty="0">
                <a:latin typeface="Arial"/>
                <a:cs typeface="Arial"/>
              </a:rPr>
              <a:t>prava</a:t>
            </a:r>
            <a:r>
              <a:rPr lang="en-GB" sz="3200" dirty="0">
                <a:latin typeface="Arial"/>
                <a:cs typeface="Arial"/>
              </a:rPr>
              <a:t>”</a:t>
            </a:r>
            <a:endParaRPr lang="en-US" dirty="0"/>
          </a:p>
          <a:p>
            <a:pPr marL="457200" indent="-514350">
              <a:lnSpc>
                <a:spcPct val="150000"/>
              </a:lnSpc>
              <a:buAutoNum type="arabicPeriod"/>
            </a:pPr>
            <a:r>
              <a:rPr lang="hr-BA" sz="3200" dirty="0">
                <a:latin typeface="Arial"/>
                <a:cs typeface="Arial"/>
              </a:rPr>
              <a:t>Pregled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hr-BA" sz="3200" dirty="0">
                <a:latin typeface="Arial"/>
                <a:cs typeface="Arial"/>
              </a:rPr>
              <a:t>osnovnih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hr-BA" sz="3200" dirty="0">
                <a:latin typeface="Arial"/>
                <a:cs typeface="Arial"/>
              </a:rPr>
              <a:t>funkcionalnosti</a:t>
            </a:r>
            <a:r>
              <a:rPr lang="en-GB" sz="3200" dirty="0">
                <a:latin typeface="Arial"/>
                <a:cs typeface="Arial"/>
              </a:rPr>
              <a:t> po </a:t>
            </a:r>
            <a:r>
              <a:rPr lang="hr-BA" sz="3200" dirty="0">
                <a:latin typeface="Arial"/>
                <a:cs typeface="Arial"/>
              </a:rPr>
              <a:t>modulima</a:t>
            </a:r>
            <a:endParaRPr lang="hr-BA" sz="3200" dirty="0"/>
          </a:p>
          <a:p>
            <a:pPr marL="457200" indent="-514350">
              <a:lnSpc>
                <a:spcPct val="150000"/>
              </a:lnSpc>
              <a:buAutoNum type="arabicPeriod"/>
            </a:pPr>
            <a:r>
              <a:rPr lang="hr-BA" sz="3200" dirty="0">
                <a:latin typeface="Arial"/>
                <a:cs typeface="Arial"/>
              </a:rPr>
              <a:t>Najčešće</a:t>
            </a:r>
            <a:r>
              <a:rPr lang="en-GB" sz="3200" dirty="0">
                <a:latin typeface="Arial"/>
                <a:cs typeface="Arial"/>
              </a:rPr>
              <a:t> </a:t>
            </a:r>
            <a:r>
              <a:rPr lang="hr-HR" sz="3200" dirty="0">
                <a:latin typeface="Arial"/>
                <a:cs typeface="Arial"/>
              </a:rPr>
              <a:t>aktivnosti</a:t>
            </a:r>
            <a:r>
              <a:rPr lang="en-GB" sz="3200" dirty="0">
                <a:latin typeface="Arial"/>
                <a:cs typeface="Arial"/>
              </a:rPr>
              <a:t> u ESP</a:t>
            </a:r>
            <a:endParaRPr lang="en-GB" sz="3200" dirty="0"/>
          </a:p>
          <a:p>
            <a:pPr marL="457200" indent="-514350">
              <a:lnSpc>
                <a:spcPct val="150000"/>
              </a:lnSpc>
              <a:buAutoNum type="arabicPeriod"/>
            </a:pPr>
            <a:r>
              <a:rPr lang="hr-BA" sz="3200" dirty="0">
                <a:latin typeface="Arial"/>
                <a:cs typeface="Arial"/>
              </a:rPr>
              <a:t>Zaključak</a:t>
            </a:r>
            <a:endParaRPr lang="hr-BA" sz="3200" dirty="0"/>
          </a:p>
        </p:txBody>
      </p:sp>
    </p:spTree>
    <p:extLst>
      <p:ext uri="{BB962C8B-B14F-4D97-AF65-F5344CB8AC3E}">
        <p14:creationId xmlns:p14="http://schemas.microsoft.com/office/powerpoint/2010/main" val="36787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6D9D-3FF0-4B89-A0F1-AB4B2171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Upis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godine</a:t>
            </a:r>
            <a:r>
              <a:rPr lang="en-US" b="0" dirty="0">
                <a:latin typeface="Arial"/>
                <a:cs typeface="Arial"/>
              </a:rPr>
              <a:t>(2)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7C2512-1EFA-490C-BC77-14369DF51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2257" y="2254612"/>
            <a:ext cx="7739742" cy="254438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1DF2A0-BC8F-443D-991C-EB1386A7AF11}"/>
              </a:ext>
            </a:extLst>
          </p:cNvPr>
          <p:cNvSpPr txBox="1">
            <a:spLocks/>
          </p:cNvSpPr>
          <p:nvPr/>
        </p:nvSpPr>
        <p:spPr>
          <a:xfrm>
            <a:off x="168998" y="1815470"/>
            <a:ext cx="4283259" cy="3715035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hr-HR" dirty="0"/>
              <a:t>Uređivanje</a:t>
            </a:r>
            <a:r>
              <a:rPr lang="en-US" dirty="0"/>
              <a:t> </a:t>
            </a:r>
            <a:r>
              <a:rPr lang="hr-HR" dirty="0"/>
              <a:t>upisa</a:t>
            </a:r>
            <a:r>
              <a:rPr lang="en-US" dirty="0"/>
              <a:t> godine (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hr-HR" dirty="0"/>
              <a:t>postoji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hr-HR" dirty="0"/>
              <a:t>Dodavanje</a:t>
            </a:r>
            <a:r>
              <a:rPr lang="en-US" dirty="0"/>
              <a:t> </a:t>
            </a:r>
            <a:r>
              <a:rPr lang="hr-HR" dirty="0"/>
              <a:t>novog</a:t>
            </a:r>
            <a:r>
              <a:rPr lang="en-US" dirty="0"/>
              <a:t> </a:t>
            </a:r>
            <a:r>
              <a:rPr lang="hr-HR" dirty="0"/>
              <a:t>upisa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D67099-6BFB-4FBD-83C5-DF902B0A2CCF}"/>
              </a:ext>
            </a:extLst>
          </p:cNvPr>
          <p:cNvSpPr/>
          <p:nvPr/>
        </p:nvSpPr>
        <p:spPr>
          <a:xfrm>
            <a:off x="4535605" y="3939654"/>
            <a:ext cx="6491785" cy="486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D86F0-31D2-4C1D-8F09-1D8FCA7A0F94}"/>
              </a:ext>
            </a:extLst>
          </p:cNvPr>
          <p:cNvSpPr/>
          <p:nvPr/>
        </p:nvSpPr>
        <p:spPr>
          <a:xfrm>
            <a:off x="11168418" y="3939654"/>
            <a:ext cx="473122" cy="163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D63892-90CF-4302-A205-44CC71C52792}"/>
              </a:ext>
            </a:extLst>
          </p:cNvPr>
          <p:cNvSpPr/>
          <p:nvPr/>
        </p:nvSpPr>
        <p:spPr>
          <a:xfrm>
            <a:off x="9953767" y="2797791"/>
            <a:ext cx="2174543" cy="446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3FAD-42DD-4613-A541-71761A237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898" y="1150833"/>
            <a:ext cx="5181600" cy="5088143"/>
          </a:xfrm>
        </p:spPr>
        <p:txBody>
          <a:bodyPr/>
          <a:lstStyle/>
          <a:p>
            <a:endParaRPr lang="en-US" dirty="0"/>
          </a:p>
          <a:p>
            <a:r>
              <a:rPr lang="hr-HR" dirty="0"/>
              <a:t>Uređivanje</a:t>
            </a:r>
            <a:r>
              <a:rPr lang="en-US" dirty="0"/>
              <a:t> </a:t>
            </a:r>
            <a:r>
              <a:rPr lang="hr-HR" dirty="0"/>
              <a:t>podataka</a:t>
            </a:r>
            <a:r>
              <a:rPr lang="en-US" dirty="0"/>
              <a:t> – </a:t>
            </a:r>
            <a:r>
              <a:rPr lang="hr-HR" dirty="0"/>
              <a:t>ak.</a:t>
            </a:r>
            <a:r>
              <a:rPr lang="en-US" dirty="0"/>
              <a:t> god., godina </a:t>
            </a:r>
            <a:r>
              <a:rPr lang="hr-HR" dirty="0"/>
              <a:t>koju</a:t>
            </a:r>
            <a:r>
              <a:rPr lang="en-US" dirty="0"/>
              <a:t> student </a:t>
            </a:r>
            <a:r>
              <a:rPr lang="hr-HR" dirty="0"/>
              <a:t>upisuje</a:t>
            </a:r>
            <a:r>
              <a:rPr lang="en-US" dirty="0"/>
              <a:t>, </a:t>
            </a:r>
            <a:r>
              <a:rPr lang="hr-HR" dirty="0"/>
              <a:t>vrsta</a:t>
            </a:r>
            <a:r>
              <a:rPr lang="en-US" dirty="0"/>
              <a:t> </a:t>
            </a:r>
            <a:r>
              <a:rPr lang="hr-HR" dirty="0"/>
              <a:t>studija</a:t>
            </a:r>
            <a:r>
              <a:rPr lang="en-US" dirty="0"/>
              <a:t>, </a:t>
            </a:r>
            <a:r>
              <a:rPr lang="hr-HR" dirty="0"/>
              <a:t>naziv</a:t>
            </a:r>
            <a:r>
              <a:rPr lang="en-US" dirty="0"/>
              <a:t> </a:t>
            </a:r>
            <a:r>
              <a:rPr lang="hr-HR" dirty="0"/>
              <a:t>studija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F5359-BD97-452C-8145-9D617C63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10"/>
            <a:ext cx="10515600" cy="875847"/>
          </a:xfrm>
        </p:spPr>
        <p:txBody>
          <a:bodyPr/>
          <a:lstStyle/>
          <a:p>
            <a:r>
              <a:rPr lang="hr-HR" b="0" dirty="0">
                <a:latin typeface="Arial"/>
                <a:cs typeface="Arial"/>
              </a:rPr>
              <a:t>Upis</a:t>
            </a:r>
            <a:r>
              <a:rPr lang="en-GB" b="0" dirty="0">
                <a:latin typeface="Arial"/>
                <a:cs typeface="Arial"/>
              </a:rPr>
              <a:t> </a:t>
            </a:r>
            <a:r>
              <a:rPr lang="hr-HR" b="0" dirty="0">
                <a:latin typeface="Arial"/>
                <a:cs typeface="Arial"/>
              </a:rPr>
              <a:t>godine</a:t>
            </a:r>
            <a:r>
              <a:rPr lang="en-US" b="0" dirty="0">
                <a:latin typeface="Arial"/>
                <a:cs typeface="Arial"/>
              </a:rPr>
              <a:t>(3)</a:t>
            </a: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CCD8D-4456-4237-8C12-B5761B52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79" y="1062805"/>
            <a:ext cx="6578221" cy="51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3217-7223-448B-8FCB-34E28E06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Izdavanje i poništavanje iskaznice</a:t>
            </a:r>
            <a:endParaRPr lang="hr-HR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1B730BF-1051-5398-A6A6-11A5BBA6D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861" y="1857676"/>
            <a:ext cx="11636679" cy="2829827"/>
          </a:xfrm>
        </p:spPr>
      </p:pic>
    </p:spTree>
    <p:extLst>
      <p:ext uri="{BB962C8B-B14F-4D97-AF65-F5344CB8AC3E}">
        <p14:creationId xmlns:p14="http://schemas.microsoft.com/office/powerpoint/2010/main" val="2786810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6528CA-53B5-409F-ABB9-35AC4A26C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6428" y="1080151"/>
            <a:ext cx="7565023" cy="514206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F34D91-ADF3-42E3-8D1F-15B9C32CFF69}"/>
              </a:ext>
            </a:extLst>
          </p:cNvPr>
          <p:cNvSpPr txBox="1">
            <a:spLocks/>
          </p:cNvSpPr>
          <p:nvPr/>
        </p:nvSpPr>
        <p:spPr>
          <a:xfrm>
            <a:off x="0" y="1134077"/>
            <a:ext cx="4626429" cy="5088143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hr-HR" dirty="0"/>
              <a:t>Pretraga</a:t>
            </a:r>
            <a:r>
              <a:rPr lang="en-US" dirty="0"/>
              <a:t> </a:t>
            </a:r>
            <a:r>
              <a:rPr lang="hr-HR" dirty="0"/>
              <a:t>iskaznica</a:t>
            </a:r>
            <a:r>
              <a:rPr lang="en-US" dirty="0"/>
              <a:t> prema </a:t>
            </a:r>
            <a:r>
              <a:rPr lang="hr-HR" dirty="0"/>
              <a:t>imenu</a:t>
            </a:r>
            <a:r>
              <a:rPr lang="en-US" dirty="0"/>
              <a:t> 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hr-HR" dirty="0"/>
              <a:t>prezimenu</a:t>
            </a:r>
            <a:r>
              <a:rPr lang="en-US" dirty="0"/>
              <a:t>, OIB-u, JMBAG-u, </a:t>
            </a:r>
            <a:r>
              <a:rPr lang="hr-HR" dirty="0"/>
              <a:t>broju</a:t>
            </a:r>
            <a:r>
              <a:rPr lang="en-US" dirty="0"/>
              <a:t> </a:t>
            </a:r>
            <a:r>
              <a:rPr lang="hr-HR" dirty="0"/>
              <a:t>iskaznice</a:t>
            </a:r>
            <a:r>
              <a:rPr lang="en-US" dirty="0"/>
              <a:t>,…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BCE643-EA0D-4DB1-B470-66D24DB5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Izdavanje i poništavanje iskaznice</a:t>
            </a:r>
            <a:r>
              <a:rPr lang="en-US" b="0" dirty="0">
                <a:latin typeface="Arial"/>
                <a:cs typeface="Arial"/>
              </a:rPr>
              <a:t>(2)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80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58E0-253B-43CD-B44A-8A3F0B95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Izdavanje i poništavanje iskaznice</a:t>
            </a:r>
            <a:r>
              <a:rPr lang="en-US" b="0" dirty="0">
                <a:latin typeface="Arial"/>
                <a:cs typeface="Arial"/>
              </a:rPr>
              <a:t>(3)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370258-5416-4B89-B6C3-95738EA93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1846" y="1033169"/>
            <a:ext cx="6700154" cy="517502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4EFC33-64A1-4D39-8044-0285AAAB907C}"/>
              </a:ext>
            </a:extLst>
          </p:cNvPr>
          <p:cNvSpPr txBox="1">
            <a:spLocks/>
          </p:cNvSpPr>
          <p:nvPr/>
        </p:nvSpPr>
        <p:spPr>
          <a:xfrm>
            <a:off x="23648" y="1108646"/>
            <a:ext cx="5181600" cy="50881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hr-HR" dirty="0"/>
              <a:t>Ako</a:t>
            </a:r>
            <a:r>
              <a:rPr lang="en-US" dirty="0"/>
              <a:t> </a:t>
            </a:r>
            <a:r>
              <a:rPr lang="hr-HR" dirty="0"/>
              <a:t>smo</a:t>
            </a:r>
            <a:r>
              <a:rPr lang="en-US" dirty="0"/>
              <a:t> </a:t>
            </a:r>
            <a:r>
              <a:rPr lang="hr-HR" dirty="0"/>
              <a:t>uspješno</a:t>
            </a:r>
            <a:r>
              <a:rPr lang="en-US" dirty="0"/>
              <a:t> </a:t>
            </a:r>
            <a:r>
              <a:rPr lang="hr-HR" dirty="0"/>
              <a:t>pronašli</a:t>
            </a:r>
            <a:r>
              <a:rPr lang="en-US" dirty="0"/>
              <a:t> </a:t>
            </a:r>
            <a:r>
              <a:rPr lang="hr-HR" dirty="0"/>
              <a:t>vlasnika</a:t>
            </a:r>
            <a:r>
              <a:rPr lang="en-US" dirty="0"/>
              <a:t> </a:t>
            </a:r>
            <a:r>
              <a:rPr lang="hr-HR" dirty="0"/>
              <a:t>iskaznice</a:t>
            </a:r>
            <a:r>
              <a:rPr lang="en-US" dirty="0"/>
              <a:t>, </a:t>
            </a:r>
            <a:r>
              <a:rPr lang="hr-HR" dirty="0"/>
              <a:t>pojave</a:t>
            </a:r>
            <a:r>
              <a:rPr lang="en-US" dirty="0"/>
              <a:t> se </a:t>
            </a:r>
            <a:r>
              <a:rPr lang="hr-HR" dirty="0"/>
              <a:t>dodatne</a:t>
            </a:r>
            <a:r>
              <a:rPr lang="en-US" dirty="0"/>
              <a:t> </a:t>
            </a:r>
            <a:r>
              <a:rPr lang="hr-HR" dirty="0"/>
              <a:t>opcije</a:t>
            </a:r>
          </a:p>
          <a:p>
            <a:endParaRPr lang="en-US" dirty="0"/>
          </a:p>
          <a:p>
            <a:r>
              <a:rPr lang="hr-HR" dirty="0"/>
              <a:t>Izdavanje</a:t>
            </a:r>
            <a:r>
              <a:rPr lang="en-US" dirty="0"/>
              <a:t> </a:t>
            </a:r>
            <a:r>
              <a:rPr lang="hr-HR" dirty="0"/>
              <a:t>nove</a:t>
            </a:r>
            <a:r>
              <a:rPr lang="en-US" dirty="0"/>
              <a:t> </a:t>
            </a:r>
            <a:r>
              <a:rPr lang="hr-HR" dirty="0"/>
              <a:t>iskaznice</a:t>
            </a:r>
            <a:r>
              <a:rPr lang="en-US" dirty="0"/>
              <a:t> - </a:t>
            </a:r>
            <a:r>
              <a:rPr lang="hr-HR" dirty="0"/>
              <a:t>označimo</a:t>
            </a:r>
            <a:r>
              <a:rPr lang="en-US" dirty="0"/>
              <a:t> </a:t>
            </a:r>
            <a:r>
              <a:rPr lang="hr-HR" dirty="0"/>
              <a:t>gumb</a:t>
            </a:r>
            <a:r>
              <a:rPr lang="en-US" dirty="0"/>
              <a:t> </a:t>
            </a:r>
            <a:r>
              <a:rPr lang="hr-HR" dirty="0"/>
              <a:t>koji</a:t>
            </a:r>
            <a:r>
              <a:rPr lang="en-US" dirty="0"/>
              <a:t> će se </a:t>
            </a:r>
            <a:r>
              <a:rPr lang="hr-HR" dirty="0"/>
              <a:t>pokazati</a:t>
            </a:r>
            <a:r>
              <a:rPr lang="en-US" dirty="0"/>
              <a:t> ispod </a:t>
            </a:r>
            <a:r>
              <a:rPr lang="hr-HR" dirty="0"/>
              <a:t>opcije</a:t>
            </a:r>
            <a:r>
              <a:rPr lang="en-US" dirty="0"/>
              <a:t> “</a:t>
            </a:r>
            <a:r>
              <a:rPr lang="hr-HR" dirty="0"/>
              <a:t>Izdaj</a:t>
            </a:r>
            <a:r>
              <a:rPr lang="en-US" dirty="0"/>
              <a:t> </a:t>
            </a:r>
            <a:r>
              <a:rPr lang="hr-HR" dirty="0"/>
              <a:t>iskaznicu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hr-HR" dirty="0"/>
              <a:t>Uredi</a:t>
            </a:r>
            <a:r>
              <a:rPr lang="en-US" dirty="0"/>
              <a:t>” – </a:t>
            </a:r>
            <a:r>
              <a:rPr lang="hr-HR" dirty="0"/>
              <a:t>promjena</a:t>
            </a:r>
            <a:r>
              <a:rPr lang="en-US" dirty="0"/>
              <a:t> </a:t>
            </a:r>
            <a:r>
              <a:rPr lang="hr-HR" dirty="0"/>
              <a:t>statusa</a:t>
            </a:r>
            <a:r>
              <a:rPr lang="en-US" dirty="0"/>
              <a:t> </a:t>
            </a:r>
            <a:r>
              <a:rPr lang="hr-HR" dirty="0"/>
              <a:t>iskaznice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3CAF21-DD30-48EB-9F35-E9043413AD8C}"/>
              </a:ext>
            </a:extLst>
          </p:cNvPr>
          <p:cNvSpPr/>
          <p:nvPr/>
        </p:nvSpPr>
        <p:spPr>
          <a:xfrm>
            <a:off x="5559188" y="2602173"/>
            <a:ext cx="696036" cy="163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BEA242-09D3-4038-B0EB-006C600135D4}"/>
              </a:ext>
            </a:extLst>
          </p:cNvPr>
          <p:cNvSpPr/>
          <p:nvPr/>
        </p:nvSpPr>
        <p:spPr>
          <a:xfrm>
            <a:off x="5618328" y="5745707"/>
            <a:ext cx="1005385" cy="462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4FC08-7AB2-42E8-9177-7954706D51B4}"/>
              </a:ext>
            </a:extLst>
          </p:cNvPr>
          <p:cNvSpPr/>
          <p:nvPr/>
        </p:nvSpPr>
        <p:spPr>
          <a:xfrm>
            <a:off x="6678304" y="5745707"/>
            <a:ext cx="4289947" cy="451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39B91-75FF-473D-82D9-364B6E69E90C}"/>
              </a:ext>
            </a:extLst>
          </p:cNvPr>
          <p:cNvSpPr/>
          <p:nvPr/>
        </p:nvSpPr>
        <p:spPr>
          <a:xfrm>
            <a:off x="11559654" y="5745707"/>
            <a:ext cx="514065" cy="40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BB08D-D8E5-4D40-9EF5-5AC320736BC0}"/>
              </a:ext>
            </a:extLst>
          </p:cNvPr>
          <p:cNvSpPr/>
          <p:nvPr/>
        </p:nvSpPr>
        <p:spPr>
          <a:xfrm>
            <a:off x="11086531" y="5859439"/>
            <a:ext cx="436729" cy="209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C1EB-F06E-4891-AEBC-30F5FDAC0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Izdavanje i poništavanje iskaznice</a:t>
            </a:r>
            <a:r>
              <a:rPr lang="en-US" b="0" dirty="0">
                <a:latin typeface="Arial"/>
                <a:cs typeface="Arial"/>
              </a:rPr>
              <a:t>(4)</a:t>
            </a: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91A422-A826-4E90-A221-00B61C85C30F}"/>
              </a:ext>
            </a:extLst>
          </p:cNvPr>
          <p:cNvSpPr txBox="1">
            <a:spLocks/>
          </p:cNvSpPr>
          <p:nvPr/>
        </p:nvSpPr>
        <p:spPr>
          <a:xfrm>
            <a:off x="23648" y="1108646"/>
            <a:ext cx="4864038" cy="5088143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hr-HR" dirty="0"/>
              <a:t>Promjena</a:t>
            </a:r>
            <a:r>
              <a:rPr lang="en-US" dirty="0"/>
              <a:t> </a:t>
            </a:r>
            <a:r>
              <a:rPr lang="hr-HR" dirty="0"/>
              <a:t>statusa</a:t>
            </a:r>
            <a:r>
              <a:rPr lang="en-US" dirty="0"/>
              <a:t> </a:t>
            </a:r>
            <a:r>
              <a:rPr lang="hr-HR" dirty="0"/>
              <a:t>iskaznice</a:t>
            </a:r>
            <a:r>
              <a:rPr lang="en-US" dirty="0"/>
              <a:t> – </a:t>
            </a:r>
            <a:r>
              <a:rPr lang="hr-HR" dirty="0"/>
              <a:t>kliknemo</a:t>
            </a:r>
            <a:r>
              <a:rPr lang="en-US" dirty="0"/>
              <a:t> </a:t>
            </a:r>
            <a:r>
              <a:rPr lang="hr-HR" dirty="0"/>
              <a:t>na</a:t>
            </a:r>
            <a:r>
              <a:rPr lang="en-US" dirty="0"/>
              <a:t> polje “Status </a:t>
            </a:r>
            <a:r>
              <a:rPr lang="hr-HR" dirty="0"/>
              <a:t>izdane</a:t>
            </a:r>
            <a:r>
              <a:rPr lang="en-US" dirty="0"/>
              <a:t> </a:t>
            </a:r>
            <a:r>
              <a:rPr lang="hr-HR" dirty="0"/>
              <a:t>iskaznice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hr-HR" dirty="0"/>
              <a:t>Promjena</a:t>
            </a:r>
            <a:r>
              <a:rPr lang="en-US" dirty="0"/>
              <a:t> </a:t>
            </a:r>
            <a:r>
              <a:rPr lang="hr-HR" dirty="0"/>
              <a:t>slike</a:t>
            </a:r>
            <a:r>
              <a:rPr lang="en-US" dirty="0"/>
              <a:t> </a:t>
            </a:r>
            <a:r>
              <a:rPr lang="hr-HR" dirty="0"/>
              <a:t>ili</a:t>
            </a:r>
            <a:r>
              <a:rPr lang="en-US" dirty="0"/>
              <a:t> </a:t>
            </a:r>
            <a:r>
              <a:rPr lang="hr-HR" dirty="0"/>
              <a:t>potpisa</a:t>
            </a:r>
            <a:r>
              <a:rPr lang="en-US" dirty="0"/>
              <a:t> – </a:t>
            </a:r>
            <a:r>
              <a:rPr lang="hr-HR" dirty="0"/>
              <a:t>obavezno</a:t>
            </a:r>
            <a:r>
              <a:rPr lang="en-US" dirty="0"/>
              <a:t> </a:t>
            </a:r>
            <a:r>
              <a:rPr lang="hr-HR" dirty="0"/>
              <a:t>poništavanje</a:t>
            </a:r>
            <a:r>
              <a:rPr lang="en-US" dirty="0"/>
              <a:t> </a:t>
            </a:r>
            <a:r>
              <a:rPr lang="hr-HR" dirty="0"/>
              <a:t>iskaznice</a:t>
            </a:r>
            <a:r>
              <a:rPr lang="en-US" dirty="0"/>
              <a:t> 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hr-HR" dirty="0"/>
              <a:t>naručivanje</a:t>
            </a:r>
            <a:r>
              <a:rPr lang="en-US" dirty="0"/>
              <a:t> </a:t>
            </a:r>
            <a:r>
              <a:rPr lang="hr-HR" dirty="0"/>
              <a:t>nove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5B80B-B07C-4D6B-B83F-8B5D5392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606" y="1433013"/>
            <a:ext cx="7373158" cy="37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4EB5-9BF6-4E26-9A06-E1B9E992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dirty="0">
                <a:latin typeface="Arial"/>
                <a:cs typeface="Arial"/>
              </a:rPr>
              <a:t>Izdavanje i poništavanje iskaznice</a:t>
            </a:r>
            <a:r>
              <a:rPr lang="en-US" b="0" dirty="0">
                <a:latin typeface="Arial"/>
                <a:cs typeface="Arial"/>
              </a:rPr>
              <a:t>(5)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1E67D3-99B5-4E1E-803B-25548A805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7686" y="1918030"/>
            <a:ext cx="7280666" cy="33833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39F119-7661-4F84-9775-3957625BFDE8}"/>
              </a:ext>
            </a:extLst>
          </p:cNvPr>
          <p:cNvSpPr txBox="1">
            <a:spLocks/>
          </p:cNvSpPr>
          <p:nvPr/>
        </p:nvSpPr>
        <p:spPr>
          <a:xfrm>
            <a:off x="23648" y="1108646"/>
            <a:ext cx="4864038" cy="5088143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r>
              <a:rPr lang="hr-HR" dirty="0"/>
              <a:t>Odaberemo</a:t>
            </a:r>
            <a:r>
              <a:rPr lang="en-US" dirty="0"/>
              <a:t> </a:t>
            </a:r>
            <a:r>
              <a:rPr lang="hr-HR" dirty="0"/>
              <a:t>željeni</a:t>
            </a:r>
            <a:r>
              <a:rPr lang="en-US" dirty="0"/>
              <a:t> status</a:t>
            </a:r>
          </a:p>
          <a:p>
            <a:endParaRPr lang="en-US" dirty="0"/>
          </a:p>
          <a:p>
            <a:endParaRPr lang="en-US" dirty="0"/>
          </a:p>
          <a:p>
            <a:r>
              <a:rPr lang="hr-HR" dirty="0"/>
              <a:t>Spremimo promjene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AD2A-6F8F-4351-BAE9-153DEEDC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D5A6-494F-4DCB-96B7-02F12C30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787"/>
            <a:ext cx="10515600" cy="5088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endParaRPr lang="en-US" dirty="0"/>
          </a:p>
          <a:p>
            <a:pPr marL="227965" indent="-227965"/>
            <a:r>
              <a:rPr lang="en-US" dirty="0">
                <a:latin typeface="Arial"/>
                <a:cs typeface="Arial"/>
              </a:rPr>
              <a:t>Nova </a:t>
            </a:r>
            <a:r>
              <a:rPr lang="hr-HR" dirty="0">
                <a:latin typeface="Arial"/>
                <a:cs typeface="Arial"/>
              </a:rPr>
              <a:t>aplikacija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hr-HR" dirty="0">
                <a:latin typeface="Arial"/>
                <a:cs typeface="Arial"/>
              </a:rPr>
              <a:t>umjesto</a:t>
            </a:r>
            <a:r>
              <a:rPr lang="en-US" dirty="0">
                <a:latin typeface="Arial"/>
                <a:cs typeface="Arial"/>
              </a:rPr>
              <a:t> stare</a:t>
            </a:r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Stara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hr-HR" dirty="0">
                <a:latin typeface="Arial"/>
                <a:cs typeface="Arial"/>
              </a:rPr>
              <a:t>aplikacija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hr-HR" dirty="0">
                <a:latin typeface="Arial"/>
                <a:cs typeface="Arial"/>
              </a:rPr>
              <a:t>umirovit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hr-HR" dirty="0">
                <a:latin typeface="Arial"/>
                <a:cs typeface="Arial"/>
              </a:rPr>
              <a:t>će</a:t>
            </a:r>
            <a:r>
              <a:rPr lang="en-US" dirty="0">
                <a:latin typeface="Arial"/>
                <a:cs typeface="Arial"/>
              </a:rPr>
              <a:t> se 1.4.2023.</a:t>
            </a:r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r>
              <a:rPr lang="hr-HR" dirty="0">
                <a:latin typeface="Arial"/>
                <a:cs typeface="Arial"/>
              </a:rPr>
              <a:t>Pregled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hr-HR" dirty="0">
                <a:latin typeface="Arial"/>
                <a:cs typeface="Arial"/>
              </a:rPr>
              <a:t>osnovnih</a:t>
            </a:r>
            <a:r>
              <a:rPr lang="en-US" dirty="0">
                <a:latin typeface="Arial"/>
                <a:cs typeface="Arial"/>
              </a:rPr>
              <a:t> </a:t>
            </a:r>
            <a:r>
              <a:rPr lang="hr-HR" dirty="0">
                <a:latin typeface="Arial"/>
                <a:cs typeface="Arial"/>
              </a:rPr>
              <a:t>funkcionalnosti</a:t>
            </a:r>
            <a:r>
              <a:rPr lang="en-US" dirty="0">
                <a:latin typeface="Arial"/>
                <a:cs typeface="Arial"/>
              </a:rPr>
              <a:t> po </a:t>
            </a:r>
            <a:r>
              <a:rPr lang="hr-HR" dirty="0">
                <a:latin typeface="Arial"/>
                <a:cs typeface="Arial"/>
              </a:rPr>
              <a:t>modulima</a:t>
            </a:r>
            <a:endParaRPr lang="en-US" dirty="0">
              <a:latin typeface="Arial"/>
              <a:cs typeface="Arial"/>
            </a:endParaRPr>
          </a:p>
          <a:p>
            <a:pPr marL="227965" indent="-227965"/>
            <a:endParaRPr lang="hr-HR" dirty="0"/>
          </a:p>
          <a:p>
            <a:pPr marL="227965" indent="-227965"/>
            <a:endParaRPr lang="hr-HR" dirty="0">
              <a:latin typeface="Arial"/>
              <a:cs typeface="Arial"/>
            </a:endParaRPr>
          </a:p>
          <a:p>
            <a:pPr marL="227965" indent="-227965"/>
            <a:r>
              <a:rPr lang="hr-BA" dirty="0">
                <a:latin typeface="Arial"/>
                <a:cs typeface="Arial"/>
              </a:rPr>
              <a:t>Najčešće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hr-HR" dirty="0">
                <a:latin typeface="Arial"/>
                <a:cs typeface="Arial"/>
              </a:rPr>
              <a:t>aktivnosti</a:t>
            </a:r>
            <a:r>
              <a:rPr lang="en-GB" dirty="0">
                <a:latin typeface="Arial"/>
                <a:cs typeface="Arial"/>
              </a:rPr>
              <a:t> u ESP</a:t>
            </a:r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3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7DBD-02AA-42C1-A37F-7C6DA7F1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Dodatne informacije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3DAF6-695A-4920-9C50-BE3B5D3A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688"/>
            <a:ext cx="10816988" cy="5088146"/>
          </a:xfrm>
        </p:spPr>
        <p:txBody>
          <a:bodyPr/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Link </a:t>
            </a:r>
            <a:r>
              <a:rPr lang="hr-HR" dirty="0">
                <a:latin typeface="Arial"/>
                <a:cs typeface="Arial"/>
              </a:rPr>
              <a:t>na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hr-BA" dirty="0">
                <a:latin typeface="Arial"/>
                <a:cs typeface="Arial"/>
              </a:rPr>
              <a:t>aplikaciju</a:t>
            </a:r>
            <a:r>
              <a:rPr lang="en-US" dirty="0">
                <a:latin typeface="Arial"/>
                <a:cs typeface="Arial"/>
              </a:rPr>
              <a:t>: </a:t>
            </a:r>
            <a:r>
              <a:rPr lang="en-US" dirty="0">
                <a:latin typeface="Arial"/>
                <a:cs typeface="Arial"/>
                <a:hlinkClick r:id="rId2"/>
              </a:rPr>
              <a:t>https://issp.srce.hr/evidencijastudentskihprava</a:t>
            </a:r>
            <a:endParaRPr lang="en-US" dirty="0"/>
          </a:p>
          <a:p>
            <a:pPr marL="227965" indent="-227965"/>
            <a:endParaRPr lang="en-US" dirty="0"/>
          </a:p>
          <a:p>
            <a:pPr marL="227965" indent="-227965"/>
            <a:r>
              <a:rPr lang="hr-HR" dirty="0">
                <a:latin typeface="Arial"/>
                <a:cs typeface="Arial"/>
              </a:rPr>
              <a:t>Upute</a:t>
            </a:r>
            <a:r>
              <a:rPr lang="en-US" dirty="0">
                <a:latin typeface="Arial"/>
                <a:cs typeface="Arial"/>
              </a:rPr>
              <a:t> za </a:t>
            </a:r>
            <a:r>
              <a:rPr lang="hr-HR" dirty="0">
                <a:latin typeface="Arial"/>
                <a:cs typeface="Arial"/>
              </a:rPr>
              <a:t>korištenje</a:t>
            </a:r>
            <a:r>
              <a:rPr lang="en-US" dirty="0">
                <a:latin typeface="Arial"/>
                <a:cs typeface="Arial"/>
              </a:rPr>
              <a:t>: </a:t>
            </a:r>
            <a:r>
              <a:rPr lang="en-US" dirty="0">
                <a:latin typeface="Arial"/>
                <a:cs typeface="Arial"/>
                <a:hlinkClick r:id="rId3"/>
              </a:rPr>
              <a:t>https://wiki.srce.hr/display/ISSP/ESP+2022+-+Upute+za+korisnike</a:t>
            </a:r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Korisnička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hr-HR" dirty="0">
                <a:latin typeface="Arial"/>
                <a:cs typeface="Arial"/>
              </a:rPr>
              <a:t>podrška</a:t>
            </a:r>
            <a:r>
              <a:rPr lang="en-US" dirty="0">
                <a:latin typeface="Arial"/>
                <a:cs typeface="Arial"/>
              </a:rPr>
              <a:t>: </a:t>
            </a:r>
            <a:r>
              <a:rPr lang="en-US" dirty="0">
                <a:latin typeface="Arial"/>
                <a:cs typeface="Arial"/>
                <a:hlinkClick r:id="rId4"/>
              </a:rPr>
              <a:t>issp@srce.hr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en-US" dirty="0">
                <a:latin typeface="Arial"/>
                <a:cs typeface="Arial"/>
              </a:rPr>
              <a:t>Tu </a:t>
            </a:r>
            <a:r>
              <a:rPr lang="hr-HR" dirty="0">
                <a:latin typeface="Arial"/>
                <a:cs typeface="Arial"/>
              </a:rPr>
              <a:t>smo</a:t>
            </a:r>
            <a:r>
              <a:rPr lang="en-US" dirty="0">
                <a:latin typeface="Arial"/>
                <a:cs typeface="Arial"/>
              </a:rPr>
              <a:t> da </a:t>
            </a:r>
            <a:r>
              <a:rPr lang="hr-HR" dirty="0">
                <a:latin typeface="Arial"/>
                <a:cs typeface="Arial"/>
              </a:rPr>
              <a:t>pomognemo</a:t>
            </a:r>
            <a:r>
              <a:rPr lang="en-US" dirty="0">
                <a:latin typeface="Arial"/>
                <a:cs typeface="Arial"/>
              </a:rPr>
              <a:t> :)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Hvala na pažnji!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hr-HR" dirty="0"/>
          </a:p>
          <a:p>
            <a:r>
              <a:rPr lang="hr-HR" dirty="0">
                <a:latin typeface="Arial"/>
                <a:cs typeface="Arial"/>
              </a:rPr>
              <a:t>Centar za autorizaciju prava, S</a:t>
            </a:r>
            <a:r>
              <a:rPr lang="en-US" dirty="0" err="1">
                <a:latin typeface="Arial"/>
                <a:cs typeface="Arial"/>
              </a:rPr>
              <a:t>rce</a:t>
            </a:r>
            <a:endParaRPr lang="hr-HR" dirty="0">
              <a:latin typeface="Arial"/>
              <a:cs typeface="Arial"/>
            </a:endParaRPr>
          </a:p>
          <a:p>
            <a:r>
              <a:rPr lang="hr-HR" dirty="0">
                <a:latin typeface="Arial"/>
                <a:cs typeface="Arial"/>
              </a:rPr>
              <a:t>issp@srce.hr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/>
                <a:cs typeface="Arial"/>
              </a:rPr>
              <a:t>Opće informacije o aplikaciji ESP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dirty="0"/>
              <a:t>• Web </a:t>
            </a:r>
            <a:r>
              <a:rPr lang="hr-HR" sz="3200" dirty="0"/>
              <a:t>aplikacija</a:t>
            </a:r>
            <a:r>
              <a:rPr lang="en-GB" sz="3200" dirty="0"/>
              <a:t> “</a:t>
            </a:r>
            <a:r>
              <a:rPr lang="hr-HR" sz="3200" dirty="0"/>
              <a:t>Evidencija</a:t>
            </a:r>
            <a:r>
              <a:rPr lang="en-GB" sz="3200" dirty="0"/>
              <a:t> </a:t>
            </a:r>
            <a:r>
              <a:rPr lang="hr-HR" sz="3200" dirty="0"/>
              <a:t>studentskih</a:t>
            </a:r>
            <a:r>
              <a:rPr lang="en-GB" sz="3200" dirty="0"/>
              <a:t> </a:t>
            </a:r>
            <a:r>
              <a:rPr lang="hr-HR" sz="3200" dirty="0"/>
              <a:t>prava</a:t>
            </a:r>
            <a:r>
              <a:rPr lang="en-GB" sz="3200" dirty="0"/>
              <a:t>” (ESP) – rad </a:t>
            </a:r>
            <a:r>
              <a:rPr lang="hr-HR" sz="3200" dirty="0"/>
              <a:t>sa</a:t>
            </a:r>
            <a:r>
              <a:rPr lang="en-GB" sz="3200" dirty="0"/>
              <a:t> </a:t>
            </a:r>
            <a:r>
              <a:rPr lang="hr-HR" sz="3200" dirty="0"/>
              <a:t>studentskim</a:t>
            </a:r>
            <a:r>
              <a:rPr lang="en-GB" sz="3200" dirty="0"/>
              <a:t> </a:t>
            </a:r>
            <a:r>
              <a:rPr lang="hr-HR" sz="3200" dirty="0"/>
              <a:t>pravima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/>
              <a:t>•</a:t>
            </a:r>
            <a:r>
              <a:rPr lang="en-GB" dirty="0"/>
              <a:t> </a:t>
            </a:r>
            <a:r>
              <a:rPr lang="hr-HR" sz="3200" dirty="0"/>
              <a:t>Zamjena</a:t>
            </a:r>
            <a:r>
              <a:rPr lang="en-GB" sz="3200" dirty="0"/>
              <a:t> za </a:t>
            </a:r>
            <a:r>
              <a:rPr lang="hr-HR" sz="3200" dirty="0"/>
              <a:t>trenutnu</a:t>
            </a:r>
            <a:r>
              <a:rPr lang="en-GB" sz="3200" dirty="0"/>
              <a:t> desktop </a:t>
            </a:r>
            <a:r>
              <a:rPr lang="hr-HR" sz="3200" dirty="0"/>
              <a:t>aplikaciju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/>
              <a:t>• </a:t>
            </a:r>
            <a:r>
              <a:rPr lang="hr-HR" sz="3200" dirty="0"/>
              <a:t>Gašenje</a:t>
            </a:r>
            <a:r>
              <a:rPr lang="en-GB" sz="3200" dirty="0"/>
              <a:t> desktop </a:t>
            </a:r>
            <a:r>
              <a:rPr lang="hr-HR" sz="3200" dirty="0"/>
              <a:t>aplikacije</a:t>
            </a:r>
            <a:r>
              <a:rPr lang="en-GB" sz="3200" dirty="0"/>
              <a:t> (end of life) – 1.4.2023.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/>
              <a:t>• </a:t>
            </a:r>
            <a:r>
              <a:rPr lang="hr-HR" sz="3200" dirty="0"/>
              <a:t>Administracija</a:t>
            </a:r>
            <a:r>
              <a:rPr lang="en-GB" sz="3200" dirty="0"/>
              <a:t> </a:t>
            </a:r>
            <a:r>
              <a:rPr lang="hr-HR" sz="3200" dirty="0"/>
              <a:t>studentskih</a:t>
            </a:r>
            <a:r>
              <a:rPr lang="en-GB" sz="3200" dirty="0"/>
              <a:t> </a:t>
            </a:r>
            <a:r>
              <a:rPr lang="hr-HR" sz="3200" dirty="0"/>
              <a:t>iskaznica</a:t>
            </a:r>
            <a:r>
              <a:rPr lang="en-GB" sz="3200" dirty="0"/>
              <a:t> za </a:t>
            </a:r>
            <a:r>
              <a:rPr lang="hr-HR" sz="3200" dirty="0"/>
              <a:t>sva</a:t>
            </a:r>
            <a:r>
              <a:rPr lang="en-GB" sz="3200" dirty="0"/>
              <a:t> </a:t>
            </a:r>
            <a:r>
              <a:rPr lang="hr-HR" sz="3200" dirty="0"/>
              <a:t>visoka</a:t>
            </a:r>
            <a:r>
              <a:rPr lang="en-GB" sz="3200" dirty="0"/>
              <a:t> </a:t>
            </a:r>
            <a:r>
              <a:rPr lang="hr-HR" sz="3200" dirty="0"/>
              <a:t>učilišta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/>
          </a:p>
          <a:p>
            <a:pPr marL="0" indent="0">
              <a:lnSpc>
                <a:spcPct val="110000"/>
              </a:lnSpc>
              <a:buNone/>
            </a:pPr>
            <a:endParaRPr lang="en-GB" sz="3200" dirty="0"/>
          </a:p>
          <a:p>
            <a:pPr marL="0" indent="0">
              <a:lnSpc>
                <a:spcPct val="110000"/>
              </a:lnSpc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298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Pregled</a:t>
            </a:r>
            <a:r>
              <a:rPr lang="en-US" dirty="0"/>
              <a:t> </a:t>
            </a:r>
            <a:r>
              <a:rPr lang="hr-HR" dirty="0"/>
              <a:t>osnovnih</a:t>
            </a:r>
            <a:r>
              <a:rPr lang="en-US" dirty="0"/>
              <a:t> </a:t>
            </a:r>
            <a:r>
              <a:rPr lang="hr-HR" dirty="0"/>
              <a:t>funkcionalnosti</a:t>
            </a:r>
            <a:r>
              <a:rPr lang="en-US" dirty="0"/>
              <a:t> po </a:t>
            </a:r>
            <a:r>
              <a:rPr lang="hr-HR" dirty="0"/>
              <a:t>modulima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GB" sz="32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/>
              <a:t>• </a:t>
            </a:r>
            <a:r>
              <a:rPr lang="hr-BA" sz="3200" dirty="0"/>
              <a:t>Funkcionalnosti</a:t>
            </a:r>
            <a:r>
              <a:rPr lang="en-GB" sz="3200" dirty="0"/>
              <a:t> </a:t>
            </a:r>
            <a:r>
              <a:rPr lang="hr-BA" sz="3200" dirty="0"/>
              <a:t>aplikacije</a:t>
            </a:r>
            <a:r>
              <a:rPr lang="en-GB" sz="3200" dirty="0"/>
              <a:t> ESP </a:t>
            </a:r>
            <a:r>
              <a:rPr lang="hr-BA" sz="3200" dirty="0"/>
              <a:t>mogu</a:t>
            </a:r>
            <a:r>
              <a:rPr lang="en-GB" sz="3200" dirty="0"/>
              <a:t> se </a:t>
            </a:r>
            <a:r>
              <a:rPr lang="hr-BA" sz="3200" dirty="0"/>
              <a:t>podijeliti</a:t>
            </a:r>
            <a:r>
              <a:rPr lang="en-GB" sz="3200" dirty="0"/>
              <a:t> u </a:t>
            </a:r>
            <a:r>
              <a:rPr lang="hr-HR" sz="3200" dirty="0"/>
              <a:t>četiri</a:t>
            </a:r>
            <a:r>
              <a:rPr lang="en-GB" sz="3200" dirty="0"/>
              <a:t> </a:t>
            </a:r>
            <a:r>
              <a:rPr lang="hr-HR" sz="3200" dirty="0"/>
              <a:t>glavna</a:t>
            </a:r>
            <a:r>
              <a:rPr lang="en-GB" sz="3200" dirty="0"/>
              <a:t> </a:t>
            </a:r>
            <a:r>
              <a:rPr lang="hr-HR" sz="3200" dirty="0"/>
              <a:t>modula</a:t>
            </a:r>
            <a:r>
              <a:rPr lang="en-GB" sz="32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/>
              <a:t>    - “</a:t>
            </a:r>
            <a:r>
              <a:rPr lang="hr-HR" sz="3200" dirty="0"/>
              <a:t>Studenti</a:t>
            </a:r>
            <a:r>
              <a:rPr lang="en-GB" sz="3200" dirty="0"/>
              <a:t>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/>
              <a:t>    - “</a:t>
            </a:r>
            <a:r>
              <a:rPr lang="hr-HR" sz="3200" dirty="0"/>
              <a:t>Iskaznice</a:t>
            </a:r>
            <a:r>
              <a:rPr lang="en-GB" sz="3200" dirty="0"/>
              <a:t>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/>
              <a:t>    - “</a:t>
            </a:r>
            <a:r>
              <a:rPr lang="hr-HR" sz="3200" dirty="0"/>
              <a:t>Upis</a:t>
            </a:r>
            <a:r>
              <a:rPr lang="en-GB" sz="3200" dirty="0"/>
              <a:t> </a:t>
            </a:r>
            <a:r>
              <a:rPr lang="hr-HR" sz="3200" dirty="0"/>
              <a:t>godine</a:t>
            </a:r>
            <a:r>
              <a:rPr lang="en-GB" sz="3200" dirty="0"/>
              <a:t>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3200" dirty="0">
                <a:latin typeface="Arial"/>
                <a:cs typeface="Arial"/>
              </a:rPr>
              <a:t>    - “</a:t>
            </a:r>
            <a:r>
              <a:rPr lang="hr-HR" sz="3200" dirty="0">
                <a:latin typeface="Arial"/>
                <a:cs typeface="Arial"/>
              </a:rPr>
              <a:t>Ostalo</a:t>
            </a:r>
            <a:r>
              <a:rPr lang="en-GB" sz="3200" dirty="0">
                <a:latin typeface="Arial"/>
                <a:cs typeface="Arial"/>
              </a:rPr>
              <a:t>”</a:t>
            </a:r>
          </a:p>
          <a:p>
            <a:pPr marL="0" indent="0">
              <a:lnSpc>
                <a:spcPct val="110000"/>
              </a:lnSpc>
              <a:buNone/>
            </a:pPr>
            <a:endParaRPr lang="en-GB" sz="3200" dirty="0"/>
          </a:p>
          <a:p>
            <a:pPr marL="0" indent="0">
              <a:lnSpc>
                <a:spcPct val="110000"/>
              </a:lnSpc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829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3CB8-3E47-41A9-954B-0BA6CB82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 “</a:t>
            </a:r>
            <a:r>
              <a:rPr lang="hr-HR" dirty="0"/>
              <a:t>Studenti</a:t>
            </a:r>
            <a:r>
              <a:rPr lang="en-US" dirty="0"/>
              <a:t>”</a:t>
            </a:r>
          </a:p>
        </p:txBody>
      </p:sp>
      <p:pic>
        <p:nvPicPr>
          <p:cNvPr id="5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F0C62C-8C0B-CED7-025E-6F3E639B7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87387"/>
            <a:ext cx="10838516" cy="3622368"/>
          </a:xfrm>
        </p:spPr>
      </p:pic>
    </p:spTree>
    <p:extLst>
      <p:ext uri="{BB962C8B-B14F-4D97-AF65-F5344CB8AC3E}">
        <p14:creationId xmlns:p14="http://schemas.microsoft.com/office/powerpoint/2010/main" val="252156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511E-21B4-4A39-8CFD-4D70A24D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 “</a:t>
            </a:r>
            <a:r>
              <a:rPr lang="hr-HR" dirty="0"/>
              <a:t>Iskaznice</a:t>
            </a:r>
            <a:r>
              <a:rPr lang="en-US" dirty="0"/>
              <a:t>”</a:t>
            </a:r>
          </a:p>
        </p:txBody>
      </p:sp>
      <p:pic>
        <p:nvPicPr>
          <p:cNvPr id="5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5C0176E-8823-4E49-69B1-28B44D254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720" y="2444817"/>
            <a:ext cx="11759480" cy="2377440"/>
          </a:xfrm>
        </p:spPr>
      </p:pic>
    </p:spTree>
    <p:extLst>
      <p:ext uri="{BB962C8B-B14F-4D97-AF65-F5344CB8AC3E}">
        <p14:creationId xmlns:p14="http://schemas.microsoft.com/office/powerpoint/2010/main" val="103215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5CEF-EEAD-457C-8ECF-47B54E26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 “</a:t>
            </a:r>
            <a:r>
              <a:rPr lang="hr-HR" dirty="0"/>
              <a:t>Upis</a:t>
            </a:r>
            <a:r>
              <a:rPr lang="en-US" dirty="0"/>
              <a:t> godine”</a:t>
            </a:r>
          </a:p>
        </p:txBody>
      </p:sp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73AB3E3-6EC1-F2E4-6351-3B3B5CD9C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8778" y="1766346"/>
            <a:ext cx="9461635" cy="3552050"/>
          </a:xfrm>
        </p:spPr>
      </p:pic>
    </p:spTree>
    <p:extLst>
      <p:ext uri="{BB962C8B-B14F-4D97-AF65-F5344CB8AC3E}">
        <p14:creationId xmlns:p14="http://schemas.microsoft.com/office/powerpoint/2010/main" val="108612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8668-B344-4B23-B4B4-8BB20478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Modul “Ostalo”</a:t>
            </a:r>
          </a:p>
        </p:txBody>
      </p:sp>
      <p:pic>
        <p:nvPicPr>
          <p:cNvPr id="5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DD5A42-0B9D-FCB4-FA48-32D84ECF1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4272" y="2407530"/>
            <a:ext cx="8485463" cy="2842941"/>
          </a:xfrm>
        </p:spPr>
      </p:pic>
    </p:spTree>
    <p:extLst>
      <p:ext uri="{BB962C8B-B14F-4D97-AF65-F5344CB8AC3E}">
        <p14:creationId xmlns:p14="http://schemas.microsoft.com/office/powerpoint/2010/main" val="153500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7097-B939-794F-41D1-07A2D434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/>
                <a:cs typeface="Arial"/>
              </a:rPr>
              <a:t>Najčešće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aktivnosti</a:t>
            </a:r>
            <a:r>
              <a:rPr lang="en-US" dirty="0">
                <a:latin typeface="Arial"/>
                <a:cs typeface="Arial"/>
              </a:rPr>
              <a:t> u ESP </a:t>
            </a:r>
            <a:r>
              <a:rPr lang="hr-HR" dirty="0">
                <a:latin typeface="Arial"/>
                <a:cs typeface="Arial"/>
              </a:rPr>
              <a:t>aplikaciji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5DB39-D967-66C8-959B-E12EF2C1D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26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9bfb781-7795-463b-8895-63425e0309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DCDED07936A64A981EA1D2D68081F0" ma:contentTypeVersion="7" ma:contentTypeDescription="Stvaranje novog dokumenta." ma:contentTypeScope="" ma:versionID="23994736ad53daa77285234bcff70b62">
  <xsd:schema xmlns:xsd="http://www.w3.org/2001/XMLSchema" xmlns:xs="http://www.w3.org/2001/XMLSchema" xmlns:p="http://schemas.microsoft.com/office/2006/metadata/properties" xmlns:ns3="d9bfb781-7795-463b-8895-63425e0309ea" xmlns:ns4="1e833e53-1c1b-4e81-a5ef-abe738a64a78" targetNamespace="http://schemas.microsoft.com/office/2006/metadata/properties" ma:root="true" ma:fieldsID="a24f54ff5c23b65554ed1cc2939e4962" ns3:_="" ns4:_="">
    <xsd:import namespace="d9bfb781-7795-463b-8895-63425e0309ea"/>
    <xsd:import namespace="1e833e53-1c1b-4e81-a5ef-abe738a64a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fb781-7795-463b-8895-63425e030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33e53-1c1b-4e81-a5ef-abe738a64a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FAB7A4-6F5D-4605-BAED-B6C4902055C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e833e53-1c1b-4e81-a5ef-abe738a64a7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9bfb781-7795-463b-8895-63425e0309e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83B082-5DF8-4150-8108-E36F9D194F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B0AE4C-DA2D-477A-9F85-1648CAE7DF4B}">
  <ds:schemaRefs>
    <ds:schemaRef ds:uri="1e833e53-1c1b-4e81-a5ef-abe738a64a78"/>
    <ds:schemaRef ds:uri="d9bfb781-7795-463b-8895-63425e0309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648</Words>
  <Application>Microsoft Office PowerPoint</Application>
  <PresentationFormat>Widescreen</PresentationFormat>
  <Paragraphs>174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Administracija studenata kroz Evidenciju studentskih prava</vt:lpstr>
      <vt:lpstr>Sadržaj</vt:lpstr>
      <vt:lpstr>Opće informacije o aplikaciji ESP</vt:lpstr>
      <vt:lpstr>Pregled osnovnih funkcionalnosti po modulima</vt:lpstr>
      <vt:lpstr>Modul “Studenti”</vt:lpstr>
      <vt:lpstr>Modul “Iskaznice”</vt:lpstr>
      <vt:lpstr>Modul “Upis godine”</vt:lpstr>
      <vt:lpstr>Modul “Ostalo”</vt:lpstr>
      <vt:lpstr>Najčešće aktivnosti u ESP aplikaciji</vt:lpstr>
      <vt:lpstr>Unos i uređivanje studenata</vt:lpstr>
      <vt:lpstr>Unos i uređivanje studenata(2)</vt:lpstr>
      <vt:lpstr>Unos i uređivanje studenata(3)</vt:lpstr>
      <vt:lpstr>Unos i uređivanje studenata(4)</vt:lpstr>
      <vt:lpstr>Unos i uređivanje studenata(5)</vt:lpstr>
      <vt:lpstr>Unos i uređivanje studenata(6)</vt:lpstr>
      <vt:lpstr>Dodjela iskaznice</vt:lpstr>
      <vt:lpstr>Dodjela iskaznice(2)</vt:lpstr>
      <vt:lpstr>Dodjela iskaznice(3)</vt:lpstr>
      <vt:lpstr>Upis godine</vt:lpstr>
      <vt:lpstr>Upis godine(2)</vt:lpstr>
      <vt:lpstr>Upis godine(3)</vt:lpstr>
      <vt:lpstr>Izdavanje i poništavanje iskaznice</vt:lpstr>
      <vt:lpstr>Izdavanje i poništavanje iskaznice(2)</vt:lpstr>
      <vt:lpstr>Izdavanje i poništavanje iskaznice(3)</vt:lpstr>
      <vt:lpstr>Izdavanje i poništavanje iskaznice(4)</vt:lpstr>
      <vt:lpstr>Izdavanje i poništavanje iskaznice(5)</vt:lpstr>
      <vt:lpstr>Zaključak</vt:lpstr>
      <vt:lpstr>Dodatne informacije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Ljiljana Jertec Musap</cp:lastModifiedBy>
  <cp:revision>33</cp:revision>
  <cp:lastPrinted>2014-06-24T07:01:20Z</cp:lastPrinted>
  <dcterms:created xsi:type="dcterms:W3CDTF">2014-09-19T07:16:42Z</dcterms:created>
  <dcterms:modified xsi:type="dcterms:W3CDTF">2023-04-25T08:51:57Z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0x01010030DCDED07936A64A981EA1D2D68081F0</vt:lpwstr>
  </property>
</Properties>
</file>