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handoutMasterIdLst>
    <p:handoutMasterId r:id="rId18"/>
  </p:handoutMasterIdLst>
  <p:sldIdLst>
    <p:sldId id="260" r:id="rId2"/>
    <p:sldId id="263" r:id="rId3"/>
    <p:sldId id="268" r:id="rId4"/>
    <p:sldId id="269" r:id="rId5"/>
    <p:sldId id="270" r:id="rId6"/>
    <p:sldId id="271" r:id="rId7"/>
    <p:sldId id="272" r:id="rId8"/>
    <p:sldId id="273" r:id="rId9"/>
    <p:sldId id="274" r:id="rId10"/>
    <p:sldId id="280" r:id="rId11"/>
    <p:sldId id="275" r:id="rId12"/>
    <p:sldId id="281" r:id="rId13"/>
    <p:sldId id="282" r:id="rId14"/>
    <p:sldId id="276" r:id="rId15"/>
    <p:sldId id="265" r:id="rId16"/>
  </p:sldIdLst>
  <p:sldSz cx="12192000" cy="6858000"/>
  <p:notesSz cx="6797675" cy="9926638"/>
  <p:defaultTextStyle>
    <a:defPPr>
      <a:defRPr lang="sr-Latn-R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D2072A"/>
    <a:srgbClr val="D7182A"/>
    <a:srgbClr val="C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836" autoAdjust="0"/>
  </p:normalViewPr>
  <p:slideViewPr>
    <p:cSldViewPr snapToGrid="0">
      <p:cViewPr varScale="1">
        <p:scale>
          <a:sx n="103" d="100"/>
          <a:sy n="103" d="100"/>
        </p:scale>
        <p:origin x="828" y="114"/>
      </p:cViewPr>
      <p:guideLst>
        <p:guide orient="horz" pos="2160"/>
        <p:guide pos="3840"/>
      </p:guideLst>
    </p:cSldViewPr>
  </p:slideViewPr>
  <p:outlineViewPr>
    <p:cViewPr>
      <p:scale>
        <a:sx n="33" d="100"/>
        <a:sy n="33" d="100"/>
      </p:scale>
      <p:origin x="0" y="-1132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5" d="100"/>
          <a:sy n="55" d="100"/>
        </p:scale>
        <p:origin x="3319" y="1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3.xml"/><Relationship Id="rId4" Type="http://schemas.openxmlformats.org/officeDocument/2006/relationships/image" Target="../media/image7.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hr-HR" dirty="0"/>
              <a:t>Croatian Plan for Open Science</a:t>
            </a:r>
            <a:br>
              <a:rPr lang="hr-HR" dirty="0"/>
            </a:br>
            <a:r>
              <a:rPr lang="hr-HR" dirty="0"/>
              <a:t>(draft / </a:t>
            </a:r>
            <a:r>
              <a:rPr lang="hr-HR" dirty="0" err="1"/>
              <a:t>proposal</a:t>
            </a:r>
            <a:r>
              <a:rPr lang="hr-HR" dirty="0"/>
              <a:t>) </a:t>
            </a: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r>
              <a:rPr lang="hr-HR" dirty="0"/>
              <a:t>EOSC </a:t>
            </a:r>
            <a:r>
              <a:rPr lang="hr-HR" dirty="0" err="1"/>
              <a:t>tripartite</a:t>
            </a:r>
            <a:r>
              <a:rPr lang="hr-HR" dirty="0"/>
              <a:t> event, Croatia</a:t>
            </a:r>
            <a:br>
              <a:rPr lang="hr-HR" dirty="0"/>
            </a:br>
            <a:r>
              <a:rPr lang="hr-HR" dirty="0"/>
              <a:t>Srce DEI 2023, </a:t>
            </a:r>
            <a:r>
              <a:rPr lang="hr-HR" dirty="0" err="1"/>
              <a:t>March</a:t>
            </a:r>
            <a:r>
              <a:rPr lang="hr-HR" dirty="0"/>
              <a:t>, 2023.</a:t>
            </a: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6806" y="9591750"/>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599" y="9429750"/>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2.xml"/><Relationship Id="rId4" Type="http://schemas.openxmlformats.org/officeDocument/2006/relationships/image" Target="../media/image7.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25.4.2023.</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4.0/deed.hr"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hyperlink" Target="creativecommons.org/licenses/by/4.0/deed.en"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9629" y="2780827"/>
            <a:ext cx="11595315" cy="1735407"/>
          </a:xfrm>
        </p:spPr>
        <p:txBody>
          <a:bodyPr anchor="b"/>
          <a:lstStyle>
            <a:lvl1pPr algn="l">
              <a:defRPr sz="600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endParaRPr lang="hr-HR" dirty="0"/>
          </a:p>
        </p:txBody>
      </p:sp>
      <p:sp>
        <p:nvSpPr>
          <p:cNvPr id="3" name="Subtitle 2"/>
          <p:cNvSpPr>
            <a:spLocks noGrp="1"/>
          </p:cNvSpPr>
          <p:nvPr>
            <p:ph type="subTitle" idx="1"/>
          </p:nvPr>
        </p:nvSpPr>
        <p:spPr>
          <a:xfrm>
            <a:off x="299630" y="4583844"/>
            <a:ext cx="11595314" cy="1124565"/>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endParaRPr lang="hr-HR" dirty="0"/>
          </a:p>
        </p:txBody>
      </p:sp>
      <p:sp>
        <p:nvSpPr>
          <p:cNvPr id="4" name="Date Placeholder 3"/>
          <p:cNvSpPr>
            <a:spLocks noGrp="1"/>
          </p:cNvSpPr>
          <p:nvPr>
            <p:ph type="dt" sz="half" idx="10"/>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94FAE26A-2AD2-4522-894D-8451EC9A677E}" type="datetimeFigureOut">
              <a:rPr lang="hr-HR" smtClean="0"/>
              <a:pPr/>
              <a:t>25.4.2023.</a:t>
            </a:fld>
            <a:endParaRPr lang="hr-HR" dirty="0"/>
          </a:p>
        </p:txBody>
      </p:sp>
      <p:sp>
        <p:nvSpPr>
          <p:cNvPr id="5" name="Footer Placeholder 4"/>
          <p:cNvSpPr>
            <a:spLocks noGrp="1"/>
          </p:cNvSpPr>
          <p:nvPr>
            <p:ph type="ftr" sz="quarter" idx="11"/>
          </p:nvPr>
        </p:nvSpPr>
        <p:spPr/>
        <p:txBody>
          <a:bodyPr/>
          <a:lstStyle>
            <a:lvl1pPr>
              <a:defRPr>
                <a:solidFill>
                  <a:schemeClr val="tx1"/>
                </a:solidFill>
                <a:latin typeface="Arial" panose="020B0604020202020204" pitchFamily="34" charset="0"/>
                <a:cs typeface="Arial" panose="020B0604020202020204" pitchFamily="34" charset="0"/>
              </a:defRPr>
            </a:lvl1pPr>
          </a:lstStyle>
          <a:p>
            <a:endParaRPr lang="hr-HR" dirty="0"/>
          </a:p>
        </p:txBody>
      </p:sp>
      <p:sp>
        <p:nvSpPr>
          <p:cNvPr id="8" name="TekstniOkvir 7"/>
          <p:cNvSpPr txBox="1"/>
          <p:nvPr userDrawn="1"/>
        </p:nvSpPr>
        <p:spPr>
          <a:xfrm>
            <a:off x="311583" y="1059737"/>
            <a:ext cx="3717972" cy="861774"/>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r-HR" sz="17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rPr>
              <a:t>EOSC </a:t>
            </a:r>
            <a:r>
              <a:rPr kumimoji="0" lang="en-GB" sz="17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rPr>
              <a:t>National Tripartite Event</a:t>
            </a:r>
            <a:br>
              <a:rPr kumimoji="0" lang="hr-HR" sz="17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rPr>
            </a:br>
            <a:r>
              <a:rPr kumimoji="0" lang="hr-HR" sz="17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rPr>
              <a:t>Croatia</a:t>
            </a:r>
            <a:endParaRPr kumimoji="0" lang="en-GB" sz="17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rPr>
              <a:t>30th March 2023</a:t>
            </a:r>
            <a:endParaRPr kumimoji="0" lang="hr-HR" sz="16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pic>
        <p:nvPicPr>
          <p:cNvPr id="7" name="Picture 6">
            <a:extLst>
              <a:ext uri="{FF2B5EF4-FFF2-40B4-BE49-F238E27FC236}">
                <a16:creationId xmlns:a16="http://schemas.microsoft.com/office/drawing/2014/main" id="{7E336CA0-C531-4B74-A3EC-5B108AE96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583" y="210201"/>
            <a:ext cx="1530611" cy="600566"/>
          </a:xfrm>
          <a:prstGeom prst="rect">
            <a:avLst/>
          </a:prstGeom>
        </p:spPr>
      </p:pic>
    </p:spTree>
    <p:extLst>
      <p:ext uri="{BB962C8B-B14F-4D97-AF65-F5344CB8AC3E}">
        <p14:creationId xmlns:p14="http://schemas.microsoft.com/office/powerpoint/2010/main" val="105177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063165"/>
            <a:ext cx="12192000" cy="5175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57321"/>
            <a:ext cx="10515600" cy="875847"/>
          </a:xfrm>
        </p:spPr>
        <p:txBody>
          <a:bodyPr>
            <a:normAutofit/>
          </a:bodyPr>
          <a:lstStyle>
            <a:lvl1pPr>
              <a:defRPr lang="hr-HR" sz="40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Click to edit Master title style</a:t>
            </a:r>
            <a:endParaRPr lang="hr-HR" dirty="0"/>
          </a:p>
        </p:txBody>
      </p:sp>
      <p:sp>
        <p:nvSpPr>
          <p:cNvPr id="3" name="Content Placeholder 2"/>
          <p:cNvSpPr>
            <a:spLocks noGrp="1"/>
          </p:cNvSpPr>
          <p:nvPr>
            <p:ph idx="1" hasCustomPrompt="1"/>
          </p:nvPr>
        </p:nvSpPr>
        <p:spPr>
          <a:xfrm>
            <a:off x="838200" y="1150688"/>
            <a:ext cx="10515600" cy="5088146"/>
          </a:xfrm>
        </p:spPr>
        <p:txBody>
          <a:bodyPr>
            <a:normAutofit/>
          </a:bodyPr>
          <a:lstStyle>
            <a:lvl1pPr>
              <a:spcBef>
                <a:spcPts val="600"/>
              </a:spcBef>
              <a:defRPr sz="2800">
                <a:solidFill>
                  <a:schemeClr val="tx1"/>
                </a:solidFill>
              </a:defRPr>
            </a:lvl1pPr>
            <a:lvl2pPr>
              <a:spcBef>
                <a:spcPts val="600"/>
              </a:spcBef>
              <a:defRPr sz="2400">
                <a:solidFill>
                  <a:schemeClr val="tx1"/>
                </a:solidFill>
              </a:defRPr>
            </a:lvl2pPr>
            <a:lvl3pPr>
              <a:spcBef>
                <a:spcPts val="600"/>
              </a:spcBef>
              <a:defRPr sz="2000">
                <a:solidFill>
                  <a:schemeClr val="tx1"/>
                </a:solidFill>
              </a:defRPr>
            </a:lvl3pPr>
            <a:lvl4pPr>
              <a:spcBef>
                <a:spcPts val="600"/>
              </a:spcBef>
              <a:defRPr sz="1800">
                <a:solidFill>
                  <a:schemeClr val="tx1"/>
                </a:solidFill>
              </a:defRPr>
            </a:lvl4pPr>
            <a:lvl5pPr>
              <a:spcBef>
                <a:spcPts val="600"/>
              </a:spcBef>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12" name="TextBox 9"/>
          <p:cNvSpPr txBox="1"/>
          <p:nvPr userDrawn="1"/>
        </p:nvSpPr>
        <p:spPr>
          <a:xfrm>
            <a:off x="8622397" y="6268829"/>
            <a:ext cx="2794518" cy="5693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r-HR"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EOSC </a:t>
            </a:r>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National Tripartite Event</a:t>
            </a:r>
            <a:r>
              <a:rPr kumimoji="0" lang="hr-HR"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Croatia</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E-infrastructure Days - SRCE DEI 2023</a:t>
            </a:r>
            <a:endParaRPr kumimoji="0" lang="hr-HR"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30th March 2023 </a:t>
            </a:r>
          </a:p>
        </p:txBody>
      </p:sp>
      <p:pic>
        <p:nvPicPr>
          <p:cNvPr id="9" name="Picture 8">
            <a:extLst>
              <a:ext uri="{FF2B5EF4-FFF2-40B4-BE49-F238E27FC236}">
                <a16:creationId xmlns:a16="http://schemas.microsoft.com/office/drawing/2014/main" id="{A3780EDF-B0DB-453F-9529-029A5991DD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4393" y="6391636"/>
            <a:ext cx="820343" cy="294553"/>
          </a:xfrm>
          <a:prstGeom prst="rect">
            <a:avLst/>
          </a:prstGeom>
        </p:spPr>
      </p:pic>
      <p:sp>
        <p:nvSpPr>
          <p:cNvPr id="8" name="TextBox 7">
            <a:extLst>
              <a:ext uri="{FF2B5EF4-FFF2-40B4-BE49-F238E27FC236}">
                <a16:creationId xmlns:a16="http://schemas.microsoft.com/office/drawing/2014/main" id="{BE23B547-3162-4B85-A546-6DFC023B210F}"/>
              </a:ext>
            </a:extLst>
          </p:cNvPr>
          <p:cNvSpPr txBox="1"/>
          <p:nvPr userDrawn="1"/>
        </p:nvSpPr>
        <p:spPr>
          <a:xfrm>
            <a:off x="160868" y="6391636"/>
            <a:ext cx="3408736" cy="261610"/>
          </a:xfrm>
          <a:prstGeom prst="rect">
            <a:avLst/>
          </a:prstGeom>
          <a:noFill/>
        </p:spPr>
        <p:txBody>
          <a:bodyPr wrap="square" rtlCol="0">
            <a:spAutoFit/>
          </a:bodyPr>
          <a:lstStyle/>
          <a:p>
            <a:r>
              <a:rPr lang="en-US" sz="1100" i="1" noProof="0" dirty="0"/>
              <a:t>Croatian plan for open science</a:t>
            </a:r>
            <a:r>
              <a:rPr lang="hr-HR" sz="1100" i="1" noProof="0" dirty="0"/>
              <a:t>    -    </a:t>
            </a:r>
            <a:fld id="{3D95776D-8518-4A3B-9E25-4921F13969A2}" type="slidenum">
              <a:rPr lang="hr-HR" sz="800" i="1" noProof="0" smtClean="0"/>
              <a:t>‹#›</a:t>
            </a:fld>
            <a:r>
              <a:rPr lang="hr-HR" sz="800" i="1" noProof="0" dirty="0"/>
              <a:t> / 15 </a:t>
            </a:r>
            <a:endParaRPr lang="en-US" sz="800" i="1" noProof="0" dirty="0"/>
          </a:p>
        </p:txBody>
      </p:sp>
    </p:spTree>
    <p:extLst>
      <p:ext uri="{BB962C8B-B14F-4D97-AF65-F5344CB8AC3E}">
        <p14:creationId xmlns:p14="http://schemas.microsoft.com/office/powerpoint/2010/main" val="106512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714288"/>
            <a:ext cx="10369766" cy="2315631"/>
          </a:xfrm>
        </p:spPr>
        <p:txBody>
          <a:bodyPr anchor="b"/>
          <a:lstStyle>
            <a:lvl1pPr>
              <a:defRPr sz="600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endParaRPr lang="hr-HR" dirty="0"/>
          </a:p>
        </p:txBody>
      </p:sp>
      <p:sp>
        <p:nvSpPr>
          <p:cNvPr id="3" name="Text Placeholder 2"/>
          <p:cNvSpPr>
            <a:spLocks noGrp="1"/>
          </p:cNvSpPr>
          <p:nvPr>
            <p:ph type="body" idx="1"/>
          </p:nvPr>
        </p:nvSpPr>
        <p:spPr>
          <a:xfrm>
            <a:off x="838200" y="3117126"/>
            <a:ext cx="10369766" cy="1500187"/>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94FAE26A-2AD2-4522-894D-8451EC9A677E}" type="datetimeFigureOut">
              <a:rPr lang="hr-HR" smtClean="0"/>
              <a:pPr/>
              <a:t>25.4.2023.</a:t>
            </a:fld>
            <a:endParaRPr lang="hr-HR"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hr-H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358D0E9-F2E4-4633-B251-58FCDB1CD5BE}" type="slidenum">
              <a:rPr lang="hr-HR" smtClean="0"/>
              <a:pPr/>
              <a:t>‹#›</a:t>
            </a:fld>
            <a:endParaRPr lang="hr-HR" dirty="0"/>
          </a:p>
        </p:txBody>
      </p:sp>
    </p:spTree>
    <p:extLst>
      <p:ext uri="{BB962C8B-B14F-4D97-AF65-F5344CB8AC3E}">
        <p14:creationId xmlns:p14="http://schemas.microsoft.com/office/powerpoint/2010/main" val="333317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6"/>
          <p:cNvSpPr/>
          <p:nvPr userDrawn="1"/>
        </p:nvSpPr>
        <p:spPr>
          <a:xfrm>
            <a:off x="0" y="1063165"/>
            <a:ext cx="12192000" cy="5175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838200" y="1150688"/>
            <a:ext cx="5181600" cy="5088143"/>
          </a:xfrm>
        </p:spPr>
        <p:txBody>
          <a:bodyPr/>
          <a:lstStyle>
            <a:lvl1pPr>
              <a:spcBef>
                <a:spcPts val="6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half" idx="2"/>
          </p:nvPr>
        </p:nvSpPr>
        <p:spPr>
          <a:xfrm>
            <a:off x="6172200" y="1150687"/>
            <a:ext cx="5181600" cy="5088143"/>
          </a:xfrm>
        </p:spPr>
        <p:txBody>
          <a:bodyPr/>
          <a:lstStyle>
            <a:lvl1pPr>
              <a:spcBef>
                <a:spcPts val="6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9" name="Title 1"/>
          <p:cNvSpPr>
            <a:spLocks noGrp="1"/>
          </p:cNvSpPr>
          <p:nvPr>
            <p:ph type="title"/>
          </p:nvPr>
        </p:nvSpPr>
        <p:spPr>
          <a:xfrm>
            <a:off x="838200" y="157321"/>
            <a:ext cx="10515600" cy="875847"/>
          </a:xfrm>
        </p:spPr>
        <p:txBody>
          <a:bodyPr>
            <a:normAutofit/>
          </a:bodyPr>
          <a:lstStyle>
            <a:lvl1pPr>
              <a:defRPr lang="hr-HR" sz="40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Click to edit Master title style</a:t>
            </a:r>
            <a:endParaRPr lang="hr-HR" dirty="0"/>
          </a:p>
        </p:txBody>
      </p:sp>
      <p:pic>
        <p:nvPicPr>
          <p:cNvPr id="15" name="Picture 14">
            <a:extLst>
              <a:ext uri="{FF2B5EF4-FFF2-40B4-BE49-F238E27FC236}">
                <a16:creationId xmlns:a16="http://schemas.microsoft.com/office/drawing/2014/main" id="{4C412173-D174-441A-9AAF-C407370C0A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4393" y="6391636"/>
            <a:ext cx="820343" cy="294553"/>
          </a:xfrm>
          <a:prstGeom prst="rect">
            <a:avLst/>
          </a:prstGeom>
        </p:spPr>
      </p:pic>
      <p:sp>
        <p:nvSpPr>
          <p:cNvPr id="11" name="TextBox 9">
            <a:extLst>
              <a:ext uri="{FF2B5EF4-FFF2-40B4-BE49-F238E27FC236}">
                <a16:creationId xmlns:a16="http://schemas.microsoft.com/office/drawing/2014/main" id="{4DBC7461-7B26-40AA-B53D-D5B30FEF8031}"/>
              </a:ext>
            </a:extLst>
          </p:cNvPr>
          <p:cNvSpPr txBox="1"/>
          <p:nvPr userDrawn="1"/>
        </p:nvSpPr>
        <p:spPr>
          <a:xfrm>
            <a:off x="8622397" y="6268829"/>
            <a:ext cx="2794518" cy="5693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r-HR"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EOSC </a:t>
            </a:r>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National Tripartite Event</a:t>
            </a:r>
            <a:r>
              <a:rPr kumimoji="0" lang="hr-HR"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Croatia</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E-infrastructure Days - SRCE DEI 2023</a:t>
            </a:r>
            <a:endParaRPr kumimoji="0" lang="hr-HR"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30th March 2023 </a:t>
            </a:r>
          </a:p>
        </p:txBody>
      </p:sp>
      <p:sp>
        <p:nvSpPr>
          <p:cNvPr id="10" name="TextBox 9">
            <a:extLst>
              <a:ext uri="{FF2B5EF4-FFF2-40B4-BE49-F238E27FC236}">
                <a16:creationId xmlns:a16="http://schemas.microsoft.com/office/drawing/2014/main" id="{0E1233BC-B261-4C67-8472-0797F959623F}"/>
              </a:ext>
            </a:extLst>
          </p:cNvPr>
          <p:cNvSpPr txBox="1"/>
          <p:nvPr userDrawn="1"/>
        </p:nvSpPr>
        <p:spPr>
          <a:xfrm>
            <a:off x="160868" y="6391636"/>
            <a:ext cx="3408736" cy="261610"/>
          </a:xfrm>
          <a:prstGeom prst="rect">
            <a:avLst/>
          </a:prstGeom>
          <a:noFill/>
        </p:spPr>
        <p:txBody>
          <a:bodyPr wrap="square" rtlCol="0">
            <a:spAutoFit/>
          </a:bodyPr>
          <a:lstStyle/>
          <a:p>
            <a:r>
              <a:rPr lang="en-US" sz="1100" i="1" noProof="0" dirty="0"/>
              <a:t>Croatian plan for open science</a:t>
            </a:r>
            <a:r>
              <a:rPr lang="hr-HR" sz="1100" i="1" noProof="0" dirty="0"/>
              <a:t>    -    </a:t>
            </a:r>
            <a:fld id="{3D95776D-8518-4A3B-9E25-4921F13969A2}" type="slidenum">
              <a:rPr lang="hr-HR" sz="800" i="1" noProof="0" smtClean="0"/>
              <a:t>‹#›</a:t>
            </a:fld>
            <a:r>
              <a:rPr lang="hr-HR" sz="800" i="1" noProof="0" dirty="0"/>
              <a:t> / 15 </a:t>
            </a:r>
            <a:endParaRPr lang="en-US" sz="800" i="1" noProof="0" dirty="0"/>
          </a:p>
        </p:txBody>
      </p:sp>
    </p:spTree>
    <p:extLst>
      <p:ext uri="{BB962C8B-B14F-4D97-AF65-F5344CB8AC3E}">
        <p14:creationId xmlns:p14="http://schemas.microsoft.com/office/powerpoint/2010/main" val="9942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6"/>
          <p:cNvSpPr/>
          <p:nvPr userDrawn="1"/>
        </p:nvSpPr>
        <p:spPr>
          <a:xfrm>
            <a:off x="0" y="1063165"/>
            <a:ext cx="12192000" cy="5175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838200" y="1150687"/>
            <a:ext cx="5157787" cy="736389"/>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1917074"/>
            <a:ext cx="5157787" cy="4272589"/>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Text Placeholder 4"/>
          <p:cNvSpPr>
            <a:spLocks noGrp="1"/>
          </p:cNvSpPr>
          <p:nvPr>
            <p:ph type="body" sz="quarter" idx="3"/>
          </p:nvPr>
        </p:nvSpPr>
        <p:spPr>
          <a:xfrm>
            <a:off x="6172202" y="1150687"/>
            <a:ext cx="5183188" cy="73639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2" y="1917219"/>
            <a:ext cx="5183188" cy="4272444"/>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Date Placeholder 6"/>
          <p:cNvSpPr>
            <a:spLocks noGrp="1"/>
          </p:cNvSpPr>
          <p:nvPr>
            <p:ph type="dt" sz="half" idx="10"/>
          </p:nvPr>
        </p:nvSpPr>
        <p:spPr/>
        <p:txBody>
          <a:bodyPr/>
          <a:lstStyle>
            <a:lvl1pPr>
              <a:defRPr>
                <a:solidFill>
                  <a:schemeClr val="tx1"/>
                </a:solidFill>
              </a:defRPr>
            </a:lvl1pPr>
          </a:lstStyle>
          <a:p>
            <a:fld id="{94FAE26A-2AD2-4522-894D-8451EC9A677E}" type="datetimeFigureOut">
              <a:rPr lang="hr-HR" smtClean="0"/>
              <a:pPr/>
              <a:t>25.4.2023.</a:t>
            </a:fld>
            <a:endParaRPr lang="hr-HR" dirty="0"/>
          </a:p>
        </p:txBody>
      </p:sp>
      <p:sp>
        <p:nvSpPr>
          <p:cNvPr id="10" name="Title 1"/>
          <p:cNvSpPr>
            <a:spLocks noGrp="1"/>
          </p:cNvSpPr>
          <p:nvPr>
            <p:ph type="title"/>
          </p:nvPr>
        </p:nvSpPr>
        <p:spPr>
          <a:xfrm>
            <a:off x="838200" y="157321"/>
            <a:ext cx="10515600" cy="875847"/>
          </a:xfrm>
        </p:spPr>
        <p:txBody>
          <a:bodyPr>
            <a:normAutofit/>
          </a:bodyPr>
          <a:lstStyle>
            <a:lvl1pPr>
              <a:defRPr lang="hr-HR" sz="40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Click to edit Master title style</a:t>
            </a:r>
            <a:endParaRPr lang="hr-HR" dirty="0"/>
          </a:p>
        </p:txBody>
      </p:sp>
      <p:sp>
        <p:nvSpPr>
          <p:cNvPr id="16" name="Slide Number Placeholder 5">
            <a:extLst>
              <a:ext uri="{FF2B5EF4-FFF2-40B4-BE49-F238E27FC236}">
                <a16:creationId xmlns:a16="http://schemas.microsoft.com/office/drawing/2014/main" id="{71ED8FD5-55DB-4BD1-A40B-8BE4AD2C4C39}"/>
              </a:ext>
            </a:extLst>
          </p:cNvPr>
          <p:cNvSpPr>
            <a:spLocks noGrp="1"/>
          </p:cNvSpPr>
          <p:nvPr>
            <p:ph type="sldNum" sz="quarter" idx="12"/>
          </p:nvPr>
        </p:nvSpPr>
        <p:spPr>
          <a:xfrm>
            <a:off x="8116110" y="6356352"/>
            <a:ext cx="432661" cy="365125"/>
          </a:xfrm>
        </p:spPr>
        <p:txBody>
          <a:bodyPr/>
          <a:lstStyle/>
          <a:p>
            <a:fld id="{C358D0E9-F2E4-4633-B251-58FCDB1CD5BE}" type="slidenum">
              <a:rPr lang="hr-HR" smtClean="0">
                <a:solidFill>
                  <a:prstClr val="black">
                    <a:tint val="75000"/>
                  </a:prstClr>
                </a:solidFill>
              </a:rPr>
              <a:pPr/>
              <a:t>‹#›</a:t>
            </a:fld>
            <a:endParaRPr lang="hr-HR" dirty="0">
              <a:solidFill>
                <a:prstClr val="black">
                  <a:tint val="75000"/>
                </a:prstClr>
              </a:solidFill>
            </a:endParaRPr>
          </a:p>
        </p:txBody>
      </p:sp>
      <p:pic>
        <p:nvPicPr>
          <p:cNvPr id="21" name="Picture 20">
            <a:extLst>
              <a:ext uri="{FF2B5EF4-FFF2-40B4-BE49-F238E27FC236}">
                <a16:creationId xmlns:a16="http://schemas.microsoft.com/office/drawing/2014/main" id="{5667A30F-9267-483E-B87C-01F6EF0738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4393" y="6391636"/>
            <a:ext cx="820343" cy="294553"/>
          </a:xfrm>
          <a:prstGeom prst="rect">
            <a:avLst/>
          </a:prstGeom>
        </p:spPr>
      </p:pic>
      <p:sp>
        <p:nvSpPr>
          <p:cNvPr id="22" name="Footer Placeholder 4">
            <a:extLst>
              <a:ext uri="{FF2B5EF4-FFF2-40B4-BE49-F238E27FC236}">
                <a16:creationId xmlns:a16="http://schemas.microsoft.com/office/drawing/2014/main" id="{EC91E40B-39BF-48EB-B0D9-4390F9BA64FF}"/>
              </a:ext>
            </a:extLst>
          </p:cNvPr>
          <p:cNvSpPr>
            <a:spLocks noGrp="1"/>
          </p:cNvSpPr>
          <p:nvPr>
            <p:ph type="ftr" sz="quarter" idx="11"/>
          </p:nvPr>
        </p:nvSpPr>
        <p:spPr>
          <a:xfrm>
            <a:off x="3798378" y="6356352"/>
            <a:ext cx="4114800" cy="365125"/>
          </a:xfrm>
        </p:spPr>
        <p:txBody>
          <a:bodyPr/>
          <a:lstStyle>
            <a:lvl1pPr>
              <a:defRPr>
                <a:solidFill>
                  <a:schemeClr val="tx1"/>
                </a:solidFill>
              </a:defRPr>
            </a:lvl1pPr>
          </a:lstStyle>
          <a:p>
            <a:endParaRPr lang="hr-HR" dirty="0"/>
          </a:p>
        </p:txBody>
      </p:sp>
      <p:sp>
        <p:nvSpPr>
          <p:cNvPr id="13" name="TextBox 9">
            <a:extLst>
              <a:ext uri="{FF2B5EF4-FFF2-40B4-BE49-F238E27FC236}">
                <a16:creationId xmlns:a16="http://schemas.microsoft.com/office/drawing/2014/main" id="{9389539C-AAE2-4F95-AD3E-2ACCF5231FAF}"/>
              </a:ext>
            </a:extLst>
          </p:cNvPr>
          <p:cNvSpPr txBox="1"/>
          <p:nvPr userDrawn="1"/>
        </p:nvSpPr>
        <p:spPr>
          <a:xfrm>
            <a:off x="8622397" y="6268829"/>
            <a:ext cx="2794518" cy="5693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Croatia National Tripartite Event</a:t>
            </a:r>
            <a:endParaRPr kumimoji="0" lang="hr-HR"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E-infrastructure Days - SRCE DEI 2023</a:t>
            </a:r>
            <a:endParaRPr kumimoji="0" lang="hr-HR"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30th March 2023 </a:t>
            </a:r>
          </a:p>
        </p:txBody>
      </p:sp>
    </p:spTree>
    <p:extLst>
      <p:ext uri="{BB962C8B-B14F-4D97-AF65-F5344CB8AC3E}">
        <p14:creationId xmlns:p14="http://schemas.microsoft.com/office/powerpoint/2010/main" val="425249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Zadnji slaj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5003"/>
            <a:ext cx="10369766" cy="883404"/>
          </a:xfrm>
        </p:spPr>
        <p:txBody>
          <a:bodyPr anchor="b">
            <a:normAutofit/>
          </a:bodyPr>
          <a:lstStyle>
            <a:lvl1pPr algn="ctr">
              <a:defRPr sz="400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endParaRPr lang="hr-HR" dirty="0"/>
          </a:p>
        </p:txBody>
      </p:sp>
      <p:sp>
        <p:nvSpPr>
          <p:cNvPr id="3" name="Text Placeholder 2"/>
          <p:cNvSpPr>
            <a:spLocks noGrp="1"/>
          </p:cNvSpPr>
          <p:nvPr>
            <p:ph type="body" idx="1"/>
          </p:nvPr>
        </p:nvSpPr>
        <p:spPr>
          <a:xfrm>
            <a:off x="838200" y="3301139"/>
            <a:ext cx="10369766" cy="1790054"/>
          </a:xfrm>
        </p:spPr>
        <p:txBody>
          <a:bodyPr/>
          <a:lstStyle>
            <a:lvl1pPr marL="0" indent="0" algn="ctr">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pic>
        <p:nvPicPr>
          <p:cNvPr id="6" name="Picture 2" descr="http://mirrors.creativecommons.org/presskit/buttons/88x31/png/by-nc.png">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6319708"/>
            <a:ext cx="912772" cy="3193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0"/>
          <p:cNvSpPr txBox="1"/>
          <p:nvPr userDrawn="1"/>
        </p:nvSpPr>
        <p:spPr>
          <a:xfrm>
            <a:off x="1892629" y="6294720"/>
            <a:ext cx="8098720" cy="369332"/>
          </a:xfrm>
          <a:prstGeom prst="rect">
            <a:avLst/>
          </a:prstGeom>
          <a:noFill/>
        </p:spPr>
        <p:txBody>
          <a:bodyPr wrap="square" lIns="0" tIns="0" rIns="0" bIns="0"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This material is available under the International Creative Commons License Attribution 4.0.</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4" action="ppaction://hlinkfile"/>
              </a:rPr>
              <a:t>creativecommons.org/licenses/by/4.0/</a:t>
            </a:r>
            <a:r>
              <a:rPr kumimoji="0" lang="en-GB" sz="12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hlinkClick r:id="rId4" action="ppaction://hlinkfile"/>
              </a:rPr>
              <a:t>deed.en</a:t>
            </a:r>
            <a:r>
              <a:rPr kumimoji="0" lang="hr-HR"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p:txBody>
      </p:sp>
      <p:pic>
        <p:nvPicPr>
          <p:cNvPr id="7" name="Slika 14">
            <a:extLst>
              <a:ext uri="{FF2B5EF4-FFF2-40B4-BE49-F238E27FC236}">
                <a16:creationId xmlns:a16="http://schemas.microsoft.com/office/drawing/2014/main" id="{45BEE6A9-FCB6-4146-B3F5-577FAACBC6B6}"/>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833188" y="6319708"/>
            <a:ext cx="917784" cy="321110"/>
          </a:xfrm>
          <a:prstGeom prst="rect">
            <a:avLst/>
          </a:prstGeom>
          <a:noFill/>
          <a:ln>
            <a:noFill/>
          </a:ln>
        </p:spPr>
      </p:pic>
    </p:spTree>
    <p:extLst>
      <p:ext uri="{BB962C8B-B14F-4D97-AF65-F5344CB8AC3E}">
        <p14:creationId xmlns:p14="http://schemas.microsoft.com/office/powerpoint/2010/main" val="116553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94FAE26A-2AD2-4522-894D-8451EC9A677E}" type="datetimeFigureOut">
              <a:rPr lang="hr-HR" smtClean="0"/>
              <a:pPr/>
              <a:t>25.4.2023.</a:t>
            </a:fld>
            <a:endParaRPr lang="hr-HR"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C358D0E9-F2E4-4633-B251-58FCDB1CD5BE}" type="slidenum">
              <a:rPr lang="hr-HR" smtClean="0"/>
              <a:pPr/>
              <a:t>‹#›</a:t>
            </a:fld>
            <a:endParaRPr lang="hr-HR" dirty="0"/>
          </a:p>
        </p:txBody>
      </p:sp>
    </p:spTree>
    <p:extLst>
      <p:ext uri="{BB962C8B-B14F-4D97-AF65-F5344CB8AC3E}">
        <p14:creationId xmlns:p14="http://schemas.microsoft.com/office/powerpoint/2010/main" val="2722121602"/>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5" r:id="rId3"/>
    <p:sldLayoutId id="2147483696" r:id="rId4"/>
    <p:sldLayoutId id="2147483697" r:id="rId5"/>
    <p:sldLayoutId id="2147483699" r:id="rId6"/>
  </p:sldLayoutIdLst>
  <p:txStyles>
    <p:titleStyle>
      <a:lvl1pPr algn="l" defTabSz="914354"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s://www.srce.hr/hr-ooz"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78969" y="2780827"/>
            <a:ext cx="11677972" cy="1735407"/>
          </a:xfrm>
        </p:spPr>
        <p:txBody>
          <a:bodyPr>
            <a:normAutofit/>
          </a:bodyPr>
          <a:lstStyle/>
          <a:p>
            <a:r>
              <a:rPr lang="en-US" noProof="0" dirty="0"/>
              <a:t>Croatian </a:t>
            </a:r>
            <a:r>
              <a:rPr lang="hr-HR" dirty="0"/>
              <a:t>P</a:t>
            </a:r>
            <a:r>
              <a:rPr lang="en-US" noProof="0" dirty="0" err="1"/>
              <a:t>lan</a:t>
            </a:r>
            <a:r>
              <a:rPr lang="en-US" noProof="0" dirty="0"/>
              <a:t> for </a:t>
            </a:r>
            <a:r>
              <a:rPr lang="hr-HR" noProof="0" dirty="0"/>
              <a:t>O</a:t>
            </a:r>
            <a:r>
              <a:rPr lang="en-US" noProof="0" dirty="0"/>
              <a:t>pen </a:t>
            </a:r>
            <a:r>
              <a:rPr lang="hr-HR" dirty="0"/>
              <a:t>S</a:t>
            </a:r>
            <a:r>
              <a:rPr lang="en-US" noProof="0" dirty="0" err="1"/>
              <a:t>cience</a:t>
            </a:r>
            <a:br>
              <a:rPr lang="en-US" noProof="0" dirty="0"/>
            </a:br>
            <a:r>
              <a:rPr lang="en-US" sz="2200" noProof="0" dirty="0"/>
              <a:t>							(first public presentation of the draft)</a:t>
            </a:r>
          </a:p>
        </p:txBody>
      </p:sp>
      <p:sp>
        <p:nvSpPr>
          <p:cNvPr id="3" name="Podnaslov 2"/>
          <p:cNvSpPr>
            <a:spLocks noGrp="1"/>
          </p:cNvSpPr>
          <p:nvPr>
            <p:ph type="subTitle" idx="1"/>
          </p:nvPr>
        </p:nvSpPr>
        <p:spPr>
          <a:xfrm>
            <a:off x="413288" y="4785322"/>
            <a:ext cx="10833315" cy="1553485"/>
          </a:xfrm>
        </p:spPr>
        <p:txBody>
          <a:bodyPr>
            <a:normAutofit/>
          </a:bodyPr>
          <a:lstStyle/>
          <a:p>
            <a:pPr algn="r"/>
            <a:r>
              <a:rPr lang="en-US" noProof="0" dirty="0"/>
              <a:t>Zoran Bekić, PhD</a:t>
            </a:r>
          </a:p>
          <a:p>
            <a:pPr algn="r"/>
            <a:r>
              <a:rPr lang="en-US" sz="100" noProof="0" dirty="0"/>
              <a:t>a</a:t>
            </a:r>
            <a:br>
              <a:rPr lang="en-US" noProof="0" dirty="0"/>
            </a:br>
            <a:r>
              <a:rPr lang="en-US" noProof="0" dirty="0"/>
              <a:t>SRCE</a:t>
            </a:r>
            <a:br>
              <a:rPr lang="en-US" noProof="0" dirty="0"/>
            </a:br>
            <a:r>
              <a:rPr lang="en-US" sz="1200" i="1" noProof="0" dirty="0"/>
              <a:t>Member of the </a:t>
            </a:r>
            <a:r>
              <a:rPr lang="hr-HR" sz="1200" i="1" noProof="0" dirty="0"/>
              <a:t>HR-OOZ </a:t>
            </a:r>
            <a:r>
              <a:rPr lang="en-US" sz="1200" i="1" noProof="0" dirty="0"/>
              <a:t>"</a:t>
            </a:r>
            <a:r>
              <a:rPr lang="hr-HR" sz="1200" i="1" noProof="0" dirty="0"/>
              <a:t>p</a:t>
            </a:r>
            <a:r>
              <a:rPr lang="en-US" sz="1200" i="1" noProof="0" dirty="0" err="1"/>
              <a:t>olicy</a:t>
            </a:r>
            <a:r>
              <a:rPr lang="en-US" sz="1200" i="1" noProof="0" dirty="0"/>
              <a:t>" WG</a:t>
            </a:r>
          </a:p>
        </p:txBody>
      </p:sp>
    </p:spTree>
    <p:extLst>
      <p:ext uri="{BB962C8B-B14F-4D97-AF65-F5344CB8AC3E}">
        <p14:creationId xmlns:p14="http://schemas.microsoft.com/office/powerpoint/2010/main" val="412174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noProof="0" dirty="0"/>
              <a:t>Main goals (2/2)</a:t>
            </a:r>
          </a:p>
        </p:txBody>
      </p:sp>
      <p:sp>
        <p:nvSpPr>
          <p:cNvPr id="4" name="Content Placeholder 3">
            <a:extLst>
              <a:ext uri="{FF2B5EF4-FFF2-40B4-BE49-F238E27FC236}">
                <a16:creationId xmlns:a16="http://schemas.microsoft.com/office/drawing/2014/main" id="{A15865E2-322A-4848-A731-9112FE1291DD}"/>
              </a:ext>
            </a:extLst>
          </p:cNvPr>
          <p:cNvSpPr>
            <a:spLocks noGrp="1"/>
          </p:cNvSpPr>
          <p:nvPr>
            <p:ph idx="1"/>
          </p:nvPr>
        </p:nvSpPr>
        <p:spPr>
          <a:xfrm>
            <a:off x="838200" y="1141708"/>
            <a:ext cx="10515600" cy="5097126"/>
          </a:xfrm>
        </p:spPr>
        <p:txBody>
          <a:bodyPr>
            <a:normAutofit lnSpcReduction="10000"/>
          </a:bodyPr>
          <a:lstStyle/>
          <a:p>
            <a:pPr marL="342900" lvl="0" indent="-342900">
              <a:lnSpc>
                <a:spcPct val="115000"/>
              </a:lnSpc>
              <a:spcBef>
                <a:spcPts val="600"/>
              </a:spcBef>
              <a:spcAft>
                <a:spcPts val="600"/>
              </a:spcAft>
              <a:buFont typeface="+mj-lt"/>
              <a:buAutoNum type="arabicPeriod" startAt="6"/>
            </a:pP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encourage and ensure </a:t>
            </a:r>
            <a:r>
              <a:rPr lang="en-US" sz="1800" b="1"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systematic management </a:t>
            </a:r>
            <a:r>
              <a:rPr lang="en-US" sz="1800" b="1" noProof="0" dirty="0">
                <a:highlight>
                  <a:srgbClr val="FFFFFF"/>
                </a:highlight>
                <a:latin typeface="Calibri" panose="020F0502020204030204" pitchFamily="34" charset="0"/>
                <a:ea typeface="Calibri" panose="020F0502020204030204" pitchFamily="34" charset="0"/>
                <a:cs typeface="Times New Roman" panose="02020603050405020304" pitchFamily="18" charset="0"/>
              </a:rPr>
              <a:t>and curation </a:t>
            </a:r>
            <a:r>
              <a:rPr lang="en-US" sz="1800" b="1"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of research data complied</a:t>
            </a:r>
            <a:r>
              <a:rPr lang="en-US" sz="1800" b="1" noProof="0" dirty="0">
                <a:effectLst/>
                <a:latin typeface="Calibri" panose="020F0502020204030204" pitchFamily="34" charset="0"/>
                <a:ea typeface="Calibri" panose="020F0502020204030204" pitchFamily="34" charset="0"/>
                <a:cs typeface="Times New Roman" panose="02020603050405020304" pitchFamily="18" charset="0"/>
              </a:rPr>
              <a:t> with FAIR </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noProof="0" dirty="0">
                <a:effectLst/>
                <a:latin typeface="Calibri" panose="020F0502020204030204" pitchFamily="34" charset="0"/>
                <a:ea typeface="Calibri" panose="020F0502020204030204" pitchFamily="34" charset="0"/>
                <a:cs typeface="Times New Roman" panose="02020603050405020304" pitchFamily="18" charset="0"/>
              </a:rPr>
              <a:t>Findable, Accessible, Interoperable, and Reusable</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noProof="0" dirty="0">
                <a:effectLst/>
                <a:latin typeface="Calibri" panose="020F0502020204030204" pitchFamily="34" charset="0"/>
                <a:ea typeface="Calibri" panose="020F0502020204030204" pitchFamily="34" charset="0"/>
                <a:cs typeface="Times New Roman" panose="02020603050405020304" pitchFamily="18" charset="0"/>
              </a:rPr>
              <a:t>and CARE </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noProof="0" dirty="0">
                <a:effectLst/>
                <a:latin typeface="Calibri" panose="020F0502020204030204" pitchFamily="34" charset="0"/>
                <a:ea typeface="Calibri" panose="020F0502020204030204" pitchFamily="34" charset="0"/>
                <a:cs typeface="Times New Roman" panose="02020603050405020304" pitchFamily="18" charset="0"/>
              </a:rPr>
              <a:t>Collective benefit, Authority to control, Responsibility, Ethics</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noProof="0" dirty="0">
                <a:effectLst/>
                <a:latin typeface="Calibri" panose="020F0502020204030204" pitchFamily="34" charset="0"/>
                <a:ea typeface="Calibri" panose="020F0502020204030204" pitchFamily="34" charset="0"/>
                <a:cs typeface="Times New Roman" panose="02020603050405020304" pitchFamily="18" charset="0"/>
              </a:rPr>
              <a:t>principles</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noProof="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startAt="6"/>
            </a:pP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encourage and ensure the </a:t>
            </a:r>
            <a:r>
              <a:rPr lang="en-US" sz="1800" b="1"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development and management of scientific software </a:t>
            </a: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in accordance with open source licenses and provide OA to such software,</a:t>
            </a:r>
            <a:endParaRPr lang="en-US" sz="1800" noProof="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startAt="6"/>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establish mechanisms of </a:t>
            </a:r>
            <a:r>
              <a:rPr lang="en-US" sz="1800" b="1" noProof="0" dirty="0">
                <a:effectLst/>
                <a:latin typeface="Calibri" panose="020F0502020204030204" pitchFamily="34" charset="0"/>
                <a:ea typeface="Calibri" panose="020F0502020204030204" pitchFamily="34" charset="0"/>
                <a:cs typeface="Times New Roman" panose="02020603050405020304" pitchFamily="18" charset="0"/>
              </a:rPr>
              <a:t>coordination, joint and coordinated planning, construction, maintenance, development and use of research infrastructures, including e-infrastructure</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 and their sustainability, integrity and interoperability with the involvement of the Croatian Open Science Cloud </a:t>
            </a: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(HR-OOZ),</a:t>
            </a:r>
            <a:endParaRPr lang="en-US" sz="1800" noProof="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startAt="6"/>
            </a:pP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ensure that researchers and teachers have the necessary </a:t>
            </a:r>
            <a:r>
              <a:rPr lang="en-US" sz="1800" b="1"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competences and skills </a:t>
            </a: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to apply open science practices and provide an adequate, </a:t>
            </a:r>
            <a:r>
              <a:rPr lang="en-US" sz="1800" b="1"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sustainable and well-funded support system </a:t>
            </a: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for the application of open science principles through a network of expert teams and institutions to support the application of the principles of open science,</a:t>
            </a:r>
            <a:endParaRPr lang="en-US" sz="1800" noProof="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startAt="6"/>
            </a:pP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provide </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connection of Croatian and European research area, including connection and interoperability of Croatian and European research infrastructures and e-infrastructures through </a:t>
            </a:r>
            <a:r>
              <a:rPr lang="en-US" sz="1800" b="1" noProof="0" dirty="0">
                <a:effectLst/>
                <a:latin typeface="Calibri" panose="020F0502020204030204" pitchFamily="34" charset="0"/>
                <a:ea typeface="Calibri" panose="020F0502020204030204" pitchFamily="34" charset="0"/>
                <a:cs typeface="Times New Roman" panose="02020603050405020304" pitchFamily="18" charset="0"/>
              </a:rPr>
              <a:t>interconnection of the Croatian Open Science Cloud (HR-OOZ) with the European Open Science Cloud (EOSC)</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noProof="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96EBF45-C530-47F8-91E9-C18D0C66210C}"/>
              </a:ext>
            </a:extLst>
          </p:cNvPr>
          <p:cNvSpPr txBox="1"/>
          <p:nvPr/>
        </p:nvSpPr>
        <p:spPr>
          <a:xfrm>
            <a:off x="160147" y="272078"/>
            <a:ext cx="596638" cy="646331"/>
          </a:xfrm>
          <a:prstGeom prst="rect">
            <a:avLst/>
          </a:prstGeom>
          <a:noFill/>
        </p:spPr>
        <p:txBody>
          <a:bodyPr wrap="none" rtlCol="0">
            <a:spAutoFit/>
          </a:bodyPr>
          <a:lstStyle/>
          <a:p>
            <a:r>
              <a:rPr lang="hr-HR" sz="3600" dirty="0">
                <a:sym typeface="Wingdings" panose="05000000000000000000" pitchFamily="2" charset="2"/>
              </a:rPr>
              <a:t></a:t>
            </a:r>
            <a:endParaRPr lang="hr-HR" sz="3600" dirty="0"/>
          </a:p>
        </p:txBody>
      </p:sp>
    </p:spTree>
    <p:extLst>
      <p:ext uri="{BB962C8B-B14F-4D97-AF65-F5344CB8AC3E}">
        <p14:creationId xmlns:p14="http://schemas.microsoft.com/office/powerpoint/2010/main" val="943129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41329"/>
            <a:ext cx="10515600" cy="1038386"/>
          </a:xfrm>
        </p:spPr>
        <p:txBody>
          <a:bodyPr>
            <a:noAutofit/>
          </a:bodyPr>
          <a:lstStyle/>
          <a:p>
            <a:pPr marL="449263" indent="-449263"/>
            <a:r>
              <a:rPr lang="en-US" sz="3200" noProof="0" dirty="0"/>
              <a:t>1.	Open science as a basic model of</a:t>
            </a:r>
            <a:br>
              <a:rPr lang="en-US" sz="3200" noProof="0" dirty="0"/>
            </a:br>
            <a:r>
              <a:rPr lang="en-US" sz="3200" noProof="0" dirty="0"/>
              <a:t>conducting research</a:t>
            </a:r>
          </a:p>
        </p:txBody>
      </p:sp>
      <p:sp>
        <p:nvSpPr>
          <p:cNvPr id="4" name="Content Placeholder 3">
            <a:extLst>
              <a:ext uri="{FF2B5EF4-FFF2-40B4-BE49-F238E27FC236}">
                <a16:creationId xmlns:a16="http://schemas.microsoft.com/office/drawing/2014/main" id="{A15865E2-322A-4848-A731-9112FE1291DD}"/>
              </a:ext>
            </a:extLst>
          </p:cNvPr>
          <p:cNvSpPr>
            <a:spLocks noGrp="1"/>
          </p:cNvSpPr>
          <p:nvPr>
            <p:ph idx="1"/>
          </p:nvPr>
        </p:nvSpPr>
        <p:spPr>
          <a:xfrm>
            <a:off x="838200" y="1596325"/>
            <a:ext cx="8403956" cy="4642508"/>
          </a:xfrm>
        </p:spPr>
        <p:txBody>
          <a:bodyPr>
            <a:normAutofit/>
          </a:bodyPr>
          <a:lstStyle/>
          <a:p>
            <a:pPr marL="898525" indent="-768350">
              <a:spcBef>
                <a:spcPts val="600"/>
              </a:spcBef>
              <a:buNone/>
            </a:pPr>
            <a:r>
              <a:rPr lang="en-US" sz="3200" noProof="0" dirty="0">
                <a:effectLst/>
                <a:latin typeface="Calibri" panose="020F0502020204030204" pitchFamily="34" charset="0"/>
                <a:ea typeface="Calibri" panose="020F0502020204030204" pitchFamily="34" charset="0"/>
                <a:cs typeface="Times New Roman" panose="02020603050405020304" pitchFamily="18" charset="0"/>
              </a:rPr>
              <a:t>1.1.	Changes to the evaluation / </a:t>
            </a:r>
            <a:r>
              <a:rPr lang="en-US" sz="3200" noProof="0" dirty="0">
                <a:solidFill>
                  <a:srgbClr val="3C4043"/>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assessment</a:t>
            </a:r>
            <a:r>
              <a:rPr lang="en-US" sz="3200" noProof="0" dirty="0">
                <a:effectLst/>
                <a:latin typeface="Calibri" panose="020F0502020204030204" pitchFamily="34" charset="0"/>
                <a:ea typeface="Calibri" panose="020F0502020204030204" pitchFamily="34" charset="0"/>
                <a:cs typeface="Times New Roman" panose="02020603050405020304" pitchFamily="18" charset="0"/>
              </a:rPr>
              <a:t> system in science and research</a:t>
            </a:r>
            <a:endParaRPr lang="en-US" sz="2800" noProof="0" dirty="0">
              <a:effectLst/>
              <a:latin typeface="Arial" panose="020B0604020202020204" pitchFamily="34" charset="0"/>
              <a:ea typeface="Calibri" panose="020F0502020204030204" pitchFamily="34" charset="0"/>
              <a:cs typeface="Times New Roman" panose="02020603050405020304" pitchFamily="18" charset="0"/>
            </a:endParaRPr>
          </a:p>
          <a:p>
            <a:pPr marL="898525" indent="-768350">
              <a:spcBef>
                <a:spcPts val="600"/>
              </a:spcBef>
              <a:buNone/>
            </a:pPr>
            <a:r>
              <a:rPr lang="en-US" sz="3200" noProof="0" dirty="0">
                <a:effectLst/>
                <a:latin typeface="Calibri" panose="020F0502020204030204" pitchFamily="34" charset="0"/>
                <a:ea typeface="Calibri" panose="020F0502020204030204" pitchFamily="34" charset="0"/>
                <a:cs typeface="Times New Roman" panose="02020603050405020304" pitchFamily="18" charset="0"/>
              </a:rPr>
              <a:t>1.2.	Open responsible research and innovation</a:t>
            </a:r>
            <a:endParaRPr lang="en-US" sz="2800" noProof="0" dirty="0">
              <a:effectLst/>
              <a:latin typeface="Arial" panose="020B0604020202020204" pitchFamily="34" charset="0"/>
              <a:ea typeface="Calibri" panose="020F0502020204030204" pitchFamily="34" charset="0"/>
              <a:cs typeface="Times New Roman" panose="02020603050405020304" pitchFamily="18" charset="0"/>
            </a:endParaRPr>
          </a:p>
          <a:p>
            <a:pPr marL="898525" indent="-768350">
              <a:spcBef>
                <a:spcPts val="600"/>
              </a:spcBef>
              <a:buNone/>
            </a:pPr>
            <a:r>
              <a:rPr lang="en-US" sz="3200" noProof="0" dirty="0">
                <a:effectLst/>
                <a:latin typeface="Calibri" panose="020F0502020204030204" pitchFamily="34" charset="0"/>
                <a:ea typeface="Calibri" panose="020F0502020204030204" pitchFamily="34" charset="0"/>
                <a:cs typeface="Times New Roman" panose="02020603050405020304" pitchFamily="18" charset="0"/>
              </a:rPr>
              <a:t>1.3.	Promotion of culture and application of the principles of open science</a:t>
            </a:r>
            <a:endParaRPr lang="en-US" sz="2800" noProof="0" dirty="0">
              <a:effectLst/>
              <a:latin typeface="Arial" panose="020B0604020202020204" pitchFamily="34" charset="0"/>
              <a:ea typeface="Calibri" panose="020F0502020204030204" pitchFamily="34" charset="0"/>
              <a:cs typeface="Times New Roman" panose="02020603050405020304" pitchFamily="18" charset="0"/>
            </a:endParaRPr>
          </a:p>
          <a:p>
            <a:pPr marL="898525" indent="-768350">
              <a:spcBef>
                <a:spcPts val="600"/>
              </a:spcBef>
              <a:buNone/>
            </a:pPr>
            <a:r>
              <a:rPr lang="en-US" sz="3200" noProof="0" dirty="0">
                <a:effectLst/>
                <a:latin typeface="Calibri" panose="020F0502020204030204" pitchFamily="34" charset="0"/>
                <a:ea typeface="Calibri" panose="020F0502020204030204" pitchFamily="34" charset="0"/>
                <a:cs typeface="Times New Roman" panose="02020603050405020304" pitchFamily="18" charset="0"/>
              </a:rPr>
              <a:t>1.4.	Coordination, funding and monitoring of the open science</a:t>
            </a:r>
            <a:endParaRPr lang="en-US" sz="2800" noProof="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3200" noProof="0" dirty="0"/>
          </a:p>
        </p:txBody>
      </p:sp>
      <p:sp>
        <p:nvSpPr>
          <p:cNvPr id="3" name="TextBox 2">
            <a:extLst>
              <a:ext uri="{FF2B5EF4-FFF2-40B4-BE49-F238E27FC236}">
                <a16:creationId xmlns:a16="http://schemas.microsoft.com/office/drawing/2014/main" id="{92697CD8-BE91-4037-B9EA-9ABD0A5CA669}"/>
              </a:ext>
            </a:extLst>
          </p:cNvPr>
          <p:cNvSpPr txBox="1"/>
          <p:nvPr/>
        </p:nvSpPr>
        <p:spPr>
          <a:xfrm>
            <a:off x="10244380" y="1906292"/>
            <a:ext cx="1735810" cy="800219"/>
          </a:xfrm>
          <a:prstGeom prst="rect">
            <a:avLst/>
          </a:prstGeom>
          <a:noFill/>
          <a:ln w="19050">
            <a:solidFill>
              <a:srgbClr val="FF0000"/>
            </a:solidFill>
          </a:ln>
        </p:spPr>
        <p:txBody>
          <a:bodyPr wrap="square" rtlCol="0">
            <a:spAutoFit/>
          </a:bodyPr>
          <a:lstStyle/>
          <a:p>
            <a:pPr algn="ctr"/>
            <a:r>
              <a:rPr lang="en-US" sz="2800" b="1" dirty="0"/>
              <a:t>18</a:t>
            </a:r>
            <a:br>
              <a:rPr lang="en-US" dirty="0"/>
            </a:br>
            <a:r>
              <a:rPr lang="en-US" dirty="0"/>
              <a:t>specific goals</a:t>
            </a:r>
          </a:p>
        </p:txBody>
      </p:sp>
      <p:sp>
        <p:nvSpPr>
          <p:cNvPr id="5" name="TextBox 4">
            <a:extLst>
              <a:ext uri="{FF2B5EF4-FFF2-40B4-BE49-F238E27FC236}">
                <a16:creationId xmlns:a16="http://schemas.microsoft.com/office/drawing/2014/main" id="{3E032F8E-B1E5-4345-ADFA-6957D61160DF}"/>
              </a:ext>
            </a:extLst>
          </p:cNvPr>
          <p:cNvSpPr txBox="1"/>
          <p:nvPr/>
        </p:nvSpPr>
        <p:spPr>
          <a:xfrm>
            <a:off x="10244380" y="3148739"/>
            <a:ext cx="1760349" cy="1077218"/>
          </a:xfrm>
          <a:prstGeom prst="rect">
            <a:avLst/>
          </a:prstGeom>
          <a:noFill/>
          <a:ln w="19050">
            <a:solidFill>
              <a:srgbClr val="00B050"/>
            </a:solidFill>
          </a:ln>
        </p:spPr>
        <p:txBody>
          <a:bodyPr wrap="square" rtlCol="0">
            <a:spAutoFit/>
          </a:bodyPr>
          <a:lstStyle/>
          <a:p>
            <a:pPr algn="ctr"/>
            <a:r>
              <a:rPr lang="en-US" sz="2800" b="1" dirty="0"/>
              <a:t>28</a:t>
            </a:r>
            <a:br>
              <a:rPr lang="en-US" dirty="0"/>
            </a:br>
            <a:r>
              <a:rPr lang="en-US" dirty="0"/>
              <a:t>implementation</a:t>
            </a:r>
            <a:br>
              <a:rPr lang="en-US" dirty="0"/>
            </a:br>
            <a:r>
              <a:rPr lang="en-US" dirty="0"/>
              <a:t>activities</a:t>
            </a:r>
          </a:p>
        </p:txBody>
      </p:sp>
      <p:pic>
        <p:nvPicPr>
          <p:cNvPr id="6" name="Picture 5">
            <a:extLst>
              <a:ext uri="{FF2B5EF4-FFF2-40B4-BE49-F238E27FC236}">
                <a16:creationId xmlns:a16="http://schemas.microsoft.com/office/drawing/2014/main" id="{6663DBCA-B093-47BB-B281-AE39649FB4D6}"/>
              </a:ext>
            </a:extLst>
          </p:cNvPr>
          <p:cNvPicPr>
            <a:picLocks noChangeAspect="1"/>
          </p:cNvPicPr>
          <p:nvPr/>
        </p:nvPicPr>
        <p:blipFill>
          <a:blip r:embed="rId2"/>
          <a:stretch>
            <a:fillRect/>
          </a:stretch>
        </p:blipFill>
        <p:spPr>
          <a:xfrm>
            <a:off x="10388957" y="4530672"/>
            <a:ext cx="1471194" cy="1425271"/>
          </a:xfrm>
          <a:prstGeom prst="rect">
            <a:avLst/>
          </a:prstGeom>
        </p:spPr>
      </p:pic>
    </p:spTree>
    <p:extLst>
      <p:ext uri="{BB962C8B-B14F-4D97-AF65-F5344CB8AC3E}">
        <p14:creationId xmlns:p14="http://schemas.microsoft.com/office/powerpoint/2010/main" val="180664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41329"/>
            <a:ext cx="10515600" cy="1038386"/>
          </a:xfrm>
        </p:spPr>
        <p:txBody>
          <a:bodyPr>
            <a:noAutofit/>
          </a:bodyPr>
          <a:lstStyle/>
          <a:p>
            <a:r>
              <a:rPr lang="en-US" sz="3200" noProof="0" dirty="0"/>
              <a:t>2. Open access to all results of the research </a:t>
            </a:r>
          </a:p>
        </p:txBody>
      </p:sp>
      <p:sp>
        <p:nvSpPr>
          <p:cNvPr id="4" name="Content Placeholder 3">
            <a:extLst>
              <a:ext uri="{FF2B5EF4-FFF2-40B4-BE49-F238E27FC236}">
                <a16:creationId xmlns:a16="http://schemas.microsoft.com/office/drawing/2014/main" id="{A15865E2-322A-4848-A731-9112FE1291DD}"/>
              </a:ext>
            </a:extLst>
          </p:cNvPr>
          <p:cNvSpPr>
            <a:spLocks noGrp="1"/>
          </p:cNvSpPr>
          <p:nvPr>
            <p:ph idx="1"/>
          </p:nvPr>
        </p:nvSpPr>
        <p:spPr>
          <a:xfrm>
            <a:off x="838200" y="1596325"/>
            <a:ext cx="8403956" cy="4642508"/>
          </a:xfrm>
        </p:spPr>
        <p:txBody>
          <a:bodyPr>
            <a:normAutofit/>
          </a:bodyPr>
          <a:lstStyle/>
          <a:p>
            <a:pPr marL="898525" indent="-768350">
              <a:spcBef>
                <a:spcPts val="600"/>
              </a:spcBef>
              <a:buNone/>
            </a:pPr>
            <a:r>
              <a:rPr lang="en-US" sz="3200" noProof="0" dirty="0">
                <a:effectLst/>
                <a:latin typeface="Calibri" panose="020F0502020204030204" pitchFamily="34" charset="0"/>
                <a:ea typeface="Calibri" panose="020F0502020204030204" pitchFamily="34" charset="0"/>
                <a:cs typeface="Times New Roman" panose="02020603050405020304" pitchFamily="18" charset="0"/>
              </a:rPr>
              <a:t>2.1.	Open access to publications</a:t>
            </a:r>
          </a:p>
          <a:p>
            <a:pPr marL="898525" indent="-768350">
              <a:spcBef>
                <a:spcPts val="600"/>
              </a:spcBef>
              <a:buNone/>
            </a:pPr>
            <a:r>
              <a:rPr lang="en-US" sz="3200" noProof="0" dirty="0">
                <a:effectLst/>
                <a:latin typeface="Calibri" panose="020F0502020204030204" pitchFamily="34" charset="0"/>
                <a:ea typeface="Calibri" panose="020F0502020204030204" pitchFamily="34" charset="0"/>
                <a:cs typeface="Times New Roman" panose="02020603050405020304" pitchFamily="18" charset="0"/>
              </a:rPr>
              <a:t>2.2.	Management and sharing of research data</a:t>
            </a:r>
          </a:p>
          <a:p>
            <a:pPr marL="898525" indent="-768350">
              <a:spcBef>
                <a:spcPts val="600"/>
              </a:spcBef>
              <a:buNone/>
            </a:pPr>
            <a:r>
              <a:rPr lang="en-US" sz="3200" noProof="0" dirty="0">
                <a:effectLst/>
                <a:latin typeface="Calibri" panose="020F0502020204030204" pitchFamily="34" charset="0"/>
                <a:ea typeface="Calibri" panose="020F0502020204030204" pitchFamily="34" charset="0"/>
                <a:cs typeface="Times New Roman" panose="02020603050405020304" pitchFamily="18" charset="0"/>
              </a:rPr>
              <a:t>2.3.	Management and sharing of research software</a:t>
            </a:r>
          </a:p>
          <a:p>
            <a:pPr marL="0" indent="0">
              <a:buNone/>
            </a:pPr>
            <a:endParaRPr lang="en-US" sz="3200" noProof="0" dirty="0"/>
          </a:p>
        </p:txBody>
      </p:sp>
      <p:sp>
        <p:nvSpPr>
          <p:cNvPr id="3" name="TextBox 2">
            <a:extLst>
              <a:ext uri="{FF2B5EF4-FFF2-40B4-BE49-F238E27FC236}">
                <a16:creationId xmlns:a16="http://schemas.microsoft.com/office/drawing/2014/main" id="{92697CD8-BE91-4037-B9EA-9ABD0A5CA669}"/>
              </a:ext>
            </a:extLst>
          </p:cNvPr>
          <p:cNvSpPr txBox="1"/>
          <p:nvPr/>
        </p:nvSpPr>
        <p:spPr>
          <a:xfrm>
            <a:off x="10244380" y="1906292"/>
            <a:ext cx="1735810" cy="800219"/>
          </a:xfrm>
          <a:prstGeom prst="rect">
            <a:avLst/>
          </a:prstGeom>
          <a:noFill/>
          <a:ln w="19050">
            <a:solidFill>
              <a:srgbClr val="FF0000"/>
            </a:solidFill>
          </a:ln>
        </p:spPr>
        <p:txBody>
          <a:bodyPr wrap="square" rtlCol="0">
            <a:spAutoFit/>
          </a:bodyPr>
          <a:lstStyle/>
          <a:p>
            <a:pPr algn="ctr"/>
            <a:r>
              <a:rPr lang="hr-HR" sz="2800" b="1" dirty="0"/>
              <a:t>12</a:t>
            </a:r>
            <a:br>
              <a:rPr lang="en-US" dirty="0"/>
            </a:br>
            <a:r>
              <a:rPr lang="en-US" dirty="0"/>
              <a:t>specific goals</a:t>
            </a:r>
          </a:p>
        </p:txBody>
      </p:sp>
      <p:sp>
        <p:nvSpPr>
          <p:cNvPr id="5" name="TextBox 4">
            <a:extLst>
              <a:ext uri="{FF2B5EF4-FFF2-40B4-BE49-F238E27FC236}">
                <a16:creationId xmlns:a16="http://schemas.microsoft.com/office/drawing/2014/main" id="{3E032F8E-B1E5-4345-ADFA-6957D61160DF}"/>
              </a:ext>
            </a:extLst>
          </p:cNvPr>
          <p:cNvSpPr txBox="1"/>
          <p:nvPr/>
        </p:nvSpPr>
        <p:spPr>
          <a:xfrm>
            <a:off x="10244380" y="3148739"/>
            <a:ext cx="1760349" cy="1077218"/>
          </a:xfrm>
          <a:prstGeom prst="rect">
            <a:avLst/>
          </a:prstGeom>
          <a:noFill/>
          <a:ln w="19050">
            <a:solidFill>
              <a:srgbClr val="00B050"/>
            </a:solidFill>
          </a:ln>
        </p:spPr>
        <p:txBody>
          <a:bodyPr wrap="square" rtlCol="0">
            <a:spAutoFit/>
          </a:bodyPr>
          <a:lstStyle/>
          <a:p>
            <a:pPr algn="ctr"/>
            <a:r>
              <a:rPr lang="hr-HR" sz="2800" b="1" dirty="0"/>
              <a:t>12</a:t>
            </a:r>
            <a:br>
              <a:rPr lang="en-US" dirty="0"/>
            </a:br>
            <a:r>
              <a:rPr lang="en-US" dirty="0"/>
              <a:t>implementation</a:t>
            </a:r>
            <a:br>
              <a:rPr lang="en-US" dirty="0"/>
            </a:br>
            <a:r>
              <a:rPr lang="en-US" dirty="0"/>
              <a:t>activities</a:t>
            </a:r>
          </a:p>
        </p:txBody>
      </p:sp>
      <p:grpSp>
        <p:nvGrpSpPr>
          <p:cNvPr id="12" name="Group 11">
            <a:extLst>
              <a:ext uri="{FF2B5EF4-FFF2-40B4-BE49-F238E27FC236}">
                <a16:creationId xmlns:a16="http://schemas.microsoft.com/office/drawing/2014/main" id="{51E5331A-439C-4CE5-8267-F3BB4E235A28}"/>
              </a:ext>
            </a:extLst>
          </p:cNvPr>
          <p:cNvGrpSpPr/>
          <p:nvPr/>
        </p:nvGrpSpPr>
        <p:grpSpPr>
          <a:xfrm>
            <a:off x="6886411" y="3429000"/>
            <a:ext cx="3357969" cy="2748013"/>
            <a:chOff x="6426629" y="3255196"/>
            <a:chExt cx="3357969" cy="2748013"/>
          </a:xfrm>
        </p:grpSpPr>
        <p:pic>
          <p:nvPicPr>
            <p:cNvPr id="6" name="Picture 5">
              <a:extLst>
                <a:ext uri="{FF2B5EF4-FFF2-40B4-BE49-F238E27FC236}">
                  <a16:creationId xmlns:a16="http://schemas.microsoft.com/office/drawing/2014/main" id="{FC0D55FC-8860-47E8-A347-87933F00771F}"/>
                </a:ext>
              </a:extLst>
            </p:cNvPr>
            <p:cNvPicPr>
              <a:picLocks noChangeAspect="1"/>
            </p:cNvPicPr>
            <p:nvPr/>
          </p:nvPicPr>
          <p:blipFill rotWithShape="1">
            <a:blip r:embed="rId2"/>
            <a:srcRect l="21926" b="35952"/>
            <a:stretch/>
          </p:blipFill>
          <p:spPr>
            <a:xfrm>
              <a:off x="6835668" y="3315502"/>
              <a:ext cx="2759500" cy="2244620"/>
            </a:xfrm>
            <a:prstGeom prst="rect">
              <a:avLst/>
            </a:prstGeom>
          </p:spPr>
        </p:pic>
        <p:sp>
          <p:nvSpPr>
            <p:cNvPr id="7" name="Rectangle 6">
              <a:extLst>
                <a:ext uri="{FF2B5EF4-FFF2-40B4-BE49-F238E27FC236}">
                  <a16:creationId xmlns:a16="http://schemas.microsoft.com/office/drawing/2014/main" id="{7D331F82-9338-4F89-B23E-0362A2A9B64A}"/>
                </a:ext>
              </a:extLst>
            </p:cNvPr>
            <p:cNvSpPr/>
            <p:nvPr/>
          </p:nvSpPr>
          <p:spPr>
            <a:xfrm rot="18154132">
              <a:off x="8088887" y="3473265"/>
              <a:ext cx="1092133" cy="655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8" name="Rectangle 7">
              <a:extLst>
                <a:ext uri="{FF2B5EF4-FFF2-40B4-BE49-F238E27FC236}">
                  <a16:creationId xmlns:a16="http://schemas.microsoft.com/office/drawing/2014/main" id="{74D53CF1-6F3B-44F4-B2A0-0E7C587587F3}"/>
                </a:ext>
              </a:extLst>
            </p:cNvPr>
            <p:cNvSpPr/>
            <p:nvPr/>
          </p:nvSpPr>
          <p:spPr>
            <a:xfrm rot="16200000">
              <a:off x="8633640" y="4409165"/>
              <a:ext cx="1894939" cy="406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9" name="Rectangle 8">
              <a:extLst>
                <a:ext uri="{FF2B5EF4-FFF2-40B4-BE49-F238E27FC236}">
                  <a16:creationId xmlns:a16="http://schemas.microsoft.com/office/drawing/2014/main" id="{D5A67826-23FE-4A59-BAEE-4870D228BB07}"/>
                </a:ext>
              </a:extLst>
            </p:cNvPr>
            <p:cNvSpPr/>
            <p:nvPr/>
          </p:nvSpPr>
          <p:spPr>
            <a:xfrm>
              <a:off x="8297363" y="5438127"/>
              <a:ext cx="1121299" cy="565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0" name="Rectangle 9">
              <a:extLst>
                <a:ext uri="{FF2B5EF4-FFF2-40B4-BE49-F238E27FC236}">
                  <a16:creationId xmlns:a16="http://schemas.microsoft.com/office/drawing/2014/main" id="{A7EBC358-F6AE-4F84-99BC-8AFB2C8F9720}"/>
                </a:ext>
              </a:extLst>
            </p:cNvPr>
            <p:cNvSpPr/>
            <p:nvPr/>
          </p:nvSpPr>
          <p:spPr>
            <a:xfrm rot="5400000">
              <a:off x="6174683" y="4529481"/>
              <a:ext cx="1321967" cy="818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grpSp>
    </p:spTree>
    <p:extLst>
      <p:ext uri="{BB962C8B-B14F-4D97-AF65-F5344CB8AC3E}">
        <p14:creationId xmlns:p14="http://schemas.microsoft.com/office/powerpoint/2010/main" val="61423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41329"/>
            <a:ext cx="10515600" cy="1038386"/>
          </a:xfrm>
        </p:spPr>
        <p:txBody>
          <a:bodyPr>
            <a:noAutofit/>
          </a:bodyPr>
          <a:lstStyle/>
          <a:p>
            <a:pPr marL="449263" indent="-449263"/>
            <a:r>
              <a:rPr lang="en-US" sz="3200" noProof="0" dirty="0"/>
              <a:t>3.	Open research infrastructures </a:t>
            </a:r>
          </a:p>
        </p:txBody>
      </p:sp>
      <p:sp>
        <p:nvSpPr>
          <p:cNvPr id="4" name="Content Placeholder 3">
            <a:extLst>
              <a:ext uri="{FF2B5EF4-FFF2-40B4-BE49-F238E27FC236}">
                <a16:creationId xmlns:a16="http://schemas.microsoft.com/office/drawing/2014/main" id="{A15865E2-322A-4848-A731-9112FE1291DD}"/>
              </a:ext>
            </a:extLst>
          </p:cNvPr>
          <p:cNvSpPr>
            <a:spLocks noGrp="1"/>
          </p:cNvSpPr>
          <p:nvPr>
            <p:ph idx="1"/>
          </p:nvPr>
        </p:nvSpPr>
        <p:spPr>
          <a:xfrm>
            <a:off x="838200" y="1596325"/>
            <a:ext cx="8403956" cy="4642508"/>
          </a:xfrm>
        </p:spPr>
        <p:txBody>
          <a:bodyPr>
            <a:normAutofit/>
          </a:bodyPr>
          <a:lstStyle/>
          <a:p>
            <a:pPr marL="898525" indent="-768350">
              <a:spcBef>
                <a:spcPts val="600"/>
              </a:spcBef>
              <a:buNone/>
            </a:pPr>
            <a:r>
              <a:rPr lang="en-US" sz="3200" noProof="0" dirty="0">
                <a:effectLst/>
                <a:latin typeface="Calibri" panose="020F0502020204030204" pitchFamily="34" charset="0"/>
                <a:ea typeface="Calibri" panose="020F0502020204030204" pitchFamily="34" charset="0"/>
                <a:cs typeface="Times New Roman" panose="02020603050405020304" pitchFamily="18" charset="0"/>
              </a:rPr>
              <a:t>3.1.	Open research infrastructures and</a:t>
            </a:r>
            <a:br>
              <a:rPr lang="en-US" sz="3200" noProof="0" dirty="0">
                <a:effectLst/>
                <a:latin typeface="Calibri" panose="020F0502020204030204" pitchFamily="34" charset="0"/>
                <a:ea typeface="Calibri" panose="020F0502020204030204" pitchFamily="34" charset="0"/>
                <a:cs typeface="Times New Roman" panose="02020603050405020304" pitchFamily="18" charset="0"/>
              </a:rPr>
            </a:br>
            <a:r>
              <a:rPr lang="en-US" sz="3200" noProof="0" dirty="0">
                <a:effectLst/>
                <a:latin typeface="Calibri" panose="020F0502020204030204" pitchFamily="34" charset="0"/>
                <a:ea typeface="Calibri" panose="020F0502020204030204" pitchFamily="34" charset="0"/>
                <a:cs typeface="Times New Roman" panose="02020603050405020304" pitchFamily="18" charset="0"/>
              </a:rPr>
              <a:t>e-infrastructures</a:t>
            </a:r>
          </a:p>
          <a:p>
            <a:pPr marL="898525" indent="-768350">
              <a:spcBef>
                <a:spcPts val="600"/>
              </a:spcBef>
              <a:buNone/>
            </a:pPr>
            <a:r>
              <a:rPr lang="en-US" sz="3200" noProof="0" dirty="0">
                <a:effectLst/>
                <a:latin typeface="Calibri" panose="020F0502020204030204" pitchFamily="34" charset="0"/>
                <a:ea typeface="Calibri" panose="020F0502020204030204" pitchFamily="34" charset="0"/>
                <a:cs typeface="Times New Roman" panose="02020603050405020304" pitchFamily="18" charset="0"/>
              </a:rPr>
              <a:t>3.2.	Support system and improvement of competences for open science</a:t>
            </a:r>
          </a:p>
          <a:p>
            <a:pPr marL="898525" indent="-768350">
              <a:spcBef>
                <a:spcPts val="600"/>
              </a:spcBef>
              <a:buNone/>
            </a:pPr>
            <a:r>
              <a:rPr lang="en-US" sz="3200" noProof="0" dirty="0">
                <a:effectLst/>
                <a:latin typeface="Calibri" panose="020F0502020204030204" pitchFamily="34" charset="0"/>
                <a:ea typeface="Calibri" panose="020F0502020204030204" pitchFamily="34" charset="0"/>
                <a:cs typeface="Times New Roman" panose="02020603050405020304" pitchFamily="18" charset="0"/>
              </a:rPr>
              <a:t>3.3.	Croatian and European Open Science Clouds (HR-OOZ and EOSC)</a:t>
            </a:r>
          </a:p>
          <a:p>
            <a:pPr marL="0" indent="0">
              <a:buNone/>
            </a:pPr>
            <a:endParaRPr lang="en-US" sz="3200" noProof="0" dirty="0"/>
          </a:p>
        </p:txBody>
      </p:sp>
      <p:sp>
        <p:nvSpPr>
          <p:cNvPr id="3" name="TextBox 2">
            <a:extLst>
              <a:ext uri="{FF2B5EF4-FFF2-40B4-BE49-F238E27FC236}">
                <a16:creationId xmlns:a16="http://schemas.microsoft.com/office/drawing/2014/main" id="{92697CD8-BE91-4037-B9EA-9ABD0A5CA669}"/>
              </a:ext>
            </a:extLst>
          </p:cNvPr>
          <p:cNvSpPr txBox="1"/>
          <p:nvPr/>
        </p:nvSpPr>
        <p:spPr>
          <a:xfrm>
            <a:off x="10244380" y="1906292"/>
            <a:ext cx="1735810" cy="800219"/>
          </a:xfrm>
          <a:prstGeom prst="rect">
            <a:avLst/>
          </a:prstGeom>
          <a:noFill/>
          <a:ln w="19050">
            <a:solidFill>
              <a:srgbClr val="FF0000"/>
            </a:solidFill>
          </a:ln>
        </p:spPr>
        <p:txBody>
          <a:bodyPr wrap="square" rtlCol="0">
            <a:spAutoFit/>
          </a:bodyPr>
          <a:lstStyle/>
          <a:p>
            <a:pPr algn="ctr"/>
            <a:r>
              <a:rPr lang="hr-HR" sz="2800" b="1" dirty="0"/>
              <a:t>10</a:t>
            </a:r>
            <a:br>
              <a:rPr lang="en-US" dirty="0"/>
            </a:br>
            <a:r>
              <a:rPr lang="en-US" dirty="0"/>
              <a:t>specific goals</a:t>
            </a:r>
          </a:p>
        </p:txBody>
      </p:sp>
      <p:sp>
        <p:nvSpPr>
          <p:cNvPr id="5" name="TextBox 4">
            <a:extLst>
              <a:ext uri="{FF2B5EF4-FFF2-40B4-BE49-F238E27FC236}">
                <a16:creationId xmlns:a16="http://schemas.microsoft.com/office/drawing/2014/main" id="{3E032F8E-B1E5-4345-ADFA-6957D61160DF}"/>
              </a:ext>
            </a:extLst>
          </p:cNvPr>
          <p:cNvSpPr txBox="1"/>
          <p:nvPr/>
        </p:nvSpPr>
        <p:spPr>
          <a:xfrm>
            <a:off x="10244380" y="3148739"/>
            <a:ext cx="1760349" cy="1077218"/>
          </a:xfrm>
          <a:prstGeom prst="rect">
            <a:avLst/>
          </a:prstGeom>
          <a:noFill/>
          <a:ln w="19050">
            <a:solidFill>
              <a:srgbClr val="00B050"/>
            </a:solidFill>
          </a:ln>
        </p:spPr>
        <p:txBody>
          <a:bodyPr wrap="square" rtlCol="0">
            <a:spAutoFit/>
          </a:bodyPr>
          <a:lstStyle/>
          <a:p>
            <a:pPr algn="ctr"/>
            <a:r>
              <a:rPr lang="hr-HR" sz="2800" b="1" dirty="0"/>
              <a:t>18</a:t>
            </a:r>
            <a:br>
              <a:rPr lang="en-US" dirty="0"/>
            </a:br>
            <a:r>
              <a:rPr lang="en-US" dirty="0"/>
              <a:t>implementation</a:t>
            </a:r>
            <a:br>
              <a:rPr lang="en-US" dirty="0"/>
            </a:br>
            <a:r>
              <a:rPr lang="en-US" dirty="0"/>
              <a:t>activities</a:t>
            </a:r>
          </a:p>
        </p:txBody>
      </p:sp>
      <p:pic>
        <p:nvPicPr>
          <p:cNvPr id="6" name="Picture 5">
            <a:extLst>
              <a:ext uri="{FF2B5EF4-FFF2-40B4-BE49-F238E27FC236}">
                <a16:creationId xmlns:a16="http://schemas.microsoft.com/office/drawing/2014/main" id="{A5102AFD-D728-4356-B087-E2138DA49CDE}"/>
              </a:ext>
            </a:extLst>
          </p:cNvPr>
          <p:cNvPicPr>
            <a:picLocks noChangeAspect="1"/>
          </p:cNvPicPr>
          <p:nvPr/>
        </p:nvPicPr>
        <p:blipFill rotWithShape="1">
          <a:blip r:embed="rId2"/>
          <a:srcRect l="58059" r="20556" b="71848"/>
          <a:stretch/>
        </p:blipFill>
        <p:spPr>
          <a:xfrm>
            <a:off x="10587926" y="4541005"/>
            <a:ext cx="1048718" cy="1337493"/>
          </a:xfrm>
          <a:prstGeom prst="rect">
            <a:avLst/>
          </a:prstGeom>
        </p:spPr>
      </p:pic>
    </p:spTree>
    <p:extLst>
      <p:ext uri="{BB962C8B-B14F-4D97-AF65-F5344CB8AC3E}">
        <p14:creationId xmlns:p14="http://schemas.microsoft.com/office/powerpoint/2010/main" val="136688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noProof="0" dirty="0"/>
              <a:t>Next steps</a:t>
            </a:r>
          </a:p>
        </p:txBody>
      </p:sp>
      <p:sp>
        <p:nvSpPr>
          <p:cNvPr id="4" name="Content Placeholder 3">
            <a:extLst>
              <a:ext uri="{FF2B5EF4-FFF2-40B4-BE49-F238E27FC236}">
                <a16:creationId xmlns:a16="http://schemas.microsoft.com/office/drawing/2014/main" id="{A15865E2-322A-4848-A731-9112FE1291DD}"/>
              </a:ext>
            </a:extLst>
          </p:cNvPr>
          <p:cNvSpPr>
            <a:spLocks noGrp="1"/>
          </p:cNvSpPr>
          <p:nvPr>
            <p:ph idx="1"/>
          </p:nvPr>
        </p:nvSpPr>
        <p:spPr>
          <a:xfrm>
            <a:off x="838200" y="1585992"/>
            <a:ext cx="10515600" cy="4652841"/>
          </a:xfrm>
        </p:spPr>
        <p:txBody>
          <a:bodyPr>
            <a:normAutofit/>
          </a:bodyPr>
          <a:lstStyle/>
          <a:p>
            <a:r>
              <a:rPr lang="en-US" dirty="0"/>
              <a:t>publication of the draft of the Croatian plan for open science at the web pages of the Initiative for HR-OOZ as proposal (</a:t>
            </a:r>
            <a:r>
              <a:rPr lang="en-US" dirty="0">
                <a:hlinkClick r:id="rId2"/>
              </a:rPr>
              <a:t>https://www.srce.hr/hr-ooz</a:t>
            </a:r>
            <a:r>
              <a:rPr lang="en-US" dirty="0"/>
              <a:t>) - draft continuously open for suggestions and proposals</a:t>
            </a:r>
          </a:p>
          <a:p>
            <a:r>
              <a:rPr lang="en-US" dirty="0"/>
              <a:t>official submission of the draft to the Ministry of Science and Education (MSE) for the further processing</a:t>
            </a:r>
          </a:p>
          <a:p>
            <a:r>
              <a:rPr lang="en-US" dirty="0"/>
              <a:t>public consultations under the auspices of the MSE</a:t>
            </a:r>
          </a:p>
          <a:p>
            <a:r>
              <a:rPr lang="en-US" dirty="0"/>
              <a:t>adoption of the Croatian plan for open science</a:t>
            </a:r>
            <a:br>
              <a:rPr lang="hr-HR" dirty="0"/>
            </a:br>
            <a:r>
              <a:rPr lang="en-US" dirty="0"/>
              <a:t>by MSE</a:t>
            </a:r>
          </a:p>
          <a:p>
            <a:endParaRPr lang="en-US" dirty="0"/>
          </a:p>
        </p:txBody>
      </p:sp>
      <p:pic>
        <p:nvPicPr>
          <p:cNvPr id="5" name="Picture 4">
            <a:extLst>
              <a:ext uri="{FF2B5EF4-FFF2-40B4-BE49-F238E27FC236}">
                <a16:creationId xmlns:a16="http://schemas.microsoft.com/office/drawing/2014/main" id="{C5612CEC-BB0C-4DA4-9CAF-96C0F2B47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3373" y="4529622"/>
            <a:ext cx="2865120" cy="1611630"/>
          </a:xfrm>
          <a:prstGeom prst="rect">
            <a:avLst/>
          </a:prstGeom>
        </p:spPr>
      </p:pic>
    </p:spTree>
    <p:extLst>
      <p:ext uri="{BB962C8B-B14F-4D97-AF65-F5344CB8AC3E}">
        <p14:creationId xmlns:p14="http://schemas.microsoft.com/office/powerpoint/2010/main" val="350895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dirty="0"/>
              <a:t>Thank you for your attention!</a:t>
            </a:r>
          </a:p>
        </p:txBody>
      </p:sp>
      <p:sp>
        <p:nvSpPr>
          <p:cNvPr id="5" name="Text Placeholder 4"/>
          <p:cNvSpPr>
            <a:spLocks noGrp="1"/>
          </p:cNvSpPr>
          <p:nvPr>
            <p:ph type="body" idx="1"/>
          </p:nvPr>
        </p:nvSpPr>
        <p:spPr>
          <a:xfrm>
            <a:off x="838200" y="3719593"/>
            <a:ext cx="10369766" cy="1371599"/>
          </a:xfrm>
        </p:spPr>
        <p:txBody>
          <a:bodyPr>
            <a:normAutofit/>
          </a:bodyPr>
          <a:lstStyle/>
          <a:p>
            <a:r>
              <a:rPr lang="en-US" sz="1800" i="1" noProof="0" dirty="0"/>
              <a:t>Visit https://www.srce.hr/hr-ooz</a:t>
            </a:r>
            <a:br>
              <a:rPr lang="en-US" sz="1800" i="1" noProof="0" dirty="0"/>
            </a:br>
            <a:r>
              <a:rPr lang="en-US" sz="1800" i="1" noProof="0" dirty="0"/>
              <a:t>All comments, suggestions, proposals are welcome at hr-ooz@srce.hr</a:t>
            </a:r>
          </a:p>
        </p:txBody>
      </p:sp>
    </p:spTree>
    <p:extLst>
      <p:ext uri="{BB962C8B-B14F-4D97-AF65-F5344CB8AC3E}">
        <p14:creationId xmlns:p14="http://schemas.microsoft.com/office/powerpoint/2010/main" val="362531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noProof="0" dirty="0"/>
              <a:t>"Travel" diary... so far</a:t>
            </a:r>
          </a:p>
        </p:txBody>
      </p:sp>
      <p:sp>
        <p:nvSpPr>
          <p:cNvPr id="3" name="Rezervirano mjesto sadržaja 2"/>
          <p:cNvSpPr>
            <a:spLocks noGrp="1"/>
          </p:cNvSpPr>
          <p:nvPr>
            <p:ph idx="1"/>
          </p:nvPr>
        </p:nvSpPr>
        <p:spPr>
          <a:xfrm>
            <a:off x="838199" y="1150685"/>
            <a:ext cx="11289225" cy="5468945"/>
          </a:xfrm>
        </p:spPr>
        <p:txBody>
          <a:bodyPr>
            <a:normAutofit lnSpcReduction="10000"/>
          </a:bodyPr>
          <a:lstStyle/>
          <a:p>
            <a:pPr marL="2960688" indent="-2960688">
              <a:lnSpc>
                <a:spcPct val="110000"/>
              </a:lnSpc>
              <a:buNone/>
            </a:pPr>
            <a:r>
              <a:rPr lang="en-US" noProof="0" dirty="0"/>
              <a:t>September 2021 -	Initiative for Croatian Open Science Cloud, Council and WGs established</a:t>
            </a:r>
          </a:p>
          <a:p>
            <a:pPr marL="2960688" indent="-2960688">
              <a:lnSpc>
                <a:spcPct val="110000"/>
              </a:lnSpc>
              <a:buNone/>
            </a:pPr>
            <a:r>
              <a:rPr lang="en-US" noProof="0" dirty="0"/>
              <a:t>January 2022 -	Proposal of articles for the new Croatian Act on Higher Education and Science submitted to the Ministry</a:t>
            </a:r>
          </a:p>
          <a:p>
            <a:pPr marL="2960688" indent="-2960688">
              <a:lnSpc>
                <a:spcPct val="110000"/>
              </a:lnSpc>
              <a:buNone/>
            </a:pPr>
            <a:r>
              <a:rPr lang="en-US" noProof="0" dirty="0"/>
              <a:t>January 2022 -	"Policy" Working group began the work on the Croatian Plan for Open Science; three subgroups were defined for three basic chapters</a:t>
            </a:r>
          </a:p>
          <a:p>
            <a:pPr marL="2960688" indent="-2960688">
              <a:lnSpc>
                <a:spcPct val="110000"/>
              </a:lnSpc>
              <a:buNone/>
            </a:pPr>
            <a:r>
              <a:rPr lang="en-US" noProof="0" dirty="0"/>
              <a:t>March 2023 - 	After 13 months </a:t>
            </a:r>
            <a:r>
              <a:rPr lang="en-US" noProof="0" dirty="0">
                <a:sym typeface="Wingdings" panose="05000000000000000000" pitchFamily="2" charset="2"/>
              </a:rPr>
              <a:t> </a:t>
            </a:r>
            <a:r>
              <a:rPr lang="en-US" noProof="0" dirty="0"/>
              <a:t>and a series of WG and subgroup meetings, the draft Plan was sent to the Council of HR-OOZ Initiative</a:t>
            </a:r>
          </a:p>
          <a:p>
            <a:pPr marL="2960688" indent="-2960688">
              <a:lnSpc>
                <a:spcPct val="110000"/>
              </a:lnSpc>
              <a:buNone/>
            </a:pPr>
            <a:endParaRPr lang="en-US" noProof="0" dirty="0"/>
          </a:p>
        </p:txBody>
      </p:sp>
    </p:spTree>
    <p:extLst>
      <p:ext uri="{BB962C8B-B14F-4D97-AF65-F5344CB8AC3E}">
        <p14:creationId xmlns:p14="http://schemas.microsoft.com/office/powerpoint/2010/main" val="352983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53747C-678D-465D-91EE-24ECA6F5EC3E}"/>
              </a:ext>
            </a:extLst>
          </p:cNvPr>
          <p:cNvSpPr>
            <a:spLocks noGrp="1"/>
          </p:cNvSpPr>
          <p:nvPr>
            <p:ph sz="half" idx="1"/>
          </p:nvPr>
        </p:nvSpPr>
        <p:spPr/>
        <p:txBody>
          <a:bodyPr>
            <a:normAutofit/>
          </a:bodyPr>
          <a:lstStyle/>
          <a:p>
            <a:endParaRPr lang="en-US" sz="2000" noProof="0" dirty="0"/>
          </a:p>
          <a:p>
            <a:r>
              <a:rPr lang="en-US" sz="2000" noProof="0" dirty="0"/>
              <a:t>dr.sc. Lovorka Barać Lauc, HRZZ</a:t>
            </a:r>
          </a:p>
          <a:p>
            <a:r>
              <a:rPr lang="en-US" sz="2000" noProof="0" dirty="0"/>
              <a:t>dr.sc. Zoran Bekić, SRCE, UNIZG</a:t>
            </a:r>
          </a:p>
          <a:p>
            <a:r>
              <a:rPr lang="en-US" sz="2000" noProof="0" dirty="0"/>
              <a:t>prof.dr.sc. Gordan Jelenić, UNIRI</a:t>
            </a:r>
          </a:p>
          <a:p>
            <a:r>
              <a:rPr lang="en-US" sz="2000" noProof="0" dirty="0"/>
              <a:t>dr.sc. Koraljka Kuzman Šlogar, IEF</a:t>
            </a:r>
          </a:p>
          <a:p>
            <a:r>
              <a:rPr lang="en-US" sz="2000" noProof="0" dirty="0"/>
              <a:t>dr.sc. </a:t>
            </a:r>
            <a:r>
              <a:rPr lang="en-US" sz="2000" b="1" noProof="0" dirty="0"/>
              <a:t>Bojan Macan</a:t>
            </a:r>
            <a:r>
              <a:rPr lang="en-US" sz="2000" noProof="0" dirty="0"/>
              <a:t>, IRB</a:t>
            </a:r>
          </a:p>
          <a:p>
            <a:r>
              <a:rPr lang="en-US" sz="2000" noProof="0" dirty="0"/>
              <a:t>izv.prof.dr.sc. Sven Maričić, UNIPU</a:t>
            </a:r>
          </a:p>
          <a:p>
            <a:r>
              <a:rPr lang="en-US" sz="2000" noProof="0" dirty="0"/>
              <a:t>doc.dr.sc. Teo Matković, IDI</a:t>
            </a:r>
          </a:p>
          <a:p>
            <a:r>
              <a:rPr lang="en-US" sz="2000" noProof="0" dirty="0"/>
              <a:t>izv.prof.dr.sc. Anamarija Musa, PF, UNIZG</a:t>
            </a:r>
          </a:p>
          <a:p>
            <a:r>
              <a:rPr lang="en-US" sz="2000" noProof="0" dirty="0"/>
              <a:t>dr.sc. Kristina Romić, NSK</a:t>
            </a:r>
          </a:p>
          <a:p>
            <a:r>
              <a:rPr lang="en-US" sz="2000" noProof="0" dirty="0"/>
              <a:t>izv.prof.dr.sc. Goran Sedmak, HIIM</a:t>
            </a:r>
          </a:p>
        </p:txBody>
      </p:sp>
      <p:sp>
        <p:nvSpPr>
          <p:cNvPr id="5" name="Content Placeholder 4">
            <a:extLst>
              <a:ext uri="{FF2B5EF4-FFF2-40B4-BE49-F238E27FC236}">
                <a16:creationId xmlns:a16="http://schemas.microsoft.com/office/drawing/2014/main" id="{1D9DA9BE-D898-44D4-BD13-7D4ACE66CC2A}"/>
              </a:ext>
            </a:extLst>
          </p:cNvPr>
          <p:cNvSpPr>
            <a:spLocks noGrp="1"/>
          </p:cNvSpPr>
          <p:nvPr>
            <p:ph sz="half" idx="2"/>
          </p:nvPr>
        </p:nvSpPr>
        <p:spPr/>
        <p:txBody>
          <a:bodyPr>
            <a:normAutofit/>
          </a:bodyPr>
          <a:lstStyle/>
          <a:p>
            <a:endParaRPr lang="en-US" sz="2000" noProof="0" dirty="0"/>
          </a:p>
          <a:p>
            <a:r>
              <a:rPr lang="en-US" sz="2000" noProof="0" dirty="0"/>
              <a:t>izv.prof.dr.sc. Jadranka Stojanovski, IRB / UNIZD</a:t>
            </a:r>
          </a:p>
          <a:p>
            <a:r>
              <a:rPr lang="en-US" sz="2000" noProof="0" dirty="0"/>
              <a:t>prof.dr.sc. Diana Šimić, FOI, UNIZG</a:t>
            </a:r>
          </a:p>
          <a:p>
            <a:r>
              <a:rPr lang="en-US" sz="2000" noProof="0" dirty="0"/>
              <a:t>prof.dr.sc. Marko Tadić, FF, UNIZG</a:t>
            </a:r>
          </a:p>
          <a:p>
            <a:r>
              <a:rPr lang="en-US" sz="2000" noProof="0" dirty="0"/>
              <a:t>prof.dr.sc. Leandra Vranješ Markić, UNIST</a:t>
            </a:r>
          </a:p>
          <a:p>
            <a:pPr marL="0" indent="0">
              <a:buNone/>
            </a:pPr>
            <a:r>
              <a:rPr lang="en-US" sz="2000" noProof="0" dirty="0"/>
              <a:t>+</a:t>
            </a:r>
          </a:p>
          <a:p>
            <a:r>
              <a:rPr lang="en-US" sz="2000" noProof="0" dirty="0"/>
              <a:t>dr.sc. Davor Davidović, IRB</a:t>
            </a:r>
          </a:p>
          <a:p>
            <a:r>
              <a:rPr lang="en-US" sz="2000" noProof="0" dirty="0"/>
              <a:t>Marijana Glavica, FF, UNIZG</a:t>
            </a:r>
          </a:p>
          <a:p>
            <a:r>
              <a:rPr lang="en-US" sz="2000" noProof="0" dirty="0"/>
              <a:t>Iva Melinščak Zlodi, FF, UNIZG</a:t>
            </a:r>
          </a:p>
          <a:p>
            <a:r>
              <a:rPr lang="en-US" sz="2000" noProof="0" dirty="0"/>
              <a:t>dr.sc. Slaven Mihaljević, SRCE, UNIZG</a:t>
            </a:r>
          </a:p>
        </p:txBody>
      </p:sp>
      <p:sp>
        <p:nvSpPr>
          <p:cNvPr id="2" name="Naslov 1"/>
          <p:cNvSpPr>
            <a:spLocks noGrp="1"/>
          </p:cNvSpPr>
          <p:nvPr>
            <p:ph type="title"/>
          </p:nvPr>
        </p:nvSpPr>
        <p:spPr/>
        <p:txBody>
          <a:bodyPr>
            <a:normAutofit/>
          </a:bodyPr>
          <a:lstStyle/>
          <a:p>
            <a:r>
              <a:rPr lang="en-US" sz="3600" noProof="0" dirty="0"/>
              <a:t>"Policy" WG of the Council of HR-OOZ</a:t>
            </a:r>
          </a:p>
        </p:txBody>
      </p:sp>
    </p:spTree>
    <p:extLst>
      <p:ext uri="{BB962C8B-B14F-4D97-AF65-F5344CB8AC3E}">
        <p14:creationId xmlns:p14="http://schemas.microsoft.com/office/powerpoint/2010/main" val="294022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noProof="0" dirty="0"/>
          </a:p>
        </p:txBody>
      </p:sp>
      <p:pic>
        <p:nvPicPr>
          <p:cNvPr id="7" name="Content Placeholder 6">
            <a:extLst>
              <a:ext uri="{FF2B5EF4-FFF2-40B4-BE49-F238E27FC236}">
                <a16:creationId xmlns:a16="http://schemas.microsoft.com/office/drawing/2014/main" id="{C4456485-C03B-4BF5-BA33-B481038F3D58}"/>
              </a:ext>
            </a:extLst>
          </p:cNvPr>
          <p:cNvPicPr>
            <a:picLocks noGrp="1" noChangeAspect="1"/>
          </p:cNvPicPr>
          <p:nvPr>
            <p:ph idx="1"/>
          </p:nvPr>
        </p:nvPicPr>
        <p:blipFill>
          <a:blip r:embed="rId2"/>
          <a:stretch>
            <a:fillRect/>
          </a:stretch>
        </p:blipFill>
        <p:spPr>
          <a:xfrm rot="1038003">
            <a:off x="9028050" y="1265736"/>
            <a:ext cx="2599925" cy="3646241"/>
          </a:xfrm>
          <a:ln>
            <a:solidFill>
              <a:schemeClr val="tx1"/>
            </a:solidFill>
          </a:ln>
        </p:spPr>
      </p:pic>
      <p:pic>
        <p:nvPicPr>
          <p:cNvPr id="15" name="Picture 14">
            <a:extLst>
              <a:ext uri="{FF2B5EF4-FFF2-40B4-BE49-F238E27FC236}">
                <a16:creationId xmlns:a16="http://schemas.microsoft.com/office/drawing/2014/main" id="{AF8C8770-E8D3-4860-BAEE-55C23929B774}"/>
              </a:ext>
            </a:extLst>
          </p:cNvPr>
          <p:cNvPicPr>
            <a:picLocks noChangeAspect="1"/>
          </p:cNvPicPr>
          <p:nvPr/>
        </p:nvPicPr>
        <p:blipFill>
          <a:blip r:embed="rId3"/>
          <a:stretch>
            <a:fillRect/>
          </a:stretch>
        </p:blipFill>
        <p:spPr>
          <a:xfrm>
            <a:off x="5940108" y="1405180"/>
            <a:ext cx="2820079" cy="3889892"/>
          </a:xfrm>
          <a:prstGeom prst="rect">
            <a:avLst/>
          </a:prstGeom>
          <a:ln>
            <a:solidFill>
              <a:schemeClr val="tx1"/>
            </a:solidFill>
          </a:ln>
        </p:spPr>
      </p:pic>
      <p:pic>
        <p:nvPicPr>
          <p:cNvPr id="11" name="Picture 10">
            <a:extLst>
              <a:ext uri="{FF2B5EF4-FFF2-40B4-BE49-F238E27FC236}">
                <a16:creationId xmlns:a16="http://schemas.microsoft.com/office/drawing/2014/main" id="{36D7CD42-BF5F-404B-931D-A2FF66B96BA0}"/>
              </a:ext>
            </a:extLst>
          </p:cNvPr>
          <p:cNvPicPr>
            <a:picLocks noChangeAspect="1"/>
          </p:cNvPicPr>
          <p:nvPr/>
        </p:nvPicPr>
        <p:blipFill>
          <a:blip r:embed="rId4"/>
          <a:stretch>
            <a:fillRect/>
          </a:stretch>
        </p:blipFill>
        <p:spPr>
          <a:xfrm>
            <a:off x="3132467" y="2129149"/>
            <a:ext cx="2903948" cy="3767215"/>
          </a:xfrm>
          <a:prstGeom prst="rect">
            <a:avLst/>
          </a:prstGeom>
          <a:ln>
            <a:solidFill>
              <a:schemeClr val="tx1"/>
            </a:solidFill>
          </a:ln>
        </p:spPr>
      </p:pic>
      <p:pic>
        <p:nvPicPr>
          <p:cNvPr id="5" name="Picture 4">
            <a:extLst>
              <a:ext uri="{FF2B5EF4-FFF2-40B4-BE49-F238E27FC236}">
                <a16:creationId xmlns:a16="http://schemas.microsoft.com/office/drawing/2014/main" id="{4316B762-3673-4BBE-92E8-F0035F2B3E4E}"/>
              </a:ext>
            </a:extLst>
          </p:cNvPr>
          <p:cNvPicPr>
            <a:picLocks noChangeAspect="1"/>
          </p:cNvPicPr>
          <p:nvPr/>
        </p:nvPicPr>
        <p:blipFill>
          <a:blip r:embed="rId5"/>
          <a:stretch>
            <a:fillRect/>
          </a:stretch>
        </p:blipFill>
        <p:spPr>
          <a:xfrm rot="20266658">
            <a:off x="1035888" y="1343186"/>
            <a:ext cx="2758343" cy="3771190"/>
          </a:xfrm>
          <a:prstGeom prst="rect">
            <a:avLst/>
          </a:prstGeom>
          <a:ln>
            <a:solidFill>
              <a:schemeClr val="tx1"/>
            </a:solidFill>
          </a:ln>
        </p:spPr>
      </p:pic>
      <p:pic>
        <p:nvPicPr>
          <p:cNvPr id="13" name="Picture 12">
            <a:extLst>
              <a:ext uri="{FF2B5EF4-FFF2-40B4-BE49-F238E27FC236}">
                <a16:creationId xmlns:a16="http://schemas.microsoft.com/office/drawing/2014/main" id="{DA9BCFD9-5281-4414-AD87-5AA7562E6123}"/>
              </a:ext>
            </a:extLst>
          </p:cNvPr>
          <p:cNvPicPr>
            <a:picLocks noChangeAspect="1"/>
          </p:cNvPicPr>
          <p:nvPr/>
        </p:nvPicPr>
        <p:blipFill>
          <a:blip r:embed="rId6"/>
          <a:stretch>
            <a:fillRect/>
          </a:stretch>
        </p:blipFill>
        <p:spPr>
          <a:xfrm rot="992482">
            <a:off x="6596164" y="2596898"/>
            <a:ext cx="2465735" cy="3453365"/>
          </a:xfrm>
          <a:prstGeom prst="rect">
            <a:avLst/>
          </a:prstGeom>
          <a:ln>
            <a:solidFill>
              <a:schemeClr val="tx1"/>
            </a:solidFill>
          </a:ln>
        </p:spPr>
      </p:pic>
    </p:spTree>
    <p:extLst>
      <p:ext uri="{BB962C8B-B14F-4D97-AF65-F5344CB8AC3E}">
        <p14:creationId xmlns:p14="http://schemas.microsoft.com/office/powerpoint/2010/main" val="145256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noProof="0" dirty="0"/>
          </a:p>
        </p:txBody>
      </p:sp>
      <p:pic>
        <p:nvPicPr>
          <p:cNvPr id="10" name="Content Placeholder 9">
            <a:extLst>
              <a:ext uri="{FF2B5EF4-FFF2-40B4-BE49-F238E27FC236}">
                <a16:creationId xmlns:a16="http://schemas.microsoft.com/office/drawing/2014/main" id="{9D822437-CD28-47FB-ABB1-9ED346F4153C}"/>
              </a:ext>
            </a:extLst>
          </p:cNvPr>
          <p:cNvPicPr>
            <a:picLocks noGrp="1" noChangeAspect="1"/>
          </p:cNvPicPr>
          <p:nvPr>
            <p:ph idx="1"/>
          </p:nvPr>
        </p:nvPicPr>
        <p:blipFill>
          <a:blip r:embed="rId2"/>
          <a:stretch>
            <a:fillRect/>
          </a:stretch>
        </p:blipFill>
        <p:spPr>
          <a:xfrm>
            <a:off x="2981702" y="1131324"/>
            <a:ext cx="2577327" cy="3576610"/>
          </a:xfrm>
          <a:ln>
            <a:solidFill>
              <a:schemeClr val="accent2">
                <a:lumMod val="60000"/>
                <a:lumOff val="40000"/>
              </a:schemeClr>
            </a:solidFill>
          </a:ln>
        </p:spPr>
      </p:pic>
      <p:pic>
        <p:nvPicPr>
          <p:cNvPr id="8" name="Picture 7">
            <a:extLst>
              <a:ext uri="{FF2B5EF4-FFF2-40B4-BE49-F238E27FC236}">
                <a16:creationId xmlns:a16="http://schemas.microsoft.com/office/drawing/2014/main" id="{EEA4A9C2-C5BF-44BD-88EF-51CB021BE8DE}"/>
              </a:ext>
            </a:extLst>
          </p:cNvPr>
          <p:cNvPicPr>
            <a:picLocks noChangeAspect="1"/>
          </p:cNvPicPr>
          <p:nvPr/>
        </p:nvPicPr>
        <p:blipFill>
          <a:blip r:embed="rId3"/>
          <a:stretch>
            <a:fillRect/>
          </a:stretch>
        </p:blipFill>
        <p:spPr>
          <a:xfrm rot="20671995">
            <a:off x="541501" y="1499105"/>
            <a:ext cx="2767662" cy="3859790"/>
          </a:xfrm>
          <a:prstGeom prst="rect">
            <a:avLst/>
          </a:prstGeom>
          <a:ln>
            <a:solidFill>
              <a:schemeClr val="accent1">
                <a:lumMod val="75000"/>
              </a:schemeClr>
            </a:solidFill>
          </a:ln>
        </p:spPr>
      </p:pic>
      <p:pic>
        <p:nvPicPr>
          <p:cNvPr id="17" name="Picture 16">
            <a:extLst>
              <a:ext uri="{FF2B5EF4-FFF2-40B4-BE49-F238E27FC236}">
                <a16:creationId xmlns:a16="http://schemas.microsoft.com/office/drawing/2014/main" id="{CE1452E5-B87E-4C5E-B0BE-30F88E773D13}"/>
              </a:ext>
            </a:extLst>
          </p:cNvPr>
          <p:cNvPicPr>
            <a:picLocks noChangeAspect="1"/>
          </p:cNvPicPr>
          <p:nvPr/>
        </p:nvPicPr>
        <p:blipFill>
          <a:blip r:embed="rId4"/>
          <a:stretch>
            <a:fillRect/>
          </a:stretch>
        </p:blipFill>
        <p:spPr>
          <a:xfrm>
            <a:off x="8830823" y="1647994"/>
            <a:ext cx="3003425" cy="4175798"/>
          </a:xfrm>
          <a:prstGeom prst="rect">
            <a:avLst/>
          </a:prstGeom>
          <a:ln>
            <a:solidFill>
              <a:schemeClr val="accent1">
                <a:lumMod val="75000"/>
              </a:schemeClr>
            </a:solidFill>
          </a:ln>
        </p:spPr>
      </p:pic>
      <p:pic>
        <p:nvPicPr>
          <p:cNvPr id="19" name="Picture 18">
            <a:extLst>
              <a:ext uri="{FF2B5EF4-FFF2-40B4-BE49-F238E27FC236}">
                <a16:creationId xmlns:a16="http://schemas.microsoft.com/office/drawing/2014/main" id="{516055B4-88CD-4E6D-AFBF-402917D24B90}"/>
              </a:ext>
            </a:extLst>
          </p:cNvPr>
          <p:cNvPicPr>
            <a:picLocks noChangeAspect="1"/>
          </p:cNvPicPr>
          <p:nvPr/>
        </p:nvPicPr>
        <p:blipFill>
          <a:blip r:embed="rId5"/>
          <a:stretch>
            <a:fillRect/>
          </a:stretch>
        </p:blipFill>
        <p:spPr>
          <a:xfrm rot="875054">
            <a:off x="5390163" y="1277761"/>
            <a:ext cx="2721068" cy="3796180"/>
          </a:xfrm>
          <a:prstGeom prst="rect">
            <a:avLst/>
          </a:prstGeom>
          <a:ln>
            <a:solidFill>
              <a:schemeClr val="accent1">
                <a:lumMod val="75000"/>
              </a:schemeClr>
            </a:solidFill>
          </a:ln>
        </p:spPr>
      </p:pic>
      <p:pic>
        <p:nvPicPr>
          <p:cNvPr id="14" name="Picture 13">
            <a:extLst>
              <a:ext uri="{FF2B5EF4-FFF2-40B4-BE49-F238E27FC236}">
                <a16:creationId xmlns:a16="http://schemas.microsoft.com/office/drawing/2014/main" id="{6BF96EB3-5714-4870-929C-FF7069CB31A6}"/>
              </a:ext>
            </a:extLst>
          </p:cNvPr>
          <p:cNvPicPr>
            <a:picLocks noChangeAspect="1"/>
          </p:cNvPicPr>
          <p:nvPr/>
        </p:nvPicPr>
        <p:blipFill>
          <a:blip r:embed="rId6"/>
          <a:stretch>
            <a:fillRect/>
          </a:stretch>
        </p:blipFill>
        <p:spPr>
          <a:xfrm rot="847289">
            <a:off x="6991835" y="3120912"/>
            <a:ext cx="1998867" cy="2816466"/>
          </a:xfrm>
          <a:prstGeom prst="rect">
            <a:avLst/>
          </a:prstGeom>
          <a:ln>
            <a:solidFill>
              <a:schemeClr val="accent1">
                <a:lumMod val="75000"/>
              </a:schemeClr>
            </a:solidFill>
          </a:ln>
        </p:spPr>
      </p:pic>
      <p:pic>
        <p:nvPicPr>
          <p:cNvPr id="21" name="Picture 20">
            <a:extLst>
              <a:ext uri="{FF2B5EF4-FFF2-40B4-BE49-F238E27FC236}">
                <a16:creationId xmlns:a16="http://schemas.microsoft.com/office/drawing/2014/main" id="{69873CA5-FAE9-4CEA-86D2-7F1D22230986}"/>
              </a:ext>
            </a:extLst>
          </p:cNvPr>
          <p:cNvPicPr>
            <a:picLocks noChangeAspect="1"/>
          </p:cNvPicPr>
          <p:nvPr/>
        </p:nvPicPr>
        <p:blipFill>
          <a:blip r:embed="rId7"/>
          <a:stretch>
            <a:fillRect/>
          </a:stretch>
        </p:blipFill>
        <p:spPr>
          <a:xfrm rot="20967488">
            <a:off x="2703180" y="2763995"/>
            <a:ext cx="2249541" cy="3195857"/>
          </a:xfrm>
          <a:prstGeom prst="rect">
            <a:avLst/>
          </a:prstGeom>
          <a:ln>
            <a:solidFill>
              <a:schemeClr val="accent1">
                <a:lumMod val="75000"/>
              </a:schemeClr>
            </a:solidFill>
          </a:ln>
        </p:spPr>
      </p:pic>
    </p:spTree>
    <p:extLst>
      <p:ext uri="{BB962C8B-B14F-4D97-AF65-F5344CB8AC3E}">
        <p14:creationId xmlns:p14="http://schemas.microsoft.com/office/powerpoint/2010/main" val="319482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noProof="0" dirty="0"/>
              <a:t>Structure of the Plan</a:t>
            </a:r>
          </a:p>
        </p:txBody>
      </p:sp>
      <p:pic>
        <p:nvPicPr>
          <p:cNvPr id="5" name="Picture 4">
            <a:extLst>
              <a:ext uri="{FF2B5EF4-FFF2-40B4-BE49-F238E27FC236}">
                <a16:creationId xmlns:a16="http://schemas.microsoft.com/office/drawing/2014/main" id="{6C04752D-64FF-45F2-AB19-4DD8D1CC0860}"/>
              </a:ext>
            </a:extLst>
          </p:cNvPr>
          <p:cNvPicPr>
            <a:picLocks noChangeAspect="1"/>
          </p:cNvPicPr>
          <p:nvPr/>
        </p:nvPicPr>
        <p:blipFill>
          <a:blip r:embed="rId2"/>
          <a:stretch>
            <a:fillRect/>
          </a:stretch>
        </p:blipFill>
        <p:spPr>
          <a:xfrm rot="1546612">
            <a:off x="8205541" y="2028493"/>
            <a:ext cx="3197488" cy="3532083"/>
          </a:xfrm>
          <a:prstGeom prst="rect">
            <a:avLst/>
          </a:prstGeom>
          <a:ln>
            <a:solidFill>
              <a:schemeClr val="tx1"/>
            </a:solidFill>
          </a:ln>
        </p:spPr>
      </p:pic>
      <p:sp>
        <p:nvSpPr>
          <p:cNvPr id="4" name="Content Placeholder 3">
            <a:extLst>
              <a:ext uri="{FF2B5EF4-FFF2-40B4-BE49-F238E27FC236}">
                <a16:creationId xmlns:a16="http://schemas.microsoft.com/office/drawing/2014/main" id="{A15865E2-322A-4848-A731-9112FE1291DD}"/>
              </a:ext>
            </a:extLst>
          </p:cNvPr>
          <p:cNvSpPr>
            <a:spLocks noGrp="1"/>
          </p:cNvSpPr>
          <p:nvPr>
            <p:ph idx="1"/>
          </p:nvPr>
        </p:nvSpPr>
        <p:spPr>
          <a:xfrm>
            <a:off x="838200" y="1565328"/>
            <a:ext cx="10515600" cy="4673505"/>
          </a:xfrm>
        </p:spPr>
        <p:txBody>
          <a:bodyPr>
            <a:normAutofit/>
          </a:bodyPr>
          <a:lstStyle/>
          <a:p>
            <a:pPr marL="0" indent="0">
              <a:buNone/>
            </a:pPr>
            <a:r>
              <a:rPr lang="en-US" noProof="0" dirty="0"/>
              <a:t>Introduction</a:t>
            </a:r>
          </a:p>
          <a:p>
            <a:pPr marL="0" indent="0">
              <a:buNone/>
            </a:pPr>
            <a:r>
              <a:rPr lang="en-US" noProof="0" dirty="0"/>
              <a:t>Vision and the main objectives of the plan</a:t>
            </a:r>
          </a:p>
          <a:p>
            <a:pPr marL="0" indent="0">
              <a:buNone/>
            </a:pPr>
            <a:r>
              <a:rPr lang="en-US" noProof="0" dirty="0"/>
              <a:t>1. Open science as a basic model of conducting research</a:t>
            </a:r>
          </a:p>
          <a:p>
            <a:pPr marL="0" indent="0">
              <a:buNone/>
            </a:pPr>
            <a:r>
              <a:rPr lang="en-US" noProof="0" dirty="0"/>
              <a:t>2. Open access to results of the research</a:t>
            </a:r>
          </a:p>
          <a:p>
            <a:pPr marL="0" indent="0">
              <a:buNone/>
            </a:pPr>
            <a:r>
              <a:rPr lang="en-US" noProof="0" dirty="0"/>
              <a:t>3. Open research infrastructures</a:t>
            </a:r>
          </a:p>
          <a:p>
            <a:pPr marL="0" indent="0">
              <a:buNone/>
            </a:pPr>
            <a:r>
              <a:rPr lang="en-US" noProof="0" dirty="0"/>
              <a:t>Glossary of terms and abbreviations</a:t>
            </a:r>
          </a:p>
          <a:p>
            <a:pPr marL="0" indent="0">
              <a:buNone/>
            </a:pPr>
            <a:endParaRPr lang="en-US" noProof="0" dirty="0"/>
          </a:p>
          <a:p>
            <a:pPr marL="0" indent="0">
              <a:buNone/>
            </a:pPr>
            <a:endParaRPr lang="en-US" noProof="0" dirty="0"/>
          </a:p>
        </p:txBody>
      </p:sp>
    </p:spTree>
    <p:extLst>
      <p:ext uri="{BB962C8B-B14F-4D97-AF65-F5344CB8AC3E}">
        <p14:creationId xmlns:p14="http://schemas.microsoft.com/office/powerpoint/2010/main" val="264872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noProof="0" dirty="0"/>
              <a:t>Introduction</a:t>
            </a:r>
          </a:p>
        </p:txBody>
      </p:sp>
      <p:sp>
        <p:nvSpPr>
          <p:cNvPr id="4" name="Content Placeholder 3">
            <a:extLst>
              <a:ext uri="{FF2B5EF4-FFF2-40B4-BE49-F238E27FC236}">
                <a16:creationId xmlns:a16="http://schemas.microsoft.com/office/drawing/2014/main" id="{A15865E2-322A-4848-A731-9112FE1291DD}"/>
              </a:ext>
            </a:extLst>
          </p:cNvPr>
          <p:cNvSpPr>
            <a:spLocks noGrp="1"/>
          </p:cNvSpPr>
          <p:nvPr>
            <p:ph idx="1"/>
          </p:nvPr>
        </p:nvSpPr>
        <p:spPr>
          <a:xfrm>
            <a:off x="838200" y="1808136"/>
            <a:ext cx="10515600" cy="4430698"/>
          </a:xfrm>
        </p:spPr>
        <p:txBody>
          <a:bodyPr/>
          <a:lstStyle/>
          <a:p>
            <a:r>
              <a:rPr lang="en-US" noProof="0" dirty="0"/>
              <a:t>Open science and why it matters</a:t>
            </a:r>
          </a:p>
          <a:p>
            <a:r>
              <a:rPr lang="en-US" noProof="0" dirty="0"/>
              <a:t>Open science in Europe</a:t>
            </a:r>
          </a:p>
          <a:p>
            <a:r>
              <a:rPr lang="en-US" noProof="0" dirty="0"/>
              <a:t>Open science in Croatia</a:t>
            </a:r>
          </a:p>
          <a:p>
            <a:endParaRPr lang="en-US" noProof="0" dirty="0"/>
          </a:p>
        </p:txBody>
      </p:sp>
      <p:pic>
        <p:nvPicPr>
          <p:cNvPr id="5" name="Picture 4">
            <a:extLst>
              <a:ext uri="{FF2B5EF4-FFF2-40B4-BE49-F238E27FC236}">
                <a16:creationId xmlns:a16="http://schemas.microsoft.com/office/drawing/2014/main" id="{435D1649-E1E1-45C0-AAC3-600542320133}"/>
              </a:ext>
            </a:extLst>
          </p:cNvPr>
          <p:cNvPicPr>
            <a:picLocks noChangeAspect="1"/>
          </p:cNvPicPr>
          <p:nvPr/>
        </p:nvPicPr>
        <p:blipFill>
          <a:blip r:embed="rId2"/>
          <a:stretch>
            <a:fillRect/>
          </a:stretch>
        </p:blipFill>
        <p:spPr>
          <a:xfrm>
            <a:off x="6896042" y="1369018"/>
            <a:ext cx="4903980" cy="4750905"/>
          </a:xfrm>
          <a:prstGeom prst="rect">
            <a:avLst/>
          </a:prstGeom>
        </p:spPr>
      </p:pic>
      <p:sp>
        <p:nvSpPr>
          <p:cNvPr id="6" name="TextBox 5">
            <a:extLst>
              <a:ext uri="{FF2B5EF4-FFF2-40B4-BE49-F238E27FC236}">
                <a16:creationId xmlns:a16="http://schemas.microsoft.com/office/drawing/2014/main" id="{A85E90A7-CE10-4B54-AA87-43C4FF9C271D}"/>
              </a:ext>
            </a:extLst>
          </p:cNvPr>
          <p:cNvSpPr txBox="1"/>
          <p:nvPr/>
        </p:nvSpPr>
        <p:spPr>
          <a:xfrm>
            <a:off x="7795647" y="5979323"/>
            <a:ext cx="2890535" cy="184666"/>
          </a:xfrm>
          <a:prstGeom prst="rect">
            <a:avLst/>
          </a:prstGeom>
          <a:noFill/>
        </p:spPr>
        <p:txBody>
          <a:bodyPr wrap="none" rtlCol="0">
            <a:spAutoFit/>
          </a:bodyPr>
          <a:lstStyle/>
          <a:p>
            <a:r>
              <a:rPr lang="hr-HR" sz="600" b="0" i="0" dirty="0" err="1">
                <a:solidFill>
                  <a:srgbClr val="505656"/>
                </a:solidFill>
                <a:effectLst/>
                <a:latin typeface="Helvetica Neue"/>
              </a:rPr>
              <a:t>Source</a:t>
            </a:r>
            <a:r>
              <a:rPr lang="hr-HR" sz="600" b="0" i="0" dirty="0">
                <a:solidFill>
                  <a:srgbClr val="505656"/>
                </a:solidFill>
                <a:effectLst/>
                <a:latin typeface="Helvetica Neue"/>
              </a:rPr>
              <a:t>: https://en.unesco.org/sites/default/files/open_science_brochure_en.pdf</a:t>
            </a:r>
            <a:endParaRPr lang="hr-HR" sz="600" dirty="0"/>
          </a:p>
        </p:txBody>
      </p:sp>
      <p:pic>
        <p:nvPicPr>
          <p:cNvPr id="10" name="Picture 9">
            <a:extLst>
              <a:ext uri="{FF2B5EF4-FFF2-40B4-BE49-F238E27FC236}">
                <a16:creationId xmlns:a16="http://schemas.microsoft.com/office/drawing/2014/main" id="{476B31DB-C1B6-4C54-9A93-E9F96D874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487" y="3744470"/>
            <a:ext cx="3195638" cy="2105978"/>
          </a:xfrm>
          <a:prstGeom prst="rect">
            <a:avLst/>
          </a:prstGeom>
        </p:spPr>
      </p:pic>
      <p:sp>
        <p:nvSpPr>
          <p:cNvPr id="7" name="TextBox 6">
            <a:extLst>
              <a:ext uri="{FF2B5EF4-FFF2-40B4-BE49-F238E27FC236}">
                <a16:creationId xmlns:a16="http://schemas.microsoft.com/office/drawing/2014/main" id="{DE486D6F-473A-4652-9A5F-65510AE90359}"/>
              </a:ext>
            </a:extLst>
          </p:cNvPr>
          <p:cNvSpPr txBox="1"/>
          <p:nvPr/>
        </p:nvSpPr>
        <p:spPr>
          <a:xfrm>
            <a:off x="3153760" y="5803100"/>
            <a:ext cx="595035" cy="153888"/>
          </a:xfrm>
          <a:prstGeom prst="rect">
            <a:avLst/>
          </a:prstGeom>
          <a:noFill/>
        </p:spPr>
        <p:txBody>
          <a:bodyPr wrap="none" rtlCol="0">
            <a:spAutoFit/>
          </a:bodyPr>
          <a:lstStyle/>
          <a:p>
            <a:r>
              <a:rPr lang="hr-HR" sz="400" dirty="0"/>
              <a:t>Source: UNESCO</a:t>
            </a:r>
          </a:p>
        </p:txBody>
      </p:sp>
    </p:spTree>
    <p:extLst>
      <p:ext uri="{BB962C8B-B14F-4D97-AF65-F5344CB8AC3E}">
        <p14:creationId xmlns:p14="http://schemas.microsoft.com/office/powerpoint/2010/main" val="258189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noProof="0" dirty="0"/>
              <a:t>Vision</a:t>
            </a:r>
          </a:p>
        </p:txBody>
      </p:sp>
      <p:sp>
        <p:nvSpPr>
          <p:cNvPr id="4" name="Content Placeholder 3">
            <a:extLst>
              <a:ext uri="{FF2B5EF4-FFF2-40B4-BE49-F238E27FC236}">
                <a16:creationId xmlns:a16="http://schemas.microsoft.com/office/drawing/2014/main" id="{A15865E2-322A-4848-A731-9112FE1291DD}"/>
              </a:ext>
            </a:extLst>
          </p:cNvPr>
          <p:cNvSpPr>
            <a:spLocks noGrp="1"/>
          </p:cNvSpPr>
          <p:nvPr>
            <p:ph idx="1"/>
          </p:nvPr>
        </p:nvSpPr>
        <p:spPr>
          <a:xfrm>
            <a:off x="838200" y="1627322"/>
            <a:ext cx="10515600" cy="4611512"/>
          </a:xfrm>
        </p:spPr>
        <p:txBody>
          <a:bodyPr>
            <a:normAutofit/>
          </a:bodyPr>
          <a:lstStyle/>
          <a:p>
            <a:pPr marL="0" indent="0" algn="ctr">
              <a:buNone/>
            </a:pPr>
            <a:r>
              <a:rPr lang="en-US" sz="3200" b="1" noProof="0" dirty="0">
                <a:effectLst/>
                <a:latin typeface="Calibri" panose="020F0502020204030204" pitchFamily="34" charset="0"/>
                <a:ea typeface="Calibri" panose="020F0502020204030204" pitchFamily="34" charset="0"/>
              </a:rPr>
              <a:t>Science, research and higher education</a:t>
            </a:r>
            <a:br>
              <a:rPr lang="en-US" sz="3200" b="1" noProof="0" dirty="0">
                <a:effectLst/>
                <a:latin typeface="Calibri" panose="020F0502020204030204" pitchFamily="34" charset="0"/>
                <a:ea typeface="Calibri" panose="020F0502020204030204" pitchFamily="34" charset="0"/>
              </a:rPr>
            </a:br>
            <a:r>
              <a:rPr lang="en-US" sz="3200" b="1" noProof="0" dirty="0">
                <a:effectLst/>
                <a:latin typeface="Calibri" panose="020F0502020204030204" pitchFamily="34" charset="0"/>
                <a:ea typeface="Calibri" panose="020F0502020204030204" pitchFamily="34" charset="0"/>
              </a:rPr>
              <a:t>respect and follow</a:t>
            </a:r>
            <a:br>
              <a:rPr lang="en-US" sz="3200" b="1" noProof="0" dirty="0">
                <a:effectLst/>
                <a:latin typeface="Calibri" panose="020F0502020204030204" pitchFamily="34" charset="0"/>
                <a:ea typeface="Calibri" panose="020F0502020204030204" pitchFamily="34" charset="0"/>
              </a:rPr>
            </a:br>
            <a:r>
              <a:rPr lang="en-US" sz="3200" b="1" noProof="0" dirty="0">
                <a:effectLst/>
                <a:latin typeface="Calibri" panose="020F0502020204030204" pitchFamily="34" charset="0"/>
                <a:ea typeface="Calibri" panose="020F0502020204030204" pitchFamily="34" charset="0"/>
              </a:rPr>
              <a:t>the principles, values and practices of open science</a:t>
            </a:r>
            <a:br>
              <a:rPr lang="en-US" sz="3200" b="1" noProof="0" dirty="0">
                <a:effectLst/>
                <a:latin typeface="Calibri" panose="020F0502020204030204" pitchFamily="34" charset="0"/>
                <a:ea typeface="Calibri" panose="020F0502020204030204" pitchFamily="34" charset="0"/>
              </a:rPr>
            </a:br>
            <a:r>
              <a:rPr lang="en-US" sz="3200" b="1" noProof="0" dirty="0">
                <a:effectLst/>
                <a:latin typeface="Calibri" panose="020F0502020204030204" pitchFamily="34" charset="0"/>
                <a:ea typeface="Calibri" panose="020F0502020204030204" pitchFamily="34" charset="0"/>
              </a:rPr>
              <a:t>and</a:t>
            </a:r>
            <a:br>
              <a:rPr lang="en-US" sz="3200" b="1" noProof="0" dirty="0">
                <a:effectLst/>
                <a:latin typeface="Calibri" panose="020F0502020204030204" pitchFamily="34" charset="0"/>
                <a:ea typeface="Calibri" panose="020F0502020204030204" pitchFamily="34" charset="0"/>
              </a:rPr>
            </a:br>
            <a:r>
              <a:rPr lang="en-US" sz="3200" b="1" noProof="0" dirty="0">
                <a:effectLst/>
                <a:latin typeface="Calibri" panose="020F0502020204030204" pitchFamily="34" charset="0"/>
                <a:ea typeface="Calibri" panose="020F0502020204030204" pitchFamily="34" charset="0"/>
              </a:rPr>
              <a:t>therefore effectively contribute to</a:t>
            </a:r>
            <a:br>
              <a:rPr lang="en-US" sz="3200" b="1" noProof="0" dirty="0">
                <a:effectLst/>
                <a:latin typeface="Calibri" panose="020F0502020204030204" pitchFamily="34" charset="0"/>
                <a:ea typeface="Calibri" panose="020F0502020204030204" pitchFamily="34" charset="0"/>
              </a:rPr>
            </a:br>
            <a:r>
              <a:rPr lang="en-US" sz="3200" b="1" noProof="0" dirty="0">
                <a:effectLst/>
                <a:latin typeface="Calibri" panose="020F0502020204030204" pitchFamily="34" charset="0"/>
                <a:ea typeface="Calibri" panose="020F0502020204030204" pitchFamily="34" charset="0"/>
              </a:rPr>
              <a:t>faster advancement, sustainable development and international relevance of Croatia</a:t>
            </a:r>
            <a:endParaRPr lang="en-US" sz="3200" noProof="0" dirty="0"/>
          </a:p>
        </p:txBody>
      </p:sp>
      <p:pic>
        <p:nvPicPr>
          <p:cNvPr id="5" name="Picture 4">
            <a:extLst>
              <a:ext uri="{FF2B5EF4-FFF2-40B4-BE49-F238E27FC236}">
                <a16:creationId xmlns:a16="http://schemas.microsoft.com/office/drawing/2014/main" id="{66BFF76E-6402-4D71-9E5D-E7630E8D5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8371" y="4624307"/>
            <a:ext cx="1825429" cy="1212742"/>
          </a:xfrm>
          <a:prstGeom prst="rect">
            <a:avLst/>
          </a:prstGeom>
        </p:spPr>
      </p:pic>
      <p:sp>
        <p:nvSpPr>
          <p:cNvPr id="6" name="TextBox 5">
            <a:extLst>
              <a:ext uri="{FF2B5EF4-FFF2-40B4-BE49-F238E27FC236}">
                <a16:creationId xmlns:a16="http://schemas.microsoft.com/office/drawing/2014/main" id="{59B9BD0F-B0ED-475C-995C-3CE396247AF0}"/>
              </a:ext>
            </a:extLst>
          </p:cNvPr>
          <p:cNvSpPr txBox="1"/>
          <p:nvPr/>
        </p:nvSpPr>
        <p:spPr>
          <a:xfrm rot="16200000">
            <a:off x="10979339" y="5462587"/>
            <a:ext cx="595035" cy="153888"/>
          </a:xfrm>
          <a:prstGeom prst="rect">
            <a:avLst/>
          </a:prstGeom>
          <a:noFill/>
        </p:spPr>
        <p:txBody>
          <a:bodyPr wrap="none" rtlCol="0">
            <a:spAutoFit/>
          </a:bodyPr>
          <a:lstStyle/>
          <a:p>
            <a:r>
              <a:rPr lang="hr-HR" sz="400" dirty="0"/>
              <a:t>Source: UNESCO</a:t>
            </a:r>
          </a:p>
        </p:txBody>
      </p:sp>
    </p:spTree>
    <p:extLst>
      <p:ext uri="{BB962C8B-B14F-4D97-AF65-F5344CB8AC3E}">
        <p14:creationId xmlns:p14="http://schemas.microsoft.com/office/powerpoint/2010/main" val="65130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noProof="0" dirty="0"/>
              <a:t>Main goals (1/2)</a:t>
            </a:r>
          </a:p>
        </p:txBody>
      </p:sp>
      <p:sp>
        <p:nvSpPr>
          <p:cNvPr id="4" name="Content Placeholder 3">
            <a:extLst>
              <a:ext uri="{FF2B5EF4-FFF2-40B4-BE49-F238E27FC236}">
                <a16:creationId xmlns:a16="http://schemas.microsoft.com/office/drawing/2014/main" id="{A15865E2-322A-4848-A731-9112FE1291DD}"/>
              </a:ext>
            </a:extLst>
          </p:cNvPr>
          <p:cNvSpPr>
            <a:spLocks noGrp="1"/>
          </p:cNvSpPr>
          <p:nvPr>
            <p:ph idx="1"/>
          </p:nvPr>
        </p:nvSpPr>
        <p:spPr>
          <a:xfrm>
            <a:off x="838200" y="1141708"/>
            <a:ext cx="10515600" cy="5097126"/>
          </a:xfrm>
        </p:spPr>
        <p:txBody>
          <a:bodyPr>
            <a:normAutofit lnSpcReduction="10000"/>
          </a:bodyPr>
          <a:lstStyle/>
          <a:p>
            <a:pPr marL="342900" lvl="0" indent="-342900">
              <a:lnSpc>
                <a:spcPct val="115000"/>
              </a:lnSpc>
              <a:spcBef>
                <a:spcPts val="600"/>
              </a:spcBef>
              <a:spcAft>
                <a:spcPts val="600"/>
              </a:spcAft>
              <a:buFont typeface="+mj-lt"/>
              <a:buAutoNum type="arabicPeriod"/>
            </a:pPr>
            <a:r>
              <a:rPr lang="en-US" sz="1800" b="1"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advance the understanding </a:t>
            </a: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of the meaning, conception, advantages and practicing </a:t>
            </a:r>
            <a:r>
              <a:rPr lang="en-US" sz="1800" b="1"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of open science </a:t>
            </a: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in the academic and scientific community,</a:t>
            </a:r>
            <a:endParaRPr lang="en-US" sz="1800" noProof="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n-US" sz="1800" b="1"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promote basic values and principles of open science </a:t>
            </a: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such as responsibility, scientific integrity, </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ethics, research </a:t>
            </a: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quality, research transparency, research reproducibility, sharing, cooperation, openness, equality, inclusiveness, diversity, flexibility, sustainability, etc.,</a:t>
            </a:r>
            <a:endParaRPr lang="en-US" sz="1800" noProof="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n-US" sz="1800" b="1"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ensure preconditions </a:t>
            </a: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(and remove obstacles) and create organizational, legal, financial and technical frameworks </a:t>
            </a:r>
            <a:r>
              <a:rPr lang="en-US" sz="1800" b="1"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for the effective application of the principles and practices of open science </a:t>
            </a: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in the science and higher education system in Croatia,</a:t>
            </a:r>
            <a:endParaRPr lang="en-US" sz="1800" noProof="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promote and apply a </a:t>
            </a:r>
            <a:r>
              <a:rPr lang="en-US" sz="1800" b="1"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new system of evaluation and assessment in science and higher education</a:t>
            </a: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by using of adequate, new indicators of performance, quality and efficiency of research and education, introduce new indicators and criteria for evaluating institutions, rewarding and advancing teachers and researchers that will fully recognize the contributions to open science,</a:t>
            </a:r>
            <a:endParaRPr lang="en-US" sz="1800" noProof="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encourage and provide </a:t>
            </a:r>
            <a:r>
              <a:rPr lang="en-US" sz="1800" b="1"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OA to publications and to all other results </a:t>
            </a:r>
            <a:r>
              <a:rPr lang="en-US" sz="1800" noProof="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generated at different stages of research, especially those funded by public funds,</a:t>
            </a:r>
            <a:endParaRPr lang="en-US" sz="1800" noProof="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96EBF45-C530-47F8-91E9-C18D0C66210C}"/>
              </a:ext>
            </a:extLst>
          </p:cNvPr>
          <p:cNvSpPr txBox="1"/>
          <p:nvPr/>
        </p:nvSpPr>
        <p:spPr>
          <a:xfrm>
            <a:off x="160147" y="272078"/>
            <a:ext cx="596638" cy="646331"/>
          </a:xfrm>
          <a:prstGeom prst="rect">
            <a:avLst/>
          </a:prstGeom>
          <a:noFill/>
        </p:spPr>
        <p:txBody>
          <a:bodyPr wrap="none" rtlCol="0">
            <a:spAutoFit/>
          </a:bodyPr>
          <a:lstStyle/>
          <a:p>
            <a:r>
              <a:rPr lang="hr-HR" sz="3600" dirty="0">
                <a:sym typeface="Wingdings" panose="05000000000000000000" pitchFamily="2" charset="2"/>
              </a:rPr>
              <a:t></a:t>
            </a:r>
            <a:endParaRPr lang="hr-HR" sz="3600" dirty="0"/>
          </a:p>
        </p:txBody>
      </p:sp>
    </p:spTree>
    <p:extLst>
      <p:ext uri="{BB962C8B-B14F-4D97-AF65-F5344CB8AC3E}">
        <p14:creationId xmlns:p14="http://schemas.microsoft.com/office/powerpoint/2010/main" val="3855734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760</TotalTime>
  <Words>1135</Words>
  <Application>Microsoft Office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 Neue</vt:lpstr>
      <vt:lpstr>Office Theme</vt:lpstr>
      <vt:lpstr>Croatian Plan for Open Science        (first public presentation of the draft)</vt:lpstr>
      <vt:lpstr>"Travel" diary... so far</vt:lpstr>
      <vt:lpstr>"Policy" WG of the Council of HR-OOZ</vt:lpstr>
      <vt:lpstr>PowerPoint Presentation</vt:lpstr>
      <vt:lpstr>PowerPoint Presentation</vt:lpstr>
      <vt:lpstr>Structure of the Plan</vt:lpstr>
      <vt:lpstr>Introduction</vt:lpstr>
      <vt:lpstr>Vision</vt:lpstr>
      <vt:lpstr>Main goals (1/2)</vt:lpstr>
      <vt:lpstr>Main goals (2/2)</vt:lpstr>
      <vt:lpstr>1. Open science as a basic model of conducting research</vt:lpstr>
      <vt:lpstr>2. Open access to all results of the research </vt:lpstr>
      <vt:lpstr>3. Open research infrastructures </vt:lpstr>
      <vt:lpstr>Next steps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Dominik Kenđel</dc:creator>
  <cp:lastModifiedBy>Ljiljana Jertec Musap</cp:lastModifiedBy>
  <cp:revision>121</cp:revision>
  <cp:lastPrinted>2014-06-24T07:01:20Z</cp:lastPrinted>
  <dcterms:created xsi:type="dcterms:W3CDTF">2014-09-19T07:16:42Z</dcterms:created>
  <dcterms:modified xsi:type="dcterms:W3CDTF">2023-04-25T09:11:36Z</dcterms:modified>
</cp:coreProperties>
</file>