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8" r:id="rId3"/>
    <p:sldId id="269" r:id="rId4"/>
    <p:sldId id="273" r:id="rId5"/>
    <p:sldId id="275" r:id="rId6"/>
    <p:sldId id="276" r:id="rId7"/>
    <p:sldId id="279" r:id="rId8"/>
    <p:sldId id="270" r:id="rId9"/>
    <p:sldId id="278" r:id="rId10"/>
    <p:sldId id="271" r:id="rId11"/>
    <p:sldId id="265" r:id="rId12"/>
  </p:sldIdLst>
  <p:sldSz cx="12192000" cy="6858000"/>
  <p:notesSz cx="6735763" cy="9866313"/>
  <p:defaultTextStyle>
    <a:defPPr>
      <a:defRPr lang="sr-Latn-R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2072A"/>
    <a:srgbClr val="D7182A"/>
    <a:srgbClr val="C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8731" autoAdjust="0"/>
  </p:normalViewPr>
  <p:slideViewPr>
    <p:cSldViewPr snapToGrid="0">
      <p:cViewPr varScale="1">
        <p:scale>
          <a:sx n="96" d="100"/>
          <a:sy n="96" d="100"/>
        </p:scale>
        <p:origin x="1068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89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945F1E-7EDE-4A4D-95B3-E0FB95B0C8B0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hr-HR"/>
        </a:p>
      </dgm:t>
    </dgm:pt>
    <dgm:pt modelId="{C8D10AFD-1D86-470A-B8BC-C160940F4A83}">
      <dgm:prSet phldrT="[Text]" custT="1"/>
      <dgm:spPr>
        <a:solidFill>
          <a:srgbClr val="ED857D"/>
        </a:solidFill>
      </dgm:spPr>
      <dgm:t>
        <a:bodyPr/>
        <a:lstStyle/>
        <a:p>
          <a:r>
            <a:rPr lang="hr-HR" sz="600" b="1" dirty="0">
              <a:latin typeface="Arial" panose="020B0604020202020204" pitchFamily="34" charset="0"/>
              <a:cs typeface="Arial" panose="020B0604020202020204" pitchFamily="34" charset="0"/>
            </a:rPr>
            <a:t>PLAN</a:t>
          </a:r>
        </a:p>
      </dgm:t>
    </dgm:pt>
    <dgm:pt modelId="{30CF2F08-A301-4A50-87C3-FEC4A6DD7586}" type="parTrans" cxnId="{F2D1378F-1277-466F-9339-11D97AD2826F}">
      <dgm:prSet/>
      <dgm:spPr/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7B914E-E96D-4545-96FB-82B4197B2C73}" type="sibTrans" cxnId="{F2D1378F-1277-466F-9339-11D97AD2826F}">
      <dgm:prSet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CD3F09-AF8E-4DB1-8C0D-186B4DF8468E}">
      <dgm:prSet phldrT="[Text]" custT="1"/>
      <dgm:spPr>
        <a:solidFill>
          <a:srgbClr val="DD5850"/>
        </a:solidFill>
      </dgm:spPr>
      <dgm:t>
        <a:bodyPr/>
        <a:lstStyle/>
        <a:p>
          <a:r>
            <a:rPr lang="hr-HR" sz="600" b="1" dirty="0">
              <a:latin typeface="Arial" panose="020B0604020202020204" pitchFamily="34" charset="0"/>
              <a:cs typeface="Arial" panose="020B0604020202020204" pitchFamily="34" charset="0"/>
            </a:rPr>
            <a:t>COLLECT</a:t>
          </a:r>
        </a:p>
      </dgm:t>
    </dgm:pt>
    <dgm:pt modelId="{CCB61230-9654-4593-A633-7D219C28EB1B}" type="parTrans" cxnId="{D01E1A5B-C873-4F86-BBB7-CEC429782991}">
      <dgm:prSet/>
      <dgm:spPr/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4D4AA3-B6F0-4F99-8841-FCCD11656EAC}" type="sibTrans" cxnId="{D01E1A5B-C873-4F86-BBB7-CEC429782991}">
      <dgm:prSet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741C7C-6109-4696-9060-A106B72E5ED3}">
      <dgm:prSet phldrT="[Text]" custT="1"/>
      <dgm:spPr>
        <a:solidFill>
          <a:srgbClr val="8F3D39"/>
        </a:solidFill>
      </dgm:spPr>
      <dgm:t>
        <a:bodyPr/>
        <a:lstStyle/>
        <a:p>
          <a:r>
            <a:rPr lang="hr-HR" sz="600" b="1" dirty="0">
              <a:latin typeface="Arial" panose="020B0604020202020204" pitchFamily="34" charset="0"/>
              <a:cs typeface="Arial" panose="020B0604020202020204" pitchFamily="34" charset="0"/>
            </a:rPr>
            <a:t>ANALYSE</a:t>
          </a:r>
        </a:p>
      </dgm:t>
    </dgm:pt>
    <dgm:pt modelId="{3ADD7790-5A3E-4933-A050-F00743E59E83}" type="parTrans" cxnId="{5020AE7D-187D-4AC9-A773-227E31B5D53A}">
      <dgm:prSet/>
      <dgm:spPr/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FC140F-835A-4065-8D7B-C8677714DB2A}" type="sibTrans" cxnId="{5020AE7D-187D-4AC9-A773-227E31B5D53A}">
      <dgm:prSet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DF91EE-BA2F-4CB0-98A0-56E33C307BED}">
      <dgm:prSet phldrT="[Text]" custT="1"/>
      <dgm:spPr>
        <a:solidFill>
          <a:srgbClr val="F99D1C"/>
        </a:solidFill>
      </dgm:spPr>
      <dgm:t>
        <a:bodyPr/>
        <a:lstStyle/>
        <a:p>
          <a:r>
            <a:rPr lang="hr-HR" sz="600" b="1" dirty="0">
              <a:latin typeface="Arial" panose="020B0604020202020204" pitchFamily="34" charset="0"/>
              <a:cs typeface="Arial" panose="020B0604020202020204" pitchFamily="34" charset="0"/>
            </a:rPr>
            <a:t>PRESERVE</a:t>
          </a:r>
        </a:p>
      </dgm:t>
    </dgm:pt>
    <dgm:pt modelId="{685F9746-8A19-4D44-B268-DD10170AF77D}" type="parTrans" cxnId="{15715523-C00E-4597-8FA4-C375D7BE5D27}">
      <dgm:prSet/>
      <dgm:spPr/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37282A-5C65-4429-A1F9-2262BFB5DC35}" type="sibTrans" cxnId="{15715523-C00E-4597-8FA4-C375D7BE5D27}">
      <dgm:prSet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A1D5B0-0E1D-48FC-9A03-D46126232CA2}">
      <dgm:prSet phldrT="[Text]" custT="1"/>
      <dgm:spPr>
        <a:solidFill>
          <a:srgbClr val="DD5850"/>
        </a:solidFill>
      </dgm:spPr>
      <dgm:t>
        <a:bodyPr/>
        <a:lstStyle/>
        <a:p>
          <a:r>
            <a:rPr lang="hr-HR" sz="600" b="1" dirty="0">
              <a:latin typeface="Arial" panose="020B0604020202020204" pitchFamily="34" charset="0"/>
              <a:cs typeface="Arial" panose="020B0604020202020204" pitchFamily="34" charset="0"/>
            </a:rPr>
            <a:t>SHARE</a:t>
          </a:r>
        </a:p>
      </dgm:t>
    </dgm:pt>
    <dgm:pt modelId="{51DE48DC-082F-418A-A5DF-B2910B9AD3BD}" type="parTrans" cxnId="{AC08BBC2-EB84-4E16-8647-D76B4492B946}">
      <dgm:prSet/>
      <dgm:spPr/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9593F7-7D6A-43D7-A4B1-07080454CB4C}" type="sibTrans" cxnId="{AC08BBC2-EB84-4E16-8647-D76B4492B946}">
      <dgm:prSet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7ACA44-88C3-4F1A-86A8-1DAD9C8608A8}">
      <dgm:prSet phldrT="[Text]" custT="1"/>
      <dgm:spPr>
        <a:solidFill>
          <a:srgbClr val="C00000"/>
        </a:solidFill>
      </dgm:spPr>
      <dgm:t>
        <a:bodyPr/>
        <a:lstStyle/>
        <a:p>
          <a:r>
            <a:rPr lang="hr-HR" sz="600" b="1" dirty="0">
              <a:latin typeface="Arial" panose="020B0604020202020204" pitchFamily="34" charset="0"/>
              <a:cs typeface="Arial" panose="020B0604020202020204" pitchFamily="34" charset="0"/>
            </a:rPr>
            <a:t>PROCESS</a:t>
          </a:r>
        </a:p>
      </dgm:t>
    </dgm:pt>
    <dgm:pt modelId="{E5A7D9FF-FFD1-4044-8EBF-98C1C0307731}" type="parTrans" cxnId="{EC05F6CB-9B95-44CF-BB8E-187AB12B9B65}">
      <dgm:prSet/>
      <dgm:spPr/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62E55A-C738-48FC-B255-6CA4E3E69D15}" type="sibTrans" cxnId="{EC05F6CB-9B95-44CF-BB8E-187AB12B9B65}">
      <dgm:prSet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A5DA38-F556-48E3-B54E-309D53A28E65}">
      <dgm:prSet phldrT="[Text]" custT="1"/>
      <dgm:spPr>
        <a:solidFill>
          <a:srgbClr val="C00000"/>
        </a:solidFill>
      </dgm:spPr>
      <dgm:t>
        <a:bodyPr/>
        <a:lstStyle/>
        <a:p>
          <a:r>
            <a:rPr lang="hr-HR" sz="600" b="1" dirty="0">
              <a:latin typeface="Arial" panose="020B0604020202020204" pitchFamily="34" charset="0"/>
              <a:cs typeface="Arial" panose="020B0604020202020204" pitchFamily="34" charset="0"/>
            </a:rPr>
            <a:t>RE-USE</a:t>
          </a:r>
        </a:p>
      </dgm:t>
    </dgm:pt>
    <dgm:pt modelId="{68F59AFE-0B5C-4106-8D6B-AE0F5BF9BB1A}" type="parTrans" cxnId="{DD3AFD68-756F-408A-8982-1FEFA22DDAEF}">
      <dgm:prSet/>
      <dgm:spPr/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507DA9-2CE8-4830-913C-D82C15108AB0}" type="sibTrans" cxnId="{DD3AFD68-756F-408A-8982-1FEFA22DDAEF}">
      <dgm:prSet custT="1"/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hr-HR" sz="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609F8D-ADFB-4BDB-A71B-554D92CA9528}" type="pres">
      <dgm:prSet presAssocID="{EA945F1E-7EDE-4A4D-95B3-E0FB95B0C8B0}" presName="cycle" presStyleCnt="0">
        <dgm:presLayoutVars>
          <dgm:dir/>
          <dgm:resizeHandles val="exact"/>
        </dgm:presLayoutVars>
      </dgm:prSet>
      <dgm:spPr/>
    </dgm:pt>
    <dgm:pt modelId="{DF144048-E21D-4B56-9561-1A9F5A859DEE}" type="pres">
      <dgm:prSet presAssocID="{C8D10AFD-1D86-470A-B8BC-C160940F4A83}" presName="node" presStyleLbl="node1" presStyleIdx="0" presStyleCnt="7" custScaleX="106910" custScaleY="106910">
        <dgm:presLayoutVars>
          <dgm:bulletEnabled val="1"/>
        </dgm:presLayoutVars>
      </dgm:prSet>
      <dgm:spPr/>
    </dgm:pt>
    <dgm:pt modelId="{177ED04A-07A8-441F-9A06-A5774D65EACF}" type="pres">
      <dgm:prSet presAssocID="{2B7B914E-E96D-4545-96FB-82B4197B2C73}" presName="sibTrans" presStyleLbl="sibTrans2D1" presStyleIdx="0" presStyleCnt="7"/>
      <dgm:spPr/>
    </dgm:pt>
    <dgm:pt modelId="{F97DA04F-65BF-46FE-BB22-DCC7AC7E6A18}" type="pres">
      <dgm:prSet presAssocID="{2B7B914E-E96D-4545-96FB-82B4197B2C73}" presName="connectorText" presStyleLbl="sibTrans2D1" presStyleIdx="0" presStyleCnt="7"/>
      <dgm:spPr/>
    </dgm:pt>
    <dgm:pt modelId="{F03C147E-54B1-4290-BE9E-62A608243C8A}" type="pres">
      <dgm:prSet presAssocID="{6CCD3F09-AF8E-4DB1-8C0D-186B4DF8468E}" presName="node" presStyleLbl="node1" presStyleIdx="1" presStyleCnt="7" custScaleX="106910" custScaleY="106910">
        <dgm:presLayoutVars>
          <dgm:bulletEnabled val="1"/>
        </dgm:presLayoutVars>
      </dgm:prSet>
      <dgm:spPr/>
    </dgm:pt>
    <dgm:pt modelId="{8148FFB0-B448-49D2-959E-6727C7595678}" type="pres">
      <dgm:prSet presAssocID="{954D4AA3-B6F0-4F99-8841-FCCD11656EAC}" presName="sibTrans" presStyleLbl="sibTrans2D1" presStyleIdx="1" presStyleCnt="7"/>
      <dgm:spPr/>
    </dgm:pt>
    <dgm:pt modelId="{C9FF16EA-EED9-49E6-92C8-AE6E70E61687}" type="pres">
      <dgm:prSet presAssocID="{954D4AA3-B6F0-4F99-8841-FCCD11656EAC}" presName="connectorText" presStyleLbl="sibTrans2D1" presStyleIdx="1" presStyleCnt="7"/>
      <dgm:spPr/>
    </dgm:pt>
    <dgm:pt modelId="{E76B1FE1-1EF9-4891-93E7-5C11DC16F2FB}" type="pres">
      <dgm:prSet presAssocID="{567ACA44-88C3-4F1A-86A8-1DAD9C8608A8}" presName="node" presStyleLbl="node1" presStyleIdx="2" presStyleCnt="7" custScaleX="114255" custScaleY="114016">
        <dgm:presLayoutVars>
          <dgm:bulletEnabled val="1"/>
        </dgm:presLayoutVars>
      </dgm:prSet>
      <dgm:spPr/>
    </dgm:pt>
    <dgm:pt modelId="{81BC9F2C-50A3-4248-A20C-90AB5D4B3FD4}" type="pres">
      <dgm:prSet presAssocID="{E362E55A-C738-48FC-B255-6CA4E3E69D15}" presName="sibTrans" presStyleLbl="sibTrans2D1" presStyleIdx="2" presStyleCnt="7"/>
      <dgm:spPr/>
    </dgm:pt>
    <dgm:pt modelId="{8C38D5FE-CCC9-4E95-B63E-DD814066CD63}" type="pres">
      <dgm:prSet presAssocID="{E362E55A-C738-48FC-B255-6CA4E3E69D15}" presName="connectorText" presStyleLbl="sibTrans2D1" presStyleIdx="2" presStyleCnt="7"/>
      <dgm:spPr/>
    </dgm:pt>
    <dgm:pt modelId="{DAF7EADE-7CC3-4DA0-B395-4E1559CDF473}" type="pres">
      <dgm:prSet presAssocID="{DF741C7C-6109-4696-9060-A106B72E5ED3}" presName="node" presStyleLbl="node1" presStyleIdx="3" presStyleCnt="7" custScaleX="106910" custScaleY="106910">
        <dgm:presLayoutVars>
          <dgm:bulletEnabled val="1"/>
        </dgm:presLayoutVars>
      </dgm:prSet>
      <dgm:spPr/>
    </dgm:pt>
    <dgm:pt modelId="{244D67BE-D93B-4BBB-8033-EA4EBEB27368}" type="pres">
      <dgm:prSet presAssocID="{71FC140F-835A-4065-8D7B-C8677714DB2A}" presName="sibTrans" presStyleLbl="sibTrans2D1" presStyleIdx="3" presStyleCnt="7"/>
      <dgm:spPr/>
    </dgm:pt>
    <dgm:pt modelId="{41DCFA7A-6DCC-4B06-9734-BE3B45913628}" type="pres">
      <dgm:prSet presAssocID="{71FC140F-835A-4065-8D7B-C8677714DB2A}" presName="connectorText" presStyleLbl="sibTrans2D1" presStyleIdx="3" presStyleCnt="7"/>
      <dgm:spPr/>
    </dgm:pt>
    <dgm:pt modelId="{31935375-338C-4DEC-8E89-EAF1EE38D16E}" type="pres">
      <dgm:prSet presAssocID="{D8DF91EE-BA2F-4CB0-98A0-56E33C307BED}" presName="node" presStyleLbl="node1" presStyleIdx="4" presStyleCnt="7" custScaleX="106910" custScaleY="106742">
        <dgm:presLayoutVars>
          <dgm:bulletEnabled val="1"/>
        </dgm:presLayoutVars>
      </dgm:prSet>
      <dgm:spPr/>
    </dgm:pt>
    <dgm:pt modelId="{B769E0F5-D1FF-4796-8559-E02BC9D2D900}" type="pres">
      <dgm:prSet presAssocID="{EB37282A-5C65-4429-A1F9-2262BFB5DC35}" presName="sibTrans" presStyleLbl="sibTrans2D1" presStyleIdx="4" presStyleCnt="7"/>
      <dgm:spPr/>
    </dgm:pt>
    <dgm:pt modelId="{E14F7BCB-40D2-4B1C-885B-35B933D33AAA}" type="pres">
      <dgm:prSet presAssocID="{EB37282A-5C65-4429-A1F9-2262BFB5DC35}" presName="connectorText" presStyleLbl="sibTrans2D1" presStyleIdx="4" presStyleCnt="7"/>
      <dgm:spPr/>
    </dgm:pt>
    <dgm:pt modelId="{F95F9494-9975-4F8C-BDCC-6EC514A4E022}" type="pres">
      <dgm:prSet presAssocID="{35A1D5B0-0E1D-48FC-9A03-D46126232CA2}" presName="node" presStyleLbl="node1" presStyleIdx="5" presStyleCnt="7" custScaleX="106910" custScaleY="106910">
        <dgm:presLayoutVars>
          <dgm:bulletEnabled val="1"/>
        </dgm:presLayoutVars>
      </dgm:prSet>
      <dgm:spPr/>
    </dgm:pt>
    <dgm:pt modelId="{EBD50D50-2472-4A79-843C-071F91E24DDA}" type="pres">
      <dgm:prSet presAssocID="{DA9593F7-7D6A-43D7-A4B1-07080454CB4C}" presName="sibTrans" presStyleLbl="sibTrans2D1" presStyleIdx="5" presStyleCnt="7"/>
      <dgm:spPr/>
    </dgm:pt>
    <dgm:pt modelId="{51582635-E4E4-41B8-A147-AE8A0A6E801F}" type="pres">
      <dgm:prSet presAssocID="{DA9593F7-7D6A-43D7-A4B1-07080454CB4C}" presName="connectorText" presStyleLbl="sibTrans2D1" presStyleIdx="5" presStyleCnt="7"/>
      <dgm:spPr/>
    </dgm:pt>
    <dgm:pt modelId="{1490F3C4-BB31-48BA-8960-E792AD03E239}" type="pres">
      <dgm:prSet presAssocID="{62A5DA38-F556-48E3-B54E-309D53A28E65}" presName="node" presStyleLbl="node1" presStyleIdx="6" presStyleCnt="7" custScaleX="106910" custScaleY="106910">
        <dgm:presLayoutVars>
          <dgm:bulletEnabled val="1"/>
        </dgm:presLayoutVars>
      </dgm:prSet>
      <dgm:spPr/>
    </dgm:pt>
    <dgm:pt modelId="{9A7DF5A2-98C0-460D-8FC5-130684118FC0}" type="pres">
      <dgm:prSet presAssocID="{75507DA9-2CE8-4830-913C-D82C15108AB0}" presName="sibTrans" presStyleLbl="sibTrans2D1" presStyleIdx="6" presStyleCnt="7"/>
      <dgm:spPr/>
    </dgm:pt>
    <dgm:pt modelId="{A45D5ADC-6223-4DCD-8429-43D4E53E9C4F}" type="pres">
      <dgm:prSet presAssocID="{75507DA9-2CE8-4830-913C-D82C15108AB0}" presName="connectorText" presStyleLbl="sibTrans2D1" presStyleIdx="6" presStyleCnt="7"/>
      <dgm:spPr/>
    </dgm:pt>
  </dgm:ptLst>
  <dgm:cxnLst>
    <dgm:cxn modelId="{1D746B06-3353-41E5-9BEC-AF04A152BBF0}" type="presOf" srcId="{EA945F1E-7EDE-4A4D-95B3-E0FB95B0C8B0}" destId="{45609F8D-ADFB-4BDB-A71B-554D92CA9528}" srcOrd="0" destOrd="0" presId="urn:microsoft.com/office/officeart/2005/8/layout/cycle2"/>
    <dgm:cxn modelId="{15715523-C00E-4597-8FA4-C375D7BE5D27}" srcId="{EA945F1E-7EDE-4A4D-95B3-E0FB95B0C8B0}" destId="{D8DF91EE-BA2F-4CB0-98A0-56E33C307BED}" srcOrd="4" destOrd="0" parTransId="{685F9746-8A19-4D44-B268-DD10170AF77D}" sibTransId="{EB37282A-5C65-4429-A1F9-2262BFB5DC35}"/>
    <dgm:cxn modelId="{0FCC6329-0422-4770-B4DA-ADAD20154955}" type="presOf" srcId="{567ACA44-88C3-4F1A-86A8-1DAD9C8608A8}" destId="{E76B1FE1-1EF9-4891-93E7-5C11DC16F2FB}" srcOrd="0" destOrd="0" presId="urn:microsoft.com/office/officeart/2005/8/layout/cycle2"/>
    <dgm:cxn modelId="{D01E1A5B-C873-4F86-BBB7-CEC429782991}" srcId="{EA945F1E-7EDE-4A4D-95B3-E0FB95B0C8B0}" destId="{6CCD3F09-AF8E-4DB1-8C0D-186B4DF8468E}" srcOrd="1" destOrd="0" parTransId="{CCB61230-9654-4593-A633-7D219C28EB1B}" sibTransId="{954D4AA3-B6F0-4F99-8841-FCCD11656EAC}"/>
    <dgm:cxn modelId="{DD3AFD68-756F-408A-8982-1FEFA22DDAEF}" srcId="{EA945F1E-7EDE-4A4D-95B3-E0FB95B0C8B0}" destId="{62A5DA38-F556-48E3-B54E-309D53A28E65}" srcOrd="6" destOrd="0" parTransId="{68F59AFE-0B5C-4106-8D6B-AE0F5BF9BB1A}" sibTransId="{75507DA9-2CE8-4830-913C-D82C15108AB0}"/>
    <dgm:cxn modelId="{116DE771-E0C7-41AB-8843-AC1844204582}" type="presOf" srcId="{EB37282A-5C65-4429-A1F9-2262BFB5DC35}" destId="{B769E0F5-D1FF-4796-8559-E02BC9D2D900}" srcOrd="0" destOrd="0" presId="urn:microsoft.com/office/officeart/2005/8/layout/cycle2"/>
    <dgm:cxn modelId="{47F1B972-9039-4C51-82E8-4E3AC4B18590}" type="presOf" srcId="{62A5DA38-F556-48E3-B54E-309D53A28E65}" destId="{1490F3C4-BB31-48BA-8960-E792AD03E239}" srcOrd="0" destOrd="0" presId="urn:microsoft.com/office/officeart/2005/8/layout/cycle2"/>
    <dgm:cxn modelId="{5020AE7D-187D-4AC9-A773-227E31B5D53A}" srcId="{EA945F1E-7EDE-4A4D-95B3-E0FB95B0C8B0}" destId="{DF741C7C-6109-4696-9060-A106B72E5ED3}" srcOrd="3" destOrd="0" parTransId="{3ADD7790-5A3E-4933-A050-F00743E59E83}" sibTransId="{71FC140F-835A-4065-8D7B-C8677714DB2A}"/>
    <dgm:cxn modelId="{C5595689-0989-4575-9971-7CDAB78E5E21}" type="presOf" srcId="{E362E55A-C738-48FC-B255-6CA4E3E69D15}" destId="{8C38D5FE-CCC9-4E95-B63E-DD814066CD63}" srcOrd="1" destOrd="0" presId="urn:microsoft.com/office/officeart/2005/8/layout/cycle2"/>
    <dgm:cxn modelId="{D641018D-7F46-4E3A-882A-75BDE0F35221}" type="presOf" srcId="{C8D10AFD-1D86-470A-B8BC-C160940F4A83}" destId="{DF144048-E21D-4B56-9561-1A9F5A859DEE}" srcOrd="0" destOrd="0" presId="urn:microsoft.com/office/officeart/2005/8/layout/cycle2"/>
    <dgm:cxn modelId="{F2D1378F-1277-466F-9339-11D97AD2826F}" srcId="{EA945F1E-7EDE-4A4D-95B3-E0FB95B0C8B0}" destId="{C8D10AFD-1D86-470A-B8BC-C160940F4A83}" srcOrd="0" destOrd="0" parTransId="{30CF2F08-A301-4A50-87C3-FEC4A6DD7586}" sibTransId="{2B7B914E-E96D-4545-96FB-82B4197B2C73}"/>
    <dgm:cxn modelId="{C65D339D-4A21-47A5-A985-705982147EB3}" type="presOf" srcId="{DF741C7C-6109-4696-9060-A106B72E5ED3}" destId="{DAF7EADE-7CC3-4DA0-B395-4E1559CDF473}" srcOrd="0" destOrd="0" presId="urn:microsoft.com/office/officeart/2005/8/layout/cycle2"/>
    <dgm:cxn modelId="{9D0E03A3-6378-4ACF-94F0-9C5CF2103640}" type="presOf" srcId="{71FC140F-835A-4065-8D7B-C8677714DB2A}" destId="{244D67BE-D93B-4BBB-8033-EA4EBEB27368}" srcOrd="0" destOrd="0" presId="urn:microsoft.com/office/officeart/2005/8/layout/cycle2"/>
    <dgm:cxn modelId="{FF9BE7A5-5BB9-4F73-B708-5F7A6CE8BD68}" type="presOf" srcId="{DA9593F7-7D6A-43D7-A4B1-07080454CB4C}" destId="{EBD50D50-2472-4A79-843C-071F91E24DDA}" srcOrd="0" destOrd="0" presId="urn:microsoft.com/office/officeart/2005/8/layout/cycle2"/>
    <dgm:cxn modelId="{D37515A9-5F24-4FC9-8115-FE0A9F3DBB18}" type="presOf" srcId="{E362E55A-C738-48FC-B255-6CA4E3E69D15}" destId="{81BC9F2C-50A3-4248-A20C-90AB5D4B3FD4}" srcOrd="0" destOrd="0" presId="urn:microsoft.com/office/officeart/2005/8/layout/cycle2"/>
    <dgm:cxn modelId="{E6A143AC-1E41-4743-A4CF-170A9E20B7FC}" type="presOf" srcId="{DA9593F7-7D6A-43D7-A4B1-07080454CB4C}" destId="{51582635-E4E4-41B8-A147-AE8A0A6E801F}" srcOrd="1" destOrd="0" presId="urn:microsoft.com/office/officeart/2005/8/layout/cycle2"/>
    <dgm:cxn modelId="{D549C4AE-D91D-4CB6-AEA1-4C30D4D1545F}" type="presOf" srcId="{35A1D5B0-0E1D-48FC-9A03-D46126232CA2}" destId="{F95F9494-9975-4F8C-BDCC-6EC514A4E022}" srcOrd="0" destOrd="0" presId="urn:microsoft.com/office/officeart/2005/8/layout/cycle2"/>
    <dgm:cxn modelId="{C99509B0-8D1F-4E8E-BB25-979EE53765BD}" type="presOf" srcId="{75507DA9-2CE8-4830-913C-D82C15108AB0}" destId="{A45D5ADC-6223-4DCD-8429-43D4E53E9C4F}" srcOrd="1" destOrd="0" presId="urn:microsoft.com/office/officeart/2005/8/layout/cycle2"/>
    <dgm:cxn modelId="{2803A2B6-22B5-4A4A-9E23-A640EFFBEEC3}" type="presOf" srcId="{954D4AA3-B6F0-4F99-8841-FCCD11656EAC}" destId="{8148FFB0-B448-49D2-959E-6727C7595678}" srcOrd="0" destOrd="0" presId="urn:microsoft.com/office/officeart/2005/8/layout/cycle2"/>
    <dgm:cxn modelId="{C1CE9ABA-4D07-4251-9162-D498DB56C908}" type="presOf" srcId="{75507DA9-2CE8-4830-913C-D82C15108AB0}" destId="{9A7DF5A2-98C0-460D-8FC5-130684118FC0}" srcOrd="0" destOrd="0" presId="urn:microsoft.com/office/officeart/2005/8/layout/cycle2"/>
    <dgm:cxn modelId="{AB3BE4BD-2FF2-4D9C-91CA-13AEF565AE12}" type="presOf" srcId="{71FC140F-835A-4065-8D7B-C8677714DB2A}" destId="{41DCFA7A-6DCC-4B06-9734-BE3B45913628}" srcOrd="1" destOrd="0" presId="urn:microsoft.com/office/officeart/2005/8/layout/cycle2"/>
    <dgm:cxn modelId="{732607BE-D397-4408-8DE6-05F69A3A1628}" type="presOf" srcId="{D8DF91EE-BA2F-4CB0-98A0-56E33C307BED}" destId="{31935375-338C-4DEC-8E89-EAF1EE38D16E}" srcOrd="0" destOrd="0" presId="urn:microsoft.com/office/officeart/2005/8/layout/cycle2"/>
    <dgm:cxn modelId="{AC08BBC2-EB84-4E16-8647-D76B4492B946}" srcId="{EA945F1E-7EDE-4A4D-95B3-E0FB95B0C8B0}" destId="{35A1D5B0-0E1D-48FC-9A03-D46126232CA2}" srcOrd="5" destOrd="0" parTransId="{51DE48DC-082F-418A-A5DF-B2910B9AD3BD}" sibTransId="{DA9593F7-7D6A-43D7-A4B1-07080454CB4C}"/>
    <dgm:cxn modelId="{EC05F6CB-9B95-44CF-BB8E-187AB12B9B65}" srcId="{EA945F1E-7EDE-4A4D-95B3-E0FB95B0C8B0}" destId="{567ACA44-88C3-4F1A-86A8-1DAD9C8608A8}" srcOrd="2" destOrd="0" parTransId="{E5A7D9FF-FFD1-4044-8EBF-98C1C0307731}" sibTransId="{E362E55A-C738-48FC-B255-6CA4E3E69D15}"/>
    <dgm:cxn modelId="{2DE67FD0-E85C-4C48-B3BA-CAB35CB9A16B}" type="presOf" srcId="{954D4AA3-B6F0-4F99-8841-FCCD11656EAC}" destId="{C9FF16EA-EED9-49E6-92C8-AE6E70E61687}" srcOrd="1" destOrd="0" presId="urn:microsoft.com/office/officeart/2005/8/layout/cycle2"/>
    <dgm:cxn modelId="{4E64A3D2-DCD0-4E3E-87C5-71FE653702F0}" type="presOf" srcId="{2B7B914E-E96D-4545-96FB-82B4197B2C73}" destId="{177ED04A-07A8-441F-9A06-A5774D65EACF}" srcOrd="0" destOrd="0" presId="urn:microsoft.com/office/officeart/2005/8/layout/cycle2"/>
    <dgm:cxn modelId="{DEB8E4DF-C616-444F-8DA4-189C0E05939E}" type="presOf" srcId="{EB37282A-5C65-4429-A1F9-2262BFB5DC35}" destId="{E14F7BCB-40D2-4B1C-885B-35B933D33AAA}" srcOrd="1" destOrd="0" presId="urn:microsoft.com/office/officeart/2005/8/layout/cycle2"/>
    <dgm:cxn modelId="{9901C4F5-A276-4CF0-80B1-4BC63E63C68A}" type="presOf" srcId="{2B7B914E-E96D-4545-96FB-82B4197B2C73}" destId="{F97DA04F-65BF-46FE-BB22-DCC7AC7E6A18}" srcOrd="1" destOrd="0" presId="urn:microsoft.com/office/officeart/2005/8/layout/cycle2"/>
    <dgm:cxn modelId="{4701A3FA-888F-41CE-8D3D-7B0622EA0CD5}" type="presOf" srcId="{6CCD3F09-AF8E-4DB1-8C0D-186B4DF8468E}" destId="{F03C147E-54B1-4290-BE9E-62A608243C8A}" srcOrd="0" destOrd="0" presId="urn:microsoft.com/office/officeart/2005/8/layout/cycle2"/>
    <dgm:cxn modelId="{4A2BCB41-42BF-48D2-BA74-9A08638C639C}" type="presParOf" srcId="{45609F8D-ADFB-4BDB-A71B-554D92CA9528}" destId="{DF144048-E21D-4B56-9561-1A9F5A859DEE}" srcOrd="0" destOrd="0" presId="urn:microsoft.com/office/officeart/2005/8/layout/cycle2"/>
    <dgm:cxn modelId="{99B6E999-CCF5-4F8D-A035-E6A816578933}" type="presParOf" srcId="{45609F8D-ADFB-4BDB-A71B-554D92CA9528}" destId="{177ED04A-07A8-441F-9A06-A5774D65EACF}" srcOrd="1" destOrd="0" presId="urn:microsoft.com/office/officeart/2005/8/layout/cycle2"/>
    <dgm:cxn modelId="{6B393E10-43B1-431C-A8C5-0E27BAC2E98E}" type="presParOf" srcId="{177ED04A-07A8-441F-9A06-A5774D65EACF}" destId="{F97DA04F-65BF-46FE-BB22-DCC7AC7E6A18}" srcOrd="0" destOrd="0" presId="urn:microsoft.com/office/officeart/2005/8/layout/cycle2"/>
    <dgm:cxn modelId="{EA72C96E-B09A-4213-9C68-8D932090FB67}" type="presParOf" srcId="{45609F8D-ADFB-4BDB-A71B-554D92CA9528}" destId="{F03C147E-54B1-4290-BE9E-62A608243C8A}" srcOrd="2" destOrd="0" presId="urn:microsoft.com/office/officeart/2005/8/layout/cycle2"/>
    <dgm:cxn modelId="{E012DE02-94DA-4BEC-9D60-74265C8F6029}" type="presParOf" srcId="{45609F8D-ADFB-4BDB-A71B-554D92CA9528}" destId="{8148FFB0-B448-49D2-959E-6727C7595678}" srcOrd="3" destOrd="0" presId="urn:microsoft.com/office/officeart/2005/8/layout/cycle2"/>
    <dgm:cxn modelId="{69B2D32E-FCB9-4BD5-983A-EEF6A08D2CE6}" type="presParOf" srcId="{8148FFB0-B448-49D2-959E-6727C7595678}" destId="{C9FF16EA-EED9-49E6-92C8-AE6E70E61687}" srcOrd="0" destOrd="0" presId="urn:microsoft.com/office/officeart/2005/8/layout/cycle2"/>
    <dgm:cxn modelId="{3B17ACCE-4E0A-4365-9F12-0B3F09874618}" type="presParOf" srcId="{45609F8D-ADFB-4BDB-A71B-554D92CA9528}" destId="{E76B1FE1-1EF9-4891-93E7-5C11DC16F2FB}" srcOrd="4" destOrd="0" presId="urn:microsoft.com/office/officeart/2005/8/layout/cycle2"/>
    <dgm:cxn modelId="{275DA820-6976-459E-97A2-DE3E4FF38AE8}" type="presParOf" srcId="{45609F8D-ADFB-4BDB-A71B-554D92CA9528}" destId="{81BC9F2C-50A3-4248-A20C-90AB5D4B3FD4}" srcOrd="5" destOrd="0" presId="urn:microsoft.com/office/officeart/2005/8/layout/cycle2"/>
    <dgm:cxn modelId="{EEC82212-0B51-487D-8092-B48DB9CCFA7E}" type="presParOf" srcId="{81BC9F2C-50A3-4248-A20C-90AB5D4B3FD4}" destId="{8C38D5FE-CCC9-4E95-B63E-DD814066CD63}" srcOrd="0" destOrd="0" presId="urn:microsoft.com/office/officeart/2005/8/layout/cycle2"/>
    <dgm:cxn modelId="{AF5029A1-9B3F-402C-A1A9-579662E4547A}" type="presParOf" srcId="{45609F8D-ADFB-4BDB-A71B-554D92CA9528}" destId="{DAF7EADE-7CC3-4DA0-B395-4E1559CDF473}" srcOrd="6" destOrd="0" presId="urn:microsoft.com/office/officeart/2005/8/layout/cycle2"/>
    <dgm:cxn modelId="{42D99ACD-19CE-41B0-B495-F7953409A60A}" type="presParOf" srcId="{45609F8D-ADFB-4BDB-A71B-554D92CA9528}" destId="{244D67BE-D93B-4BBB-8033-EA4EBEB27368}" srcOrd="7" destOrd="0" presId="urn:microsoft.com/office/officeart/2005/8/layout/cycle2"/>
    <dgm:cxn modelId="{7E9330BE-6CD9-4D3C-BD72-123451B2181A}" type="presParOf" srcId="{244D67BE-D93B-4BBB-8033-EA4EBEB27368}" destId="{41DCFA7A-6DCC-4B06-9734-BE3B45913628}" srcOrd="0" destOrd="0" presId="urn:microsoft.com/office/officeart/2005/8/layout/cycle2"/>
    <dgm:cxn modelId="{2B6B1E66-3FC1-4016-B405-7F0698444B3C}" type="presParOf" srcId="{45609F8D-ADFB-4BDB-A71B-554D92CA9528}" destId="{31935375-338C-4DEC-8E89-EAF1EE38D16E}" srcOrd="8" destOrd="0" presId="urn:microsoft.com/office/officeart/2005/8/layout/cycle2"/>
    <dgm:cxn modelId="{991D324F-0E4A-4A97-BA3F-5492FC572A06}" type="presParOf" srcId="{45609F8D-ADFB-4BDB-A71B-554D92CA9528}" destId="{B769E0F5-D1FF-4796-8559-E02BC9D2D900}" srcOrd="9" destOrd="0" presId="urn:microsoft.com/office/officeart/2005/8/layout/cycle2"/>
    <dgm:cxn modelId="{B65CC455-3417-4EF5-9CC5-4E582F07CB8A}" type="presParOf" srcId="{B769E0F5-D1FF-4796-8559-E02BC9D2D900}" destId="{E14F7BCB-40D2-4B1C-885B-35B933D33AAA}" srcOrd="0" destOrd="0" presId="urn:microsoft.com/office/officeart/2005/8/layout/cycle2"/>
    <dgm:cxn modelId="{ED295562-C8AD-42FC-B179-6F52787E0076}" type="presParOf" srcId="{45609F8D-ADFB-4BDB-A71B-554D92CA9528}" destId="{F95F9494-9975-4F8C-BDCC-6EC514A4E022}" srcOrd="10" destOrd="0" presId="urn:microsoft.com/office/officeart/2005/8/layout/cycle2"/>
    <dgm:cxn modelId="{937339BE-BACF-403A-9153-4E6F74B582E8}" type="presParOf" srcId="{45609F8D-ADFB-4BDB-A71B-554D92CA9528}" destId="{EBD50D50-2472-4A79-843C-071F91E24DDA}" srcOrd="11" destOrd="0" presId="urn:microsoft.com/office/officeart/2005/8/layout/cycle2"/>
    <dgm:cxn modelId="{EF023ACD-9C18-4685-9532-0074D77E6ACA}" type="presParOf" srcId="{EBD50D50-2472-4A79-843C-071F91E24DDA}" destId="{51582635-E4E4-41B8-A147-AE8A0A6E801F}" srcOrd="0" destOrd="0" presId="urn:microsoft.com/office/officeart/2005/8/layout/cycle2"/>
    <dgm:cxn modelId="{CEE054E1-F958-4132-A466-8B2EB356D3D4}" type="presParOf" srcId="{45609F8D-ADFB-4BDB-A71B-554D92CA9528}" destId="{1490F3C4-BB31-48BA-8960-E792AD03E239}" srcOrd="12" destOrd="0" presId="urn:microsoft.com/office/officeart/2005/8/layout/cycle2"/>
    <dgm:cxn modelId="{E37C115A-E901-440D-904C-ACA857AA5352}" type="presParOf" srcId="{45609F8D-ADFB-4BDB-A71B-554D92CA9528}" destId="{9A7DF5A2-98C0-460D-8FC5-130684118FC0}" srcOrd="13" destOrd="0" presId="urn:microsoft.com/office/officeart/2005/8/layout/cycle2"/>
    <dgm:cxn modelId="{D221F900-0452-44AF-A421-719D7E4194AB}" type="presParOf" srcId="{9A7DF5A2-98C0-460D-8FC5-130684118FC0}" destId="{A45D5ADC-6223-4DCD-8429-43D4E53E9C4F}" srcOrd="0" destOrd="0" presId="urn:microsoft.com/office/officeart/2005/8/layout/cycle2"/>
  </dgm:cxnLst>
  <dgm:bg>
    <a:effectLst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44048-E21D-4B56-9561-1A9F5A859DEE}">
      <dsp:nvSpPr>
        <dsp:cNvPr id="0" name=""/>
        <dsp:cNvSpPr/>
      </dsp:nvSpPr>
      <dsp:spPr>
        <a:xfrm>
          <a:off x="1522719" y="-22220"/>
          <a:ext cx="710415" cy="710415"/>
        </a:xfrm>
        <a:prstGeom prst="ellipse">
          <a:avLst/>
        </a:prstGeom>
        <a:solidFill>
          <a:srgbClr val="ED857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600" b="1" kern="1200" dirty="0">
              <a:latin typeface="Arial" panose="020B0604020202020204" pitchFamily="34" charset="0"/>
              <a:cs typeface="Arial" panose="020B0604020202020204" pitchFamily="34" charset="0"/>
            </a:rPr>
            <a:t>PLAN</a:t>
          </a:r>
        </a:p>
      </dsp:txBody>
      <dsp:txXfrm>
        <a:off x="1626757" y="81818"/>
        <a:ext cx="502339" cy="502339"/>
      </dsp:txXfrm>
    </dsp:sp>
    <dsp:sp modelId="{177ED04A-07A8-441F-9A06-A5774D65EACF}">
      <dsp:nvSpPr>
        <dsp:cNvPr id="0" name=""/>
        <dsp:cNvSpPr/>
      </dsp:nvSpPr>
      <dsp:spPr>
        <a:xfrm rot="1542857">
          <a:off x="2247549" y="435654"/>
          <a:ext cx="152836" cy="22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49819" y="470561"/>
        <a:ext cx="106985" cy="134560"/>
      </dsp:txXfrm>
    </dsp:sp>
    <dsp:sp modelId="{F03C147E-54B1-4290-BE9E-62A608243C8A}">
      <dsp:nvSpPr>
        <dsp:cNvPr id="0" name=""/>
        <dsp:cNvSpPr/>
      </dsp:nvSpPr>
      <dsp:spPr>
        <a:xfrm>
          <a:off x="2422594" y="411135"/>
          <a:ext cx="710415" cy="710415"/>
        </a:xfrm>
        <a:prstGeom prst="ellipse">
          <a:avLst/>
        </a:prstGeom>
        <a:solidFill>
          <a:srgbClr val="DD58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600" b="1" kern="1200" dirty="0">
              <a:latin typeface="Arial" panose="020B0604020202020204" pitchFamily="34" charset="0"/>
              <a:cs typeface="Arial" panose="020B0604020202020204" pitchFamily="34" charset="0"/>
            </a:rPr>
            <a:t>COLLECT</a:t>
          </a:r>
        </a:p>
      </dsp:txBody>
      <dsp:txXfrm>
        <a:off x="2526632" y="515173"/>
        <a:ext cx="502339" cy="502339"/>
      </dsp:txXfrm>
    </dsp:sp>
    <dsp:sp modelId="{8148FFB0-B448-49D2-959E-6727C7595678}">
      <dsp:nvSpPr>
        <dsp:cNvPr id="0" name=""/>
        <dsp:cNvSpPr/>
      </dsp:nvSpPr>
      <dsp:spPr>
        <a:xfrm rot="4628571">
          <a:off x="2815261" y="1125682"/>
          <a:ext cx="140302" cy="22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31623" y="1150018"/>
        <a:ext cx="98211" cy="134560"/>
      </dsp:txXfrm>
    </dsp:sp>
    <dsp:sp modelId="{E76B1FE1-1EF9-4891-93E7-5C11DC16F2FB}">
      <dsp:nvSpPr>
        <dsp:cNvPr id="0" name=""/>
        <dsp:cNvSpPr/>
      </dsp:nvSpPr>
      <dsp:spPr>
        <a:xfrm>
          <a:off x="2620441" y="1361270"/>
          <a:ext cx="759222" cy="75763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600" b="1" kern="1200" dirty="0">
              <a:latin typeface="Arial" panose="020B0604020202020204" pitchFamily="34" charset="0"/>
              <a:cs typeface="Arial" panose="020B0604020202020204" pitchFamily="34" charset="0"/>
            </a:rPr>
            <a:t>PROCESS</a:t>
          </a:r>
        </a:p>
      </dsp:txBody>
      <dsp:txXfrm>
        <a:off x="2731626" y="1472223"/>
        <a:ext cx="536852" cy="535728"/>
      </dsp:txXfrm>
    </dsp:sp>
    <dsp:sp modelId="{81BC9F2C-50A3-4248-A20C-90AB5D4B3FD4}">
      <dsp:nvSpPr>
        <dsp:cNvPr id="0" name=""/>
        <dsp:cNvSpPr/>
      </dsp:nvSpPr>
      <dsp:spPr>
        <a:xfrm rot="7714286">
          <a:off x="2613623" y="2024642"/>
          <a:ext cx="140159" cy="22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647755" y="2053059"/>
        <a:ext cx="98111" cy="134560"/>
      </dsp:txXfrm>
    </dsp:sp>
    <dsp:sp modelId="{DAF7EADE-7CC3-4DA0-B395-4E1559CDF473}">
      <dsp:nvSpPr>
        <dsp:cNvPr id="0" name=""/>
        <dsp:cNvSpPr/>
      </dsp:nvSpPr>
      <dsp:spPr>
        <a:xfrm>
          <a:off x="2022112" y="2165761"/>
          <a:ext cx="710415" cy="710415"/>
        </a:xfrm>
        <a:prstGeom prst="ellipse">
          <a:avLst/>
        </a:prstGeom>
        <a:solidFill>
          <a:srgbClr val="8F3D3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600" b="1" kern="1200" dirty="0">
              <a:latin typeface="Arial" panose="020B0604020202020204" pitchFamily="34" charset="0"/>
              <a:cs typeface="Arial" panose="020B0604020202020204" pitchFamily="34" charset="0"/>
            </a:rPr>
            <a:t>ANALYSE</a:t>
          </a:r>
        </a:p>
      </dsp:txBody>
      <dsp:txXfrm>
        <a:off x="2126150" y="2269799"/>
        <a:ext cx="502339" cy="502339"/>
      </dsp:txXfrm>
    </dsp:sp>
    <dsp:sp modelId="{244D67BE-D93B-4BBB-8033-EA4EBEB27368}">
      <dsp:nvSpPr>
        <dsp:cNvPr id="0" name=""/>
        <dsp:cNvSpPr/>
      </dsp:nvSpPr>
      <dsp:spPr>
        <a:xfrm rot="10800000">
          <a:off x="1805834" y="2408835"/>
          <a:ext cx="152836" cy="22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851685" y="2453689"/>
        <a:ext cx="106985" cy="134560"/>
      </dsp:txXfrm>
    </dsp:sp>
    <dsp:sp modelId="{31935375-338C-4DEC-8E89-EAF1EE38D16E}">
      <dsp:nvSpPr>
        <dsp:cNvPr id="0" name=""/>
        <dsp:cNvSpPr/>
      </dsp:nvSpPr>
      <dsp:spPr>
        <a:xfrm>
          <a:off x="1023326" y="2166319"/>
          <a:ext cx="710415" cy="709298"/>
        </a:xfrm>
        <a:prstGeom prst="ellipse">
          <a:avLst/>
        </a:prstGeom>
        <a:solidFill>
          <a:srgbClr val="F99D1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600" b="1" kern="1200" dirty="0">
              <a:latin typeface="Arial" panose="020B0604020202020204" pitchFamily="34" charset="0"/>
              <a:cs typeface="Arial" panose="020B0604020202020204" pitchFamily="34" charset="0"/>
            </a:rPr>
            <a:t>PRESERVE</a:t>
          </a:r>
        </a:p>
      </dsp:txBody>
      <dsp:txXfrm>
        <a:off x="1127364" y="2270193"/>
        <a:ext cx="502339" cy="501550"/>
      </dsp:txXfrm>
    </dsp:sp>
    <dsp:sp modelId="{B769E0F5-D1FF-4796-8559-E02BC9D2D900}">
      <dsp:nvSpPr>
        <dsp:cNvPr id="0" name=""/>
        <dsp:cNvSpPr/>
      </dsp:nvSpPr>
      <dsp:spPr>
        <a:xfrm rot="13885714">
          <a:off x="993466" y="2021913"/>
          <a:ext cx="153017" cy="22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030729" y="2084712"/>
        <a:ext cx="107112" cy="134560"/>
      </dsp:txXfrm>
    </dsp:sp>
    <dsp:sp modelId="{F95F9494-9975-4F8C-BDCC-6EC514A4E022}">
      <dsp:nvSpPr>
        <dsp:cNvPr id="0" name=""/>
        <dsp:cNvSpPr/>
      </dsp:nvSpPr>
      <dsp:spPr>
        <a:xfrm>
          <a:off x="400594" y="1384879"/>
          <a:ext cx="710415" cy="710415"/>
        </a:xfrm>
        <a:prstGeom prst="ellipse">
          <a:avLst/>
        </a:prstGeom>
        <a:solidFill>
          <a:srgbClr val="DD58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600" b="1" kern="1200" dirty="0">
              <a:latin typeface="Arial" panose="020B0604020202020204" pitchFamily="34" charset="0"/>
              <a:cs typeface="Arial" panose="020B0604020202020204" pitchFamily="34" charset="0"/>
            </a:rPr>
            <a:t>SHARE</a:t>
          </a:r>
        </a:p>
      </dsp:txBody>
      <dsp:txXfrm>
        <a:off x="504632" y="1488917"/>
        <a:ext cx="502339" cy="502339"/>
      </dsp:txXfrm>
    </dsp:sp>
    <dsp:sp modelId="{EBD50D50-2472-4A79-843C-071F91E24DDA}">
      <dsp:nvSpPr>
        <dsp:cNvPr id="0" name=""/>
        <dsp:cNvSpPr/>
      </dsp:nvSpPr>
      <dsp:spPr>
        <a:xfrm rot="16971429">
          <a:off x="789546" y="1145298"/>
          <a:ext cx="152836" cy="22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7370" y="1212503"/>
        <a:ext cx="106985" cy="134560"/>
      </dsp:txXfrm>
    </dsp:sp>
    <dsp:sp modelId="{1490F3C4-BB31-48BA-8960-E792AD03E239}">
      <dsp:nvSpPr>
        <dsp:cNvPr id="0" name=""/>
        <dsp:cNvSpPr/>
      </dsp:nvSpPr>
      <dsp:spPr>
        <a:xfrm>
          <a:off x="622844" y="411135"/>
          <a:ext cx="710415" cy="710415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600" b="1" kern="1200" dirty="0">
              <a:latin typeface="Arial" panose="020B0604020202020204" pitchFamily="34" charset="0"/>
              <a:cs typeface="Arial" panose="020B0604020202020204" pitchFamily="34" charset="0"/>
            </a:rPr>
            <a:t>RE-USE</a:t>
          </a:r>
        </a:p>
      </dsp:txBody>
      <dsp:txXfrm>
        <a:off x="726882" y="515173"/>
        <a:ext cx="502339" cy="502339"/>
      </dsp:txXfrm>
    </dsp:sp>
    <dsp:sp modelId="{9A7DF5A2-98C0-460D-8FC5-130684118FC0}">
      <dsp:nvSpPr>
        <dsp:cNvPr id="0" name=""/>
        <dsp:cNvSpPr/>
      </dsp:nvSpPr>
      <dsp:spPr>
        <a:xfrm rot="20057143">
          <a:off x="1347674" y="439407"/>
          <a:ext cx="152836" cy="2242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49944" y="494208"/>
        <a:ext cx="106985" cy="134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6.png"/><Relationship Id="rId1" Type="http://schemas.openxmlformats.org/officeDocument/2006/relationships/theme" Target="../theme/theme3.xml"/><Relationship Id="rId4" Type="http://schemas.openxmlformats.org/officeDocument/2006/relationships/image" Target="../media/image7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t>25.4.2023.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71" y="8974325"/>
            <a:ext cx="679143" cy="268359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19" y="8893817"/>
            <a:ext cx="1097889" cy="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6.png"/><Relationship Id="rId1" Type="http://schemas.openxmlformats.org/officeDocument/2006/relationships/theme" Target="../theme/theme2.xml"/><Relationship Id="rId4" Type="http://schemas.openxmlformats.org/officeDocument/2006/relationships/image" Target="../media/image7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t>25.4.2023.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71" y="8950089"/>
            <a:ext cx="679143" cy="268359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19" y="8869581"/>
            <a:ext cx="1097889" cy="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https://technical.edugain.org/status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3634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4650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513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-nc/4.0/deed.hr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hyperlink" Target="creativecommons.org/licenses/by/4.0/deed.en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9629" y="2780827"/>
            <a:ext cx="11595315" cy="1735407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630" y="4583844"/>
            <a:ext cx="11595314" cy="112456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25.4.2023.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8" name="TekstniOkvir 7"/>
          <p:cNvSpPr txBox="1"/>
          <p:nvPr userDrawn="1"/>
        </p:nvSpPr>
        <p:spPr>
          <a:xfrm>
            <a:off x="311583" y="1059737"/>
            <a:ext cx="46927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7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EOSC</a:t>
            </a:r>
            <a:r>
              <a:rPr kumimoji="0" lang="en-GB" sz="17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National Tripartite Event</a:t>
            </a:r>
            <a:r>
              <a:rPr kumimoji="0" lang="hr-HR" sz="17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Croatia</a:t>
            </a:r>
            <a:endParaRPr kumimoji="0" lang="en-GB" sz="1700" b="1" i="0" u="none" strike="noStrike" kern="1200" cap="none" spc="0" normalizeH="0" baseline="0" noProof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30th March 2023</a:t>
            </a:r>
            <a:endParaRPr kumimoji="0" lang="hr-HR" sz="1600" b="0" i="0" u="none" strike="noStrike" kern="1200" cap="none" spc="0" normalizeH="0" baseline="0" noProof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336CA0-C531-4B74-A3EC-5B108AE963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83" y="210201"/>
            <a:ext cx="1530611" cy="60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7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150688"/>
            <a:ext cx="10515600" cy="5088146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2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FAE26A-2AD2-4522-894D-8451EC9A677E}" type="datetimeFigureOut">
              <a:rPr lang="hr-HR" smtClean="0"/>
              <a:pPr/>
              <a:t>25.4.2023.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98378" y="6356352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16110" y="6356352"/>
            <a:ext cx="432661" cy="365125"/>
          </a:xfrm>
        </p:spPr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9"/>
          <p:cNvSpPr txBox="1"/>
          <p:nvPr userDrawn="1"/>
        </p:nvSpPr>
        <p:spPr>
          <a:xfrm>
            <a:off x="8622396" y="6268829"/>
            <a:ext cx="2878383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EOSC 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National Tripartite Event</a:t>
            </a:r>
            <a:r>
              <a:rPr kumimoji="0" lang="hr-HR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Croatia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E-infrastructure Days - SRCE DEI 2023</a:t>
            </a:r>
            <a:endParaRPr kumimoji="0" lang="hr-HR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30th March 2023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780EDF-B0DB-453F-9529-029A5991DD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393" y="6391636"/>
            <a:ext cx="820343" cy="29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2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4288"/>
            <a:ext cx="10369766" cy="2315631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117126"/>
            <a:ext cx="103697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FAE26A-2AD2-4522-894D-8451EC9A677E}" type="datetimeFigureOut">
              <a:rPr lang="hr-HR" smtClean="0"/>
              <a:pPr/>
              <a:t>25.4.2023.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58D0E9-F2E4-4633-B251-58FCDB1CD5B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317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50688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50687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FAE26A-2AD2-4522-894D-8451EC9A677E}" type="datetimeFigureOut">
              <a:rPr lang="hr-HR" smtClean="0"/>
              <a:pPr/>
              <a:t>25.4.2023.</a:t>
            </a:fld>
            <a:endParaRPr lang="hr-H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0B50F88-1F4A-44AF-A23E-5BF6B7E1A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6110" y="6356352"/>
            <a:ext cx="432661" cy="365125"/>
          </a:xfrm>
        </p:spPr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C412173-D174-441A-9AAF-C407370C0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393" y="6391636"/>
            <a:ext cx="820343" cy="294553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8039A00-1980-459D-ACBC-F530E256D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98378" y="6356352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4DBC7461-7B26-40AA-B53D-D5B30FEF8031}"/>
              </a:ext>
            </a:extLst>
          </p:cNvPr>
          <p:cNvSpPr txBox="1"/>
          <p:nvPr userDrawn="1"/>
        </p:nvSpPr>
        <p:spPr>
          <a:xfrm>
            <a:off x="8622397" y="6268829"/>
            <a:ext cx="2943424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EOSC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National Tripartite Event</a:t>
            </a:r>
            <a:r>
              <a:rPr kumimoji="0" lang="hr-HR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Croatia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E-infrastructure Days - SRCE DEI 2023</a:t>
            </a:r>
            <a:endParaRPr kumimoji="0" lang="hr-HR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30th March 2023 </a:t>
            </a:r>
          </a:p>
        </p:txBody>
      </p:sp>
    </p:spTree>
    <p:extLst>
      <p:ext uri="{BB962C8B-B14F-4D97-AF65-F5344CB8AC3E}">
        <p14:creationId xmlns:p14="http://schemas.microsoft.com/office/powerpoint/2010/main" val="9942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50687"/>
            <a:ext cx="5157787" cy="7363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917074"/>
            <a:ext cx="5157787" cy="427258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150687"/>
            <a:ext cx="5183188" cy="7363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1917219"/>
            <a:ext cx="5183188" cy="4272444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FAE26A-2AD2-4522-894D-8451EC9A677E}" type="datetimeFigureOut">
              <a:rPr lang="hr-HR" smtClean="0"/>
              <a:pPr/>
              <a:t>25.4.2023.</a:t>
            </a:fld>
            <a:endParaRPr lang="hr-HR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1ED8FD5-55DB-4BD1-A40B-8BE4AD2C4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6110" y="6356352"/>
            <a:ext cx="432661" cy="365125"/>
          </a:xfrm>
        </p:spPr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667A30F-9267-483E-B87C-01F6EF0738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393" y="6391636"/>
            <a:ext cx="820343" cy="294553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EC91E40B-39BF-48EB-B0D9-4390F9BA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98378" y="6356352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9389539C-AAE2-4F95-AD3E-2ACCF5231FAF}"/>
              </a:ext>
            </a:extLst>
          </p:cNvPr>
          <p:cNvSpPr txBox="1"/>
          <p:nvPr userDrawn="1"/>
        </p:nvSpPr>
        <p:spPr>
          <a:xfrm>
            <a:off x="8622396" y="6268829"/>
            <a:ext cx="3000813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EOSC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National Tripartite Event</a:t>
            </a:r>
            <a:r>
              <a:rPr kumimoji="0" lang="hr-HR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Croatia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E-infrastructure Days - SRCE DEI 2023</a:t>
            </a:r>
            <a:endParaRPr kumimoji="0" lang="hr-HR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30th March 2023 </a:t>
            </a:r>
          </a:p>
        </p:txBody>
      </p:sp>
    </p:spTree>
    <p:extLst>
      <p:ext uri="{BB962C8B-B14F-4D97-AF65-F5344CB8AC3E}">
        <p14:creationId xmlns:p14="http://schemas.microsoft.com/office/powerpoint/2010/main" val="425249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dnj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55003"/>
            <a:ext cx="10369766" cy="883404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301139"/>
            <a:ext cx="10369766" cy="17900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2" descr="http://mirrors.creativecommons.org/presskit/buttons/88x31/png/by-nc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319708"/>
            <a:ext cx="912772" cy="31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40"/>
          <p:cNvSpPr txBox="1"/>
          <p:nvPr userDrawn="1"/>
        </p:nvSpPr>
        <p:spPr>
          <a:xfrm>
            <a:off x="1892629" y="6294720"/>
            <a:ext cx="809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material is available under the International Creative Commons License Attribution 4.0.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 action="ppaction://hlinkfile"/>
              </a:rPr>
              <a:t>creativecommons.org/licenses/by/4.0/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 action="ppaction://hlinkfile"/>
              </a:rPr>
              <a:t>deed.en</a:t>
            </a: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Slika 14">
            <a:extLst>
              <a:ext uri="{FF2B5EF4-FFF2-40B4-BE49-F238E27FC236}">
                <a16:creationId xmlns:a16="http://schemas.microsoft.com/office/drawing/2014/main" id="{45BEE6A9-FCB6-4146-B3F5-577FAACBC6B6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188" y="6319708"/>
            <a:ext cx="917784" cy="321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53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25.4.2023.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58D0E9-F2E4-4633-B251-58FCDB1CD5B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2212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4" r:id="rId2"/>
    <p:sldLayoutId id="2147483695" r:id="rId3"/>
    <p:sldLayoutId id="2147483696" r:id="rId4"/>
    <p:sldLayoutId id="2147483697" r:id="rId5"/>
    <p:sldLayoutId id="2147483699" r:id="rId6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12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11.png"/><Relationship Id="rId4" Type="http://schemas.openxmlformats.org/officeDocument/2006/relationships/diagramData" Target="../diagrams/data1.xml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78969" y="2780827"/>
            <a:ext cx="11677972" cy="1735407"/>
          </a:xfrm>
        </p:spPr>
        <p:txBody>
          <a:bodyPr>
            <a:normAutofit fontScale="90000"/>
          </a:bodyPr>
          <a:lstStyle/>
          <a:p>
            <a:r>
              <a:rPr lang="en-US" dirty="0"/>
              <a:t>Data and open science from the perspective of service provider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61627" y="4583844"/>
            <a:ext cx="11595314" cy="1553485"/>
          </a:xfrm>
        </p:spPr>
        <p:txBody>
          <a:bodyPr>
            <a:normAutofit fontScale="92500" lnSpcReduction="10000"/>
          </a:bodyPr>
          <a:lstStyle/>
          <a:p>
            <a:pPr algn="r"/>
            <a:endParaRPr lang="hr-HR" dirty="0"/>
          </a:p>
          <a:p>
            <a:pPr algn="r"/>
            <a:r>
              <a:rPr lang="hr-HR" dirty="0"/>
              <a:t>Draženko Celjak, </a:t>
            </a:r>
          </a:p>
          <a:p>
            <a:pPr algn="r"/>
            <a:r>
              <a:rPr lang="hr-HR" dirty="0"/>
              <a:t>SRCE – University </a:t>
            </a:r>
            <a:r>
              <a:rPr lang="hr-HR" dirty="0" err="1"/>
              <a:t>of</a:t>
            </a:r>
            <a:r>
              <a:rPr lang="hr-HR" dirty="0"/>
              <a:t> Zagreb University Computing Centre</a:t>
            </a:r>
          </a:p>
          <a:p>
            <a:pPr algn="r"/>
            <a:r>
              <a:rPr lang="hr-HR" dirty="0"/>
              <a:t>&lt;drazenko.celjak@srce.hr&gt;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741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/>
          </a:bodyPr>
          <a:lstStyle/>
          <a:p>
            <a:r>
              <a:rPr lang="en-GB" dirty="0"/>
              <a:t>Challenges</a:t>
            </a:r>
            <a:r>
              <a:rPr lang="hr-HR" dirty="0"/>
              <a:t> &amp; </a:t>
            </a:r>
            <a:r>
              <a:rPr lang="en-GB" dirty="0"/>
              <a:t>hindrances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/>
          </a:p>
          <a:p>
            <a:r>
              <a:rPr lang="en-GB" dirty="0"/>
              <a:t>Open</a:t>
            </a:r>
            <a:r>
              <a:rPr lang="hr-HR" dirty="0"/>
              <a:t>?</a:t>
            </a:r>
          </a:p>
          <a:p>
            <a:pPr lvl="1"/>
            <a:r>
              <a:rPr lang="en-GB" dirty="0"/>
              <a:t>OS </a:t>
            </a:r>
            <a:r>
              <a:rPr lang="en-GB" dirty="0" err="1"/>
              <a:t>Polic</a:t>
            </a:r>
            <a:r>
              <a:rPr lang="hr-HR" dirty="0" err="1"/>
              <a:t>ies</a:t>
            </a:r>
            <a:endParaRPr lang="hr-HR" dirty="0"/>
          </a:p>
          <a:p>
            <a:pPr lvl="1"/>
            <a:r>
              <a:rPr lang="hr-HR" dirty="0"/>
              <a:t>Data </a:t>
            </a:r>
            <a:r>
              <a:rPr lang="hr-HR" dirty="0" err="1"/>
              <a:t>stewards</a:t>
            </a:r>
            <a:r>
              <a:rPr lang="hr-HR" dirty="0"/>
              <a:t> network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9604" y="1591184"/>
            <a:ext cx="7085046" cy="341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8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Thank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>
                <a:sym typeface="Wingdings" panose="05000000000000000000" pitchFamily="2" charset="2"/>
              </a:rPr>
              <a:t>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53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 fontScale="90000"/>
          </a:bodyPr>
          <a:lstStyle/>
          <a:p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we</a:t>
            </a:r>
            <a:r>
              <a:rPr lang="hr-HR" dirty="0"/>
              <a:t> provide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data </a:t>
            </a:r>
            <a:r>
              <a:rPr lang="hr-HR" dirty="0" err="1"/>
              <a:t>lifecycle</a:t>
            </a:r>
            <a:r>
              <a:rPr lang="hr-HR" dirty="0"/>
              <a:t>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149" y="1835170"/>
            <a:ext cx="1042618" cy="625570"/>
          </a:xfrm>
          <a:prstGeom prst="rect">
            <a:avLst/>
          </a:prstGeom>
        </p:spPr>
      </p:pic>
      <p:sp>
        <p:nvSpPr>
          <p:cNvPr id="5" name="Rectangle 8"/>
          <p:cNvSpPr/>
          <p:nvPr/>
        </p:nvSpPr>
        <p:spPr>
          <a:xfrm>
            <a:off x="1797290" y="1789118"/>
            <a:ext cx="1754872" cy="1546577"/>
          </a:xfrm>
          <a:prstGeom prst="rect">
            <a:avLst/>
          </a:prstGeom>
          <a:solidFill>
            <a:srgbClr val="D2072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COMPUTING</a:t>
            </a:r>
          </a:p>
          <a:p>
            <a:pPr marL="7200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Advanced </a:t>
            </a:r>
            <a:r>
              <a:rPr kumimoji="0" lang="hr-HR" sz="1200" b="1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Computing</a:t>
            </a:r>
            <a:r>
              <a:rPr kumimoji="0" lang="hr-HR" sz="12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&amp; </a:t>
            </a:r>
            <a:br>
              <a:rPr kumimoji="0" lang="hr-HR" sz="12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200" b="1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Cloud</a:t>
            </a:r>
            <a:r>
              <a:rPr kumimoji="0" lang="hr-HR" sz="12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200" b="1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901" y="1828417"/>
            <a:ext cx="815853" cy="538189"/>
          </a:xfrm>
          <a:prstGeom prst="rect">
            <a:avLst/>
          </a:prstGeom>
        </p:spPr>
      </p:pic>
      <p:graphicFrame>
        <p:nvGraphicFramePr>
          <p:cNvPr id="7" name="Diagram 1">
            <a:extLst>
              <a:ext uri="{FF2B5EF4-FFF2-40B4-BE49-F238E27FC236}">
                <a16:creationId xmlns:a16="http://schemas.microsoft.com/office/drawing/2014/main" id="{5B99B4AF-0A4F-4ECA-BDC9-902B052C1D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6296824"/>
              </p:ext>
            </p:extLst>
          </p:nvPr>
        </p:nvGraphicFramePr>
        <p:xfrm>
          <a:off x="6614451" y="2637840"/>
          <a:ext cx="3780258" cy="2853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9"/>
          <p:cNvSpPr/>
          <p:nvPr/>
        </p:nvSpPr>
        <p:spPr>
          <a:xfrm>
            <a:off x="1797290" y="3784690"/>
            <a:ext cx="1754872" cy="1725862"/>
          </a:xfrm>
          <a:prstGeom prst="rect">
            <a:avLst/>
          </a:prstGeom>
          <a:solidFill>
            <a:srgbClr val="F99D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00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SERVICES</a:t>
            </a:r>
          </a:p>
          <a:p>
            <a:pPr marL="7200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hr-H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uring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phases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 </a:t>
            </a:r>
            <a:r>
              <a:rPr kumimoji="0" lang="hr-H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process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Rectangle 19"/>
          <p:cNvSpPr/>
          <p:nvPr/>
        </p:nvSpPr>
        <p:spPr>
          <a:xfrm>
            <a:off x="5638736" y="3941183"/>
            <a:ext cx="994729" cy="901500"/>
          </a:xfrm>
          <a:prstGeom prst="rect">
            <a:avLst/>
          </a:prstGeom>
          <a:solidFill>
            <a:srgbClr val="DD58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storage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during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process</a:t>
            </a:r>
            <a:endParaRPr kumimoji="0" lang="hr-HR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hr-H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35377" y="5049090"/>
            <a:ext cx="866568" cy="287544"/>
          </a:xfrm>
          <a:prstGeom prst="rect">
            <a:avLst/>
          </a:prstGeom>
        </p:spPr>
      </p:pic>
      <p:pic>
        <p:nvPicPr>
          <p:cNvPr id="11" name="Picture 23">
            <a:extLst>
              <a:ext uri="{FF2B5EF4-FFF2-40B4-BE49-F238E27FC236}">
                <a16:creationId xmlns:a16="http://schemas.microsoft.com/office/drawing/2014/main" id="{4325B164-101E-6845-87B0-D3DF8ED2AD6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413" y="4918643"/>
            <a:ext cx="751327" cy="417991"/>
          </a:xfrm>
          <a:prstGeom prst="rect">
            <a:avLst/>
          </a:prstGeom>
        </p:spPr>
      </p:pic>
      <p:sp>
        <p:nvSpPr>
          <p:cNvPr id="12" name="Rectangle 24"/>
          <p:cNvSpPr/>
          <p:nvPr/>
        </p:nvSpPr>
        <p:spPr>
          <a:xfrm>
            <a:off x="4644008" y="3939831"/>
            <a:ext cx="994729" cy="901500"/>
          </a:xfrm>
          <a:prstGeom prst="rect">
            <a:avLst/>
          </a:prstGeom>
          <a:solidFill>
            <a:srgbClr val="E9827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Permanent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storage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results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sharing</a:t>
            </a:r>
            <a:endParaRPr kumimoji="0" lang="hr-HR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Picture 25" descr="puh_logo_zavrsni_regular.png">
            <a:extLst>
              <a:ext uri="{FF2B5EF4-FFF2-40B4-BE49-F238E27FC236}">
                <a16:creationId xmlns:a16="http://schemas.microsoft.com/office/drawing/2014/main" id="{1D003A33-4E7D-3248-9AA5-433C4FA059B4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54458" y="5011082"/>
            <a:ext cx="782938" cy="325552"/>
          </a:xfrm>
          <a:prstGeom prst="rect">
            <a:avLst/>
          </a:prstGeom>
        </p:spPr>
      </p:pic>
      <p:sp>
        <p:nvSpPr>
          <p:cNvPr id="14" name="Rectangle 26"/>
          <p:cNvSpPr/>
          <p:nvPr/>
        </p:nvSpPr>
        <p:spPr>
          <a:xfrm>
            <a:off x="3649279" y="3939831"/>
            <a:ext cx="994729" cy="901500"/>
          </a:xfrm>
          <a:prstGeom prst="rect">
            <a:avLst/>
          </a:prstGeom>
          <a:solidFill>
            <a:srgbClr val="F99D1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Scientific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papers</a:t>
            </a:r>
            <a:r>
              <a:rPr kumimoji="0" lang="hr-HR" sz="1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0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publication</a:t>
            </a:r>
            <a:endParaRPr kumimoji="0" lang="hr-HR" sz="1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5" name="Group 3"/>
          <p:cNvGrpSpPr/>
          <p:nvPr/>
        </p:nvGrpSpPr>
        <p:grpSpPr>
          <a:xfrm>
            <a:off x="3649280" y="2409509"/>
            <a:ext cx="3016506" cy="755220"/>
            <a:chOff x="2365864" y="730824"/>
            <a:chExt cx="3240000" cy="1081468"/>
          </a:xfrm>
        </p:grpSpPr>
        <p:sp>
          <p:nvSpPr>
            <p:cNvPr id="20" name="Rectangle 27"/>
            <p:cNvSpPr/>
            <p:nvPr/>
          </p:nvSpPr>
          <p:spPr>
            <a:xfrm>
              <a:off x="4525864" y="732292"/>
              <a:ext cx="1080000" cy="1080000"/>
            </a:xfrm>
            <a:prstGeom prst="rect">
              <a:avLst/>
            </a:prstGeom>
            <a:solidFill>
              <a:srgbClr val="DD58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r-Latn-RS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lvl="0" algn="ctr">
                <a:defRPr/>
              </a:pPr>
              <a:r>
                <a:rPr lang="hr-HR" sz="1100" b="1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Cloud</a:t>
              </a:r>
              <a:r>
                <a:rPr lang="hr-HR" sz="11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r-HR" sz="1100" b="1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services</a:t>
              </a:r>
              <a:endParaRPr lang="hr-HR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>
                <a:defRPr/>
              </a:pPr>
              <a:r>
                <a:rPr lang="hr-HR" sz="11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1" name="Rectangle 28"/>
            <p:cNvSpPr/>
            <p:nvPr/>
          </p:nvSpPr>
          <p:spPr>
            <a:xfrm>
              <a:off x="3445864" y="730824"/>
              <a:ext cx="1080000" cy="1080000"/>
            </a:xfrm>
            <a:prstGeom prst="rect">
              <a:avLst/>
            </a:prstGeom>
            <a:solidFill>
              <a:srgbClr val="ED857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r-Latn-RS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HTC </a:t>
              </a:r>
              <a:r>
                <a:rPr kumimoji="0" lang="hr-HR" sz="11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Cloud</a:t>
              </a:r>
              <a:endParaRPr kumimoji="0" lang="hr-HR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Rectangle 29"/>
            <p:cNvSpPr/>
            <p:nvPr/>
          </p:nvSpPr>
          <p:spPr>
            <a:xfrm>
              <a:off x="2365864" y="730824"/>
              <a:ext cx="1080000" cy="1080000"/>
            </a:xfrm>
            <a:prstGeom prst="rect">
              <a:avLst/>
            </a:prstGeom>
            <a:solidFill>
              <a:srgbClr val="D7182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r-Latn-RS"/>
              </a:defPPr>
              <a:lvl1pPr marL="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HPC</a:t>
              </a:r>
            </a:p>
          </p:txBody>
        </p:sp>
      </p:grpSp>
      <p:sp>
        <p:nvSpPr>
          <p:cNvPr id="16" name="Rectangle 31"/>
          <p:cNvSpPr/>
          <p:nvPr/>
        </p:nvSpPr>
        <p:spPr>
          <a:xfrm>
            <a:off x="6762901" y="1785513"/>
            <a:ext cx="3483359" cy="675227"/>
          </a:xfrm>
          <a:prstGeom prst="rect">
            <a:avLst/>
          </a:prstGeom>
          <a:solidFill>
            <a:srgbClr val="D7182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 Data </a:t>
            </a:r>
            <a:r>
              <a:rPr lang="hr-HR" sz="12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Lifecycle</a:t>
            </a: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"/>
          <p:cNvSpPr/>
          <p:nvPr/>
        </p:nvSpPr>
        <p:spPr>
          <a:xfrm>
            <a:off x="3599317" y="1790202"/>
            <a:ext cx="3108960" cy="3725039"/>
          </a:xfrm>
          <a:prstGeom prst="rect">
            <a:avLst/>
          </a:prstGeom>
          <a:noFill/>
          <a:ln w="19050">
            <a:solidFill>
              <a:srgbClr val="B04C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r-HR"/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857" y="3266446"/>
            <a:ext cx="1402437" cy="516565"/>
          </a:xfrm>
          <a:prstGeom prst="rect">
            <a:avLst/>
          </a:prstGeom>
        </p:spPr>
      </p:pic>
      <p:sp>
        <p:nvSpPr>
          <p:cNvPr id="19" name="Right Arrow 5">
            <a:extLst>
              <a:ext uri="{FF2B5EF4-FFF2-40B4-BE49-F238E27FC236}">
                <a16:creationId xmlns:a16="http://schemas.microsoft.com/office/drawing/2014/main" id="{5FE0773F-752B-49B8-4807-75CCC49DB836}"/>
              </a:ext>
            </a:extLst>
          </p:cNvPr>
          <p:cNvSpPr/>
          <p:nvPr/>
        </p:nvSpPr>
        <p:spPr>
          <a:xfrm>
            <a:off x="6537396" y="3524728"/>
            <a:ext cx="468647" cy="371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696223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/>
          </a:bodyPr>
          <a:lstStyle/>
          <a:p>
            <a:r>
              <a:rPr lang="hr-HR" dirty="0" err="1"/>
              <a:t>Services</a:t>
            </a:r>
            <a:r>
              <a:rPr lang="hr-HR" dirty="0"/>
              <a:t>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Portal of Croatian scientific and professional journals</a:t>
            </a:r>
            <a:r>
              <a:rPr lang="hr-HR" dirty="0"/>
              <a:t> – HRČAK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Open Journal Systems (OJS) for ~ 50 </a:t>
            </a:r>
            <a:r>
              <a:rPr lang="hr-HR" dirty="0" err="1"/>
              <a:t>journals</a:t>
            </a:r>
            <a:endParaRPr lang="hr-HR" dirty="0"/>
          </a:p>
          <a:p>
            <a:r>
              <a:rPr lang="hr-HR" dirty="0"/>
              <a:t>Open </a:t>
            </a:r>
            <a:r>
              <a:rPr lang="hr-HR" dirty="0" err="1"/>
              <a:t>Monograph</a:t>
            </a:r>
            <a:r>
              <a:rPr lang="hr-HR" dirty="0"/>
              <a:t> Press (OMP) </a:t>
            </a:r>
            <a:r>
              <a:rPr lang="hr-HR" dirty="0" err="1"/>
              <a:t>since</a:t>
            </a:r>
            <a:r>
              <a:rPr lang="hr-HR" dirty="0"/>
              <a:t> </a:t>
            </a:r>
            <a:r>
              <a:rPr lang="hr-HR" dirty="0" err="1"/>
              <a:t>November</a:t>
            </a:r>
            <a:r>
              <a:rPr lang="hr-HR" dirty="0"/>
              <a:t> 2022.</a:t>
            </a:r>
          </a:p>
          <a:p>
            <a:endParaRPr lang="hr-HR" dirty="0"/>
          </a:p>
        </p:txBody>
      </p:sp>
      <p:pic>
        <p:nvPicPr>
          <p:cNvPr id="4" name="Picture 2" descr="hrcak masc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270" y="6282690"/>
            <a:ext cx="1628384" cy="525780"/>
          </a:xfrm>
          <a:prstGeom prst="rect">
            <a:avLst/>
          </a:prstGeom>
          <a:noFill/>
        </p:spPr>
      </p:pic>
      <p:grpSp>
        <p:nvGrpSpPr>
          <p:cNvPr id="5" name="Grupa 4"/>
          <p:cNvGrpSpPr/>
          <p:nvPr/>
        </p:nvGrpSpPr>
        <p:grpSpPr>
          <a:xfrm>
            <a:off x="2423771" y="2684693"/>
            <a:ext cx="7344458" cy="1476201"/>
            <a:chOff x="2416071" y="1163540"/>
            <a:chExt cx="7344458" cy="1906919"/>
          </a:xfrm>
        </p:grpSpPr>
        <p:sp>
          <p:nvSpPr>
            <p:cNvPr id="6" name="Rectangle 3"/>
            <p:cNvSpPr/>
            <p:nvPr/>
          </p:nvSpPr>
          <p:spPr>
            <a:xfrm>
              <a:off x="7312377" y="1165128"/>
              <a:ext cx="2448152" cy="1905331"/>
            </a:xfrm>
            <a:prstGeom prst="rect">
              <a:avLst/>
            </a:prstGeom>
            <a:solidFill>
              <a:srgbClr val="E6837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hr-HR" sz="2200" b="1" dirty="0">
                <a:cs typeface="Arial" panose="020B0604020202020204" pitchFamily="34" charset="0"/>
              </a:endParaRPr>
            </a:p>
            <a:p>
              <a:pPr algn="ctr"/>
              <a:r>
                <a:rPr lang="hr-HR" sz="2200" b="1" dirty="0">
                  <a:cs typeface="Arial" panose="020B0604020202020204" pitchFamily="34" charset="0"/>
                </a:rPr>
                <a:t>70.000</a:t>
              </a:r>
            </a:p>
            <a:p>
              <a:pPr algn="ctr"/>
              <a:r>
                <a:rPr lang="hr-HR" sz="2200" b="1" dirty="0" err="1">
                  <a:cs typeface="Arial" panose="020B0604020202020204" pitchFamily="34" charset="0"/>
                </a:rPr>
                <a:t>visits</a:t>
              </a:r>
              <a:r>
                <a:rPr lang="hr-HR" sz="2200" b="1" dirty="0">
                  <a:cs typeface="Arial" panose="020B0604020202020204" pitchFamily="34" charset="0"/>
                </a:rPr>
                <a:t> </a:t>
              </a:r>
              <a:r>
                <a:rPr lang="hr-HR" sz="2200" b="1" dirty="0" err="1">
                  <a:cs typeface="Arial" panose="020B0604020202020204" pitchFamily="34" charset="0"/>
                </a:rPr>
                <a:t>daily</a:t>
              </a:r>
              <a:endParaRPr lang="en-US" sz="2200" b="1" dirty="0">
                <a:cs typeface="Arial" panose="020B0604020202020204" pitchFamily="34" charset="0"/>
              </a:endParaRPr>
            </a:p>
          </p:txBody>
        </p:sp>
        <p:sp>
          <p:nvSpPr>
            <p:cNvPr id="7" name="Rectangle 5"/>
            <p:cNvSpPr/>
            <p:nvPr/>
          </p:nvSpPr>
          <p:spPr>
            <a:xfrm>
              <a:off x="4864223" y="1163540"/>
              <a:ext cx="2448152" cy="1906919"/>
            </a:xfrm>
            <a:prstGeom prst="rect">
              <a:avLst/>
            </a:prstGeom>
            <a:solidFill>
              <a:srgbClr val="DD58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333749" indent="-285750" algn="ctr">
                <a:buFont typeface="Arial" panose="020B0604020202020204" pitchFamily="34" charset="0"/>
                <a:buChar char="•"/>
              </a:pPr>
              <a:endParaRPr lang="hr-HR" sz="2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marL="47999" algn="ctr"/>
              <a:r>
                <a:rPr lang="hr-HR" sz="2200" b="1" dirty="0">
                  <a:solidFill>
                    <a:schemeClr val="bg1"/>
                  </a:solidFill>
                  <a:cs typeface="Arial" panose="020B0604020202020204" pitchFamily="34" charset="0"/>
                </a:rPr>
                <a:t>275.000+</a:t>
              </a:r>
            </a:p>
            <a:p>
              <a:pPr marL="47999" algn="ctr"/>
              <a:r>
                <a:rPr lang="hr-HR" sz="2200" b="1" dirty="0" err="1">
                  <a:solidFill>
                    <a:schemeClr val="bg1"/>
                  </a:solidFill>
                  <a:cs typeface="Arial" panose="020B0604020202020204" pitchFamily="34" charset="0"/>
                </a:rPr>
                <a:t>articles</a:t>
              </a:r>
              <a:endParaRPr lang="en-US" sz="2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8" name="Group 2"/>
            <p:cNvGrpSpPr/>
            <p:nvPr/>
          </p:nvGrpSpPr>
          <p:grpSpPr>
            <a:xfrm>
              <a:off x="2416071" y="1164008"/>
              <a:ext cx="2448152" cy="1906450"/>
              <a:chOff x="694661" y="1152180"/>
              <a:chExt cx="1836114" cy="3240840"/>
            </a:xfrm>
          </p:grpSpPr>
          <p:sp>
            <p:nvSpPr>
              <p:cNvPr id="9" name="Rectangle 6"/>
              <p:cNvSpPr/>
              <p:nvPr/>
            </p:nvSpPr>
            <p:spPr>
              <a:xfrm>
                <a:off x="694661" y="1153021"/>
                <a:ext cx="1836114" cy="323999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920" tIns="60960" rIns="121920" bIns="60960" rtlCol="0" anchor="t"/>
              <a:lstStyle/>
              <a:p>
                <a:pPr marL="47999" algn="ctr"/>
                <a:endParaRPr lang="hr-HR" sz="22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  <a:p>
                <a:pPr marL="47999" algn="ctr"/>
                <a:r>
                  <a:rPr lang="hr-HR" sz="2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533</a:t>
                </a:r>
              </a:p>
              <a:p>
                <a:pPr marL="47999" algn="ctr"/>
                <a:r>
                  <a:rPr lang="hr-HR" sz="2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OA </a:t>
                </a:r>
                <a:r>
                  <a:rPr lang="hr-HR" sz="2200" b="1" dirty="0" err="1">
                    <a:solidFill>
                      <a:schemeClr val="bg1"/>
                    </a:solidFill>
                    <a:cs typeface="Arial" panose="020B0604020202020204" pitchFamily="34" charset="0"/>
                  </a:rPr>
                  <a:t>journals</a:t>
                </a:r>
                <a:endParaRPr lang="en-US" sz="22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0" name="Block Arc 59">
                <a:extLst>
                  <a:ext uri="{FF2B5EF4-FFF2-40B4-BE49-F238E27FC236}">
                    <a16:creationId xmlns:a16="http://schemas.microsoft.com/office/drawing/2014/main" id="{6067FF3C-1B9B-4259-BC82-AA3637BC9446}"/>
                  </a:ext>
                </a:extLst>
              </p:cNvPr>
              <p:cNvSpPr/>
              <p:nvPr/>
            </p:nvSpPr>
            <p:spPr>
              <a:xfrm rot="493804">
                <a:off x="1077104" y="1152180"/>
                <a:ext cx="1014188" cy="1014188"/>
              </a:xfrm>
              <a:prstGeom prst="blockArc">
                <a:avLst>
                  <a:gd name="adj1" fmla="val 10800000"/>
                  <a:gd name="adj2" fmla="val 21598066"/>
                  <a:gd name="adj3" fmla="val 15737"/>
                </a:avLst>
              </a:prstGeom>
              <a:solidFill>
                <a:srgbClr val="ED1C24">
                  <a:alpha val="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8571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/>
          </a:bodyPr>
          <a:lstStyle/>
          <a:p>
            <a:r>
              <a:rPr lang="hr-HR" dirty="0" err="1"/>
              <a:t>Services</a:t>
            </a:r>
            <a:r>
              <a:rPr lang="hr-HR" dirty="0"/>
              <a:t>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Digital Academic Archives and Repositories</a:t>
            </a:r>
            <a:r>
              <a:rPr lang="hr-HR" dirty="0"/>
              <a:t> – </a:t>
            </a:r>
            <a:r>
              <a:rPr lang="en-US" dirty="0"/>
              <a:t>DABAR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15 </a:t>
            </a:r>
            <a:r>
              <a:rPr lang="hr-HR" dirty="0" err="1"/>
              <a:t>types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digital</a:t>
            </a:r>
            <a:r>
              <a:rPr lang="hr-HR" dirty="0"/>
              <a:t> </a:t>
            </a:r>
            <a:r>
              <a:rPr lang="hr-HR" dirty="0" err="1"/>
              <a:t>objects</a:t>
            </a:r>
            <a:endParaRPr lang="hr-HR" dirty="0"/>
          </a:p>
        </p:txBody>
      </p:sp>
      <p:pic>
        <p:nvPicPr>
          <p:cNvPr id="1028" name="Picture 4" descr="Digital academic archives and reposito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05" y="6196316"/>
            <a:ext cx="1189355" cy="66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a 4"/>
          <p:cNvGrpSpPr/>
          <p:nvPr/>
        </p:nvGrpSpPr>
        <p:grpSpPr>
          <a:xfrm>
            <a:off x="2423771" y="2684700"/>
            <a:ext cx="7344458" cy="1476201"/>
            <a:chOff x="2416071" y="1163540"/>
            <a:chExt cx="7344458" cy="1906919"/>
          </a:xfrm>
        </p:grpSpPr>
        <p:sp>
          <p:nvSpPr>
            <p:cNvPr id="6" name="Rectangle 3"/>
            <p:cNvSpPr/>
            <p:nvPr/>
          </p:nvSpPr>
          <p:spPr>
            <a:xfrm>
              <a:off x="7312377" y="1165128"/>
              <a:ext cx="2448152" cy="1905331"/>
            </a:xfrm>
            <a:prstGeom prst="rect">
              <a:avLst/>
            </a:prstGeom>
            <a:solidFill>
              <a:srgbClr val="E6837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hr-HR" sz="2200" b="1" dirty="0">
                <a:cs typeface="Arial" panose="020B0604020202020204" pitchFamily="34" charset="0"/>
              </a:endParaRPr>
            </a:p>
            <a:p>
              <a:pPr algn="ctr"/>
              <a:r>
                <a:rPr lang="hr-HR" sz="2200" b="1" dirty="0">
                  <a:cs typeface="Arial" panose="020B0604020202020204" pitchFamily="34" charset="0"/>
                </a:rPr>
                <a:t>48,4%</a:t>
              </a:r>
            </a:p>
            <a:p>
              <a:pPr algn="ctr"/>
              <a:r>
                <a:rPr lang="hr-HR" sz="2200" b="1" dirty="0">
                  <a:cs typeface="Arial" panose="020B0604020202020204" pitchFamily="34" charset="0"/>
                </a:rPr>
                <a:t>OA</a:t>
              </a:r>
              <a:endParaRPr lang="en-US" sz="2200" b="1" dirty="0">
                <a:cs typeface="Arial" panose="020B0604020202020204" pitchFamily="34" charset="0"/>
              </a:endParaRPr>
            </a:p>
          </p:txBody>
        </p:sp>
        <p:sp>
          <p:nvSpPr>
            <p:cNvPr id="7" name="Rectangle 5"/>
            <p:cNvSpPr/>
            <p:nvPr/>
          </p:nvSpPr>
          <p:spPr>
            <a:xfrm>
              <a:off x="4864223" y="1163540"/>
              <a:ext cx="2448152" cy="1906919"/>
            </a:xfrm>
            <a:prstGeom prst="rect">
              <a:avLst/>
            </a:prstGeom>
            <a:solidFill>
              <a:srgbClr val="DD58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333749" indent="-285750" algn="ctr">
                <a:buFont typeface="Arial" panose="020B0604020202020204" pitchFamily="34" charset="0"/>
                <a:buChar char="•"/>
              </a:pPr>
              <a:endParaRPr lang="hr-HR" sz="2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marL="47999" algn="ctr"/>
              <a:r>
                <a:rPr lang="hr-HR" sz="2200" b="1" dirty="0">
                  <a:solidFill>
                    <a:schemeClr val="bg1"/>
                  </a:solidFill>
                  <a:cs typeface="Arial" panose="020B0604020202020204" pitchFamily="34" charset="0"/>
                </a:rPr>
                <a:t>219.000+</a:t>
              </a:r>
            </a:p>
            <a:p>
              <a:pPr marL="47999" algn="ctr"/>
              <a:r>
                <a:rPr lang="hr-HR" sz="2200" b="1" dirty="0" err="1">
                  <a:solidFill>
                    <a:schemeClr val="bg1"/>
                  </a:solidFill>
                  <a:cs typeface="Arial" panose="020B0604020202020204" pitchFamily="34" charset="0"/>
                </a:rPr>
                <a:t>digital</a:t>
              </a:r>
              <a:r>
                <a:rPr lang="hr-HR" sz="2200" b="1" dirty="0">
                  <a:solidFill>
                    <a:schemeClr val="bg1"/>
                  </a:solidFill>
                  <a:cs typeface="Arial" panose="020B0604020202020204" pitchFamily="34" charset="0"/>
                </a:rPr>
                <a:t> </a:t>
              </a:r>
              <a:r>
                <a:rPr lang="hr-HR" sz="2200" b="1" dirty="0" err="1">
                  <a:solidFill>
                    <a:schemeClr val="bg1"/>
                  </a:solidFill>
                  <a:cs typeface="Arial" panose="020B0604020202020204" pitchFamily="34" charset="0"/>
                </a:rPr>
                <a:t>objects</a:t>
              </a:r>
              <a:endParaRPr lang="en-US" sz="2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8" name="Group 2"/>
            <p:cNvGrpSpPr/>
            <p:nvPr/>
          </p:nvGrpSpPr>
          <p:grpSpPr>
            <a:xfrm>
              <a:off x="2416071" y="1164008"/>
              <a:ext cx="2448152" cy="1906450"/>
              <a:chOff x="694661" y="1152180"/>
              <a:chExt cx="1836114" cy="3240840"/>
            </a:xfrm>
          </p:grpSpPr>
          <p:sp>
            <p:nvSpPr>
              <p:cNvPr id="9" name="Rectangle 6"/>
              <p:cNvSpPr/>
              <p:nvPr/>
            </p:nvSpPr>
            <p:spPr>
              <a:xfrm>
                <a:off x="694661" y="1153021"/>
                <a:ext cx="1836114" cy="323999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920" tIns="60960" rIns="121920" bIns="60960" rtlCol="0" anchor="t"/>
              <a:lstStyle/>
              <a:p>
                <a:pPr marL="47999" algn="ctr"/>
                <a:endParaRPr lang="hr-HR" sz="22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  <a:p>
                <a:pPr marL="47999" algn="ctr"/>
                <a:r>
                  <a:rPr lang="hr-HR" sz="2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161 </a:t>
                </a:r>
              </a:p>
              <a:p>
                <a:pPr marL="47999" algn="ctr"/>
                <a:r>
                  <a:rPr lang="hr-HR" sz="2200" b="1" dirty="0" err="1">
                    <a:solidFill>
                      <a:schemeClr val="bg1"/>
                    </a:solidFill>
                    <a:cs typeface="Arial" panose="020B0604020202020204" pitchFamily="34" charset="0"/>
                  </a:rPr>
                  <a:t>repositories</a:t>
                </a:r>
                <a:endParaRPr lang="en-US" sz="22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0" name="Block Arc 59">
                <a:extLst>
                  <a:ext uri="{FF2B5EF4-FFF2-40B4-BE49-F238E27FC236}">
                    <a16:creationId xmlns:a16="http://schemas.microsoft.com/office/drawing/2014/main" id="{6067FF3C-1B9B-4259-BC82-AA3637BC9446}"/>
                  </a:ext>
                </a:extLst>
              </p:cNvPr>
              <p:cNvSpPr/>
              <p:nvPr/>
            </p:nvSpPr>
            <p:spPr>
              <a:xfrm rot="493804">
                <a:off x="1077104" y="1152180"/>
                <a:ext cx="1014188" cy="1014188"/>
              </a:xfrm>
              <a:prstGeom prst="blockArc">
                <a:avLst>
                  <a:gd name="adj1" fmla="val 10800000"/>
                  <a:gd name="adj2" fmla="val 21598066"/>
                  <a:gd name="adj3" fmla="val 15737"/>
                </a:avLst>
              </a:prstGeom>
              <a:solidFill>
                <a:srgbClr val="ED1C24">
                  <a:alpha val="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3982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/>
          </a:bodyPr>
          <a:lstStyle/>
          <a:p>
            <a:r>
              <a:rPr lang="hr-HR" dirty="0" err="1"/>
              <a:t>Services</a:t>
            </a:r>
            <a:r>
              <a:rPr lang="hr-HR" dirty="0"/>
              <a:t>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150688"/>
            <a:ext cx="6755129" cy="5088146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DABAR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FAIR!</a:t>
            </a:r>
          </a:p>
        </p:txBody>
      </p:sp>
      <p:pic>
        <p:nvPicPr>
          <p:cNvPr id="1028" name="Picture 4" descr="Digital academic archives and repositor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05" y="6196316"/>
            <a:ext cx="1189355" cy="66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2328" y="1194831"/>
            <a:ext cx="3924561" cy="499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954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/>
          </a:bodyPr>
          <a:lstStyle/>
          <a:p>
            <a:r>
              <a:rPr lang="hr-HR"/>
              <a:t>Services</a:t>
            </a:r>
            <a:r>
              <a:rPr lang="hr-HR" dirty="0"/>
              <a:t>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150688"/>
            <a:ext cx="7162800" cy="5088146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Data </a:t>
            </a:r>
            <a:r>
              <a:rPr lang="hr-HR" dirty="0" err="1"/>
              <a:t>storage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sharing</a:t>
            </a:r>
            <a:r>
              <a:rPr lang="hr-HR" dirty="0"/>
              <a:t> – PUH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200 GB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storage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via</a:t>
            </a:r>
            <a:r>
              <a:rPr lang="hr-HR" dirty="0"/>
              <a:t> web, desktop </a:t>
            </a:r>
            <a:r>
              <a:rPr lang="hr-HR" dirty="0" err="1"/>
              <a:t>app</a:t>
            </a:r>
            <a:r>
              <a:rPr lang="hr-HR" dirty="0"/>
              <a:t>, </a:t>
            </a:r>
            <a:r>
              <a:rPr lang="hr-HR" dirty="0" err="1"/>
              <a:t>mobile</a:t>
            </a:r>
            <a:r>
              <a:rPr lang="hr-HR" dirty="0"/>
              <a:t> </a:t>
            </a:r>
            <a:r>
              <a:rPr lang="hr-HR" dirty="0" err="1"/>
              <a:t>app</a:t>
            </a:r>
            <a:r>
              <a:rPr lang="hr-HR" dirty="0"/>
              <a:t>, network </a:t>
            </a:r>
            <a:r>
              <a:rPr lang="hr-HR" dirty="0" err="1"/>
              <a:t>drive</a:t>
            </a:r>
            <a:endParaRPr lang="hr-HR" dirty="0"/>
          </a:p>
          <a:p>
            <a:r>
              <a:rPr lang="hr-HR" dirty="0" err="1"/>
              <a:t>eduGAIN</a:t>
            </a:r>
            <a:r>
              <a:rPr lang="hr-HR" dirty="0"/>
              <a:t> </a:t>
            </a:r>
            <a:r>
              <a:rPr lang="hr-HR" dirty="0" err="1"/>
              <a:t>auth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90" y="6238834"/>
            <a:ext cx="1462087" cy="607947"/>
          </a:xfrm>
          <a:prstGeom prst="rect">
            <a:avLst/>
          </a:prstGeom>
        </p:spPr>
      </p:pic>
      <p:grpSp>
        <p:nvGrpSpPr>
          <p:cNvPr id="6" name="Grupa 5"/>
          <p:cNvGrpSpPr/>
          <p:nvPr/>
        </p:nvGrpSpPr>
        <p:grpSpPr>
          <a:xfrm>
            <a:off x="2423771" y="2684700"/>
            <a:ext cx="7344458" cy="1476201"/>
            <a:chOff x="2416071" y="1163540"/>
            <a:chExt cx="7344458" cy="1906919"/>
          </a:xfrm>
        </p:grpSpPr>
        <p:sp>
          <p:nvSpPr>
            <p:cNvPr id="7" name="Rectangle 3"/>
            <p:cNvSpPr/>
            <p:nvPr/>
          </p:nvSpPr>
          <p:spPr>
            <a:xfrm>
              <a:off x="7312377" y="1165128"/>
              <a:ext cx="2448152" cy="1905331"/>
            </a:xfrm>
            <a:prstGeom prst="rect">
              <a:avLst/>
            </a:prstGeom>
            <a:solidFill>
              <a:srgbClr val="E6837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hr-HR" sz="2200" b="1" dirty="0">
                <a:cs typeface="Arial" panose="020B0604020202020204" pitchFamily="34" charset="0"/>
              </a:endParaRPr>
            </a:p>
            <a:p>
              <a:pPr algn="ctr"/>
              <a:r>
                <a:rPr lang="hr-HR" sz="2200" b="1" dirty="0">
                  <a:cs typeface="Arial" panose="020B0604020202020204" pitchFamily="34" charset="0"/>
                </a:rPr>
                <a:t>137+</a:t>
              </a:r>
            </a:p>
            <a:p>
              <a:pPr algn="ctr"/>
              <a:r>
                <a:rPr lang="hr-HR" sz="2200" b="1" dirty="0" err="1">
                  <a:cs typeface="Arial" panose="020B0604020202020204" pitchFamily="34" charset="0"/>
                </a:rPr>
                <a:t>research</a:t>
              </a:r>
              <a:r>
                <a:rPr lang="hr-HR" sz="2200" b="1" dirty="0">
                  <a:cs typeface="Arial" panose="020B0604020202020204" pitchFamily="34" charset="0"/>
                </a:rPr>
                <a:t> </a:t>
              </a:r>
              <a:r>
                <a:rPr lang="hr-HR" sz="2200" b="1" dirty="0" err="1">
                  <a:cs typeface="Arial" panose="020B0604020202020204" pitchFamily="34" charset="0"/>
                </a:rPr>
                <a:t>projects</a:t>
              </a:r>
              <a:endParaRPr lang="en-US" sz="2200" b="1" dirty="0">
                <a:cs typeface="Arial" panose="020B0604020202020204" pitchFamily="34" charset="0"/>
              </a:endParaRPr>
            </a:p>
          </p:txBody>
        </p:sp>
        <p:sp>
          <p:nvSpPr>
            <p:cNvPr id="8" name="Rectangle 5"/>
            <p:cNvSpPr/>
            <p:nvPr/>
          </p:nvSpPr>
          <p:spPr>
            <a:xfrm>
              <a:off x="4864223" y="1163540"/>
              <a:ext cx="2448152" cy="1906919"/>
            </a:xfrm>
            <a:prstGeom prst="rect">
              <a:avLst/>
            </a:prstGeom>
            <a:solidFill>
              <a:srgbClr val="DD58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333749" indent="-285750" algn="ctr">
                <a:buFont typeface="Arial" panose="020B0604020202020204" pitchFamily="34" charset="0"/>
                <a:buChar char="•"/>
              </a:pPr>
              <a:endParaRPr lang="hr-HR" sz="2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marL="47999" algn="ctr"/>
              <a:r>
                <a:rPr lang="hr-HR" sz="2200" b="1" dirty="0">
                  <a:solidFill>
                    <a:schemeClr val="bg1"/>
                  </a:solidFill>
                  <a:cs typeface="Arial" panose="020B0604020202020204" pitchFamily="34" charset="0"/>
                </a:rPr>
                <a:t>20,3 TB</a:t>
              </a:r>
            </a:p>
            <a:p>
              <a:pPr marL="47999" algn="ctr"/>
              <a:r>
                <a:rPr lang="hr-HR" sz="2200" b="1" dirty="0">
                  <a:solidFill>
                    <a:schemeClr val="bg1"/>
                  </a:solidFill>
                  <a:cs typeface="Arial" panose="020B0604020202020204" pitchFamily="34" charset="0"/>
                </a:rPr>
                <a:t>data</a:t>
              </a:r>
              <a:endParaRPr lang="en-US" sz="2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9" name="Group 2"/>
            <p:cNvGrpSpPr/>
            <p:nvPr/>
          </p:nvGrpSpPr>
          <p:grpSpPr>
            <a:xfrm>
              <a:off x="2416071" y="1164008"/>
              <a:ext cx="2448152" cy="1906450"/>
              <a:chOff x="694661" y="1152180"/>
              <a:chExt cx="1836114" cy="3240840"/>
            </a:xfrm>
          </p:grpSpPr>
          <p:sp>
            <p:nvSpPr>
              <p:cNvPr id="10" name="Rectangle 6"/>
              <p:cNvSpPr/>
              <p:nvPr/>
            </p:nvSpPr>
            <p:spPr>
              <a:xfrm>
                <a:off x="694661" y="1153021"/>
                <a:ext cx="1836114" cy="323999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920" tIns="60960" rIns="121920" bIns="60960" rtlCol="0" anchor="t"/>
              <a:lstStyle/>
              <a:p>
                <a:pPr marL="47999" algn="ctr"/>
                <a:endParaRPr lang="hr-HR" sz="22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  <a:p>
                <a:pPr marL="47999" algn="ctr"/>
                <a:r>
                  <a:rPr lang="hr-HR" sz="2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540+</a:t>
                </a:r>
              </a:p>
              <a:p>
                <a:pPr marL="47999" algn="ctr"/>
                <a:r>
                  <a:rPr lang="hr-HR" sz="2200" b="1" dirty="0" err="1">
                    <a:solidFill>
                      <a:schemeClr val="bg1"/>
                    </a:solidFill>
                    <a:cs typeface="Arial" panose="020B0604020202020204" pitchFamily="34" charset="0"/>
                  </a:rPr>
                  <a:t>researchers</a:t>
                </a:r>
                <a:r>
                  <a:rPr lang="hr-HR" sz="2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 &amp; </a:t>
                </a:r>
                <a:r>
                  <a:rPr lang="hr-HR" sz="2200" b="1" dirty="0" err="1">
                    <a:solidFill>
                      <a:schemeClr val="bg1"/>
                    </a:solidFill>
                    <a:cs typeface="Arial" panose="020B0604020202020204" pitchFamily="34" charset="0"/>
                  </a:rPr>
                  <a:t>lecturers</a:t>
                </a:r>
                <a:r>
                  <a:rPr lang="hr-HR" sz="2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 </a:t>
                </a:r>
                <a:endParaRPr lang="en-US" sz="22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1" name="Block Arc 59">
                <a:extLst>
                  <a:ext uri="{FF2B5EF4-FFF2-40B4-BE49-F238E27FC236}">
                    <a16:creationId xmlns:a16="http://schemas.microsoft.com/office/drawing/2014/main" id="{6067FF3C-1B9B-4259-BC82-AA3637BC9446}"/>
                  </a:ext>
                </a:extLst>
              </p:cNvPr>
              <p:cNvSpPr/>
              <p:nvPr/>
            </p:nvSpPr>
            <p:spPr>
              <a:xfrm rot="493804">
                <a:off x="1077104" y="1152180"/>
                <a:ext cx="1014188" cy="1014188"/>
              </a:xfrm>
              <a:prstGeom prst="blockArc">
                <a:avLst>
                  <a:gd name="adj1" fmla="val 10800000"/>
                  <a:gd name="adj2" fmla="val 21598066"/>
                  <a:gd name="adj3" fmla="val 15737"/>
                </a:avLst>
              </a:prstGeom>
              <a:solidFill>
                <a:srgbClr val="ED1C24">
                  <a:alpha val="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1026" name="Picture 2" descr="https://technical.edugain.org/maps/europ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181" y="3843400"/>
            <a:ext cx="2185542" cy="223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10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/>
          </a:bodyPr>
          <a:lstStyle/>
          <a:p>
            <a:r>
              <a:rPr lang="hr-HR"/>
              <a:t>Services</a:t>
            </a:r>
            <a:r>
              <a:rPr lang="hr-HR" dirty="0"/>
              <a:t>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Trainings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Research data management (P200)</a:t>
            </a:r>
          </a:p>
          <a:p>
            <a:r>
              <a:rPr lang="en-GB" dirty="0"/>
              <a:t>Documenting and anonymization of research data (P250) 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90" y="6238834"/>
            <a:ext cx="1462087" cy="607947"/>
          </a:xfrm>
          <a:prstGeom prst="rect">
            <a:avLst/>
          </a:prstGeom>
        </p:spPr>
      </p:pic>
      <p:grpSp>
        <p:nvGrpSpPr>
          <p:cNvPr id="6" name="Grupa 5"/>
          <p:cNvGrpSpPr/>
          <p:nvPr/>
        </p:nvGrpSpPr>
        <p:grpSpPr>
          <a:xfrm>
            <a:off x="2423771" y="2684700"/>
            <a:ext cx="7344458" cy="1476201"/>
            <a:chOff x="2416071" y="1163540"/>
            <a:chExt cx="7344458" cy="1906919"/>
          </a:xfrm>
        </p:grpSpPr>
        <p:sp>
          <p:nvSpPr>
            <p:cNvPr id="7" name="Rectangle 3"/>
            <p:cNvSpPr/>
            <p:nvPr/>
          </p:nvSpPr>
          <p:spPr>
            <a:xfrm>
              <a:off x="7312377" y="1165128"/>
              <a:ext cx="2448152" cy="1905331"/>
            </a:xfrm>
            <a:prstGeom prst="rect">
              <a:avLst/>
            </a:prstGeom>
            <a:solidFill>
              <a:srgbClr val="E6837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hr-HR" sz="2200" b="1" dirty="0">
                <a:cs typeface="Arial" panose="020B0604020202020204" pitchFamily="34" charset="0"/>
              </a:endParaRPr>
            </a:p>
            <a:p>
              <a:pPr algn="ctr"/>
              <a:r>
                <a:rPr lang="hr-HR" sz="2200" b="1" dirty="0">
                  <a:cs typeface="Arial" panose="020B0604020202020204" pitchFamily="34" charset="0"/>
                </a:rPr>
                <a:t>2</a:t>
              </a:r>
            </a:p>
            <a:p>
              <a:pPr algn="ctr"/>
              <a:r>
                <a:rPr lang="hr-HR" sz="2200" b="1" dirty="0">
                  <a:cs typeface="Arial" panose="020B0604020202020204" pitchFamily="34" charset="0"/>
                </a:rPr>
                <a:t>online </a:t>
              </a:r>
              <a:r>
                <a:rPr lang="hr-HR" sz="2200" b="1" dirty="0" err="1">
                  <a:cs typeface="Arial" panose="020B0604020202020204" pitchFamily="34" charset="0"/>
                </a:rPr>
                <a:t>selfpaced</a:t>
              </a:r>
              <a:r>
                <a:rPr lang="hr-HR" sz="2200" b="1" dirty="0">
                  <a:cs typeface="Arial" panose="020B0604020202020204" pitchFamily="34" charset="0"/>
                </a:rPr>
                <a:t> </a:t>
              </a:r>
              <a:r>
                <a:rPr lang="hr-HR" sz="2200" b="1" dirty="0" err="1">
                  <a:cs typeface="Arial" panose="020B0604020202020204" pitchFamily="34" charset="0"/>
                </a:rPr>
                <a:t>courses</a:t>
              </a:r>
              <a:endParaRPr lang="en-US" sz="2200" b="1" dirty="0">
                <a:cs typeface="Arial" panose="020B0604020202020204" pitchFamily="34" charset="0"/>
              </a:endParaRPr>
            </a:p>
          </p:txBody>
        </p:sp>
        <p:sp>
          <p:nvSpPr>
            <p:cNvPr id="8" name="Rectangle 5"/>
            <p:cNvSpPr/>
            <p:nvPr/>
          </p:nvSpPr>
          <p:spPr>
            <a:xfrm>
              <a:off x="4864223" y="1163540"/>
              <a:ext cx="2448152" cy="1906919"/>
            </a:xfrm>
            <a:prstGeom prst="rect">
              <a:avLst/>
            </a:prstGeom>
            <a:solidFill>
              <a:srgbClr val="DD58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333749" indent="-285750" algn="ctr">
                <a:buFont typeface="Arial" panose="020B0604020202020204" pitchFamily="34" charset="0"/>
                <a:buChar char="•"/>
              </a:pPr>
              <a:endParaRPr lang="hr-HR" sz="2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  <a:p>
              <a:pPr marL="47999" algn="ctr"/>
              <a:r>
                <a:rPr lang="hr-HR" sz="2200" b="1" dirty="0">
                  <a:solidFill>
                    <a:schemeClr val="bg1"/>
                  </a:solidFill>
                  <a:cs typeface="Arial" panose="020B0604020202020204" pitchFamily="34" charset="0"/>
                </a:rPr>
                <a:t>600+ TB</a:t>
              </a:r>
            </a:p>
            <a:p>
              <a:pPr marL="47999" algn="ctr"/>
              <a:r>
                <a:rPr lang="hr-HR" sz="2200" b="1" dirty="0" err="1">
                  <a:solidFill>
                    <a:schemeClr val="bg1"/>
                  </a:solidFill>
                  <a:cs typeface="Arial" panose="020B0604020202020204" pitchFamily="34" charset="0"/>
                </a:rPr>
                <a:t>participants</a:t>
              </a:r>
              <a:endParaRPr lang="en-US" sz="2200" b="1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9" name="Group 2"/>
            <p:cNvGrpSpPr/>
            <p:nvPr/>
          </p:nvGrpSpPr>
          <p:grpSpPr>
            <a:xfrm>
              <a:off x="2416071" y="1164008"/>
              <a:ext cx="2448152" cy="1906450"/>
              <a:chOff x="694661" y="1152180"/>
              <a:chExt cx="1836114" cy="3240840"/>
            </a:xfrm>
          </p:grpSpPr>
          <p:sp>
            <p:nvSpPr>
              <p:cNvPr id="10" name="Rectangle 6"/>
              <p:cNvSpPr/>
              <p:nvPr/>
            </p:nvSpPr>
            <p:spPr>
              <a:xfrm>
                <a:off x="694661" y="1153021"/>
                <a:ext cx="1836114" cy="3239999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920" tIns="60960" rIns="121920" bIns="60960" rtlCol="0" anchor="t"/>
              <a:lstStyle/>
              <a:p>
                <a:pPr marL="47999" algn="ctr"/>
                <a:endParaRPr lang="hr-HR" sz="22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  <a:p>
                <a:pPr marL="47999" algn="ctr"/>
                <a:r>
                  <a:rPr lang="hr-HR" sz="2200" b="1" dirty="0">
                    <a:solidFill>
                      <a:schemeClr val="bg1"/>
                    </a:solidFill>
                    <a:cs typeface="Arial" panose="020B0604020202020204" pitchFamily="34" charset="0"/>
                  </a:rPr>
                  <a:t>50+</a:t>
                </a:r>
              </a:p>
              <a:p>
                <a:pPr marL="47999" algn="ctr"/>
                <a:r>
                  <a:rPr lang="hr-HR" sz="2200" b="1" dirty="0" err="1">
                    <a:solidFill>
                      <a:schemeClr val="bg1"/>
                    </a:solidFill>
                    <a:cs typeface="Arial" panose="020B0604020202020204" pitchFamily="34" charset="0"/>
                  </a:rPr>
                  <a:t>workshops</a:t>
                </a:r>
                <a:endParaRPr lang="hr-HR" sz="22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1" name="Block Arc 59">
                <a:extLst>
                  <a:ext uri="{FF2B5EF4-FFF2-40B4-BE49-F238E27FC236}">
                    <a16:creationId xmlns:a16="http://schemas.microsoft.com/office/drawing/2014/main" id="{6067FF3C-1B9B-4259-BC82-AA3637BC9446}"/>
                  </a:ext>
                </a:extLst>
              </p:cNvPr>
              <p:cNvSpPr/>
              <p:nvPr/>
            </p:nvSpPr>
            <p:spPr>
              <a:xfrm rot="493804">
                <a:off x="1077104" y="1152180"/>
                <a:ext cx="1014188" cy="1014188"/>
              </a:xfrm>
              <a:prstGeom prst="blockArc">
                <a:avLst>
                  <a:gd name="adj1" fmla="val 10800000"/>
                  <a:gd name="adj2" fmla="val 21598066"/>
                  <a:gd name="adj3" fmla="val 15737"/>
                </a:avLst>
              </a:prstGeom>
              <a:solidFill>
                <a:srgbClr val="ED1C24">
                  <a:alpha val="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367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/>
          </a:bodyPr>
          <a:lstStyle/>
          <a:p>
            <a:r>
              <a:rPr lang="en-GB" dirty="0"/>
              <a:t>Current developments &amp; plans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pPr marL="0" indent="0">
              <a:buNone/>
            </a:pPr>
            <a:r>
              <a:rPr lang="en-GB" dirty="0"/>
              <a:t>HRČAK / diamond OA</a:t>
            </a:r>
          </a:p>
          <a:p>
            <a:pPr lvl="1"/>
            <a:r>
              <a:rPr lang="en-GB" dirty="0"/>
              <a:t>JATS XML - Journal Article Tag Suite (NISO standard) – in progress</a:t>
            </a:r>
          </a:p>
          <a:p>
            <a:pPr lvl="1"/>
            <a:r>
              <a:rPr lang="en-GB" dirty="0" err="1"/>
              <a:t>WoS</a:t>
            </a:r>
            <a:r>
              <a:rPr lang="en-GB" dirty="0"/>
              <a:t> &amp; Scopus – in progress</a:t>
            </a:r>
          </a:p>
        </p:txBody>
      </p:sp>
    </p:spTree>
    <p:extLst>
      <p:ext uri="{BB962C8B-B14F-4D97-AF65-F5344CB8AC3E}">
        <p14:creationId xmlns:p14="http://schemas.microsoft.com/office/powerpoint/2010/main" val="3556157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7561"/>
            <a:ext cx="8778903" cy="875847"/>
          </a:xfrm>
        </p:spPr>
        <p:txBody>
          <a:bodyPr>
            <a:normAutofit/>
          </a:bodyPr>
          <a:lstStyle/>
          <a:p>
            <a:r>
              <a:rPr lang="en-GB" dirty="0"/>
              <a:t>Current developments &amp; plans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DABAR / repositories</a:t>
            </a:r>
          </a:p>
          <a:p>
            <a:pPr lvl="1"/>
            <a:r>
              <a:rPr lang="en-GB" dirty="0"/>
              <a:t>analytics – almost done</a:t>
            </a:r>
          </a:p>
          <a:p>
            <a:pPr lvl="1"/>
            <a:r>
              <a:rPr lang="en-GB" dirty="0"/>
              <a:t>support for Data Management Plans (DMP) – in progress </a:t>
            </a:r>
          </a:p>
          <a:p>
            <a:pPr lvl="1"/>
            <a:r>
              <a:rPr lang="en-GB" dirty="0" err="1"/>
              <a:t>CoreTrustSeal</a:t>
            </a:r>
            <a:r>
              <a:rPr lang="en-GB" dirty="0"/>
              <a:t> (CTS) certification – in progress</a:t>
            </a:r>
          </a:p>
          <a:p>
            <a:pPr lvl="1"/>
            <a:r>
              <a:rPr lang="en-GB" dirty="0"/>
              <a:t>research software</a:t>
            </a:r>
            <a:r>
              <a:rPr lang="hr-HR" dirty="0"/>
              <a:t> </a:t>
            </a:r>
            <a:r>
              <a:rPr lang="hr-HR" dirty="0" err="1"/>
              <a:t>sharing</a:t>
            </a:r>
            <a:endParaRPr lang="en-GB" dirty="0"/>
          </a:p>
          <a:p>
            <a:pPr lvl="1"/>
            <a:r>
              <a:rPr lang="en-GB" dirty="0"/>
              <a:t>enabling </a:t>
            </a:r>
            <a:r>
              <a:rPr lang="en-GB" dirty="0" err="1"/>
              <a:t>eduGAIN</a:t>
            </a:r>
            <a:r>
              <a:rPr lang="en-GB" dirty="0"/>
              <a:t> authentication</a:t>
            </a:r>
          </a:p>
          <a:p>
            <a:pPr lvl="1"/>
            <a:r>
              <a:rPr lang="en-GB" dirty="0"/>
              <a:t>(better) integration with national CRIS system (CroRIS)</a:t>
            </a:r>
          </a:p>
        </p:txBody>
      </p:sp>
    </p:spTree>
    <p:extLst>
      <p:ext uri="{BB962C8B-B14F-4D97-AF65-F5344CB8AC3E}">
        <p14:creationId xmlns:p14="http://schemas.microsoft.com/office/powerpoint/2010/main" val="426128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2626</TotalTime>
  <Words>322</Words>
  <Application>Microsoft Office PowerPoint</Application>
  <PresentationFormat>Widescreen</PresentationFormat>
  <Paragraphs>138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Data and open science from the perspective of service provider</vt:lpstr>
      <vt:lpstr>Which services we provide in the research data lifecycle?</vt:lpstr>
      <vt:lpstr>Services?</vt:lpstr>
      <vt:lpstr>Services?</vt:lpstr>
      <vt:lpstr>Services?</vt:lpstr>
      <vt:lpstr>Services?</vt:lpstr>
      <vt:lpstr>Services?</vt:lpstr>
      <vt:lpstr>Current developments &amp; plans</vt:lpstr>
      <vt:lpstr>Current developments &amp; plans</vt:lpstr>
      <vt:lpstr>Challenges &amp; hindrances</vt:lpstr>
      <vt:lpstr>Thank you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Dominik Kenđel</dc:creator>
  <cp:lastModifiedBy>Ljiljana Jertec Musap</cp:lastModifiedBy>
  <cp:revision>130</cp:revision>
  <cp:lastPrinted>2014-06-24T07:01:20Z</cp:lastPrinted>
  <dcterms:created xsi:type="dcterms:W3CDTF">2014-09-19T07:16:42Z</dcterms:created>
  <dcterms:modified xsi:type="dcterms:W3CDTF">2023-04-25T12:08:30Z</dcterms:modified>
</cp:coreProperties>
</file>