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8" r:id="rId3"/>
    <p:sldId id="263" r:id="rId4"/>
    <p:sldId id="269" r:id="rId5"/>
    <p:sldId id="270" r:id="rId6"/>
    <p:sldId id="272" r:id="rId7"/>
    <p:sldId id="273" r:id="rId8"/>
    <p:sldId id="271" r:id="rId9"/>
    <p:sldId id="274" r:id="rId10"/>
    <p:sldId id="265" r:id="rId11"/>
  </p:sldIdLst>
  <p:sldSz cx="12192000" cy="6858000"/>
  <p:notesSz cx="6797675" cy="9926638"/>
  <p:defaultTextStyle>
    <a:defPPr>
      <a:defRPr lang="sr-Latn-R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918" autoAdjust="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25.4.2023.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/4.0/deed.h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hyperlink" Target="creativecommons.org/licenses/by/4.0/deed.h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31" y="337940"/>
            <a:ext cx="1165356" cy="473023"/>
          </a:xfrm>
          <a:prstGeom prst="rect">
            <a:avLst/>
          </a:prstGeom>
        </p:spPr>
      </p:pic>
      <p:sp>
        <p:nvSpPr>
          <p:cNvPr id="8" name="TekstniOkvir 7"/>
          <p:cNvSpPr txBox="1"/>
          <p:nvPr userDrawn="1"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8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8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70B05A18-BD7E-7844-A3DB-BA1C811F4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6180" y="5708409"/>
            <a:ext cx="3431488" cy="947968"/>
          </a:xfrm>
          <a:prstGeom prst="rect">
            <a:avLst/>
          </a:prstGeom>
        </p:spPr>
      </p:pic>
      <p:sp>
        <p:nvSpPr>
          <p:cNvPr id="12" name="Pravokutnik 11"/>
          <p:cNvSpPr/>
          <p:nvPr userDrawn="1"/>
        </p:nvSpPr>
        <p:spPr>
          <a:xfrm>
            <a:off x="8638308" y="6526165"/>
            <a:ext cx="3510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-HR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je sufinancirana sredstvima Europske unije iz Europskog fonda za regionalni razvoj.</a:t>
            </a:r>
            <a:endParaRPr lang="sr-Latn-R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BB72CCEC-AC83-449D-B0ED-26143B0A18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49528" y="5516512"/>
            <a:ext cx="2215504" cy="134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7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50688"/>
            <a:ext cx="10515600" cy="508814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2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25.4.2023.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 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2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25.4.2023.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0688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0687"/>
            <a:ext cx="5181600" cy="5088143"/>
          </a:xfrm>
        </p:spPr>
        <p:txBody>
          <a:bodyPr/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25.4.2023.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6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Slika 16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/>
          <p:nvPr userDrawn="1"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1917074"/>
            <a:ext cx="5157787" cy="4272589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150687"/>
            <a:ext cx="5183188" cy="7363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917219"/>
            <a:ext cx="5183188" cy="4272444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26A-2AD2-4522-894D-8451EC9A677E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25.4.2023.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D0E9-F2E4-4633-B251-58FCDB1CD5BE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</p:spPr>
        <p:txBody>
          <a:bodyPr>
            <a:normAutofit/>
          </a:bodyPr>
          <a:lstStyle>
            <a:lvl1pPr>
              <a:defRPr lang="hr-HR" sz="40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8" name="TextBox 9"/>
          <p:cNvSpPr txBox="1"/>
          <p:nvPr userDrawn="1"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Dani e-infrastrukture – Srce DEI 2023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Konferencija projekta HR-ZOO</a:t>
            </a:r>
            <a:b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28. – 30. ožujka 2023.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D34848CA-086E-4152-A224-E1C6A72252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043" y="6384940"/>
            <a:ext cx="839947" cy="3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9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2" descr="http://mirrors.creativecommons.org/presskit/buttons/88x31/png/by-nc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9708"/>
            <a:ext cx="912772" cy="31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40"/>
          <p:cNvSpPr txBox="1"/>
          <p:nvPr userDrawn="1"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Ovo djelo dano je na korištenje pod licencijom 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Creative </a:t>
            </a:r>
            <a:r>
              <a:rPr kumimoji="0" lang="hr-HR" sz="1200" b="0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Commons</a:t>
            </a:r>
            <a:r>
              <a:rPr kumimoji="0" lang="hr-H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Imenovanje 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4.0 međunarodna. 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Licencija je dostupna na stranici: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 action="ppaction://hlinkfile"/>
              </a:rPr>
              <a:t>creativecommons.org/licenses/by/4.0/deed.hr</a:t>
            </a:r>
            <a:r>
              <a:rPr kumimoji="0" lang="hr-HR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Slika 14">
            <a:extLst>
              <a:ext uri="{FF2B5EF4-FFF2-40B4-BE49-F238E27FC236}">
                <a16:creationId xmlns:a16="http://schemas.microsoft.com/office/drawing/2014/main" id="{45BEE6A9-FCB6-4146-B3F5-577FAACBC6B6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188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553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4FAE26A-2AD2-4522-894D-8451EC9A677E}" type="datetimeFigureOut">
              <a:rPr lang="hr-HR" smtClean="0"/>
              <a:pPr/>
              <a:t>25.4.2023.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58D0E9-F2E4-4633-B251-58FCDB1CD5B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21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4" r:id="rId2"/>
    <p:sldLayoutId id="2147483695" r:id="rId3"/>
    <p:sldLayoutId id="2147483696" r:id="rId4"/>
    <p:sldLayoutId id="2147483697" r:id="rId5"/>
    <p:sldLayoutId id="2147483699" r:id="rId6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rcak.srce.hr/docx2ja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rcak@src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78969" y="2780827"/>
            <a:ext cx="11677972" cy="1735407"/>
          </a:xfrm>
        </p:spPr>
        <p:txBody>
          <a:bodyPr>
            <a:normAutofit fontScale="90000"/>
          </a:bodyPr>
          <a:lstStyle/>
          <a:p>
            <a:r>
              <a:rPr lang="pl-PL" dirty="0"/>
              <a:t>DOCX2JATS za izradu članaka u XML formatu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553485"/>
          </a:xfrm>
        </p:spPr>
        <p:txBody>
          <a:bodyPr>
            <a:normAutofit/>
          </a:bodyPr>
          <a:lstStyle/>
          <a:p>
            <a:pPr algn="r"/>
            <a:r>
              <a:rPr lang="hr-HR" dirty="0"/>
              <a:t>Ljiljana Jertec Musap, Hrčak tim</a:t>
            </a:r>
            <a:br>
              <a:rPr lang="hr-HR" dirty="0"/>
            </a:br>
            <a:r>
              <a:rPr lang="hr-HR" dirty="0"/>
              <a:t>Nino Katić, Hrčak tim</a:t>
            </a:r>
            <a:br>
              <a:rPr lang="hr-HR" dirty="0"/>
            </a:br>
            <a:r>
              <a:rPr lang="hr-HR" dirty="0"/>
              <a:t>Srce</a:t>
            </a: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pažnji!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hrcak@srce.hr</a:t>
            </a:r>
          </a:p>
        </p:txBody>
      </p:sp>
    </p:spTree>
    <p:extLst>
      <p:ext uri="{BB962C8B-B14F-4D97-AF65-F5344CB8AC3E}">
        <p14:creationId xmlns:p14="http://schemas.microsoft.com/office/powerpoint/2010/main" val="362531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A4A88-25AC-4F29-AA74-50A25BBE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JATS XML &amp; Hrčak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B1FA-BE20-470D-8E68-F1907252B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Journal </a:t>
            </a:r>
            <a:r>
              <a:rPr lang="hr-HR" dirty="0" err="1"/>
              <a:t>Archiving</a:t>
            </a:r>
            <a:r>
              <a:rPr lang="hr-HR" dirty="0"/>
              <a:t> Tag Set (</a:t>
            </a:r>
            <a:r>
              <a:rPr lang="hr-HR" dirty="0" err="1"/>
              <a:t>Publishing</a:t>
            </a:r>
            <a:r>
              <a:rPr lang="hr-HR" dirty="0"/>
              <a:t>)</a:t>
            </a:r>
          </a:p>
          <a:p>
            <a:r>
              <a:rPr lang="hr-HR" dirty="0"/>
              <a:t>U Hrčku podržane verzije 1.0 i 1.1.</a:t>
            </a:r>
          </a:p>
          <a:p>
            <a:r>
              <a:rPr lang="hr-HR" dirty="0"/>
              <a:t>Od 2017. godine</a:t>
            </a:r>
          </a:p>
          <a:p>
            <a:r>
              <a:rPr lang="hr-HR" dirty="0"/>
              <a:t>Semantičko označivanje i prikaz u HTML-u</a:t>
            </a:r>
          </a:p>
          <a:p>
            <a:r>
              <a:rPr lang="hr-HR" i="1" dirty="0"/>
              <a:t>Human-</a:t>
            </a:r>
            <a:r>
              <a:rPr lang="hr-HR" i="1" dirty="0" err="1"/>
              <a:t>readable</a:t>
            </a:r>
            <a:r>
              <a:rPr lang="hr-HR" i="1" dirty="0"/>
              <a:t> </a:t>
            </a:r>
            <a:r>
              <a:rPr lang="hr-HR" dirty="0"/>
              <a:t>&amp; </a:t>
            </a:r>
            <a:r>
              <a:rPr lang="hr-HR" i="1" dirty="0" err="1"/>
              <a:t>machine-readable</a:t>
            </a:r>
            <a:r>
              <a:rPr lang="hr-HR" dirty="0"/>
              <a:t> format</a:t>
            </a:r>
          </a:p>
          <a:p>
            <a:r>
              <a:rPr lang="hr-HR" dirty="0"/>
              <a:t>Otvoren format</a:t>
            </a:r>
          </a:p>
          <a:p>
            <a:r>
              <a:rPr lang="hr-HR" dirty="0"/>
              <a:t>Osnova za buduće funkcionalnosti</a:t>
            </a:r>
          </a:p>
          <a:p>
            <a:r>
              <a:rPr lang="hr-HR" dirty="0"/>
              <a:t>U Hrčku – 43 časopisa ima barem jedan XML</a:t>
            </a:r>
          </a:p>
          <a:p>
            <a:endParaRPr lang="hr-HR" dirty="0"/>
          </a:p>
          <a:p>
            <a:r>
              <a:rPr lang="hr-HR" dirty="0"/>
              <a:t>Mogućnosti izrade XML-a?</a:t>
            </a:r>
          </a:p>
        </p:txBody>
      </p:sp>
    </p:spTree>
    <p:extLst>
      <p:ext uri="{BB962C8B-B14F-4D97-AF65-F5344CB8AC3E}">
        <p14:creationId xmlns:p14="http://schemas.microsoft.com/office/powerpoint/2010/main" val="81235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DOCXtoJATS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hr-HR" dirty="0"/>
              <a:t>Alat za konverziju formata iz </a:t>
            </a:r>
            <a:r>
              <a:rPr lang="hr-HR" dirty="0" err="1"/>
              <a:t>docx</a:t>
            </a:r>
            <a:r>
              <a:rPr lang="hr-HR" dirty="0"/>
              <a:t> u xml (prema jats standardu)</a:t>
            </a:r>
          </a:p>
          <a:p>
            <a:pPr>
              <a:lnSpc>
                <a:spcPct val="110000"/>
              </a:lnSpc>
            </a:pPr>
            <a:r>
              <a:rPr lang="hr-HR" dirty="0"/>
              <a:t>Osnova:</a:t>
            </a:r>
          </a:p>
          <a:p>
            <a:pPr lvl="1">
              <a:lnSpc>
                <a:spcPct val="110000"/>
              </a:lnSpc>
            </a:pPr>
            <a:r>
              <a:rPr lang="hr-HR" dirty="0" err="1"/>
              <a:t>Backend</a:t>
            </a:r>
            <a:r>
              <a:rPr lang="hr-HR" dirty="0"/>
              <a:t> – Vitaliy-1/</a:t>
            </a:r>
            <a:r>
              <a:rPr lang="hr-HR" dirty="0" err="1"/>
              <a:t>docxToJats</a:t>
            </a:r>
            <a:r>
              <a:rPr lang="hr-HR" dirty="0"/>
              <a:t>: DOCX to JATS XML </a:t>
            </a:r>
            <a:r>
              <a:rPr lang="hr-HR" dirty="0" err="1"/>
              <a:t>Converter</a:t>
            </a:r>
            <a:endParaRPr lang="hr-HR" dirty="0"/>
          </a:p>
          <a:p>
            <a:pPr lvl="1">
              <a:lnSpc>
                <a:spcPct val="110000"/>
              </a:lnSpc>
            </a:pPr>
            <a:r>
              <a:rPr lang="hr-HR" dirty="0" err="1"/>
              <a:t>Frontend</a:t>
            </a:r>
            <a:r>
              <a:rPr lang="hr-HR" dirty="0"/>
              <a:t> – dr.sc. Marko Ban, dipl. ing., FSB</a:t>
            </a:r>
          </a:p>
          <a:p>
            <a:pPr>
              <a:lnSpc>
                <a:spcPct val="110000"/>
              </a:lnSpc>
            </a:pPr>
            <a:r>
              <a:rPr lang="hr-HR" dirty="0"/>
              <a:t>Prilagodba:</a:t>
            </a:r>
          </a:p>
          <a:p>
            <a:pPr lvl="1">
              <a:lnSpc>
                <a:spcPct val="110000"/>
              </a:lnSpc>
            </a:pPr>
            <a:r>
              <a:rPr lang="hr-HR" dirty="0"/>
              <a:t>Hrčak tim</a:t>
            </a:r>
          </a:p>
          <a:p>
            <a:pPr lvl="1">
              <a:lnSpc>
                <a:spcPct val="110000"/>
              </a:lnSpc>
            </a:pPr>
            <a:r>
              <a:rPr lang="hr-HR" dirty="0"/>
              <a:t>Studentski angažman</a:t>
            </a:r>
          </a:p>
          <a:p>
            <a:pPr lvl="1">
              <a:lnSpc>
                <a:spcPct val="110000"/>
              </a:lnSpc>
            </a:pPr>
            <a:endParaRPr lang="hr-HR" dirty="0"/>
          </a:p>
          <a:p>
            <a:pPr>
              <a:lnSpc>
                <a:spcPct val="110000"/>
              </a:lnSpc>
            </a:pPr>
            <a:r>
              <a:rPr lang="hr-HR" dirty="0"/>
              <a:t>Rezultat: beta-verzija alata</a:t>
            </a:r>
          </a:p>
        </p:txBody>
      </p:sp>
    </p:spTree>
    <p:extLst>
      <p:ext uri="{BB962C8B-B14F-4D97-AF65-F5344CB8AC3E}">
        <p14:creationId xmlns:p14="http://schemas.microsoft.com/office/powerpoint/2010/main" val="352983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DOCXtoJATS</a:t>
            </a:r>
            <a:r>
              <a:rPr lang="hr-HR" dirty="0"/>
              <a:t> - DONE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150685"/>
            <a:ext cx="11289225" cy="5468945"/>
          </a:xfrm>
        </p:spPr>
        <p:txBody>
          <a:bodyPr>
            <a:normAutofit/>
          </a:bodyPr>
          <a:lstStyle/>
          <a:p>
            <a:r>
              <a:rPr lang="hr-HR" dirty="0"/>
              <a:t>Ručni unos podataka o časopisu i radu</a:t>
            </a:r>
          </a:p>
          <a:p>
            <a:r>
              <a:rPr lang="hr-HR" dirty="0"/>
              <a:t>Automatsko prepoznavanje i konvertiranje cjelovitog teksta i referenci iz formata .</a:t>
            </a:r>
            <a:r>
              <a:rPr lang="hr-HR" dirty="0" err="1"/>
              <a:t>docx</a:t>
            </a:r>
            <a:r>
              <a:rPr lang="hr-HR" dirty="0"/>
              <a:t> u JATS XML</a:t>
            </a:r>
          </a:p>
          <a:p>
            <a:r>
              <a:rPr lang="hr-HR" dirty="0"/>
              <a:t>Izdvajanje slika iz rada/teksta</a:t>
            </a:r>
          </a:p>
          <a:p>
            <a:r>
              <a:rPr lang="hr-HR" dirty="0"/>
              <a:t>Oblikovanje tablica u XML-u</a:t>
            </a:r>
          </a:p>
          <a:p>
            <a:r>
              <a:rPr lang="hr-HR" dirty="0"/>
              <a:t>Dodavanje PDF-a cjelovitog rada</a:t>
            </a:r>
          </a:p>
          <a:p>
            <a:r>
              <a:rPr lang="hr-HR" dirty="0"/>
              <a:t>Pakiranje i preuzimanje ZIP datoteke koja uključuje XML, slike i PDF te je spremna za objavu u Hrčku</a:t>
            </a:r>
          </a:p>
          <a:p>
            <a:pPr>
              <a:lnSpc>
                <a:spcPct val="11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81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EC0E8-04DA-407C-95D9-EA810F0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DOCXtoJATS</a:t>
            </a:r>
            <a:r>
              <a:rPr lang="hr-HR" dirty="0"/>
              <a:t> - TO-DO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72CDA-1B6C-4128-8B4D-3794512E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r-HR" dirty="0" err="1"/>
              <a:t>Autentikacija</a:t>
            </a:r>
            <a:r>
              <a:rPr lang="hr-HR" dirty="0"/>
              <a:t> (AAI)</a:t>
            </a:r>
          </a:p>
          <a:p>
            <a:r>
              <a:rPr lang="hr-HR" dirty="0"/>
              <a:t>Profili korisnika / časopisa</a:t>
            </a:r>
          </a:p>
          <a:p>
            <a:r>
              <a:rPr lang="hr-HR" dirty="0"/>
              <a:t>Pristupačnost</a:t>
            </a:r>
          </a:p>
          <a:p>
            <a:r>
              <a:rPr lang="hr-HR" dirty="0"/>
              <a:t>Uvjeti korištenja</a:t>
            </a:r>
          </a:p>
          <a:p>
            <a:r>
              <a:rPr lang="hr-HR" dirty="0"/>
              <a:t>Lokalizacija</a:t>
            </a:r>
          </a:p>
          <a:p>
            <a:endParaRPr lang="hr-HR" dirty="0"/>
          </a:p>
          <a:p>
            <a:r>
              <a:rPr lang="hr-HR" dirty="0"/>
              <a:t>Grupiranje članaka i izrada ZIP datoteke cijelog broja</a:t>
            </a:r>
          </a:p>
          <a:p>
            <a:r>
              <a:rPr lang="hr-HR" dirty="0"/>
              <a:t>Dorade na </a:t>
            </a:r>
            <a:r>
              <a:rPr lang="hr-HR" i="1" dirty="0"/>
              <a:t>Front</a:t>
            </a:r>
            <a:r>
              <a:rPr lang="hr-HR" dirty="0"/>
              <a:t> obrascu</a:t>
            </a:r>
          </a:p>
          <a:p>
            <a:pPr lvl="1"/>
            <a:r>
              <a:rPr lang="hr-HR" i="1" dirty="0" err="1"/>
              <a:t>Author</a:t>
            </a:r>
            <a:r>
              <a:rPr lang="hr-HR" i="1" dirty="0"/>
              <a:t>-notes</a:t>
            </a:r>
          </a:p>
          <a:p>
            <a:pPr lvl="1"/>
            <a:r>
              <a:rPr lang="hr-HR" dirty="0"/>
              <a:t>Označivanje </a:t>
            </a:r>
            <a:r>
              <a:rPr lang="hr-HR" i="1" dirty="0" err="1"/>
              <a:t>corresponding</a:t>
            </a:r>
            <a:r>
              <a:rPr lang="hr-HR" i="1" dirty="0"/>
              <a:t> </a:t>
            </a:r>
            <a:r>
              <a:rPr lang="hr-HR" i="1" dirty="0" err="1"/>
              <a:t>author</a:t>
            </a:r>
            <a:r>
              <a:rPr lang="hr-HR" dirty="0"/>
              <a:t>-a</a:t>
            </a:r>
          </a:p>
          <a:p>
            <a:pPr lvl="1"/>
            <a:r>
              <a:rPr lang="hr-HR" dirty="0"/>
              <a:t>Ključne riječi ne prihvaćaju dijakritičke znakove</a:t>
            </a:r>
          </a:p>
          <a:p>
            <a:pPr lvl="1"/>
            <a:r>
              <a:rPr lang="hr-HR" dirty="0"/>
              <a:t>...</a:t>
            </a:r>
          </a:p>
          <a:p>
            <a:r>
              <a:rPr lang="hr-HR" dirty="0"/>
              <a:t>Linkovi na reference u tekstu (&lt;</a:t>
            </a:r>
            <a:r>
              <a:rPr lang="hr-HR" dirty="0" err="1"/>
              <a:t>body</a:t>
            </a:r>
            <a:r>
              <a:rPr lang="hr-HR" dirty="0"/>
              <a:t>&gt;)</a:t>
            </a:r>
          </a:p>
          <a:p>
            <a:r>
              <a:rPr lang="hr-HR" dirty="0"/>
              <a:t>Prepoznavanje podnaslova (</a:t>
            </a:r>
            <a:r>
              <a:rPr lang="hr-HR" i="1" dirty="0" err="1"/>
              <a:t>Headings</a:t>
            </a:r>
            <a:r>
              <a:rPr lang="hr-HR" dirty="0"/>
              <a:t>)</a:t>
            </a:r>
          </a:p>
          <a:p>
            <a:r>
              <a:rPr lang="hr-HR" dirty="0"/>
              <a:t>Naziv slika u tekstu (poziv u XML-u ne odgovara nazivu slika koje se izvuku iz teksta i imenuju sukladno špranci)</a:t>
            </a:r>
          </a:p>
          <a:p>
            <a:r>
              <a:rPr lang="hr-HR" dirty="0"/>
              <a:t>Dorada referenci</a:t>
            </a:r>
          </a:p>
          <a:p>
            <a:r>
              <a:rPr lang="hr-HR" dirty="0"/>
              <a:t>Mogućnost brisanja </a:t>
            </a:r>
            <a:r>
              <a:rPr lang="hr-HR" i="1" dirty="0" err="1"/>
              <a:t>uploadanog</a:t>
            </a:r>
            <a:r>
              <a:rPr lang="hr-HR" dirty="0"/>
              <a:t> PDF dokumenta u kartici </a:t>
            </a:r>
            <a:r>
              <a:rPr lang="hr-HR" i="1" dirty="0" err="1"/>
              <a:t>Files</a:t>
            </a:r>
            <a:endParaRPr lang="hr-HR" dirty="0"/>
          </a:p>
          <a:p>
            <a:r>
              <a:rPr lang="hr-HR" dirty="0"/>
              <a:t>Definiranje predloška članka – prijedlog .</a:t>
            </a:r>
            <a:r>
              <a:rPr lang="hr-HR" dirty="0" err="1"/>
              <a:t>docx</a:t>
            </a:r>
            <a:r>
              <a:rPr lang="hr-HR" dirty="0"/>
              <a:t> dokumenta koji bi najbolje funkcionirao</a:t>
            </a:r>
          </a:p>
          <a:p>
            <a:endParaRPr lang="hr-HR" dirty="0"/>
          </a:p>
          <a:p>
            <a:r>
              <a:rPr lang="hr-HR" dirty="0"/>
              <a:t>Formule?</a:t>
            </a:r>
          </a:p>
          <a:p>
            <a:r>
              <a:rPr lang="hr-HR" dirty="0" err="1"/>
              <a:t>Supplementary</a:t>
            </a:r>
            <a:r>
              <a:rPr lang="hr-HR" dirty="0"/>
              <a:t> </a:t>
            </a:r>
            <a:r>
              <a:rPr lang="hr-HR" dirty="0" err="1"/>
              <a:t>files</a:t>
            </a:r>
            <a:r>
              <a:rPr lang="hr-HR" dirty="0"/>
              <a:t>?</a:t>
            </a:r>
          </a:p>
          <a:p>
            <a:endParaRPr lang="hr-HR" dirty="0"/>
          </a:p>
          <a:p>
            <a:r>
              <a:rPr lang="hr-HR" dirty="0"/>
              <a:t>Potrebe zajednice?</a:t>
            </a:r>
          </a:p>
        </p:txBody>
      </p:sp>
    </p:spTree>
    <p:extLst>
      <p:ext uri="{BB962C8B-B14F-4D97-AF65-F5344CB8AC3E}">
        <p14:creationId xmlns:p14="http://schemas.microsoft.com/office/powerpoint/2010/main" val="98392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B479-ECF8-458A-9160-6028E9A8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Tijek radionice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C58AD-AF4C-484B-9AB8-B4D92CA1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Demo izrade XML-a članka</a:t>
            </a:r>
          </a:p>
          <a:p>
            <a:r>
              <a:rPr lang="hr-HR" dirty="0"/>
              <a:t>Objava kreiranog XML-a na Hrčku</a:t>
            </a:r>
          </a:p>
          <a:p>
            <a:endParaRPr lang="hr-HR" dirty="0"/>
          </a:p>
          <a:p>
            <a:r>
              <a:rPr lang="hr-HR" dirty="0"/>
              <a:t>Rad korisnika na računalima</a:t>
            </a:r>
          </a:p>
          <a:p>
            <a:r>
              <a:rPr lang="hr-HR" dirty="0"/>
              <a:t>Q&amp;A / rasprava</a:t>
            </a:r>
          </a:p>
        </p:txBody>
      </p:sp>
    </p:spTree>
    <p:extLst>
      <p:ext uri="{BB962C8B-B14F-4D97-AF65-F5344CB8AC3E}">
        <p14:creationId xmlns:p14="http://schemas.microsoft.com/office/powerpoint/2010/main" val="399000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5B479-ECF8-458A-9160-6028E9A8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Rad na računalima - upute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C58AD-AF4C-484B-9AB8-B4D92CA1D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Otvoriti: </a:t>
            </a:r>
            <a:r>
              <a:rPr lang="hr-HR" dirty="0">
                <a:hlinkClick r:id="rId2"/>
              </a:rPr>
              <a:t>https://hrcak.srce.hr/docx2jats/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Username</a:t>
            </a:r>
            <a:r>
              <a:rPr lang="hr-HR" dirty="0"/>
              <a:t>: </a:t>
            </a:r>
            <a:r>
              <a:rPr lang="hr-HR" dirty="0" err="1"/>
              <a:t>docx</a:t>
            </a:r>
            <a:endParaRPr lang="hr-HR" dirty="0"/>
          </a:p>
          <a:p>
            <a:pPr lvl="1"/>
            <a:r>
              <a:rPr lang="hr-HR" dirty="0"/>
              <a:t>Password: jats</a:t>
            </a:r>
          </a:p>
          <a:p>
            <a:r>
              <a:rPr lang="hr-HR" dirty="0" err="1"/>
              <a:t>Create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article</a:t>
            </a:r>
            <a:r>
              <a:rPr lang="hr-HR" dirty="0"/>
              <a:t> -&gt; </a:t>
            </a:r>
            <a:r>
              <a:rPr lang="hr-HR" dirty="0" err="1"/>
              <a:t>Article</a:t>
            </a:r>
            <a:r>
              <a:rPr lang="hr-HR" dirty="0"/>
              <a:t> </a:t>
            </a:r>
            <a:r>
              <a:rPr lang="hr-HR" dirty="0" err="1"/>
              <a:t>name</a:t>
            </a:r>
            <a:r>
              <a:rPr lang="hr-HR" dirty="0"/>
              <a:t>: </a:t>
            </a:r>
          </a:p>
          <a:p>
            <a:pPr lvl="1"/>
            <a:r>
              <a:rPr lang="hr-HR" b="1" dirty="0"/>
              <a:t>upisati redni broj računala </a:t>
            </a:r>
            <a:r>
              <a:rPr lang="hr-HR" dirty="0"/>
              <a:t>+ kratak naziv članka </a:t>
            </a:r>
          </a:p>
          <a:p>
            <a:pPr lvl="1"/>
            <a:r>
              <a:rPr lang="hr-HR" dirty="0"/>
              <a:t>primjer: 1-veleri-9-37 (BEZ RAZMAKA!)</a:t>
            </a:r>
          </a:p>
          <a:p>
            <a:r>
              <a:rPr lang="hr-HR" dirty="0"/>
              <a:t>Tijekom rada </a:t>
            </a:r>
            <a:r>
              <a:rPr lang="hr-HR" b="1" dirty="0"/>
              <a:t>ne ulaziti u članke s drugim rednim brojem</a:t>
            </a:r>
          </a:p>
        </p:txBody>
      </p:sp>
    </p:spTree>
    <p:extLst>
      <p:ext uri="{BB962C8B-B14F-4D97-AF65-F5344CB8AC3E}">
        <p14:creationId xmlns:p14="http://schemas.microsoft.com/office/powerpoint/2010/main" val="31066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C30C3-938B-4C37-8932-E418542A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Dobra praksa prilikom korištenja beta-verzije </a:t>
            </a:r>
            <a:r>
              <a:rPr lang="hr-HR" sz="1800" dirty="0"/>
              <a:t>(v2023-03-28)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96AC-81A3-4F2F-BDF6-372C7419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alat </a:t>
            </a:r>
            <a:r>
              <a:rPr lang="hr-HR" dirty="0" err="1"/>
              <a:t>uploadati</a:t>
            </a:r>
            <a:r>
              <a:rPr lang="hr-HR" dirty="0"/>
              <a:t> samo tekst, tablice, slike i reference – bez naslova, autora, sažetka, ključnih riječi</a:t>
            </a:r>
          </a:p>
          <a:p>
            <a:r>
              <a:rPr lang="hr-HR" dirty="0"/>
              <a:t>U tekstu izbjegavati </a:t>
            </a:r>
            <a:r>
              <a:rPr lang="hr-HR" i="1" dirty="0" err="1"/>
              <a:t>headings</a:t>
            </a:r>
            <a:r>
              <a:rPr lang="hr-HR" i="1" dirty="0"/>
              <a:t> </a:t>
            </a:r>
            <a:r>
              <a:rPr lang="hr-HR" dirty="0"/>
              <a:t>oznake za podnaslove u Word-u</a:t>
            </a:r>
          </a:p>
          <a:p>
            <a:r>
              <a:rPr lang="hr-HR" dirty="0"/>
              <a:t>U &lt;</a:t>
            </a:r>
            <a:r>
              <a:rPr lang="hr-HR" dirty="0" err="1"/>
              <a:t>body</a:t>
            </a:r>
            <a:r>
              <a:rPr lang="hr-HR" dirty="0"/>
              <a:t>&gt; tag-u pronaći reference i izbrisati popis</a:t>
            </a:r>
          </a:p>
          <a:p>
            <a:r>
              <a:rPr lang="hr-HR" dirty="0"/>
              <a:t>U &lt;</a:t>
            </a:r>
            <a:r>
              <a:rPr lang="hr-HR" dirty="0" err="1"/>
              <a:t>body</a:t>
            </a:r>
            <a:r>
              <a:rPr lang="hr-HR" dirty="0"/>
              <a:t>&gt; tag-u pronaći slike i preimenovati ih prema špranci </a:t>
            </a:r>
          </a:p>
          <a:p>
            <a:r>
              <a:rPr lang="hr-HR" dirty="0"/>
              <a:t>Pregledati XML prije korištenja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1784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C30C3-938B-4C37-8932-E418542A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Sljedeći koraci?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F96AC-81A3-4F2F-BDF6-372C7419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Aplikacija neće biti dostupna za rad dok se ne odrade ključni poslovi s popisa</a:t>
            </a:r>
          </a:p>
          <a:p>
            <a:r>
              <a:rPr lang="hr-HR" dirty="0"/>
              <a:t>Zainteresirani za korištenje beta-verzije neka se jave na </a:t>
            </a:r>
            <a:r>
              <a:rPr lang="hr-HR" dirty="0">
                <a:hlinkClick r:id="rId2"/>
              </a:rPr>
              <a:t>hrcak@srce.hr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9940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6991</TotalTime>
  <Words>465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DOCX2JATS za izradu članaka u XML formatu</vt:lpstr>
      <vt:lpstr>JATS XML &amp; Hrčak</vt:lpstr>
      <vt:lpstr>DOCXtoJATS</vt:lpstr>
      <vt:lpstr>DOCXtoJATS - DONE</vt:lpstr>
      <vt:lpstr>DOCXtoJATS - TO-DO</vt:lpstr>
      <vt:lpstr>Tijek radionice </vt:lpstr>
      <vt:lpstr>Rad na računalima - upute</vt:lpstr>
      <vt:lpstr>Dobra praksa prilikom korištenja beta-verzije (v2023-03-28)</vt:lpstr>
      <vt:lpstr>Sljedeći koraci?</vt:lpstr>
      <vt:lpstr>Hvala na pažnji!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Dominik Kenđel</dc:creator>
  <cp:lastModifiedBy>Ljiljana Jertec Musap</cp:lastModifiedBy>
  <cp:revision>123</cp:revision>
  <cp:lastPrinted>2014-06-24T07:01:20Z</cp:lastPrinted>
  <dcterms:created xsi:type="dcterms:W3CDTF">2014-09-19T07:16:42Z</dcterms:created>
  <dcterms:modified xsi:type="dcterms:W3CDTF">2023-04-25T12:14:23Z</dcterms:modified>
</cp:coreProperties>
</file>