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handoutMasterIdLst>
    <p:handoutMasterId r:id="rId13"/>
  </p:handoutMasterIdLst>
  <p:sldIdLst>
    <p:sldId id="260" r:id="rId2"/>
    <p:sldId id="268" r:id="rId3"/>
    <p:sldId id="263" r:id="rId4"/>
    <p:sldId id="269" r:id="rId5"/>
    <p:sldId id="270" r:id="rId6"/>
    <p:sldId id="272" r:id="rId7"/>
    <p:sldId id="273" r:id="rId8"/>
    <p:sldId id="271" r:id="rId9"/>
    <p:sldId id="274" r:id="rId10"/>
    <p:sldId id="265" r:id="rId11"/>
  </p:sldIdLst>
  <p:sldSz cx="12192000" cy="6858000"/>
  <p:notesSz cx="6797675" cy="9926638"/>
  <p:defaultTextStyle>
    <a:defPPr>
      <a:defRPr lang="sr-Latn-R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D2072A"/>
    <a:srgbClr val="D7182A"/>
    <a:srgbClr val="CC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918" autoAdjust="0"/>
  </p:normalViewPr>
  <p:slideViewPr>
    <p:cSldViewPr snapToGrid="0">
      <p:cViewPr varScale="1">
        <p:scale>
          <a:sx n="105" d="100"/>
          <a:sy n="105" d="100"/>
        </p:scale>
        <p:origin x="75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89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8.png"/><Relationship Id="rId1" Type="http://schemas.openxmlformats.org/officeDocument/2006/relationships/theme" Target="../theme/theme3.xml"/><Relationship Id="rId4" Type="http://schemas.openxmlformats.org/officeDocument/2006/relationships/image" Target="../media/image9.gif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853DB-230B-4F3D-B9BF-250411BF9C4B}" type="datetimeFigureOut">
              <a:rPr lang="hr-HR" smtClean="0"/>
              <a:t>25.4.2023.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A04F5-5F63-4D08-AD88-EB891A182B2F}" type="slidenum">
              <a:rPr lang="hr-HR" smtClean="0"/>
              <a:t>‹#›</a:t>
            </a:fld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29196"/>
            <a:ext cx="685385" cy="270000"/>
          </a:xfrm>
          <a:prstGeom prst="rect">
            <a:avLst/>
          </a:prstGeom>
        </p:spPr>
      </p:pic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48196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41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8.png"/><Relationship Id="rId1" Type="http://schemas.openxmlformats.org/officeDocument/2006/relationships/theme" Target="../theme/theme2.xml"/><Relationship Id="rId4" Type="http://schemas.openxmlformats.org/officeDocument/2006/relationships/image" Target="../media/image9.gif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F9046-B63C-4A32-BE1A-8D8BC0B360B6}" type="datetimeFigureOut">
              <a:rPr lang="hr-HR" smtClean="0"/>
              <a:t>25.4.2023.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95B1D-EC5B-426D-9BEA-45F6C2B62C27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04812"/>
            <a:ext cx="685385" cy="270000"/>
          </a:xfrm>
          <a:prstGeom prst="rect">
            <a:avLst/>
          </a:prstGeom>
        </p:spPr>
      </p:pic>
      <p:pic>
        <p:nvPicPr>
          <p:cNvPr id="9" name="Picture 8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23812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6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creativecommons.org/licenses/by-nc/4.0/deed.hr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hyperlink" Target="creativecommons.org/licenses/by/4.0/deed.h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626" y="2780827"/>
            <a:ext cx="11595315" cy="1735407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627" y="4583844"/>
            <a:ext cx="11595314" cy="112456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4FAE26A-2AD2-4522-894D-8451EC9A677E}" type="datetimeFigureOut">
              <a:rPr lang="hr-HR" smtClean="0"/>
              <a:pPr/>
              <a:t>25.4.2023.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31" y="337940"/>
            <a:ext cx="1165356" cy="473023"/>
          </a:xfrm>
          <a:prstGeom prst="rect">
            <a:avLst/>
          </a:prstGeom>
        </p:spPr>
      </p:pic>
      <p:sp>
        <p:nvSpPr>
          <p:cNvPr id="8" name="TekstniOkvir 7"/>
          <p:cNvSpPr txBox="1"/>
          <p:nvPr userDrawn="1"/>
        </p:nvSpPr>
        <p:spPr>
          <a:xfrm>
            <a:off x="254848" y="920836"/>
            <a:ext cx="40318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2023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8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8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28. – 30. ožujka 2023. </a:t>
            </a:r>
            <a:endParaRPr kumimoji="0" lang="hr-HR" sz="1800" b="0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70B05A18-BD7E-7844-A3DB-BA1C811F44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6180" y="5708409"/>
            <a:ext cx="3431488" cy="947968"/>
          </a:xfrm>
          <a:prstGeom prst="rect">
            <a:avLst/>
          </a:prstGeom>
        </p:spPr>
      </p:pic>
      <p:sp>
        <p:nvSpPr>
          <p:cNvPr id="12" name="Pravokutnik 11"/>
          <p:cNvSpPr/>
          <p:nvPr userDrawn="1"/>
        </p:nvSpPr>
        <p:spPr>
          <a:xfrm>
            <a:off x="8638308" y="6526165"/>
            <a:ext cx="35102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je sufinancirana sredstvima Europske unije iz Europskog fonda za regionalni razvoj.</a:t>
            </a:r>
            <a:endParaRPr lang="sr-Latn-R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BB72CCEC-AC83-449D-B0ED-26143B0A18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649528" y="5516512"/>
            <a:ext cx="2215504" cy="134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7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150688"/>
            <a:ext cx="10515600" cy="5088146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2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25.4.2023.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9"/>
          <p:cNvSpPr txBox="1"/>
          <p:nvPr userDrawn="1"/>
        </p:nvSpPr>
        <p:spPr>
          <a:xfrm>
            <a:off x="8610600" y="6238832"/>
            <a:ext cx="2794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2023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28. – 30. ožujka 2023. 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43" y="6384940"/>
            <a:ext cx="839947" cy="3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12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4288"/>
            <a:ext cx="10369766" cy="2315631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117126"/>
            <a:ext cx="1036976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25.4.2023.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7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50688"/>
            <a:ext cx="5181600" cy="5088143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50687"/>
            <a:ext cx="5181600" cy="5088143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25.4.2023.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6" name="TextBox 9"/>
          <p:cNvSpPr txBox="1"/>
          <p:nvPr userDrawn="1"/>
        </p:nvSpPr>
        <p:spPr>
          <a:xfrm>
            <a:off x="8610600" y="6238832"/>
            <a:ext cx="2794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2023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28. – 30. ožujka 2023.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Slika 16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43" y="6384940"/>
            <a:ext cx="839947" cy="3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50687"/>
            <a:ext cx="5157787" cy="7363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917074"/>
            <a:ext cx="5157787" cy="427258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150687"/>
            <a:ext cx="5183188" cy="7363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1917219"/>
            <a:ext cx="5183188" cy="4272444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25.4.2023.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8" name="TextBox 9"/>
          <p:cNvSpPr txBox="1"/>
          <p:nvPr userDrawn="1"/>
        </p:nvSpPr>
        <p:spPr>
          <a:xfrm>
            <a:off x="8610600" y="6238832"/>
            <a:ext cx="2794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2023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28. – 30. ožujka 2023.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Slika 18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43" y="6384940"/>
            <a:ext cx="839947" cy="3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9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dnj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55003"/>
            <a:ext cx="10369766" cy="883404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301139"/>
            <a:ext cx="10369766" cy="179005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2" descr="http://mirrors.creativecommons.org/presskit/buttons/88x31/png/by-nc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319708"/>
            <a:ext cx="912772" cy="31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40"/>
          <p:cNvSpPr txBox="1"/>
          <p:nvPr userDrawn="1"/>
        </p:nvSpPr>
        <p:spPr>
          <a:xfrm>
            <a:off x="1892629" y="6294720"/>
            <a:ext cx="80987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Ovo djelo dano je na korištenje pod licencijom </a:t>
            </a:r>
            <a:r>
              <a:rPr kumimoji="0" lang="hr-HR" sz="12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Creative </a:t>
            </a:r>
            <a:r>
              <a:rPr kumimoji="0" lang="hr-HR" sz="1200" b="0" i="1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Commons</a:t>
            </a:r>
            <a:r>
              <a:rPr kumimoji="0" lang="hr-HR" sz="12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Imenovanje </a:t>
            </a: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4.0 međunarodna. 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Licencija je dostupna na stranici: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 action="ppaction://hlinkfile"/>
              </a:rPr>
              <a:t>creativecommons.org/licenses/by/4.0/deed.hr</a:t>
            </a: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hr-HR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Slika 14">
            <a:extLst>
              <a:ext uri="{FF2B5EF4-FFF2-40B4-BE49-F238E27FC236}">
                <a16:creationId xmlns:a16="http://schemas.microsoft.com/office/drawing/2014/main" id="{45BEE6A9-FCB6-4146-B3F5-577FAACBC6B6}"/>
              </a:ext>
            </a:extLst>
          </p:cNvPr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188" y="6319708"/>
            <a:ext cx="917784" cy="321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553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4FAE26A-2AD2-4522-894D-8451EC9A677E}" type="datetimeFigureOut">
              <a:rPr lang="hr-HR" smtClean="0"/>
              <a:pPr/>
              <a:t>25.4.2023.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358D0E9-F2E4-4633-B251-58FCDB1CD5BE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2212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4" r:id="rId2"/>
    <p:sldLayoutId id="2147483695" r:id="rId3"/>
    <p:sldLayoutId id="2147483696" r:id="rId4"/>
    <p:sldLayoutId id="2147483697" r:id="rId5"/>
    <p:sldLayoutId id="2147483699" r:id="rId6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hrcak.srce.hr/docx2jat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rcak@srce.h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78969" y="2780827"/>
            <a:ext cx="11677972" cy="1735407"/>
          </a:xfrm>
        </p:spPr>
        <p:txBody>
          <a:bodyPr>
            <a:normAutofit fontScale="90000"/>
          </a:bodyPr>
          <a:lstStyle/>
          <a:p>
            <a:r>
              <a:rPr lang="pl-PL" dirty="0"/>
              <a:t>DOCX2JATS za izradu članaka u XML formatu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61627" y="4583844"/>
            <a:ext cx="11595314" cy="1553485"/>
          </a:xfrm>
        </p:spPr>
        <p:txBody>
          <a:bodyPr>
            <a:normAutofit/>
          </a:bodyPr>
          <a:lstStyle/>
          <a:p>
            <a:pPr algn="r"/>
            <a:r>
              <a:rPr lang="hr-HR" dirty="0"/>
              <a:t>Ljiljana Jertec Musap, Hrčak tim</a:t>
            </a:r>
            <a:br>
              <a:rPr lang="hr-HR" dirty="0"/>
            </a:br>
            <a:r>
              <a:rPr lang="hr-HR" dirty="0"/>
              <a:t>Nino Katić, Hrčak tim</a:t>
            </a:r>
            <a:br>
              <a:rPr lang="hr-HR" dirty="0"/>
            </a:br>
            <a:r>
              <a:rPr lang="hr-HR" dirty="0"/>
              <a:t>Srce</a:t>
            </a:r>
          </a:p>
          <a:p>
            <a:pPr algn="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741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Hvala na pažnji!	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hrcak@srce.hr</a:t>
            </a:r>
          </a:p>
        </p:txBody>
      </p:sp>
    </p:spTree>
    <p:extLst>
      <p:ext uri="{BB962C8B-B14F-4D97-AF65-F5344CB8AC3E}">
        <p14:creationId xmlns:p14="http://schemas.microsoft.com/office/powerpoint/2010/main" val="362531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A4A88-25AC-4F29-AA74-50A25BBE9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JATS XML &amp; Hrčak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8B1FA-BE20-470D-8E68-F1907252B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Journal </a:t>
            </a:r>
            <a:r>
              <a:rPr lang="hr-HR" dirty="0" err="1"/>
              <a:t>Archiving</a:t>
            </a:r>
            <a:r>
              <a:rPr lang="hr-HR" dirty="0"/>
              <a:t> Tag Set (</a:t>
            </a:r>
            <a:r>
              <a:rPr lang="hr-HR" dirty="0" err="1"/>
              <a:t>Publishing</a:t>
            </a:r>
            <a:r>
              <a:rPr lang="hr-HR" dirty="0"/>
              <a:t>)</a:t>
            </a:r>
          </a:p>
          <a:p>
            <a:r>
              <a:rPr lang="hr-HR" dirty="0"/>
              <a:t>U Hrčku podržane verzije 1.0 i 1.1.</a:t>
            </a:r>
          </a:p>
          <a:p>
            <a:r>
              <a:rPr lang="hr-HR" dirty="0"/>
              <a:t>Od 2017. godine</a:t>
            </a:r>
          </a:p>
          <a:p>
            <a:r>
              <a:rPr lang="hr-HR" dirty="0"/>
              <a:t>Semantičko označivanje i prikaz u HTML-u</a:t>
            </a:r>
          </a:p>
          <a:p>
            <a:r>
              <a:rPr lang="hr-HR" i="1" dirty="0"/>
              <a:t>Human-</a:t>
            </a:r>
            <a:r>
              <a:rPr lang="hr-HR" i="1" dirty="0" err="1"/>
              <a:t>readable</a:t>
            </a:r>
            <a:r>
              <a:rPr lang="hr-HR" i="1" dirty="0"/>
              <a:t> </a:t>
            </a:r>
            <a:r>
              <a:rPr lang="hr-HR" dirty="0"/>
              <a:t>&amp; </a:t>
            </a:r>
            <a:r>
              <a:rPr lang="hr-HR" i="1" dirty="0" err="1"/>
              <a:t>machine-readable</a:t>
            </a:r>
            <a:r>
              <a:rPr lang="hr-HR" dirty="0"/>
              <a:t> format</a:t>
            </a:r>
          </a:p>
          <a:p>
            <a:r>
              <a:rPr lang="hr-HR" dirty="0"/>
              <a:t>Otvoren format</a:t>
            </a:r>
          </a:p>
          <a:p>
            <a:r>
              <a:rPr lang="hr-HR" dirty="0"/>
              <a:t>Osnova za buduće funkcionalnosti</a:t>
            </a:r>
          </a:p>
          <a:p>
            <a:r>
              <a:rPr lang="hr-HR" dirty="0"/>
              <a:t>U Hrčku – 43 časopisa ima barem jedan XML</a:t>
            </a:r>
          </a:p>
          <a:p>
            <a:endParaRPr lang="hr-HR" dirty="0"/>
          </a:p>
          <a:p>
            <a:r>
              <a:rPr lang="hr-HR" dirty="0"/>
              <a:t>Mogućnosti izrade XML-a?</a:t>
            </a:r>
          </a:p>
        </p:txBody>
      </p:sp>
    </p:spTree>
    <p:extLst>
      <p:ext uri="{BB962C8B-B14F-4D97-AF65-F5344CB8AC3E}">
        <p14:creationId xmlns:p14="http://schemas.microsoft.com/office/powerpoint/2010/main" val="812357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DOCXtoJATS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150685"/>
            <a:ext cx="11289225" cy="546894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hr-HR" dirty="0"/>
              <a:t>Alat za konverziju formata iz </a:t>
            </a:r>
            <a:r>
              <a:rPr lang="hr-HR" dirty="0" err="1"/>
              <a:t>docx</a:t>
            </a:r>
            <a:r>
              <a:rPr lang="hr-HR" dirty="0"/>
              <a:t> u xml (prema jats standardu)</a:t>
            </a:r>
          </a:p>
          <a:p>
            <a:pPr>
              <a:lnSpc>
                <a:spcPct val="110000"/>
              </a:lnSpc>
            </a:pPr>
            <a:r>
              <a:rPr lang="hr-HR" dirty="0"/>
              <a:t>Osnova:</a:t>
            </a:r>
          </a:p>
          <a:p>
            <a:pPr lvl="1">
              <a:lnSpc>
                <a:spcPct val="110000"/>
              </a:lnSpc>
            </a:pPr>
            <a:r>
              <a:rPr lang="hr-HR" dirty="0" err="1"/>
              <a:t>Backend</a:t>
            </a:r>
            <a:r>
              <a:rPr lang="hr-HR" dirty="0"/>
              <a:t> – Vitaliy-1/</a:t>
            </a:r>
            <a:r>
              <a:rPr lang="hr-HR" dirty="0" err="1"/>
              <a:t>docxToJats</a:t>
            </a:r>
            <a:r>
              <a:rPr lang="hr-HR" dirty="0"/>
              <a:t>: DOCX to JATS XML </a:t>
            </a:r>
            <a:r>
              <a:rPr lang="hr-HR" dirty="0" err="1"/>
              <a:t>Converter</a:t>
            </a:r>
            <a:endParaRPr lang="hr-HR" dirty="0"/>
          </a:p>
          <a:p>
            <a:pPr lvl="1">
              <a:lnSpc>
                <a:spcPct val="110000"/>
              </a:lnSpc>
            </a:pPr>
            <a:r>
              <a:rPr lang="hr-HR" dirty="0" err="1"/>
              <a:t>Frontend</a:t>
            </a:r>
            <a:r>
              <a:rPr lang="hr-HR" dirty="0"/>
              <a:t> – dr.sc. Marko Ban, dipl. ing., FSB</a:t>
            </a:r>
          </a:p>
          <a:p>
            <a:pPr>
              <a:lnSpc>
                <a:spcPct val="110000"/>
              </a:lnSpc>
            </a:pPr>
            <a:r>
              <a:rPr lang="hr-HR" dirty="0"/>
              <a:t>Prilagodba:</a:t>
            </a:r>
          </a:p>
          <a:p>
            <a:pPr lvl="1">
              <a:lnSpc>
                <a:spcPct val="110000"/>
              </a:lnSpc>
            </a:pPr>
            <a:r>
              <a:rPr lang="hr-HR" dirty="0"/>
              <a:t>Hrčak tim</a:t>
            </a:r>
          </a:p>
          <a:p>
            <a:pPr lvl="1">
              <a:lnSpc>
                <a:spcPct val="110000"/>
              </a:lnSpc>
            </a:pPr>
            <a:r>
              <a:rPr lang="hr-HR" dirty="0"/>
              <a:t>Studentski angažman</a:t>
            </a:r>
          </a:p>
          <a:p>
            <a:pPr lvl="1">
              <a:lnSpc>
                <a:spcPct val="110000"/>
              </a:lnSpc>
            </a:pPr>
            <a:endParaRPr lang="hr-HR" dirty="0"/>
          </a:p>
          <a:p>
            <a:pPr>
              <a:lnSpc>
                <a:spcPct val="110000"/>
              </a:lnSpc>
            </a:pPr>
            <a:r>
              <a:rPr lang="hr-HR" dirty="0"/>
              <a:t>Rezultat: beta-verzija alata</a:t>
            </a:r>
          </a:p>
        </p:txBody>
      </p:sp>
    </p:spTree>
    <p:extLst>
      <p:ext uri="{BB962C8B-B14F-4D97-AF65-F5344CB8AC3E}">
        <p14:creationId xmlns:p14="http://schemas.microsoft.com/office/powerpoint/2010/main" val="3529837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DOCXtoJATS</a:t>
            </a:r>
            <a:r>
              <a:rPr lang="hr-HR" dirty="0"/>
              <a:t> - DONE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150685"/>
            <a:ext cx="11289225" cy="5468945"/>
          </a:xfrm>
        </p:spPr>
        <p:txBody>
          <a:bodyPr>
            <a:normAutofit/>
          </a:bodyPr>
          <a:lstStyle/>
          <a:p>
            <a:r>
              <a:rPr lang="hr-HR" dirty="0"/>
              <a:t>Ručni unos podataka o časopisu i radu</a:t>
            </a:r>
          </a:p>
          <a:p>
            <a:r>
              <a:rPr lang="hr-HR" dirty="0"/>
              <a:t>Automatsko prepoznavanje i konvertiranje cjelovitog teksta i referenci iz formata .</a:t>
            </a:r>
            <a:r>
              <a:rPr lang="hr-HR" dirty="0" err="1"/>
              <a:t>docx</a:t>
            </a:r>
            <a:r>
              <a:rPr lang="hr-HR" dirty="0"/>
              <a:t> u JATS XML</a:t>
            </a:r>
          </a:p>
          <a:p>
            <a:r>
              <a:rPr lang="hr-HR" dirty="0"/>
              <a:t>Izdvajanje slika iz rada/teksta</a:t>
            </a:r>
          </a:p>
          <a:p>
            <a:r>
              <a:rPr lang="hr-HR" dirty="0"/>
              <a:t>Oblikovanje tablica u XML-u</a:t>
            </a:r>
          </a:p>
          <a:p>
            <a:r>
              <a:rPr lang="hr-HR" dirty="0"/>
              <a:t>Dodavanje PDF-a cjelovitog rada</a:t>
            </a:r>
          </a:p>
          <a:p>
            <a:r>
              <a:rPr lang="hr-HR" dirty="0"/>
              <a:t>Pakiranje i preuzimanje ZIP datoteke koja uključuje XML, slike i PDF te je spremna za objavu u Hrčku</a:t>
            </a:r>
          </a:p>
          <a:p>
            <a:pPr>
              <a:lnSpc>
                <a:spcPct val="110000"/>
              </a:lnSpc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81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EC0E8-04DA-407C-95D9-EA810F0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DOCXtoJATS</a:t>
            </a:r>
            <a:r>
              <a:rPr lang="hr-HR" dirty="0"/>
              <a:t> - TO-DO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72CDA-1B6C-4128-8B4D-3794512E1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r-HR" dirty="0" err="1"/>
              <a:t>Autentikacija</a:t>
            </a:r>
            <a:r>
              <a:rPr lang="hr-HR" dirty="0"/>
              <a:t> (AAI)</a:t>
            </a:r>
          </a:p>
          <a:p>
            <a:r>
              <a:rPr lang="hr-HR" dirty="0"/>
              <a:t>Profili korisnika / časopisa</a:t>
            </a:r>
          </a:p>
          <a:p>
            <a:r>
              <a:rPr lang="hr-HR" dirty="0"/>
              <a:t>Pristupačnost</a:t>
            </a:r>
          </a:p>
          <a:p>
            <a:r>
              <a:rPr lang="hr-HR" dirty="0"/>
              <a:t>Uvjeti korištenja</a:t>
            </a:r>
          </a:p>
          <a:p>
            <a:r>
              <a:rPr lang="hr-HR" dirty="0"/>
              <a:t>Lokalizacija</a:t>
            </a:r>
          </a:p>
          <a:p>
            <a:endParaRPr lang="hr-HR" dirty="0"/>
          </a:p>
          <a:p>
            <a:r>
              <a:rPr lang="hr-HR" dirty="0"/>
              <a:t>Grupiranje članaka i izrada ZIP datoteke cijelog broja</a:t>
            </a:r>
          </a:p>
          <a:p>
            <a:r>
              <a:rPr lang="hr-HR" dirty="0"/>
              <a:t>Dorade na </a:t>
            </a:r>
            <a:r>
              <a:rPr lang="hr-HR" i="1" dirty="0"/>
              <a:t>Front</a:t>
            </a:r>
            <a:r>
              <a:rPr lang="hr-HR" dirty="0"/>
              <a:t> obrascu</a:t>
            </a:r>
          </a:p>
          <a:p>
            <a:pPr lvl="1"/>
            <a:r>
              <a:rPr lang="hr-HR" i="1" dirty="0" err="1"/>
              <a:t>Author</a:t>
            </a:r>
            <a:r>
              <a:rPr lang="hr-HR" i="1" dirty="0"/>
              <a:t>-notes</a:t>
            </a:r>
          </a:p>
          <a:p>
            <a:pPr lvl="1"/>
            <a:r>
              <a:rPr lang="hr-HR" dirty="0"/>
              <a:t>Označivanje </a:t>
            </a:r>
            <a:r>
              <a:rPr lang="hr-HR" i="1" dirty="0" err="1"/>
              <a:t>corresponding</a:t>
            </a:r>
            <a:r>
              <a:rPr lang="hr-HR" i="1" dirty="0"/>
              <a:t> </a:t>
            </a:r>
            <a:r>
              <a:rPr lang="hr-HR" i="1" dirty="0" err="1"/>
              <a:t>author</a:t>
            </a:r>
            <a:r>
              <a:rPr lang="hr-HR" dirty="0"/>
              <a:t>-a</a:t>
            </a:r>
          </a:p>
          <a:p>
            <a:pPr lvl="1"/>
            <a:r>
              <a:rPr lang="hr-HR" dirty="0"/>
              <a:t>Ključne riječi ne prihvaćaju dijakritičke znakove</a:t>
            </a:r>
          </a:p>
          <a:p>
            <a:pPr lvl="1"/>
            <a:r>
              <a:rPr lang="hr-HR" dirty="0"/>
              <a:t>...</a:t>
            </a:r>
          </a:p>
          <a:p>
            <a:r>
              <a:rPr lang="hr-HR" dirty="0"/>
              <a:t>Linkovi na reference u tekstu (&lt;</a:t>
            </a:r>
            <a:r>
              <a:rPr lang="hr-HR" dirty="0" err="1"/>
              <a:t>body</a:t>
            </a:r>
            <a:r>
              <a:rPr lang="hr-HR" dirty="0"/>
              <a:t>&gt;)</a:t>
            </a:r>
          </a:p>
          <a:p>
            <a:r>
              <a:rPr lang="hr-HR" dirty="0"/>
              <a:t>Prepoznavanje podnaslova (</a:t>
            </a:r>
            <a:r>
              <a:rPr lang="hr-HR" i="1" dirty="0" err="1"/>
              <a:t>Headings</a:t>
            </a:r>
            <a:r>
              <a:rPr lang="hr-HR" dirty="0"/>
              <a:t>)</a:t>
            </a:r>
          </a:p>
          <a:p>
            <a:r>
              <a:rPr lang="hr-HR" dirty="0"/>
              <a:t>Naziv slika u tekstu (poziv u XML-u ne odgovara nazivu slika koje se izvuku iz teksta i imenuju sukladno špranci)</a:t>
            </a:r>
          </a:p>
          <a:p>
            <a:r>
              <a:rPr lang="hr-HR" dirty="0"/>
              <a:t>Dorada referenci</a:t>
            </a:r>
          </a:p>
          <a:p>
            <a:r>
              <a:rPr lang="hr-HR" dirty="0"/>
              <a:t>Mogućnost brisanja </a:t>
            </a:r>
            <a:r>
              <a:rPr lang="hr-HR" i="1" dirty="0" err="1"/>
              <a:t>uploadanog</a:t>
            </a:r>
            <a:r>
              <a:rPr lang="hr-HR" dirty="0"/>
              <a:t> PDF dokumenta u kartici </a:t>
            </a:r>
            <a:r>
              <a:rPr lang="hr-HR" i="1" dirty="0" err="1"/>
              <a:t>Files</a:t>
            </a:r>
            <a:endParaRPr lang="hr-HR" dirty="0"/>
          </a:p>
          <a:p>
            <a:r>
              <a:rPr lang="hr-HR" dirty="0"/>
              <a:t>Definiranje predloška članka – prijedlog .</a:t>
            </a:r>
            <a:r>
              <a:rPr lang="hr-HR" dirty="0" err="1"/>
              <a:t>docx</a:t>
            </a:r>
            <a:r>
              <a:rPr lang="hr-HR" dirty="0"/>
              <a:t> dokumenta koji bi najbolje funkcionirao</a:t>
            </a:r>
          </a:p>
          <a:p>
            <a:endParaRPr lang="hr-HR" dirty="0"/>
          </a:p>
          <a:p>
            <a:r>
              <a:rPr lang="hr-HR" dirty="0"/>
              <a:t>Formule?</a:t>
            </a:r>
          </a:p>
          <a:p>
            <a:r>
              <a:rPr lang="hr-HR" dirty="0" err="1"/>
              <a:t>Supplementary</a:t>
            </a:r>
            <a:r>
              <a:rPr lang="hr-HR" dirty="0"/>
              <a:t> </a:t>
            </a:r>
            <a:r>
              <a:rPr lang="hr-HR" dirty="0" err="1"/>
              <a:t>files</a:t>
            </a:r>
            <a:r>
              <a:rPr lang="hr-HR" dirty="0"/>
              <a:t>?</a:t>
            </a:r>
          </a:p>
          <a:p>
            <a:endParaRPr lang="hr-HR" dirty="0"/>
          </a:p>
          <a:p>
            <a:r>
              <a:rPr lang="hr-HR" dirty="0"/>
              <a:t>Potrebe zajednice?</a:t>
            </a:r>
          </a:p>
        </p:txBody>
      </p:sp>
    </p:spTree>
    <p:extLst>
      <p:ext uri="{BB962C8B-B14F-4D97-AF65-F5344CB8AC3E}">
        <p14:creationId xmlns:p14="http://schemas.microsoft.com/office/powerpoint/2010/main" val="983923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5B479-ECF8-458A-9160-6028E9A88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Tijek radionice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C58AD-AF4C-484B-9AB8-B4D92CA1D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Demo izrade XML-a članka</a:t>
            </a:r>
          </a:p>
          <a:p>
            <a:r>
              <a:rPr lang="hr-HR" dirty="0"/>
              <a:t>Objava kreiranog XML-a na Hrčku</a:t>
            </a:r>
          </a:p>
          <a:p>
            <a:endParaRPr lang="hr-HR" dirty="0"/>
          </a:p>
          <a:p>
            <a:r>
              <a:rPr lang="hr-HR" dirty="0"/>
              <a:t>Rad korisnika na računalima</a:t>
            </a:r>
          </a:p>
          <a:p>
            <a:r>
              <a:rPr lang="hr-HR" dirty="0"/>
              <a:t>Q&amp;A / rasprava</a:t>
            </a:r>
          </a:p>
        </p:txBody>
      </p:sp>
    </p:spTree>
    <p:extLst>
      <p:ext uri="{BB962C8B-B14F-4D97-AF65-F5344CB8AC3E}">
        <p14:creationId xmlns:p14="http://schemas.microsoft.com/office/powerpoint/2010/main" val="3990005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5B479-ECF8-458A-9160-6028E9A88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Rad na računalima - upute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C58AD-AF4C-484B-9AB8-B4D92CA1D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Otvoriti: </a:t>
            </a:r>
            <a:r>
              <a:rPr lang="hr-HR" dirty="0">
                <a:hlinkClick r:id="rId2"/>
              </a:rPr>
              <a:t>https://hrcak.srce.hr/docx2jats/</a:t>
            </a:r>
            <a:r>
              <a:rPr lang="hr-HR" dirty="0"/>
              <a:t> </a:t>
            </a:r>
          </a:p>
          <a:p>
            <a:pPr lvl="1"/>
            <a:r>
              <a:rPr lang="hr-HR" dirty="0" err="1"/>
              <a:t>Username</a:t>
            </a:r>
            <a:r>
              <a:rPr lang="hr-HR" dirty="0"/>
              <a:t>: </a:t>
            </a:r>
            <a:r>
              <a:rPr lang="hr-HR" dirty="0" err="1"/>
              <a:t>docx</a:t>
            </a:r>
            <a:endParaRPr lang="hr-HR" dirty="0"/>
          </a:p>
          <a:p>
            <a:pPr lvl="1"/>
            <a:r>
              <a:rPr lang="hr-HR" dirty="0"/>
              <a:t>Password: jats</a:t>
            </a:r>
          </a:p>
          <a:p>
            <a:r>
              <a:rPr lang="hr-HR" dirty="0" err="1"/>
              <a:t>Create</a:t>
            </a:r>
            <a:r>
              <a:rPr lang="hr-HR" dirty="0"/>
              <a:t>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article</a:t>
            </a:r>
            <a:r>
              <a:rPr lang="hr-HR" dirty="0"/>
              <a:t> -&gt; </a:t>
            </a:r>
            <a:r>
              <a:rPr lang="hr-HR" dirty="0" err="1"/>
              <a:t>Article</a:t>
            </a:r>
            <a:r>
              <a:rPr lang="hr-HR" dirty="0"/>
              <a:t> </a:t>
            </a:r>
            <a:r>
              <a:rPr lang="hr-HR" dirty="0" err="1"/>
              <a:t>name</a:t>
            </a:r>
            <a:r>
              <a:rPr lang="hr-HR" dirty="0"/>
              <a:t>: </a:t>
            </a:r>
          </a:p>
          <a:p>
            <a:pPr lvl="1"/>
            <a:r>
              <a:rPr lang="hr-HR" b="1" dirty="0"/>
              <a:t>upisati redni broj računala </a:t>
            </a:r>
            <a:r>
              <a:rPr lang="hr-HR" dirty="0"/>
              <a:t>+ kratak naziv članka </a:t>
            </a:r>
          </a:p>
          <a:p>
            <a:pPr lvl="1"/>
            <a:r>
              <a:rPr lang="hr-HR" dirty="0"/>
              <a:t>primjer: 1-veleri-9-37 (BEZ RAZMAKA!)</a:t>
            </a:r>
          </a:p>
          <a:p>
            <a:r>
              <a:rPr lang="hr-HR" dirty="0"/>
              <a:t>Tijekom rada </a:t>
            </a:r>
            <a:r>
              <a:rPr lang="hr-HR" b="1" dirty="0"/>
              <a:t>ne ulaziti u članke s drugim rednim brojem</a:t>
            </a:r>
          </a:p>
        </p:txBody>
      </p:sp>
    </p:spTree>
    <p:extLst>
      <p:ext uri="{BB962C8B-B14F-4D97-AF65-F5344CB8AC3E}">
        <p14:creationId xmlns:p14="http://schemas.microsoft.com/office/powerpoint/2010/main" val="310662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C30C3-938B-4C37-8932-E418542A5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Dobra praksa prilikom korištenja beta-verzije </a:t>
            </a:r>
            <a:r>
              <a:rPr lang="hr-HR" sz="1800" dirty="0"/>
              <a:t>(v2023-03-28)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F96AC-81A3-4F2F-BDF6-372C7419D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 alat </a:t>
            </a:r>
            <a:r>
              <a:rPr lang="hr-HR" dirty="0" err="1"/>
              <a:t>uploadati</a:t>
            </a:r>
            <a:r>
              <a:rPr lang="hr-HR" dirty="0"/>
              <a:t> samo tekst, tablice, slike i reference – bez naslova, autora, sažetka, ključnih riječi</a:t>
            </a:r>
          </a:p>
          <a:p>
            <a:r>
              <a:rPr lang="hr-HR" dirty="0"/>
              <a:t>U tekstu izbjegavati </a:t>
            </a:r>
            <a:r>
              <a:rPr lang="hr-HR" i="1" dirty="0" err="1"/>
              <a:t>headings</a:t>
            </a:r>
            <a:r>
              <a:rPr lang="hr-HR" i="1" dirty="0"/>
              <a:t> </a:t>
            </a:r>
            <a:r>
              <a:rPr lang="hr-HR" dirty="0"/>
              <a:t>oznake za podnaslove u Word-u</a:t>
            </a:r>
          </a:p>
          <a:p>
            <a:r>
              <a:rPr lang="hr-HR" dirty="0"/>
              <a:t>U &lt;</a:t>
            </a:r>
            <a:r>
              <a:rPr lang="hr-HR" dirty="0" err="1"/>
              <a:t>body</a:t>
            </a:r>
            <a:r>
              <a:rPr lang="hr-HR" dirty="0"/>
              <a:t>&gt; tag-u pronaći reference i izbrisati popis</a:t>
            </a:r>
          </a:p>
          <a:p>
            <a:r>
              <a:rPr lang="hr-HR" dirty="0"/>
              <a:t>U &lt;</a:t>
            </a:r>
            <a:r>
              <a:rPr lang="hr-HR" dirty="0" err="1"/>
              <a:t>body</a:t>
            </a:r>
            <a:r>
              <a:rPr lang="hr-HR" dirty="0"/>
              <a:t>&gt; tag-u pronaći slike i preimenovati ih prema špranci </a:t>
            </a:r>
          </a:p>
          <a:p>
            <a:r>
              <a:rPr lang="hr-HR" dirty="0"/>
              <a:t>Pregledati XML prije korištenja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71784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C30C3-938B-4C37-8932-E418542A5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Sljedeći koraci?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F96AC-81A3-4F2F-BDF6-372C7419D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Aplikacija neće biti dostupna za rad dok se ne odrade ključni poslovi s popisa</a:t>
            </a:r>
          </a:p>
          <a:p>
            <a:r>
              <a:rPr lang="hr-HR" dirty="0"/>
              <a:t>Zainteresirani za korištenje beta-verzije neka se jave na </a:t>
            </a:r>
            <a:r>
              <a:rPr lang="hr-HR" dirty="0">
                <a:hlinkClick r:id="rId2"/>
              </a:rPr>
              <a:t>hrcak@srce.hr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9940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6991</TotalTime>
  <Words>465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DOCX2JATS za izradu članaka u XML formatu</vt:lpstr>
      <vt:lpstr>JATS XML &amp; Hrčak</vt:lpstr>
      <vt:lpstr>DOCXtoJATS</vt:lpstr>
      <vt:lpstr>DOCXtoJATS - DONE</vt:lpstr>
      <vt:lpstr>DOCXtoJATS - TO-DO</vt:lpstr>
      <vt:lpstr>Tijek radionice </vt:lpstr>
      <vt:lpstr>Rad na računalima - upute</vt:lpstr>
      <vt:lpstr>Dobra praksa prilikom korištenja beta-verzije (v2023-03-28)</vt:lpstr>
      <vt:lpstr>Sljedeći koraci?</vt:lpstr>
      <vt:lpstr>Hvala na pažnji!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Dominik Kenđel</dc:creator>
  <cp:lastModifiedBy>Ljiljana Jertec Musap</cp:lastModifiedBy>
  <cp:revision>123</cp:revision>
  <cp:lastPrinted>2014-06-24T07:01:20Z</cp:lastPrinted>
  <dcterms:created xsi:type="dcterms:W3CDTF">2014-09-19T07:16:42Z</dcterms:created>
  <dcterms:modified xsi:type="dcterms:W3CDTF">2023-04-25T12:14:23Z</dcterms:modified>
</cp:coreProperties>
</file>