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2"/>
  </p:notesMasterIdLst>
  <p:handoutMasterIdLst>
    <p:handoutMasterId r:id="rId23"/>
  </p:handoutMasterIdLst>
  <p:sldIdLst>
    <p:sldId id="268" r:id="rId2"/>
    <p:sldId id="272" r:id="rId3"/>
    <p:sldId id="273" r:id="rId4"/>
    <p:sldId id="275" r:id="rId5"/>
    <p:sldId id="266" r:id="rId6"/>
    <p:sldId id="267" r:id="rId7"/>
    <p:sldId id="277" r:id="rId8"/>
    <p:sldId id="279" r:id="rId9"/>
    <p:sldId id="283" r:id="rId10"/>
    <p:sldId id="278" r:id="rId11"/>
    <p:sldId id="280" r:id="rId12"/>
    <p:sldId id="263" r:id="rId13"/>
    <p:sldId id="271" r:id="rId14"/>
    <p:sldId id="270" r:id="rId15"/>
    <p:sldId id="285" r:id="rId16"/>
    <p:sldId id="286" r:id="rId17"/>
    <p:sldId id="287" r:id="rId18"/>
    <p:sldId id="269" r:id="rId19"/>
    <p:sldId id="289" r:id="rId20"/>
    <p:sldId id="262" r:id="rId21"/>
  </p:sldIdLst>
  <p:sldSz cx="12192000" cy="6858000"/>
  <p:notesSz cx="6797675" cy="9926638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918" autoAdjust="0"/>
  </p:normalViewPr>
  <p:slideViewPr>
    <p:cSldViewPr snapToGrid="0">
      <p:cViewPr varScale="1">
        <p:scale>
          <a:sx n="113" d="100"/>
          <a:sy n="113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8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29.3.2023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2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29.3.2023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reativecommons.org/licenses/by-nc/4.0/deed.hr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creativecommons.org/licenses/by/4.0/deed.h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29.3.2023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8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xmlns="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29.3.2023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29.3.2023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29.3.2023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29.3.2023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2" descr="http://mirrors.creativecommons.org/presskit/buttons/88x31/png/by-nc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9708"/>
            <a:ext cx="912772" cy="3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0"/>
          <p:cNvSpPr txBox="1"/>
          <p:nvPr userDrawn="1"/>
        </p:nvSpPr>
        <p:spPr>
          <a:xfrm>
            <a:off x="1892629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dano je na korištenje pod licencijom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 </a:t>
            </a:r>
            <a:r>
              <a:rPr kumimoji="0" lang="hr-HR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Imenovanje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međunarodna.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Licencija je dostupna na stranici: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action="ppaction://hlinkfile"/>
              </a:rPr>
              <a:t>creativecommons.org/licenses/by/4.0/deed.hr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Slika 14">
            <a:extLst>
              <a:ext uri="{FF2B5EF4-FFF2-40B4-BE49-F238E27FC236}">
                <a16:creationId xmlns:a16="http://schemas.microsoft.com/office/drawing/2014/main" xmlns="" id="{45BEE6A9-FCB6-4146-B3F5-577FAACBC6B6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188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29.3.2023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dc.srce.h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9600" dirty="0">
                <a:solidFill>
                  <a:schemeClr val="bg1"/>
                </a:solidFill>
              </a:rPr>
              <a:t>HR-ZOO</a:t>
            </a:r>
            <a:r>
              <a:rPr lang="hr-HR" sz="6000" dirty="0">
                <a:solidFill>
                  <a:schemeClr val="bg1"/>
                </a:solidFill>
              </a:rPr>
              <a:t/>
            </a:r>
            <a:br>
              <a:rPr lang="hr-HR" sz="6000" dirty="0">
                <a:solidFill>
                  <a:schemeClr val="bg1"/>
                </a:solidFill>
              </a:rPr>
            </a:br>
            <a:r>
              <a:rPr lang="en-US" sz="6000" dirty="0" err="1" smtClean="0">
                <a:solidFill>
                  <a:schemeClr val="bg1"/>
                </a:solidFill>
              </a:rPr>
              <a:t>Usluga</a:t>
            </a:r>
            <a:r>
              <a:rPr lang="en-US" dirty="0"/>
              <a:t/>
            </a:r>
            <a:br>
              <a:rPr lang="en-US" dirty="0"/>
            </a:br>
            <a:r>
              <a:rPr lang="en-GB" dirty="0" err="1" smtClean="0"/>
              <a:t>Virtualni</a:t>
            </a:r>
            <a:r>
              <a:rPr lang="en-GB" dirty="0" smtClean="0"/>
              <a:t> </a:t>
            </a:r>
            <a:r>
              <a:rPr lang="en-GB" dirty="0" err="1"/>
              <a:t>podatkovni</a:t>
            </a:r>
            <a:r>
              <a:rPr lang="en-GB" dirty="0"/>
              <a:t> </a:t>
            </a:r>
            <a:r>
              <a:rPr lang="en-GB" dirty="0" err="1"/>
              <a:t>centri</a:t>
            </a:r>
            <a:r>
              <a:rPr lang="en-GB" dirty="0"/>
              <a:t> </a:t>
            </a:r>
            <a:r>
              <a:rPr lang="en-GB" dirty="0" smtClean="0"/>
              <a:t>(VDC)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Dobriša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Dobrenić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pripremili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Ivor</a:t>
            </a:r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Milošević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Dragan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Janju</a:t>
            </a:r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šević, </a:t>
            </a:r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</a:t>
            </a:r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Maltarić, </a:t>
            </a:r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endParaRPr lang="hr-H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2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46A07-44AF-36E7-1453-052D53B0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Sigurnosna</a:t>
            </a:r>
            <a:r>
              <a:rPr lang="en-GB" dirty="0"/>
              <a:t> </a:t>
            </a:r>
            <a:r>
              <a:rPr lang="en-GB" dirty="0" err="1"/>
              <a:t>pohrana</a:t>
            </a:r>
            <a:r>
              <a:rPr lang="en-GB" dirty="0"/>
              <a:t> </a:t>
            </a:r>
            <a:r>
              <a:rPr lang="en-GB" dirty="0" smtClean="0"/>
              <a:t>(i </a:t>
            </a:r>
            <a:r>
              <a:rPr lang="en-GB" dirty="0" err="1" smtClean="0"/>
              <a:t>povrat</a:t>
            </a:r>
            <a:r>
              <a:rPr lang="en-GB" dirty="0" smtClean="0"/>
              <a:t>) </a:t>
            </a:r>
            <a:r>
              <a:rPr lang="en-GB" dirty="0" err="1"/>
              <a:t>podataka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5353ED-9B41-528C-A91A-7CCA2FE60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50688"/>
            <a:ext cx="7534795" cy="4941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5EB5C2-7F37-2575-3FB3-CF2BFD6BFB0E}"/>
              </a:ext>
            </a:extLst>
          </p:cNvPr>
          <p:cNvSpPr txBox="1"/>
          <p:nvPr/>
        </p:nvSpPr>
        <p:spPr>
          <a:xfrm>
            <a:off x="8542247" y="1550052"/>
            <a:ext cx="33386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dovr</a:t>
            </a:r>
            <a:r>
              <a:rPr lang="hr-HR" dirty="0"/>
              <a:t>š</a:t>
            </a:r>
            <a:r>
              <a:rPr lang="en-GB" dirty="0" err="1"/>
              <a:t>enog</a:t>
            </a:r>
            <a:r>
              <a:rPr lang="en-GB" dirty="0"/>
              <a:t> </a:t>
            </a:r>
            <a:r>
              <a:rPr lang="en-GB" i="1" dirty="0" err="1"/>
              <a:t>deploymenta</a:t>
            </a:r>
            <a:r>
              <a:rPr lang="en-GB" dirty="0"/>
              <a:t> </a:t>
            </a:r>
            <a:r>
              <a:rPr lang="en-GB" dirty="0" err="1"/>
              <a:t>prvog</a:t>
            </a:r>
            <a:r>
              <a:rPr lang="en-GB" dirty="0"/>
              <a:t> VM-a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Potpuno</a:t>
            </a:r>
            <a:r>
              <a:rPr lang="en-GB" dirty="0"/>
              <a:t> “</a:t>
            </a:r>
            <a:r>
              <a:rPr lang="en-GB" dirty="0" err="1"/>
              <a:t>samouslu</a:t>
            </a:r>
            <a:r>
              <a:rPr lang="hr-HR" dirty="0" err="1"/>
              <a:t>žni</a:t>
            </a:r>
            <a:r>
              <a:rPr lang="hr-HR" dirty="0"/>
              <a:t>”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Korisnik sam kreira </a:t>
            </a:r>
            <a:r>
              <a:rPr lang="hr-HR" i="1" dirty="0"/>
              <a:t>backup </a:t>
            </a:r>
            <a:r>
              <a:rPr lang="hr-HR" i="1" dirty="0" err="1"/>
              <a:t>job</a:t>
            </a:r>
            <a:r>
              <a:rPr lang="hr-HR" i="1" dirty="0"/>
              <a:t> </a:t>
            </a:r>
            <a:r>
              <a:rPr lang="hr-HR" dirty="0"/>
              <a:t>i definira parametre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(Fleksibilne) korisničke kvote</a:t>
            </a:r>
          </a:p>
        </p:txBody>
      </p:sp>
    </p:spTree>
    <p:extLst>
      <p:ext uri="{BB962C8B-B14F-4D97-AF65-F5344CB8AC3E}">
        <p14:creationId xmlns:p14="http://schemas.microsoft.com/office/powerpoint/2010/main" val="343932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62830-C406-0E6E-C432-56917DEB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Sigurnosna</a:t>
            </a:r>
            <a:r>
              <a:rPr lang="en-GB" dirty="0"/>
              <a:t> </a:t>
            </a:r>
            <a:r>
              <a:rPr lang="en-GB" dirty="0" err="1"/>
              <a:t>pohrana</a:t>
            </a:r>
            <a:r>
              <a:rPr lang="en-GB" dirty="0"/>
              <a:t> (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povrat</a:t>
            </a:r>
            <a:r>
              <a:rPr lang="en-GB" dirty="0"/>
              <a:t>) </a:t>
            </a:r>
            <a:r>
              <a:rPr lang="en-GB" dirty="0" err="1"/>
              <a:t>podataka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BE6D02-31EC-2524-B1D0-A84ACBA2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75" y="1547978"/>
            <a:ext cx="4807729" cy="4207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C74447-27AD-3A3B-2EB5-EC7CE737B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50" y="1547979"/>
            <a:ext cx="4860023" cy="420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9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Pohrana podataka - općenito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2333" y="1225284"/>
            <a:ext cx="1347333" cy="1347333"/>
          </a:xfrm>
          <a:prstGeom prst="rect">
            <a:avLst/>
          </a:prstGeom>
        </p:spPr>
      </p:pic>
      <p:cxnSp>
        <p:nvCxnSpPr>
          <p:cNvPr id="5" name="Straight Arrow Connector 4"/>
          <p:cNvCxnSpPr>
            <a:endCxn id="10" idx="3"/>
          </p:cNvCxnSpPr>
          <p:nvPr/>
        </p:nvCxnSpPr>
        <p:spPr>
          <a:xfrm flipH="1">
            <a:off x="4074247" y="2572617"/>
            <a:ext cx="1347333" cy="745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1" idx="1"/>
          </p:cNvCxnSpPr>
          <p:nvPr/>
        </p:nvCxnSpPr>
        <p:spPr>
          <a:xfrm>
            <a:off x="6769666" y="2572617"/>
            <a:ext cx="1637404" cy="862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3201" y="2902400"/>
            <a:ext cx="3721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latin typeface="Arial" panose="020B0604020202020204" pitchFamily="34" charset="0"/>
                <a:cs typeface="Arial" panose="020B0604020202020204" pitchFamily="34" charset="0"/>
              </a:rPr>
              <a:t>Jedinstveno datotečno i objektno spremište (UFO)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7070" y="3019255"/>
            <a:ext cx="3159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Sustav za sigurnosnu pohranu podataka</a:t>
            </a:r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4" y="3760507"/>
            <a:ext cx="1341236" cy="97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824" y="3768370"/>
            <a:ext cx="1390008" cy="9754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96997" y="4776480"/>
            <a:ext cx="3293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flat space (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hijerarhije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nestrukturirani</a:t>
            </a:r>
            <a:r>
              <a:rPr lang="en-US" dirty="0"/>
              <a:t> </a:t>
            </a:r>
            <a:r>
              <a:rPr lang="en-US" dirty="0" err="1"/>
              <a:t>podaci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transport: TCP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protokol</a:t>
            </a:r>
            <a:r>
              <a:rPr lang="en-US"/>
              <a:t>: HTTP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3388" y="4768767"/>
            <a:ext cx="3014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hijerarhijska</a:t>
            </a:r>
            <a:r>
              <a:rPr lang="en-US" dirty="0"/>
              <a:t> </a:t>
            </a:r>
            <a:r>
              <a:rPr lang="en-US" dirty="0" err="1"/>
              <a:t>struktura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aktivne</a:t>
            </a:r>
            <a:r>
              <a:rPr lang="en-US" dirty="0"/>
              <a:t> </a:t>
            </a:r>
            <a:r>
              <a:rPr lang="en-US" dirty="0" err="1"/>
              <a:t>datoteke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</a:t>
            </a:r>
            <a:r>
              <a:rPr lang="en-US"/>
              <a:t>: TCP</a:t>
            </a:r>
            <a:r>
              <a:rPr lang="hr-HR"/>
              <a:t>/UDP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protokol</a:t>
            </a:r>
            <a:r>
              <a:rPr lang="en-US"/>
              <a:t>:</a:t>
            </a:r>
            <a:r>
              <a:rPr lang="hr-HR"/>
              <a:t> </a:t>
            </a:r>
            <a:r>
              <a:rPr lang="en-US"/>
              <a:t>NFS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56" y="3707074"/>
            <a:ext cx="1384217" cy="13842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69221" y="4892210"/>
            <a:ext cx="264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slike poslužitelja (image level backup)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2" y="1108423"/>
            <a:ext cx="1714500" cy="1714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73" y="1127277"/>
            <a:ext cx="1714500" cy="1714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18" y="112727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3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Pohrana podataka - arhitektura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35" y="1103802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3717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99" y="1248445"/>
            <a:ext cx="10515600" cy="5088146"/>
          </a:xfrm>
        </p:spPr>
        <p:txBody>
          <a:bodyPr>
            <a:normAutofit/>
          </a:bodyPr>
          <a:lstStyle/>
          <a:p>
            <a:r>
              <a:rPr lang="hr-HR" sz="2400" dirty="0"/>
              <a:t>Softverski definiran sustav</a:t>
            </a:r>
          </a:p>
          <a:p>
            <a:r>
              <a:rPr lang="hr-HR" sz="2400" dirty="0"/>
              <a:t>Visoko skalabilan, visoko dostupan</a:t>
            </a:r>
          </a:p>
          <a:p>
            <a:r>
              <a:rPr lang="hr-HR" sz="2400" dirty="0" err="1"/>
              <a:t>Always</a:t>
            </a:r>
            <a:r>
              <a:rPr lang="hr-HR" sz="2400" dirty="0"/>
              <a:t> On (no-SPOF)</a:t>
            </a:r>
          </a:p>
          <a:p>
            <a:r>
              <a:rPr lang="hr-HR" sz="2400" dirty="0"/>
              <a:t>Samo-oporavak (</a:t>
            </a:r>
            <a:r>
              <a:rPr lang="hr-HR" sz="2400" dirty="0" err="1"/>
              <a:t>self-healing</a:t>
            </a:r>
            <a:r>
              <a:rPr lang="hr-HR" sz="2400" dirty="0"/>
              <a:t>)</a:t>
            </a:r>
          </a:p>
          <a:p>
            <a:r>
              <a:rPr lang="hr-HR" sz="2400" dirty="0"/>
              <a:t>Geo-</a:t>
            </a:r>
            <a:r>
              <a:rPr lang="hr-HR" sz="2400" dirty="0" err="1"/>
              <a:t>awareness</a:t>
            </a:r>
            <a:endParaRPr lang="hr-HR" sz="2400" dirty="0"/>
          </a:p>
          <a:p>
            <a:r>
              <a:rPr lang="hr-HR" sz="2400" dirty="0"/>
              <a:t>Multi protokol</a:t>
            </a:r>
          </a:p>
          <a:p>
            <a:r>
              <a:rPr lang="hr-HR" sz="2400" dirty="0"/>
              <a:t>Distribuiran na 3 lokacije (OS, ST, ZG)</a:t>
            </a:r>
          </a:p>
          <a:p>
            <a:r>
              <a:rPr lang="hr-HR" sz="2400" dirty="0"/>
              <a:t>Kapacitet: 10+ PB</a:t>
            </a:r>
          </a:p>
          <a:p>
            <a:r>
              <a:rPr lang="hr-HR" sz="2400" dirty="0"/>
              <a:t>Balansiranje opterećenja (LB)</a:t>
            </a:r>
          </a:p>
          <a:p>
            <a:r>
              <a:rPr lang="hr-HR" sz="2400" dirty="0"/>
              <a:t>Replikacija – 2 kopije (&lt; 60 </a:t>
            </a:r>
            <a:r>
              <a:rPr lang="hr-HR" sz="2400" dirty="0" err="1"/>
              <a:t>kB</a:t>
            </a:r>
            <a:r>
              <a:rPr lang="hr-HR" sz="2400" dirty="0"/>
              <a:t>)</a:t>
            </a:r>
          </a:p>
          <a:p>
            <a:r>
              <a:rPr lang="hr-HR" sz="2400" dirty="0" err="1"/>
              <a:t>Erasure</a:t>
            </a:r>
            <a:r>
              <a:rPr lang="hr-HR" sz="2400" dirty="0"/>
              <a:t> </a:t>
            </a:r>
            <a:r>
              <a:rPr lang="hr-HR" sz="2400" dirty="0" err="1"/>
              <a:t>Coding</a:t>
            </a:r>
            <a:r>
              <a:rPr lang="hr-HR" sz="2400" dirty="0"/>
              <a:t> ARC 7+5 (&gt; 60 </a:t>
            </a:r>
            <a:r>
              <a:rPr lang="hr-HR" sz="2400" dirty="0" err="1"/>
              <a:t>kB</a:t>
            </a:r>
            <a:r>
              <a:rPr lang="hr-HR" sz="2400" dirty="0"/>
              <a:t>)</a:t>
            </a:r>
          </a:p>
          <a:p>
            <a:endParaRPr lang="hr-HR" sz="24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Pohrana podataka - tehnologije</a:t>
            </a:r>
            <a:endParaRPr lang="hr-HR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36" y="1104101"/>
            <a:ext cx="4542473" cy="509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6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407091"/>
            <a:ext cx="5181600" cy="45379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Pohrana podataka - integracija</a:t>
            </a:r>
            <a:endParaRPr lang="hr-H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1650"/>
            <a:ext cx="2752724" cy="2705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036" y="4491274"/>
            <a:ext cx="4798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NFS verzija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Veličina diska: 100 GB do 5 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Ograničenje po IP adresi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Pristup: NFS protokol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Pristupni podaci stižu e-mailom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3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7" y="1423189"/>
            <a:ext cx="5590725" cy="4536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Pohrana podataka - integracija</a:t>
            </a:r>
            <a:endParaRPr lang="hr-H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1733"/>
            <a:ext cx="2752725" cy="2704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036" y="4491274"/>
            <a:ext cx="4798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AWS S3 API kompatibilnost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Veličina S3 bucketa: 100 GB do 5 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Autentikacija: Access i Secret ključevi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Pristup: HTTP protokol (aws-cli, s3cmd, curl)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Pristupni podaci stižu e-mailom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6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Cloud </a:t>
            </a:r>
            <a:r>
              <a:rPr lang="hr-HR" dirty="0" err="1"/>
              <a:t>Assembly</a:t>
            </a:r>
            <a:r>
              <a:rPr lang="hr-HR" dirty="0"/>
              <a:t> i NSX-T glavne su komponente </a:t>
            </a:r>
            <a:r>
              <a:rPr lang="hr-HR" dirty="0" err="1"/>
              <a:t>VMware</a:t>
            </a:r>
            <a:r>
              <a:rPr lang="hr-HR" dirty="0"/>
              <a:t>-ove </a:t>
            </a:r>
            <a:r>
              <a:rPr lang="hr-HR" dirty="0" err="1"/>
              <a:t>self-service</a:t>
            </a:r>
            <a:r>
              <a:rPr lang="hr-HR" dirty="0"/>
              <a:t> automatizacije</a:t>
            </a:r>
          </a:p>
          <a:p>
            <a:pPr lvl="1"/>
            <a:r>
              <a:rPr lang="hr-HR" dirty="0"/>
              <a:t>omogućuju ubrzanu uspostavu virtualnog mrežnog okruženja korištenjem unaprijed kreiranih predložaka</a:t>
            </a:r>
          </a:p>
          <a:p>
            <a:pPr lvl="1"/>
            <a:r>
              <a:rPr lang="hr-HR" dirty="0"/>
              <a:t>predložak je moguće kreirati kroz jednostavno </a:t>
            </a:r>
            <a:r>
              <a:rPr lang="hr-HR" i="1" dirty="0"/>
              <a:t>drag </a:t>
            </a:r>
            <a:r>
              <a:rPr lang="hr-HR" i="1" dirty="0" err="1"/>
              <a:t>and</a:t>
            </a:r>
            <a:r>
              <a:rPr lang="hr-HR" i="1" dirty="0"/>
              <a:t> drop </a:t>
            </a:r>
            <a:r>
              <a:rPr lang="hr-HR" dirty="0"/>
              <a:t>sučelje ili koristeći YAML</a:t>
            </a:r>
          </a:p>
          <a:p>
            <a:r>
              <a:rPr lang="hr-HR" dirty="0" err="1"/>
              <a:t>vRA</a:t>
            </a:r>
            <a:r>
              <a:rPr lang="en-GB" dirty="0"/>
              <a:t> </a:t>
            </a:r>
            <a:r>
              <a:rPr lang="hr-HR" dirty="0"/>
              <a:t>podržava korištenje unaprijed kreiranih i na zahtjev kreiranih mreža i sigurnosnih servisa</a:t>
            </a:r>
          </a:p>
          <a:p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Mrežna automatizacija koristeći </a:t>
            </a:r>
            <a:r>
              <a:rPr lang="hr-HR" dirty="0" err="1"/>
              <a:t>vRA</a:t>
            </a:r>
            <a:r>
              <a:rPr lang="hr-HR" dirty="0"/>
              <a:t> i NSX-T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A00E9297-3BCF-7D4A-1C45-0D3A8C42CE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954" y="2362352"/>
            <a:ext cx="5957246" cy="2664812"/>
          </a:xfrm>
        </p:spPr>
      </p:pic>
    </p:spTree>
    <p:extLst>
      <p:ext uri="{BB962C8B-B14F-4D97-AF65-F5344CB8AC3E}">
        <p14:creationId xmlns:p14="http://schemas.microsoft.com/office/powerpoint/2010/main" val="1077660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ADF3A-40EF-30E6-D2C9-E593EC40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Kreiranja VDC-a koristeći Cloud </a:t>
            </a:r>
            <a:r>
              <a:rPr lang="hr-HR" dirty="0" err="1"/>
              <a:t>Assembly</a:t>
            </a:r>
            <a:r>
              <a:rPr lang="hr-HR" dirty="0"/>
              <a:t> predložak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AA0D5D1-F730-7714-85F8-B496F3F9C2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/>
          <a:stretch/>
        </p:blipFill>
        <p:spPr bwMode="auto">
          <a:xfrm>
            <a:off x="1899744" y="1127289"/>
            <a:ext cx="8562323" cy="50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6413ACF-FAC6-20C8-0DB7-93C9726909BF}"/>
              </a:ext>
            </a:extLst>
          </p:cNvPr>
          <p:cNvCxnSpPr/>
          <p:nvPr/>
        </p:nvCxnSpPr>
        <p:spPr>
          <a:xfrm>
            <a:off x="2554014" y="2798379"/>
            <a:ext cx="743344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58E27-1DD9-716B-FDEF-2F0605F6B55E}"/>
              </a:ext>
            </a:extLst>
          </p:cNvPr>
          <p:cNvSpPr txBox="1"/>
          <p:nvPr/>
        </p:nvSpPr>
        <p:spPr>
          <a:xfrm>
            <a:off x="6955791" y="177816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Kreira </a:t>
            </a:r>
            <a:r>
              <a:rPr lang="hr-HR" dirty="0" smtClean="0"/>
              <a:t>Netwo</a:t>
            </a:r>
            <a:r>
              <a:rPr lang="en-US" dirty="0" smtClean="0"/>
              <a:t>r</a:t>
            </a:r>
            <a:r>
              <a:rPr lang="hr-HR" dirty="0" smtClean="0"/>
              <a:t>k </a:t>
            </a:r>
            <a:r>
              <a:rPr lang="hr-HR" dirty="0"/>
              <a:t>Admin (Srce)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30A4B8-7F90-569E-F45D-468AAA60B913}"/>
              </a:ext>
            </a:extLst>
          </p:cNvPr>
          <p:cNvSpPr txBox="1"/>
          <p:nvPr/>
        </p:nvSpPr>
        <p:spPr>
          <a:xfrm>
            <a:off x="6955791" y="3059668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Kreira Cloud </a:t>
            </a:r>
            <a:r>
              <a:rPr lang="hr-HR" dirty="0" err="1"/>
              <a:t>Admin</a:t>
            </a:r>
            <a:r>
              <a:rPr lang="hr-HR" dirty="0"/>
              <a:t> (Ustanova)</a:t>
            </a:r>
          </a:p>
        </p:txBody>
      </p:sp>
    </p:spTree>
    <p:extLst>
      <p:ext uri="{BB962C8B-B14F-4D97-AF65-F5344CB8AC3E}">
        <p14:creationId xmlns:p14="http://schemas.microsoft.com/office/powerpoint/2010/main" val="130862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A6569338-8449-F1EF-4A8D-34570DE557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 </a:t>
            </a:r>
            <a:r>
              <a:rPr lang="hr-HR" dirty="0"/>
              <a:t>mrežne perspektive omogućuje kreiranje:</a:t>
            </a:r>
          </a:p>
          <a:p>
            <a:pPr lvl="1"/>
            <a:r>
              <a:rPr lang="hr-HR" dirty="0"/>
              <a:t>Tier-1 </a:t>
            </a:r>
            <a:r>
              <a:rPr lang="hr-HR" dirty="0" smtClean="0"/>
              <a:t>gatewaya </a:t>
            </a:r>
            <a:r>
              <a:rPr lang="hr-HR" dirty="0"/>
              <a:t>spojenog na Tier-0</a:t>
            </a:r>
          </a:p>
          <a:p>
            <a:pPr lvl="1"/>
            <a:r>
              <a:rPr lang="hr-HR" dirty="0"/>
              <a:t>Load </a:t>
            </a:r>
            <a:r>
              <a:rPr lang="hr-HR" dirty="0" smtClean="0"/>
              <a:t>balancera </a:t>
            </a:r>
            <a:r>
              <a:rPr lang="hr-HR" dirty="0"/>
              <a:t>spojenih na T1</a:t>
            </a:r>
          </a:p>
          <a:p>
            <a:pPr lvl="1"/>
            <a:r>
              <a:rPr lang="hr-HR" dirty="0"/>
              <a:t>Mrežnih segmenata povezanih na T1</a:t>
            </a:r>
          </a:p>
          <a:p>
            <a:pPr lvl="1"/>
            <a:r>
              <a:rPr lang="hr-HR" dirty="0"/>
              <a:t>Sigurnosnih grupa</a:t>
            </a:r>
          </a:p>
          <a:p>
            <a:pPr lvl="1"/>
            <a:r>
              <a:rPr lang="hr-HR" dirty="0"/>
              <a:t>Pravila distribuiranih </a:t>
            </a:r>
            <a:r>
              <a:rPr lang="hr-HR" dirty="0" err="1"/>
              <a:t>vatrozida</a:t>
            </a:r>
            <a:endParaRPr lang="hr-HR" dirty="0"/>
          </a:p>
          <a:p>
            <a:pPr lvl="1"/>
            <a:r>
              <a:rPr lang="hr-HR" dirty="0"/>
              <a:t>DNAT</a:t>
            </a:r>
          </a:p>
          <a:p>
            <a:pPr lvl="1"/>
            <a:endParaRPr lang="hr-HR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18FB76B0-9C0B-D722-4E03-FA71F004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Cloud </a:t>
            </a:r>
            <a:r>
              <a:rPr lang="hr-HR" dirty="0" err="1"/>
              <a:t>Assembly</a:t>
            </a:r>
            <a:r>
              <a:rPr lang="hr-HR" dirty="0"/>
              <a:t> predložak za NSX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xmlns="" id="{6CDC0D63-A6DA-3B4E-E124-9EEABCF6DF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730" y="1339273"/>
            <a:ext cx="5886071" cy="2953815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13364C9-E3D7-9B62-63B5-0607008CDF6D}"/>
              </a:ext>
            </a:extLst>
          </p:cNvPr>
          <p:cNvSpPr/>
          <p:nvPr/>
        </p:nvSpPr>
        <p:spPr>
          <a:xfrm>
            <a:off x="4629726" y="2272269"/>
            <a:ext cx="1240520" cy="108782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D04CB02-5642-D860-11F2-295859084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623" y="3268623"/>
            <a:ext cx="2848903" cy="2580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xmlns="" id="{C0635881-C08B-44E5-31D8-010A7FAA6FF1}"/>
              </a:ext>
            </a:extLst>
          </p:cNvPr>
          <p:cNvSpPr/>
          <p:nvPr/>
        </p:nvSpPr>
        <p:spPr>
          <a:xfrm rot="2852693">
            <a:off x="4088405" y="2899739"/>
            <a:ext cx="777845" cy="1058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692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8B4F3-B3BD-4DB3-81EE-5145CEA2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Virtualni</a:t>
            </a:r>
            <a:r>
              <a:rPr lang="en-GB" dirty="0"/>
              <a:t> </a:t>
            </a:r>
            <a:r>
              <a:rPr lang="en-GB" dirty="0" err="1"/>
              <a:t>podatkovni</a:t>
            </a:r>
            <a:r>
              <a:rPr lang="en-GB" dirty="0"/>
              <a:t> </a:t>
            </a:r>
            <a:r>
              <a:rPr lang="en-GB" dirty="0" err="1"/>
              <a:t>centri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94A42-F713-4546-9009-02AFAE930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3000" dirty="0"/>
              <a:t>Usluga Virtualni podatkovni centri pruža računalne, spremišne i mrežne resurse za potrebu izgradnje vlastitih virtualnih podatkovnih centara. Zasnovana je na računarstvu u oblaku te pruža visoku pouzdanost svih resursa.</a:t>
            </a:r>
          </a:p>
          <a:p>
            <a:endParaRPr lang="hr-HR" dirty="0"/>
          </a:p>
          <a:p>
            <a:r>
              <a:rPr lang="hr-HR" dirty="0"/>
              <a:t>Svojstva usluge:</a:t>
            </a:r>
          </a:p>
          <a:p>
            <a:endParaRPr lang="hr-HR" dirty="0"/>
          </a:p>
          <a:p>
            <a:pPr lvl="1"/>
            <a:r>
              <a:rPr lang="hr-HR" dirty="0"/>
              <a:t>potpuna kontrola nad dodijeljenim resursima putem </a:t>
            </a:r>
            <a:r>
              <a:rPr lang="hr-HR" dirty="0" err="1"/>
              <a:t>samouslužnog</a:t>
            </a:r>
            <a:r>
              <a:rPr lang="hr-HR" dirty="0"/>
              <a:t> (</a:t>
            </a:r>
            <a:r>
              <a:rPr lang="hr-HR" i="1" dirty="0" err="1"/>
              <a:t>self-service</a:t>
            </a:r>
            <a:r>
              <a:rPr lang="hr-HR" dirty="0"/>
              <a:t>) portala</a:t>
            </a:r>
          </a:p>
          <a:p>
            <a:pPr lvl="1"/>
            <a:r>
              <a:rPr lang="hr-HR" dirty="0"/>
              <a:t>mogućnost korištenja automatiziranih procesa za uspostavu virtualnih poslužitelja</a:t>
            </a:r>
          </a:p>
          <a:p>
            <a:pPr lvl="1"/>
            <a:r>
              <a:rPr lang="hr-HR" dirty="0"/>
              <a:t>upravljanje korisnicima i grupama korisnika</a:t>
            </a:r>
          </a:p>
          <a:p>
            <a:pPr lvl="1"/>
            <a:r>
              <a:rPr lang="hr-HR" dirty="0"/>
              <a:t>nadzor stanja i iskorištenosti resursa</a:t>
            </a:r>
          </a:p>
          <a:p>
            <a:pPr lvl="1"/>
            <a:r>
              <a:rPr lang="hr-HR" dirty="0"/>
              <a:t>izvještavanje o korištenju resursa</a:t>
            </a:r>
          </a:p>
        </p:txBody>
      </p:sp>
    </p:spTree>
    <p:extLst>
      <p:ext uri="{BB962C8B-B14F-4D97-AF65-F5344CB8AC3E}">
        <p14:creationId xmlns:p14="http://schemas.microsoft.com/office/powerpoint/2010/main" val="3401024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 smtClean="0"/>
              <a:t>e-mail</a:t>
            </a:r>
            <a:r>
              <a:rPr lang="hr-HR" sz="2400" dirty="0"/>
              <a:t>: </a:t>
            </a:r>
            <a:r>
              <a:rPr lang="en-GB" sz="2400" dirty="0"/>
              <a:t>vdc</a:t>
            </a:r>
            <a:r>
              <a:rPr lang="hr-HR" sz="2400" dirty="0"/>
              <a:t>@srce.hr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/>
              <a:t>www.srce.unizg.hr/</a:t>
            </a:r>
            <a:r>
              <a:rPr lang="en-GB" sz="2400" dirty="0"/>
              <a:t>vdc</a:t>
            </a:r>
            <a:r>
              <a:rPr lang="hr-HR" sz="24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90344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0004" y="201164"/>
            <a:ext cx="10134600" cy="75522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Inicijalna</a:t>
            </a:r>
            <a:r>
              <a:rPr lang="en-GB" dirty="0"/>
              <a:t> </a:t>
            </a:r>
            <a:r>
              <a:rPr lang="en-GB" dirty="0" err="1"/>
              <a:t>Ideja</a:t>
            </a:r>
            <a:r>
              <a:rPr lang="en-GB" dirty="0"/>
              <a:t> :</a:t>
            </a:r>
            <a:br>
              <a:rPr lang="en-GB" dirty="0"/>
            </a:br>
            <a:r>
              <a:rPr lang="hr-HR" dirty="0"/>
              <a:t>Centralni </a:t>
            </a:r>
            <a:r>
              <a:rPr lang="hr-HR" i="1" dirty="0"/>
              <a:t>s</a:t>
            </a:r>
            <a:r>
              <a:rPr lang="en-US" i="1" dirty="0" err="1"/>
              <a:t>tretched</a:t>
            </a:r>
            <a:r>
              <a:rPr lang="hr-HR" i="1" dirty="0"/>
              <a:t>-c</a:t>
            </a:r>
            <a:r>
              <a:rPr lang="en-US" i="1" dirty="0"/>
              <a:t>luster </a:t>
            </a:r>
            <a:r>
              <a:rPr lang="hr-HR" dirty="0"/>
              <a:t>+ </a:t>
            </a:r>
            <a:r>
              <a:rPr lang="en-US" dirty="0"/>
              <a:t>“</a:t>
            </a:r>
            <a:r>
              <a:rPr lang="en-US" i="1" dirty="0" err="1"/>
              <a:t>DR</a:t>
            </a:r>
            <a:r>
              <a:rPr lang="en-US" dirty="0" err="1"/>
              <a:t>”sjedi</a:t>
            </a:r>
            <a:r>
              <a:rPr lang="hr-HR" dirty="0"/>
              <a:t>šta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73" y="1063591"/>
            <a:ext cx="5493232" cy="510322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F7FD1B-8895-025F-9B12-E8724C0D0AF7}"/>
              </a:ext>
            </a:extLst>
          </p:cNvPr>
          <p:cNvSpPr txBox="1"/>
          <p:nvPr/>
        </p:nvSpPr>
        <p:spPr>
          <a:xfrm>
            <a:off x="641322" y="1595471"/>
            <a:ext cx="2448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Povećana skalabilnost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/>
              <a:t>Data </a:t>
            </a:r>
            <a:r>
              <a:rPr lang="hr-HR" i="1" dirty="0" err="1"/>
              <a:t>resiliency</a:t>
            </a:r>
            <a:endParaRPr lang="en-GB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Jednostavnije</a:t>
            </a:r>
            <a:r>
              <a:rPr lang="en-GB" dirty="0"/>
              <a:t> </a:t>
            </a:r>
            <a:r>
              <a:rPr lang="en-GB" dirty="0" err="1"/>
              <a:t>kori</a:t>
            </a:r>
            <a:r>
              <a:rPr lang="hr-HR" dirty="0" err="1"/>
              <a:t>štenje</a:t>
            </a:r>
            <a:r>
              <a:rPr lang="hr-HR" dirty="0"/>
              <a:t> </a:t>
            </a:r>
            <a:r>
              <a:rPr lang="en-GB" dirty="0"/>
              <a:t>/ </a:t>
            </a:r>
            <a:r>
              <a:rPr lang="en-GB" dirty="0" err="1"/>
              <a:t>ve</a:t>
            </a:r>
            <a:r>
              <a:rPr lang="hr-HR" dirty="0" err="1"/>
              <a:t>ća</a:t>
            </a:r>
            <a:r>
              <a:rPr lang="hr-HR" dirty="0"/>
              <a:t> dostupnost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Lakše odobravanje</a:t>
            </a:r>
            <a:r>
              <a:rPr lang="en-GB" dirty="0"/>
              <a:t> / </a:t>
            </a:r>
            <a:r>
              <a:rPr lang="en-GB" dirty="0" err="1"/>
              <a:t>upravljanje</a:t>
            </a:r>
            <a:r>
              <a:rPr lang="en-GB" dirty="0"/>
              <a:t> </a:t>
            </a:r>
            <a:r>
              <a:rPr lang="hr-HR" dirty="0"/>
              <a:t>resurs</a:t>
            </a:r>
            <a:r>
              <a:rPr lang="en-GB" dirty="0" err="1"/>
              <a:t>ima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“VPS 2” / VDC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006B2C-0B8A-B0A9-3564-22419B7DEAA3}"/>
              </a:ext>
            </a:extLst>
          </p:cNvPr>
          <p:cNvSpPr txBox="1"/>
          <p:nvPr/>
        </p:nvSpPr>
        <p:spPr>
          <a:xfrm>
            <a:off x="8734097" y="1475652"/>
            <a:ext cx="2951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/>
              <a:t>Self-service</a:t>
            </a:r>
            <a:r>
              <a:rPr lang="hr-HR" dirty="0"/>
              <a:t> </a:t>
            </a:r>
            <a:r>
              <a:rPr lang="en-GB" dirty="0" err="1"/>
              <a:t>pos</a:t>
            </a:r>
            <a:r>
              <a:rPr lang="hr-HR" dirty="0" err="1"/>
              <a:t>lužiteljski</a:t>
            </a:r>
            <a:r>
              <a:rPr lang="hr-HR" dirty="0"/>
              <a:t> resursi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/>
              <a:t>Self-service</a:t>
            </a:r>
            <a:r>
              <a:rPr lang="hr-HR" dirty="0"/>
              <a:t> sigurnosna pohrana podataka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/>
              <a:t>Self-service</a:t>
            </a:r>
            <a:r>
              <a:rPr lang="hr-HR" dirty="0"/>
              <a:t> podatkovna spremišta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/>
              <a:t>Self-service </a:t>
            </a:r>
            <a:r>
              <a:rPr lang="hr-HR" i="1" dirty="0" err="1"/>
              <a:t>networking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107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9A3720A-9E3B-8734-3C8E-B9CB9B71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Self-service </a:t>
            </a:r>
            <a:r>
              <a:rPr lang="en-GB" dirty="0" err="1"/>
              <a:t>topologija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CB07B8-8276-5C4E-77D0-649517ED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://vdc.srce.hr</a:t>
            </a:r>
            <a:endParaRPr lang="en-GB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hr-HR" dirty="0"/>
          </a:p>
          <a:p>
            <a:r>
              <a:rPr lang="en-GB" b="1" i="1" dirty="0"/>
              <a:t>Identity Manager </a:t>
            </a:r>
            <a:r>
              <a:rPr lang="en-GB" dirty="0"/>
              <a:t>–</a:t>
            </a:r>
            <a:r>
              <a:rPr lang="hr-HR" dirty="0"/>
              <a:t> AAI</a:t>
            </a:r>
            <a:r>
              <a:rPr lang="en-GB" dirty="0"/>
              <a:t> </a:t>
            </a:r>
            <a:r>
              <a:rPr lang="hr-HR" i="1" dirty="0"/>
              <a:t>single-</a:t>
            </a:r>
            <a:r>
              <a:rPr lang="hr-HR" i="1" dirty="0" err="1"/>
              <a:t>sign</a:t>
            </a:r>
            <a:r>
              <a:rPr lang="hr-HR" dirty="0"/>
              <a:t> on</a:t>
            </a:r>
            <a:r>
              <a:rPr lang="en-GB" dirty="0"/>
              <a:t>– </a:t>
            </a:r>
            <a:r>
              <a:rPr lang="hr-HR" dirty="0" err="1"/>
              <a:t>konfigurabilni</a:t>
            </a:r>
            <a:r>
              <a:rPr lang="hr-HR" dirty="0"/>
              <a:t> katalog neovisnih VDC komponenata i ostalo</a:t>
            </a:r>
          </a:p>
          <a:p>
            <a:endParaRPr lang="en-GB" dirty="0"/>
          </a:p>
          <a:p>
            <a:r>
              <a:rPr lang="en-GB" b="1" i="1" dirty="0"/>
              <a:t>Cloud Services </a:t>
            </a:r>
            <a:r>
              <a:rPr lang="en-GB" b="1" i="1" dirty="0" err="1"/>
              <a:t>Consol</a:t>
            </a:r>
            <a:r>
              <a:rPr lang="hr-HR" b="1" i="1" dirty="0"/>
              <a:t>e </a:t>
            </a:r>
            <a:r>
              <a:rPr lang="hr-HR" dirty="0"/>
              <a:t>– katalog upravljačkih komponenata VDC-a</a:t>
            </a:r>
          </a:p>
          <a:p>
            <a:endParaRPr lang="hr-HR" dirty="0"/>
          </a:p>
          <a:p>
            <a:r>
              <a:rPr lang="en-GB" b="1" i="1" dirty="0"/>
              <a:t>Service Broker </a:t>
            </a:r>
            <a:r>
              <a:rPr lang="hr-HR" dirty="0"/>
              <a:t>– katalog korisničkih</a:t>
            </a:r>
            <a:r>
              <a:rPr lang="en-GB" dirty="0"/>
              <a:t> </a:t>
            </a:r>
            <a:r>
              <a:rPr lang="en-GB" dirty="0" err="1"/>
              <a:t>opcija</a:t>
            </a:r>
            <a:r>
              <a:rPr lang="hr-HR" dirty="0"/>
              <a:t> </a:t>
            </a:r>
            <a:r>
              <a:rPr lang="en-GB" dirty="0"/>
              <a:t>/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svim</a:t>
            </a:r>
            <a:r>
              <a:rPr lang="en-GB" dirty="0"/>
              <a:t> </a:t>
            </a:r>
            <a:r>
              <a:rPr lang="en-GB" dirty="0" err="1"/>
              <a:t>temeljnim</a:t>
            </a:r>
            <a:r>
              <a:rPr lang="en-GB" dirty="0"/>
              <a:t> </a:t>
            </a:r>
            <a:r>
              <a:rPr lang="en-GB" dirty="0" err="1"/>
              <a:t>funkcijama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upravljanje</a:t>
            </a:r>
            <a:r>
              <a:rPr lang="en-GB" dirty="0"/>
              <a:t> </a:t>
            </a:r>
            <a:r>
              <a:rPr lang="en-GB" dirty="0" err="1"/>
              <a:t>dodijeljenim</a:t>
            </a:r>
            <a:r>
              <a:rPr lang="en-GB" dirty="0"/>
              <a:t> </a:t>
            </a:r>
            <a:r>
              <a:rPr lang="en-GB" dirty="0" err="1"/>
              <a:t>resursima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hr-HR" dirty="0"/>
          </a:p>
          <a:p>
            <a:r>
              <a:rPr lang="hr-HR" dirty="0" err="1"/>
              <a:t>Samouslužni</a:t>
            </a:r>
            <a:r>
              <a:rPr lang="hr-HR" dirty="0"/>
              <a:t> portal za upravljanje sigurnosnom pohranom podataka</a:t>
            </a: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Portal za pristup dodijeljenim</a:t>
            </a:r>
            <a:r>
              <a:rPr lang="en-GB" dirty="0"/>
              <a:t> </a:t>
            </a:r>
            <a:r>
              <a:rPr lang="en-GB" dirty="0" err="1"/>
              <a:t>spremi</a:t>
            </a:r>
            <a:r>
              <a:rPr lang="hr-HR" dirty="0" err="1"/>
              <a:t>šnim</a:t>
            </a:r>
            <a:r>
              <a:rPr lang="hr-HR" dirty="0"/>
              <a:t> resursima objektnog tipa</a:t>
            </a: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31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05204"/>
            <a:ext cx="10515600" cy="875847"/>
          </a:xfrm>
        </p:spPr>
        <p:txBody>
          <a:bodyPr>
            <a:noAutofit/>
          </a:bodyPr>
          <a:lstStyle/>
          <a:p>
            <a:r>
              <a:rPr lang="en-GB" sz="3600" dirty="0"/>
              <a:t>1. </a:t>
            </a:r>
            <a:r>
              <a:rPr lang="en-GB" sz="3600" dirty="0" err="1"/>
              <a:t>Stanica</a:t>
            </a:r>
            <a:r>
              <a:rPr lang="en-GB" sz="3600" dirty="0"/>
              <a:t> : Identity Manager</a:t>
            </a:r>
            <a:endParaRPr lang="hr-HR" sz="36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15A9A32B-EACA-8C32-911F-C8960834B1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20068" y="3035400"/>
            <a:ext cx="5181600" cy="2976712"/>
          </a:xfr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4A9F6F51-960B-2A53-551D-7E1710C43D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1126935"/>
            <a:ext cx="3862820" cy="508793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3DA372-4676-D125-D172-EAA97C8E0F58}"/>
              </a:ext>
            </a:extLst>
          </p:cNvPr>
          <p:cNvSpPr txBox="1"/>
          <p:nvPr/>
        </p:nvSpPr>
        <p:spPr>
          <a:xfrm>
            <a:off x="5131782" y="1225883"/>
            <a:ext cx="5551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putem</a:t>
            </a:r>
            <a:r>
              <a:rPr lang="en-GB" dirty="0"/>
              <a:t> </a:t>
            </a:r>
            <a:r>
              <a:rPr lang="en-GB" dirty="0" err="1" smtClean="0"/>
              <a:t>AAI@EduHr</a:t>
            </a:r>
            <a:r>
              <a:rPr lang="en-GB" dirty="0" smtClean="0"/>
              <a:t> </a:t>
            </a:r>
            <a:r>
              <a:rPr lang="en-GB" dirty="0" err="1"/>
              <a:t>virtualnog</a:t>
            </a:r>
            <a:r>
              <a:rPr lang="en-GB" dirty="0"/>
              <a:t> </a:t>
            </a:r>
            <a:r>
              <a:rPr lang="en-GB" dirty="0" err="1"/>
              <a:t>identiteta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Inicijalni</a:t>
            </a:r>
            <a:r>
              <a:rPr lang="en-GB" dirty="0" smtClean="0"/>
              <a:t> </a:t>
            </a:r>
            <a:r>
              <a:rPr lang="en-GB" dirty="0" err="1"/>
              <a:t>odabir</a:t>
            </a:r>
            <a:r>
              <a:rPr lang="en-GB" dirty="0"/>
              <a:t> </a:t>
            </a:r>
            <a:r>
              <a:rPr lang="en-GB" dirty="0" err="1"/>
              <a:t>domene</a:t>
            </a:r>
            <a:r>
              <a:rPr lang="en-GB" dirty="0"/>
              <a:t> </a:t>
            </a:r>
            <a:r>
              <a:rPr lang="en-GB" dirty="0" err="1"/>
              <a:t>korisni</a:t>
            </a:r>
            <a:r>
              <a:rPr lang="hr-HR" dirty="0"/>
              <a:t>č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ustanove</a:t>
            </a:r>
            <a:r>
              <a:rPr lang="en-GB" dirty="0"/>
              <a:t>.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en-GB" dirty="0" err="1"/>
              <a:t>hrEduPersonPrimaryAffiliation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“</a:t>
            </a:r>
            <a:r>
              <a:rPr lang="en-GB" i="1" dirty="0"/>
              <a:t>employee</a:t>
            </a:r>
            <a:r>
              <a:rPr lang="en-GB" dirty="0"/>
              <a:t>” / ”</a:t>
            </a:r>
            <a:r>
              <a:rPr lang="en-GB" i="1" dirty="0" err="1"/>
              <a:t>affilate</a:t>
            </a:r>
            <a:r>
              <a:rPr lang="en-GB" dirty="0"/>
              <a:t>”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28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01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7570" y="4205911"/>
            <a:ext cx="3498064" cy="1569248"/>
          </a:xfrm>
        </p:spPr>
        <p:txBody>
          <a:bodyPr/>
          <a:lstStyle/>
          <a:p>
            <a:r>
              <a:rPr lang="en-GB" i="1" dirty="0"/>
              <a:t>Service Broker: </a:t>
            </a:r>
            <a:r>
              <a:rPr lang="en-GB" dirty="0" err="1"/>
              <a:t>glavno</a:t>
            </a:r>
            <a:r>
              <a:rPr lang="en-GB" dirty="0"/>
              <a:t> </a:t>
            </a:r>
            <a:r>
              <a:rPr lang="en-GB" dirty="0" err="1"/>
              <a:t>mjesto</a:t>
            </a:r>
            <a:r>
              <a:rPr lang="en-GB" dirty="0"/>
              <a:t> </a:t>
            </a:r>
            <a:r>
              <a:rPr lang="en-GB" dirty="0" err="1"/>
              <a:t>pristupa</a:t>
            </a:r>
            <a:r>
              <a:rPr lang="en-GB" dirty="0"/>
              <a:t> </a:t>
            </a:r>
            <a:r>
              <a:rPr lang="en-GB" dirty="0" err="1"/>
              <a:t>korisni</a:t>
            </a:r>
            <a:r>
              <a:rPr lang="hr-HR" dirty="0" err="1"/>
              <a:t>čkim</a:t>
            </a:r>
            <a:r>
              <a:rPr lang="hr-HR" dirty="0"/>
              <a:t> resursima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873169" y="1334764"/>
            <a:ext cx="4252538" cy="1194871"/>
          </a:xfrm>
        </p:spPr>
        <p:txBody>
          <a:bodyPr/>
          <a:lstStyle/>
          <a:p>
            <a:r>
              <a:rPr lang="en-GB" i="1" dirty="0"/>
              <a:t>Cloud Services Console: </a:t>
            </a:r>
            <a:r>
              <a:rPr lang="en-GB" dirty="0" err="1"/>
              <a:t>glavno</a:t>
            </a:r>
            <a:r>
              <a:rPr lang="en-GB" dirty="0"/>
              <a:t> </a:t>
            </a:r>
            <a:r>
              <a:rPr lang="en-GB" dirty="0" err="1"/>
              <a:t>mjesto</a:t>
            </a:r>
            <a:r>
              <a:rPr lang="en-GB" dirty="0"/>
              <a:t> </a:t>
            </a:r>
            <a:r>
              <a:rPr lang="en-GB" dirty="0" err="1"/>
              <a:t>upravljanja</a:t>
            </a:r>
            <a:r>
              <a:rPr lang="en-GB" dirty="0"/>
              <a:t> VDC </a:t>
            </a:r>
            <a:r>
              <a:rPr lang="en-GB" dirty="0" err="1"/>
              <a:t>infrastrukturom</a:t>
            </a:r>
            <a:endParaRPr lang="hr-H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2./3. </a:t>
            </a:r>
            <a:r>
              <a:rPr lang="en-GB" dirty="0" err="1"/>
              <a:t>Stanica</a:t>
            </a:r>
            <a:r>
              <a:rPr lang="en-GB" dirty="0"/>
              <a:t>: Cloud Services Console / Services Broker</a:t>
            </a:r>
            <a:endParaRPr lang="hr-HR" dirty="0"/>
          </a:p>
        </p:txBody>
      </p:sp>
      <p:pic>
        <p:nvPicPr>
          <p:cNvPr id="17" name="Content Placeholder 26">
            <a:extLst>
              <a:ext uri="{FF2B5EF4-FFF2-40B4-BE49-F238E27FC236}">
                <a16:creationId xmlns:a16="http://schemas.microsoft.com/office/drawing/2014/main" xmlns="" id="{1D832FF0-F800-6CF3-682B-9D2B04C244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573" y="1366658"/>
            <a:ext cx="6085253" cy="2705108"/>
          </a:xfrm>
        </p:spPr>
      </p:pic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xmlns="" id="{49E831FB-55D0-62F5-4E8D-58CD6AF03FF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75172" y="2785314"/>
            <a:ext cx="6463037" cy="2989845"/>
          </a:xfrm>
        </p:spPr>
      </p:pic>
    </p:spTree>
    <p:extLst>
      <p:ext uri="{BB962C8B-B14F-4D97-AF65-F5344CB8AC3E}">
        <p14:creationId xmlns:p14="http://schemas.microsoft.com/office/powerpoint/2010/main" val="258409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CBD92B47-AB5F-3F5B-4796-48A3D5D4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Broker – </a:t>
            </a:r>
            <a:r>
              <a:rPr lang="en-GB" dirty="0" err="1"/>
              <a:t>Zahtjevi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2013EC4-BB91-42FA-609F-EAA4F06C1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580" y="1114114"/>
            <a:ext cx="3741295" cy="50801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9B728D3-1703-3313-C1EB-93C51A1E6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774" y="1114114"/>
            <a:ext cx="3861543" cy="50801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58614E4-2FA5-0B88-FA51-455F9EC67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2" y="1114114"/>
            <a:ext cx="3828852" cy="50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3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B501AF-600B-5ED8-ED00-F3D3C46E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Broker - </a:t>
            </a:r>
            <a:r>
              <a:rPr lang="en-GB" dirty="0" err="1"/>
              <a:t>Odobreni</a:t>
            </a:r>
            <a:r>
              <a:rPr lang="en-GB" dirty="0"/>
              <a:t> </a:t>
            </a:r>
            <a:r>
              <a:rPr lang="en-GB" dirty="0" err="1"/>
              <a:t>resursi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4FA436-4F91-381A-13E5-80EFDE70F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38" y="1122113"/>
            <a:ext cx="10515600" cy="3451361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xmlns="" id="{E1F331F3-7F2F-3F1E-1FCA-0BD81F2A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7538" y="4573474"/>
            <a:ext cx="2573568" cy="212720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249921-37AC-93C4-A500-4A4A71F1DBA4}"/>
              </a:ext>
            </a:extLst>
          </p:cNvPr>
          <p:cNvSpPr txBox="1"/>
          <p:nvPr/>
        </p:nvSpPr>
        <p:spPr>
          <a:xfrm>
            <a:off x="3591409" y="4696082"/>
            <a:ext cx="772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Pregled</a:t>
            </a:r>
            <a:r>
              <a:rPr lang="en-GB" dirty="0"/>
              <a:t> </a:t>
            </a:r>
            <a:r>
              <a:rPr lang="en-GB" dirty="0" err="1"/>
              <a:t>osnovnih</a:t>
            </a:r>
            <a:r>
              <a:rPr lang="en-GB" dirty="0"/>
              <a:t> </a:t>
            </a:r>
            <a:r>
              <a:rPr lang="en-GB" dirty="0" err="1"/>
              <a:t>parametara</a:t>
            </a:r>
            <a:r>
              <a:rPr lang="hr-HR" dirty="0"/>
              <a:t> traženih</a:t>
            </a:r>
            <a:r>
              <a:rPr lang="en-GB" dirty="0"/>
              <a:t>/</a:t>
            </a:r>
            <a:r>
              <a:rPr lang="en-GB" dirty="0" err="1"/>
              <a:t>odobrenih</a:t>
            </a:r>
            <a:r>
              <a:rPr lang="en-GB" dirty="0"/>
              <a:t>/</a:t>
            </a:r>
            <a:r>
              <a:rPr lang="en-GB" dirty="0" err="1"/>
              <a:t>odbijenih</a:t>
            </a:r>
            <a:r>
              <a:rPr lang="en-GB" dirty="0"/>
              <a:t> </a:t>
            </a:r>
            <a:r>
              <a:rPr lang="en-GB" dirty="0" err="1"/>
              <a:t>resursa</a:t>
            </a:r>
            <a:r>
              <a:rPr lang="en-GB" dirty="0"/>
              <a:t>, lease </a:t>
            </a:r>
            <a:r>
              <a:rPr lang="en-GB" dirty="0" err="1"/>
              <a:t>perioda</a:t>
            </a:r>
            <a:r>
              <a:rPr lang="en-GB" dirty="0"/>
              <a:t>, “</a:t>
            </a:r>
            <a:r>
              <a:rPr lang="en-GB" dirty="0" err="1"/>
              <a:t>cijene</a:t>
            </a:r>
            <a:r>
              <a:rPr lang="en-GB" dirty="0"/>
              <a:t>”…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Dodatn</a:t>
            </a:r>
            <a:r>
              <a:rPr lang="hr-HR" dirty="0"/>
              <a:t>e funkcionalnosti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pripadaju</a:t>
            </a:r>
            <a:r>
              <a:rPr lang="hr-HR" dirty="0" err="1"/>
              <a:t>ći</a:t>
            </a:r>
            <a:r>
              <a:rPr lang="hr-HR" dirty="0"/>
              <a:t> </a:t>
            </a:r>
            <a:r>
              <a:rPr lang="en-GB" dirty="0" err="1"/>
              <a:t>zahtjevi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Policy</a:t>
            </a:r>
            <a:r>
              <a:rPr lang="hr-HR" dirty="0"/>
              <a:t> </a:t>
            </a:r>
            <a:r>
              <a:rPr lang="hr-HR" dirty="0" err="1"/>
              <a:t>enforcement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43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937B58-6690-EF68-0343-12A5A079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Deployment monitoring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F92EF3-D250-2CBA-1D4E-4AE63E55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09875"/>
            <a:ext cx="9131913" cy="46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13866</TotalTime>
  <Words>612</Words>
  <Application>Microsoft Office PowerPoint</Application>
  <PresentationFormat>Custom</PresentationFormat>
  <Paragraphs>127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HR-ZOO Usluga Virtualni podatkovni centri (VDC)</vt:lpstr>
      <vt:lpstr>Virtualni podatkovni centri</vt:lpstr>
      <vt:lpstr>Inicijalna Ideja : Centralni stretched-cluster + “DR”sjedišta</vt:lpstr>
      <vt:lpstr>Self-service topologija</vt:lpstr>
      <vt:lpstr>1. Stanica : Identity Manager</vt:lpstr>
      <vt:lpstr>2./3. Stanica: Cloud Services Console / Services Broker</vt:lpstr>
      <vt:lpstr>Service Broker – Zahtjevi</vt:lpstr>
      <vt:lpstr>Service Broker - Odobreni resursi</vt:lpstr>
      <vt:lpstr>Deployment monitoring</vt:lpstr>
      <vt:lpstr>Sigurnosna pohrana (i povrat) podataka</vt:lpstr>
      <vt:lpstr>Sigurnosna pohrana (i povrat) podataka</vt:lpstr>
      <vt:lpstr>Pohrana podataka - općenito</vt:lpstr>
      <vt:lpstr>Pohrana podataka - arhitektura</vt:lpstr>
      <vt:lpstr>Pohrana podataka - tehnologije</vt:lpstr>
      <vt:lpstr>Pohrana podataka - integracija</vt:lpstr>
      <vt:lpstr>Pohrana podataka - integracija</vt:lpstr>
      <vt:lpstr>Mrežna automatizacija koristeći vRA i NSX-T</vt:lpstr>
      <vt:lpstr>Kreiranja VDC-a koristeći Cloud Assembly predložak</vt:lpstr>
      <vt:lpstr>Cloud Assembly predložak za NSX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Kenđel</dc:creator>
  <cp:lastModifiedBy>Dobrisa Dobrenic</cp:lastModifiedBy>
  <cp:revision>120</cp:revision>
  <cp:lastPrinted>2014-06-24T07:01:20Z</cp:lastPrinted>
  <dcterms:created xsi:type="dcterms:W3CDTF">2014-09-19T07:16:42Z</dcterms:created>
  <dcterms:modified xsi:type="dcterms:W3CDTF">2023-03-29T10:38:02Z</dcterms:modified>
</cp:coreProperties>
</file>