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1" r:id="rId4"/>
    <p:sldId id="273" r:id="rId5"/>
    <p:sldId id="262" r:id="rId6"/>
    <p:sldId id="267" r:id="rId7"/>
    <p:sldId id="268" r:id="rId8"/>
    <p:sldId id="264" r:id="rId9"/>
    <p:sldId id="270" r:id="rId10"/>
    <p:sldId id="275" r:id="rId11"/>
    <p:sldId id="272" r:id="rId12"/>
    <p:sldId id="271" r:id="rId13"/>
    <p:sldId id="276" r:id="rId14"/>
    <p:sldId id="274" r:id="rId15"/>
    <p:sldId id="277" r:id="rId16"/>
    <p:sldId id="269" r:id="rId17"/>
    <p:sldId id="257" r:id="rId18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87" d="100"/>
          <a:sy n="87" d="100"/>
        </p:scale>
        <p:origin x="632" y="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6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21.5.2023.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6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21.5.2023.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DCAEA-5AB3-D747-878E-E548152A0BC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51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otvoreni-pristup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gif"/><Relationship Id="rId5" Type="http://schemas.openxmlformats.org/officeDocument/2006/relationships/hyperlink" Target="http://www.srce.unizg.hr/" TargetMode="Externa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IZZI konferencija, 18.5. 2023., Split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IZZI konferencija, 18.5. 2023., Split</a:t>
            </a:r>
            <a:endParaRPr lang="hr-HR" dirty="0"/>
          </a:p>
        </p:txBody>
      </p:sp>
      <p:sp>
        <p:nvSpPr>
          <p:cNvPr id="39" name="TextBox 38"/>
          <p:cNvSpPr txBox="1"/>
          <p:nvPr userDrawn="1"/>
        </p:nvSpPr>
        <p:spPr>
          <a:xfrm>
            <a:off x="5757546" y="2967185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46" y="3976814"/>
            <a:ext cx="918000" cy="362758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2386262" y="2967185"/>
            <a:ext cx="2845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djelo je dano na korištenje pod licencom Creative </a:t>
            </a:r>
            <a:r>
              <a:rPr lang="pt-BR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Imenovanje-Dijeli </a:t>
            </a:r>
            <a:r>
              <a:rPr lang="pt-BR" sz="9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 istim </a:t>
            </a:r>
            <a:r>
              <a:rPr lang="pt-BR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uvjetima</a:t>
            </a:r>
            <a:r>
              <a:rPr lang="hr-HR" sz="900" b="0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9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</a:t>
            </a:r>
            <a:r>
              <a:rPr lang="hr-HR" sz="9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lang="pt-BR" sz="9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eđunarodna</a:t>
            </a:r>
            <a:r>
              <a:rPr lang="pt-B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hr-H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0" y="2967185"/>
            <a:ext cx="1384975" cy="540000"/>
          </a:xfrm>
          <a:prstGeom prst="rect">
            <a:avLst/>
          </a:prstGeom>
        </p:spPr>
      </p:pic>
      <p:sp>
        <p:nvSpPr>
          <p:cNvPr id="43" name="TextBox 42"/>
          <p:cNvSpPr txBox="1"/>
          <p:nvPr userDrawn="1"/>
        </p:nvSpPr>
        <p:spPr>
          <a:xfrm>
            <a:off x="855621" y="3641052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www.srce.unizg.hr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2386262" y="3641052"/>
            <a:ext cx="28456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sng" kern="12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creativecommons.org/licenses/by-sa/4.0/deed.hr</a:t>
            </a:r>
            <a:endParaRPr lang="hr-HR" sz="900" b="1" u="sng" kern="12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6054224" y="3641052"/>
            <a:ext cx="21066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www.srce.unizg.hr/otvoreni-pristup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40" y="3981614"/>
            <a:ext cx="1000095" cy="35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IZZI konferencija, 18.5. 2023., Split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IZZI konferencija, 18.5. 2023., Split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IZZI konferencija, 18.5. 2023., Split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ce.hr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343036" y="2353552"/>
            <a:ext cx="4983875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800" dirty="0" smtClean="0">
                <a:solidFill>
                  <a:schemeClr val="bg1"/>
                </a:solidFill>
              </a:rPr>
              <a:t>Kako će </a:t>
            </a:r>
            <a:r>
              <a:rPr lang="hr-HR" sz="2800" dirty="0" err="1" smtClean="0">
                <a:solidFill>
                  <a:schemeClr val="bg1"/>
                </a:solidFill>
              </a:rPr>
              <a:t>mikrokvalifikacije</a:t>
            </a:r>
            <a:r>
              <a:rPr lang="hr-HR" sz="2800" dirty="0" smtClean="0">
                <a:solidFill>
                  <a:schemeClr val="bg1"/>
                </a:solidFill>
              </a:rPr>
              <a:t> promijeniti obrazovanje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036" y="3867314"/>
            <a:ext cx="5185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Doc. dr. </a:t>
            </a:r>
            <a:r>
              <a:rPr lang="hr-HR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Sandra Kučina </a:t>
            </a:r>
            <a:r>
              <a:rPr lang="hr-HR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Softić</a:t>
            </a: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Sc. </a:t>
            </a:r>
            <a:r>
              <a:rPr lang="hr-HR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hr-HR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Pomoćnica ravnatelja Sveučilišnog računskog centra Srce</a:t>
            </a:r>
          </a:p>
          <a:p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Potpredsjednica EDEN Digital </a:t>
            </a:r>
            <a:r>
              <a:rPr lang="hr-HR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  <a:endParaRPr lang="hr-H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2" y="574859"/>
            <a:ext cx="2328262" cy="90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Vaučeri </a:t>
            </a:r>
            <a:r>
              <a:rPr lang="hr-HR" dirty="0"/>
              <a:t>za razvijanje </a:t>
            </a:r>
            <a:r>
              <a:rPr lang="hr-HR" dirty="0" err="1"/>
              <a:t>mikrokvalifikacija</a:t>
            </a:r>
            <a:r>
              <a:rPr lang="hr-HR" dirty="0"/>
              <a:t> za zelene i digitalne vještine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600" dirty="0" smtClean="0"/>
              <a:t>obrazovni programi izrađeni na temelju standarda zanimanja/skupova kompetencija kao i standarda kvalifikacija/skupova ishoda učenja upisanih u Registar Hrvatskog kvalifikacijskog okvira što znači da moraju sadržavati ishode učenja izravno povezane sa skupovima kompetencija</a:t>
            </a:r>
          </a:p>
          <a:p>
            <a:r>
              <a:rPr lang="en-US" sz="1600" dirty="0" err="1"/>
              <a:t>stjecanje</a:t>
            </a:r>
            <a:r>
              <a:rPr lang="en-US" sz="1600" dirty="0"/>
              <a:t> </a:t>
            </a:r>
            <a:r>
              <a:rPr lang="en-US" sz="1600" dirty="0" err="1"/>
              <a:t>mikrokvalifikacija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djelomičnih</a:t>
            </a:r>
            <a:r>
              <a:rPr lang="en-US" sz="1600" dirty="0"/>
              <a:t> </a:t>
            </a:r>
            <a:r>
              <a:rPr lang="en-US" sz="1600" dirty="0" err="1"/>
              <a:t>kvalifikacija</a:t>
            </a:r>
            <a:endParaRPr lang="hr-HR" sz="1600" dirty="0" smtClean="0"/>
          </a:p>
          <a:p>
            <a:r>
              <a:rPr lang="hr-HR" sz="1600" dirty="0" err="1" smtClean="0"/>
              <a:t>mikrokvalifikacije</a:t>
            </a:r>
            <a:r>
              <a:rPr lang="hr-HR" sz="1600" dirty="0" smtClean="0"/>
              <a:t> usklađene s Registrom HKO</a:t>
            </a:r>
          </a:p>
          <a:p>
            <a:r>
              <a:rPr lang="hr-HR" sz="1600" dirty="0" smtClean="0"/>
              <a:t>financirani </a:t>
            </a:r>
            <a:r>
              <a:rPr lang="hr-HR" sz="1600" dirty="0"/>
              <a:t>iz Nacionalnog plana oporavka i otpornosti putem Ministarstva rada i mirovinskog sustava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934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Mikrokvalifikacije</a:t>
            </a:r>
            <a:r>
              <a:rPr lang="hr-HR" dirty="0" smtClean="0"/>
              <a:t> u visokom obrazovanju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600" dirty="0" smtClean="0"/>
              <a:t>Brojne visokoškolske ustanove provode cjeloživotne programe za koje se dodjeljuju ECTS bodovi</a:t>
            </a:r>
          </a:p>
          <a:p>
            <a:r>
              <a:rPr lang="hr-HR" sz="1600" dirty="0" smtClean="0"/>
              <a:t>Uvođenje </a:t>
            </a:r>
            <a:r>
              <a:rPr lang="hr-HR" sz="1600" dirty="0" err="1" smtClean="0"/>
              <a:t>mikrokvalifikacija</a:t>
            </a:r>
            <a:r>
              <a:rPr lang="hr-HR" sz="1600" dirty="0" smtClean="0"/>
              <a:t> - </a:t>
            </a:r>
            <a:r>
              <a:rPr lang="hr-HR" sz="1600" dirty="0"/>
              <a:t>potrebna jasna vizija što tim sustavom želimo postići i što zapravo možemo postići u kontekstu hrvatskog obrazovnog sustava</a:t>
            </a:r>
          </a:p>
          <a:p>
            <a:endParaRPr lang="hr-HR" sz="1600" dirty="0" smtClean="0"/>
          </a:p>
          <a:p>
            <a:r>
              <a:rPr lang="hr-HR" sz="1600" dirty="0" err="1" smtClean="0"/>
              <a:t>mikrokvalifikacije</a:t>
            </a:r>
            <a:r>
              <a:rPr lang="hr-HR" sz="1600" dirty="0" smtClean="0"/>
              <a:t> </a:t>
            </a:r>
            <a:r>
              <a:rPr lang="hr-HR" sz="1600" dirty="0"/>
              <a:t>moraju imati </a:t>
            </a:r>
            <a:r>
              <a:rPr lang="hr-HR" dirty="0" smtClean="0"/>
              <a:t>:</a:t>
            </a:r>
          </a:p>
          <a:p>
            <a:pPr lvl="1"/>
            <a:r>
              <a:rPr lang="hr-HR" sz="1200" dirty="0" smtClean="0"/>
              <a:t>sustav </a:t>
            </a:r>
            <a:r>
              <a:rPr lang="hr-HR" sz="1200" dirty="0"/>
              <a:t>osiguravanja </a:t>
            </a:r>
            <a:r>
              <a:rPr lang="hr-HR" sz="1200" dirty="0" smtClean="0"/>
              <a:t>kvalitete</a:t>
            </a:r>
          </a:p>
          <a:p>
            <a:pPr lvl="1"/>
            <a:r>
              <a:rPr lang="hr-HR" sz="1200" dirty="0" smtClean="0"/>
              <a:t>odražavati </a:t>
            </a:r>
            <a:r>
              <a:rPr lang="hr-HR" sz="1200" dirty="0"/>
              <a:t>opterećenje u ECTS </a:t>
            </a:r>
            <a:r>
              <a:rPr lang="hr-HR" sz="1200" dirty="0" smtClean="0"/>
              <a:t>bodovima</a:t>
            </a:r>
          </a:p>
          <a:p>
            <a:pPr lvl="1"/>
            <a:r>
              <a:rPr lang="hr-HR" sz="1200" dirty="0" smtClean="0"/>
              <a:t>moraju </a:t>
            </a:r>
            <a:r>
              <a:rPr lang="hr-HR" sz="1200" dirty="0"/>
              <a:t>biti povezane sa nacionalnim kvalifikacijskim </a:t>
            </a:r>
            <a:r>
              <a:rPr lang="hr-HR" sz="1200" dirty="0" smtClean="0"/>
              <a:t>okvirom</a:t>
            </a:r>
          </a:p>
          <a:p>
            <a:endParaRPr lang="hr-HR" dirty="0"/>
          </a:p>
          <a:p>
            <a:r>
              <a:rPr lang="hr-HR" sz="1600" dirty="0" smtClean="0"/>
              <a:t>ključno </a:t>
            </a:r>
            <a:r>
              <a:rPr lang="hr-HR" sz="1600" dirty="0"/>
              <a:t>je da ishodi učenja </a:t>
            </a:r>
            <a:r>
              <a:rPr lang="hr-HR" sz="1600" dirty="0" err="1"/>
              <a:t>mikrokvalifikacija</a:t>
            </a:r>
            <a:r>
              <a:rPr lang="hr-HR" sz="1600" dirty="0"/>
              <a:t> budu usklađeni s ishodima učenja na odgovarajućoj razini visokog obrazovanja u Registru HKO-a</a:t>
            </a:r>
            <a:r>
              <a:rPr lang="hr-HR" dirty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9752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0586" y="-2532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6" y="273847"/>
            <a:ext cx="7283432" cy="388520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570586" y="4107436"/>
            <a:ext cx="72834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i="1" dirty="0">
                <a:latin typeface="Arial" panose="020B0604020202020204" pitchFamily="34" charset="0"/>
                <a:ea typeface="Calibri" panose="020F0502020204030204" pitchFamily="34" charset="0"/>
              </a:rPr>
              <a:t>Iz </a:t>
            </a:r>
            <a:r>
              <a:rPr lang="hr-HR" sz="11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prezentacije </a:t>
            </a:r>
            <a:r>
              <a:rPr lang="hr-HR" sz="1100" i="1" dirty="0">
                <a:latin typeface="Arial" panose="020B0604020202020204" pitchFamily="34" charset="0"/>
                <a:ea typeface="Calibri" panose="020F0502020204030204" pitchFamily="34" charset="0"/>
              </a:rPr>
              <a:t>prof. dr. </a:t>
            </a:r>
            <a:r>
              <a:rPr lang="hr-HR" sz="1100" i="1" dirty="0" err="1">
                <a:latin typeface="Arial" panose="020B0604020202020204" pitchFamily="34" charset="0"/>
                <a:ea typeface="Calibri" panose="020F0502020204030204" pitchFamily="34" charset="0"/>
              </a:rPr>
              <a:t>sc</a:t>
            </a:r>
            <a:r>
              <a:rPr lang="hr-HR" sz="1100" i="1" dirty="0">
                <a:latin typeface="Arial" panose="020B0604020202020204" pitchFamily="34" charset="0"/>
                <a:ea typeface="Calibri" panose="020F0502020204030204" pitchFamily="34" charset="0"/>
              </a:rPr>
              <a:t>. Marta </a:t>
            </a:r>
            <a:r>
              <a:rPr lang="hr-HR" sz="1100" i="1" dirty="0" err="1">
                <a:latin typeface="Arial" panose="020B0604020202020204" pitchFamily="34" charset="0"/>
                <a:ea typeface="Calibri" panose="020F0502020204030204" pitchFamily="34" charset="0"/>
              </a:rPr>
              <a:t>Žuvić</a:t>
            </a:r>
            <a:r>
              <a:rPr lang="hr-HR" sz="1100" i="1" dirty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hr-HR" sz="1100" i="1" dirty="0" err="1">
                <a:latin typeface="Arial" panose="020B0604020202020204" pitchFamily="34" charset="0"/>
                <a:ea typeface="Calibri" panose="020F0502020204030204" pitchFamily="34" charset="0"/>
              </a:rPr>
              <a:t>Mikrokvalifikacije</a:t>
            </a:r>
            <a:r>
              <a:rPr lang="hr-HR" sz="1100" i="1" dirty="0">
                <a:latin typeface="Arial" panose="020B0604020202020204" pitchFamily="34" charset="0"/>
                <a:ea typeface="Calibri" panose="020F0502020204030204" pitchFamily="34" charset="0"/>
              </a:rPr>
              <a:t> na UNIRI - istraživačko-razvojni projekti u </a:t>
            </a:r>
            <a:r>
              <a:rPr lang="hr-HR" sz="11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obrazovanju održane na Srce DEI 2023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542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smtClean="0"/>
              <a:t>IZZI konferencija, 18.5. 2023., Split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611843" y="4135075"/>
            <a:ext cx="699378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prezentacije </a:t>
            </a:r>
            <a:r>
              <a:rPr lang="en-GB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Studijski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programi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Filozofskog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fakulteta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Sveučilišta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Zagrebu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21. </a:t>
            </a:r>
            <a:r>
              <a:rPr lang="en-GB" sz="11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stoljeće</a:t>
            </a:r>
            <a:r>
              <a:rPr lang="hr-HR" sz="11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izv. prof. </a:t>
            </a:r>
            <a:r>
              <a:rPr lang="hr-HR" sz="11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dr.sc. </a:t>
            </a:r>
            <a:r>
              <a:rPr lang="hr-HR" sz="1100" i="1" dirty="0">
                <a:latin typeface="Arial" panose="020B0604020202020204" pitchFamily="34" charset="0"/>
                <a:cs typeface="Arial" panose="020B0604020202020204" pitchFamily="34" charset="0"/>
              </a:rPr>
              <a:t>izv. prof. dr. </a:t>
            </a:r>
            <a:r>
              <a:rPr lang="hr-HR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hr-HR" sz="1100" i="1" dirty="0">
                <a:latin typeface="Arial" panose="020B0604020202020204" pitchFamily="34" charset="0"/>
                <a:cs typeface="Arial" panose="020B0604020202020204" pitchFamily="34" charset="0"/>
              </a:rPr>
              <a:t>. Dolores </a:t>
            </a:r>
            <a:r>
              <a:rPr lang="hr-HR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Grmača</a:t>
            </a:r>
            <a:r>
              <a:rPr lang="hr-HR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i="1" dirty="0">
                <a:latin typeface="Arial" panose="020B0604020202020204" pitchFamily="34" charset="0"/>
                <a:ea typeface="Calibri" panose="020F0502020204030204" pitchFamily="34" charset="0"/>
              </a:rPr>
              <a:t>održane na Srce DEI 2023</a:t>
            </a:r>
            <a:endParaRPr lang="en-US" sz="11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34800"/>
            <a:ext cx="7476964" cy="3800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68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"/>
          <a:stretch/>
        </p:blipFill>
        <p:spPr bwMode="auto">
          <a:xfrm>
            <a:off x="628650" y="196418"/>
            <a:ext cx="7381493" cy="38781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28649" y="4074566"/>
            <a:ext cx="7381494" cy="622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7000"/>
              </a:lnSpc>
              <a:spcAft>
                <a:spcPts val="0"/>
              </a:spcAft>
            </a:pPr>
            <a:r>
              <a:rPr lang="hr-HR" sz="11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 prezentacije </a:t>
            </a:r>
            <a:r>
              <a:rPr lang="hr-HR" sz="11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Mikrokvalifikacije</a:t>
            </a:r>
            <a:r>
              <a:rPr lang="hr-HR" sz="11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studente prava: cjeloživotno učenje „Informacijsko-komunikacijske tehnologije u pravu” na PRAVOS-u</a:t>
            </a:r>
            <a:r>
              <a:rPr lang="hr-HR" sz="11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hr-HR" sz="11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prof. dr. </a:t>
            </a:r>
            <a:r>
              <a:rPr lang="hr-HR" sz="11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</a:t>
            </a:r>
            <a:r>
              <a:rPr lang="hr-HR" sz="11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Mirela Župan s Pravnog fakulteta Sveučilišta u </a:t>
            </a:r>
            <a:r>
              <a:rPr lang="hr-HR" sz="11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Osijeku </a:t>
            </a:r>
            <a:r>
              <a:rPr lang="hr-HR" sz="11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održane na Srce DEI 2023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33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Dokumenti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268019"/>
            <a:ext cx="7886700" cy="3364704"/>
          </a:xfrm>
        </p:spPr>
        <p:txBody>
          <a:bodyPr>
            <a:normAutofit fontScale="92500" lnSpcReduction="10000"/>
          </a:bodyPr>
          <a:lstStyle/>
          <a:p>
            <a:r>
              <a:rPr lang="hr-HR" sz="1600" dirty="0" smtClean="0"/>
              <a:t>Akcijski plan za digitalno obrazovanje 2021. – 2027. </a:t>
            </a:r>
          </a:p>
          <a:p>
            <a:pPr lvl="1"/>
            <a:r>
              <a:rPr lang="hr-HR" sz="1600" dirty="0" err="1"/>
              <a:t>mikrokvalifikacije</a:t>
            </a:r>
            <a:r>
              <a:rPr lang="hr-HR" sz="1600" dirty="0"/>
              <a:t> </a:t>
            </a:r>
            <a:r>
              <a:rPr lang="hr-HR" sz="1600" dirty="0" smtClean="0"/>
              <a:t>alat </a:t>
            </a:r>
            <a:r>
              <a:rPr lang="hr-HR" sz="1600" dirty="0"/>
              <a:t>za podršku relevantnosti, kvaliteti i </a:t>
            </a:r>
            <a:r>
              <a:rPr lang="hr-HR" sz="1600" dirty="0" err="1"/>
              <a:t>uključivosti</a:t>
            </a:r>
            <a:r>
              <a:rPr lang="hr-HR" sz="1600" dirty="0"/>
              <a:t> europskog obrazovanja i osposobljavanja na svim </a:t>
            </a:r>
            <a:r>
              <a:rPr lang="hr-HR" sz="1600" dirty="0" smtClean="0"/>
              <a:t>razinama</a:t>
            </a:r>
          </a:p>
          <a:p>
            <a:r>
              <a:rPr lang="hr-HR" sz="1600" dirty="0" smtClean="0"/>
              <a:t>Program </a:t>
            </a:r>
            <a:r>
              <a:rPr lang="hr-HR" sz="1600" dirty="0"/>
              <a:t>vještina za </a:t>
            </a:r>
            <a:r>
              <a:rPr lang="hr-HR" sz="1600" dirty="0" smtClean="0"/>
              <a:t>Europu, 2020.</a:t>
            </a:r>
          </a:p>
          <a:p>
            <a:pPr lvl="1"/>
            <a:r>
              <a:rPr lang="hr-HR" sz="1600" dirty="0" smtClean="0"/>
              <a:t>Kao jedna od aktivnosti navedena </a:t>
            </a:r>
            <a:r>
              <a:rPr lang="hr-HR" sz="1600" dirty="0"/>
              <a:t>i potpora kvaliteti, transparentnosti i širenju </a:t>
            </a:r>
            <a:r>
              <a:rPr lang="hr-HR" sz="1600" dirty="0" err="1"/>
              <a:t>mikokvalifikacija</a:t>
            </a:r>
            <a:r>
              <a:rPr lang="hr-HR" sz="1600" dirty="0"/>
              <a:t> unutar Europske </a:t>
            </a:r>
            <a:r>
              <a:rPr lang="hr-HR" sz="1600" dirty="0" smtClean="0"/>
              <a:t>unije</a:t>
            </a:r>
          </a:p>
          <a:p>
            <a:r>
              <a:rPr lang="hr-HR" sz="1600" dirty="0" smtClean="0"/>
              <a:t>Europski pristup </a:t>
            </a:r>
            <a:r>
              <a:rPr lang="hr-HR" sz="1600" dirty="0" err="1" smtClean="0"/>
              <a:t>mikrokvalifikacijama</a:t>
            </a:r>
            <a:r>
              <a:rPr lang="hr-HR" sz="1600" dirty="0" smtClean="0"/>
              <a:t>, 2021</a:t>
            </a:r>
          </a:p>
          <a:p>
            <a:r>
              <a:rPr lang="hr-HR" sz="1600" dirty="0" smtClean="0"/>
              <a:t>Komunikacija </a:t>
            </a:r>
            <a:r>
              <a:rPr lang="hr-HR" sz="1600" dirty="0"/>
              <a:t>o europskom prostoru obrazovanja do 2025</a:t>
            </a:r>
            <a:r>
              <a:rPr lang="hr-HR" sz="1600" dirty="0" smtClean="0"/>
              <a:t>.</a:t>
            </a:r>
          </a:p>
          <a:p>
            <a:pPr lvl="1"/>
            <a:r>
              <a:rPr lang="hr-HR" sz="1600" dirty="0"/>
              <a:t>ključna uloga visokog obrazovanja u pružanju potpore cjeloživotnom učenju i otvaranju prema netradicionalnim skupinama </a:t>
            </a:r>
            <a:r>
              <a:rPr lang="hr-HR" sz="1600" dirty="0" smtClean="0"/>
              <a:t>studenata</a:t>
            </a:r>
          </a:p>
          <a:p>
            <a:r>
              <a:rPr lang="hr-HR" sz="1600" dirty="0" smtClean="0"/>
              <a:t>Preporuka </a:t>
            </a:r>
            <a:r>
              <a:rPr lang="hr-HR" sz="1600" dirty="0"/>
              <a:t>o europskom pristupu </a:t>
            </a:r>
            <a:r>
              <a:rPr lang="hr-HR" sz="1600" dirty="0" err="1"/>
              <a:t>mikrokvalifikacijama</a:t>
            </a:r>
            <a:r>
              <a:rPr lang="hr-HR" sz="1600" dirty="0"/>
              <a:t> za cjeloživotno učenje i </a:t>
            </a:r>
            <a:r>
              <a:rPr lang="hr-HR" sz="1600" dirty="0" err="1"/>
              <a:t>zapošljivost</a:t>
            </a:r>
            <a:r>
              <a:rPr lang="hr-HR" sz="1600" dirty="0"/>
              <a:t> </a:t>
            </a:r>
            <a:r>
              <a:rPr lang="hr-HR" sz="1600" dirty="0" smtClean="0"/>
              <a:t>, 2022.</a:t>
            </a:r>
          </a:p>
          <a:p>
            <a:r>
              <a:rPr lang="hr-HR" sz="1600" dirty="0" smtClean="0"/>
              <a:t>Radna skupina </a:t>
            </a:r>
            <a:r>
              <a:rPr lang="hr-HR" sz="1600" dirty="0" err="1" smtClean="0"/>
              <a:t>Bologna</a:t>
            </a:r>
            <a:r>
              <a:rPr lang="hr-HR" sz="1600" dirty="0" smtClean="0"/>
              <a:t> </a:t>
            </a:r>
            <a:r>
              <a:rPr lang="hr-HR" sz="1600" dirty="0" err="1"/>
              <a:t>Follow-Up</a:t>
            </a:r>
            <a:r>
              <a:rPr lang="hr-HR" sz="1600" dirty="0"/>
              <a:t> Group (BFUG) </a:t>
            </a:r>
            <a:r>
              <a:rPr lang="hr-HR" sz="1600" dirty="0" smtClean="0"/>
              <a:t>posvećena </a:t>
            </a:r>
            <a:r>
              <a:rPr lang="hr-HR" sz="1600" dirty="0" err="1"/>
              <a:t>mikrokvalifikacijama</a:t>
            </a:r>
            <a:r>
              <a:rPr lang="hr-HR" sz="1600" dirty="0"/>
              <a:t> </a:t>
            </a:r>
            <a:r>
              <a:rPr lang="hr-HR" sz="1600" dirty="0" smtClean="0"/>
              <a:t>ima zadatak </a:t>
            </a:r>
            <a:r>
              <a:rPr lang="hr-HR" sz="1600" dirty="0"/>
              <a:t>izraditi prijedloge o mogućem integriranju </a:t>
            </a:r>
            <a:r>
              <a:rPr lang="hr-HR" sz="1600" dirty="0" err="1"/>
              <a:t>mikrokvalifikacija</a:t>
            </a:r>
            <a:r>
              <a:rPr lang="hr-HR" sz="1600" dirty="0"/>
              <a:t> u sustav visokog obrazovanja</a:t>
            </a:r>
            <a:endParaRPr lang="hr-HR" sz="1600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5934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04091" y="832340"/>
            <a:ext cx="2758301" cy="1624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C3C00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675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43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1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50"/>
              </a:spcBef>
            </a:pPr>
            <a:r>
              <a:rPr lang="hr-HR" sz="1400" dirty="0" smtClean="0"/>
              <a:t>Centar za e-učenje </a:t>
            </a:r>
          </a:p>
          <a:p>
            <a:pPr>
              <a:spcBef>
                <a:spcPts val="750"/>
              </a:spcBef>
            </a:pPr>
            <a:r>
              <a:rPr lang="hr-HR" sz="1400" dirty="0" smtClean="0"/>
              <a:t>Sveučilišni računski centar </a:t>
            </a:r>
            <a:br>
              <a:rPr lang="hr-HR" sz="1400" dirty="0" smtClean="0"/>
            </a:br>
            <a:r>
              <a:rPr lang="hr-HR" sz="1400" dirty="0" smtClean="0"/>
              <a:t>Sveučilišta u Zagrebu</a:t>
            </a:r>
            <a:br>
              <a:rPr lang="hr-HR" sz="1400" dirty="0" smtClean="0"/>
            </a:br>
            <a:r>
              <a:rPr lang="hr-HR" sz="1400" dirty="0" smtClean="0">
                <a:hlinkClick r:id="rId2"/>
              </a:rPr>
              <a:t>www.srce.hr</a:t>
            </a:r>
            <a:r>
              <a:rPr lang="en-GB" sz="1400" dirty="0" smtClean="0"/>
              <a:t>/</a:t>
            </a:r>
            <a:r>
              <a:rPr lang="en-GB" sz="1400" dirty="0" err="1" smtClean="0"/>
              <a:t>ceu</a:t>
            </a:r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en-GB" sz="1400" dirty="0" smtClean="0"/>
              <a:t>sskucina@srce.hr</a:t>
            </a:r>
            <a:endParaRPr lang="hr-HR" dirty="0"/>
          </a:p>
        </p:txBody>
      </p:sp>
      <p:sp>
        <p:nvSpPr>
          <p:cNvPr id="7" name="Subtitle 2"/>
          <p:cNvSpPr>
            <a:spLocks noGrp="1"/>
          </p:cNvSpPr>
          <p:nvPr/>
        </p:nvSpPr>
        <p:spPr>
          <a:xfrm>
            <a:off x="3590851" y="1083925"/>
            <a:ext cx="4519520" cy="7593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C3C00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675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43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1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50"/>
              </a:spcBef>
            </a:pPr>
            <a:r>
              <a:rPr lang="hr-HR" dirty="0">
                <a:solidFill>
                  <a:srgbClr val="FF0000"/>
                </a:solidFill>
              </a:rPr>
              <a:t>„</a:t>
            </a:r>
            <a:r>
              <a:rPr lang="hr-HR" i="1" dirty="0">
                <a:solidFill>
                  <a:srgbClr val="FF0000"/>
                </a:solidFill>
              </a:rPr>
              <a:t>Nepismeni 21. stoljeća neće biti oni koji ne znaju čitati i pisati, već oni koji ne znaju učiti i dopuniti ili obnoviti svoje znanje</a:t>
            </a:r>
            <a:r>
              <a:rPr lang="hr-HR" dirty="0">
                <a:solidFill>
                  <a:srgbClr val="FF0000"/>
                </a:solidFill>
              </a:rPr>
              <a:t>“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hr-HR" dirty="0" err="1">
                <a:solidFill>
                  <a:srgbClr val="FF0000"/>
                </a:solidFill>
              </a:rPr>
              <a:t>Alvin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Tofler</a:t>
            </a:r>
            <a:r>
              <a:rPr lang="hr-HR" dirty="0">
                <a:solidFill>
                  <a:srgbClr val="FF0000"/>
                </a:solidFill>
              </a:rPr>
              <a:t>, američki </a:t>
            </a:r>
            <a:r>
              <a:rPr lang="hr-HR" dirty="0" err="1">
                <a:solidFill>
                  <a:srgbClr val="FF0000"/>
                </a:solidFill>
              </a:rPr>
              <a:t>futurologist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1679-26BB-0460-0D16-62457002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5DC5B-A73D-9542-34C6-4C4B30DCE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790C9-2B9F-3B42-89B4-56C2150B0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16" y="2186967"/>
            <a:ext cx="54154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2. Međunarodna konferencija o edukacijskim tehnologijama</a:t>
            </a:r>
          </a:p>
          <a:p>
            <a:r>
              <a:rPr lang="hr-HR" sz="2800" dirty="0" smtClean="0"/>
              <a:t>Obrazujemo li danas za vještine budućnosti?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3889" y="5454502"/>
            <a:ext cx="262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Split,  18.5.2023.</a:t>
            </a:r>
            <a:endParaRPr lang="en-GB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51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245" y="1110657"/>
            <a:ext cx="4517756" cy="3364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Obrazovanje i cjeloživotno učenje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1" y="1369219"/>
            <a:ext cx="4284312" cy="3263504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Doba neizvjesnosti koje obilježava masovno otpuštanje radnika, neočekivane ekonomske posljedice, sve veći fokus na vještine i cjeloživotno učenje</a:t>
            </a:r>
          </a:p>
          <a:p>
            <a:r>
              <a:rPr lang="hr-HR" dirty="0" err="1" smtClean="0"/>
              <a:t>Pandemija</a:t>
            </a:r>
            <a:r>
              <a:rPr lang="hr-HR" dirty="0" smtClean="0"/>
              <a:t> COVID-19 ponovo stavila u fokus kratke, zaokružene obrazovne aktivnosti za stjecanje znanja i vještina – MOOC-ove kao i pristup online obrazovnim sadržajima</a:t>
            </a:r>
          </a:p>
          <a:p>
            <a:r>
              <a:rPr lang="hr-HR" dirty="0" smtClean="0"/>
              <a:t>Potreba za stalnim usavršavanjem i prekvalifikacijom</a:t>
            </a:r>
          </a:p>
          <a:p>
            <a:r>
              <a:rPr lang="hr-HR" dirty="0" smtClean="0"/>
              <a:t>specifične vještine, personalizirane, kraće, pružaju posebnu vrijednost i relevantnost</a:t>
            </a:r>
          </a:p>
          <a:p>
            <a:r>
              <a:rPr lang="hr-HR" dirty="0" smtClean="0"/>
              <a:t>digitalne tehnologije sastavni dio sve većeg broja zanimanja</a:t>
            </a:r>
          </a:p>
          <a:p>
            <a:endParaRPr lang="hr-HR" dirty="0" smtClean="0"/>
          </a:p>
          <a:p>
            <a:r>
              <a:rPr lang="hr-HR" dirty="0" smtClean="0"/>
              <a:t>Više poslova tijekom života, sa svakim novim poslom</a:t>
            </a:r>
            <a:br>
              <a:rPr lang="hr-HR" dirty="0" smtClean="0"/>
            </a:br>
            <a:r>
              <a:rPr lang="hr-HR" dirty="0" smtClean="0"/>
              <a:t>potrebne su nova znanja i vještine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4827734" y="4259393"/>
            <a:ext cx="4461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Izvor: M. </a:t>
            </a:r>
            <a:r>
              <a:rPr lang="hr-HR" sz="800" dirty="0" err="1" smtClean="0"/>
              <a:t>Horgan</a:t>
            </a:r>
            <a:r>
              <a:rPr lang="hr-HR" sz="800" dirty="0" smtClean="0"/>
              <a:t>, </a:t>
            </a:r>
            <a:r>
              <a:rPr lang="hr-HR" sz="800" dirty="0" err="1" smtClean="0"/>
              <a:t>Ec</a:t>
            </a:r>
            <a:r>
              <a:rPr lang="hr-HR" sz="800" dirty="0" smtClean="0"/>
              <a:t> DG </a:t>
            </a:r>
            <a:r>
              <a:rPr lang="hr-HR" sz="800" dirty="0" err="1" smtClean="0"/>
              <a:t>Employment</a:t>
            </a:r>
            <a:r>
              <a:rPr lang="hr-HR" sz="800" dirty="0" smtClean="0"/>
              <a:t>, </a:t>
            </a:r>
            <a:r>
              <a:rPr lang="hr-HR" sz="800" dirty="0" err="1" smtClean="0"/>
              <a:t>Soc</a:t>
            </a:r>
            <a:r>
              <a:rPr lang="hr-HR" sz="800" dirty="0" smtClean="0"/>
              <a:t>. </a:t>
            </a:r>
            <a:r>
              <a:rPr lang="hr-HR" sz="800" dirty="0" err="1" smtClean="0"/>
              <a:t>Affaires</a:t>
            </a:r>
            <a:r>
              <a:rPr lang="hr-HR" sz="800" dirty="0" smtClean="0"/>
              <a:t> </a:t>
            </a:r>
            <a:r>
              <a:rPr lang="hr-HR" sz="800" dirty="0" err="1" smtClean="0"/>
              <a:t>and</a:t>
            </a:r>
            <a:r>
              <a:rPr lang="hr-HR" sz="800" dirty="0" smtClean="0"/>
              <a:t> </a:t>
            </a:r>
            <a:r>
              <a:rPr lang="hr-HR" sz="800" dirty="0" err="1" smtClean="0"/>
              <a:t>Inclusion</a:t>
            </a:r>
            <a:r>
              <a:rPr lang="hr-HR" sz="800" dirty="0" smtClean="0"/>
              <a:t>, e-IRG Workshop, </a:t>
            </a:r>
            <a:r>
              <a:rPr lang="hr-HR" sz="800" dirty="0" err="1" smtClean="0"/>
              <a:t>December</a:t>
            </a:r>
            <a:r>
              <a:rPr lang="hr-HR" sz="800" dirty="0" smtClean="0"/>
              <a:t> 2019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6338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su </a:t>
            </a:r>
            <a:r>
              <a:rPr lang="hr-HR" dirty="0" err="1" smtClean="0"/>
              <a:t>mikrokvalifikacije</a:t>
            </a:r>
            <a:r>
              <a:rPr lang="hr-HR" dirty="0" smtClean="0"/>
              <a:t>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5771" y="1276611"/>
            <a:ext cx="3921403" cy="32635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b="1" dirty="0"/>
              <a:t>Europska komisija definira </a:t>
            </a:r>
            <a:r>
              <a:rPr lang="hr-HR" sz="1600" b="1" dirty="0" err="1"/>
              <a:t>mikrokvalifikacije</a:t>
            </a:r>
            <a:r>
              <a:rPr lang="hr-HR" sz="1600" b="1" dirty="0"/>
              <a:t> </a:t>
            </a:r>
            <a:endParaRPr lang="hr-HR" sz="1600" b="1" dirty="0" smtClean="0"/>
          </a:p>
          <a:p>
            <a:r>
              <a:rPr lang="hr-HR" sz="1600" b="1" dirty="0" smtClean="0"/>
              <a:t>kao </a:t>
            </a:r>
            <a:r>
              <a:rPr lang="hr-HR" sz="1600" b="1" dirty="0"/>
              <a:t>dokaz o stečenim ishodima učenja nakon kratkog iskustva učenja pri čemu su ishodi učenja vrednovani prema transparentnim standardima</a:t>
            </a:r>
            <a:r>
              <a:rPr lang="hr-HR" sz="1600" b="1" dirty="0" smtClean="0"/>
              <a:t>.</a:t>
            </a:r>
          </a:p>
          <a:p>
            <a:endParaRPr lang="hr-HR" sz="1600" b="1" dirty="0"/>
          </a:p>
          <a:p>
            <a:endParaRPr lang="hr-HR" sz="1600" b="1" dirty="0" smtClean="0"/>
          </a:p>
          <a:p>
            <a:endParaRPr lang="en-US" sz="16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62655" y="984142"/>
            <a:ext cx="3649826" cy="35804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600" dirty="0" smtClean="0"/>
          </a:p>
          <a:p>
            <a:r>
              <a:rPr lang="hr-HR" sz="1600" dirty="0" smtClean="0"/>
              <a:t>u </a:t>
            </a:r>
            <a:r>
              <a:rPr lang="hr-HR" sz="1600" dirty="0"/>
              <a:t>vlasništvu polaznika, mogu se dijeliti, prenosive su i mogu se kombinirati u veće cjeline ili </a:t>
            </a:r>
            <a:r>
              <a:rPr lang="hr-HR" sz="1600" dirty="0" smtClean="0"/>
              <a:t>kvalifikacije</a:t>
            </a:r>
            <a:endParaRPr lang="en-US" sz="1600" dirty="0"/>
          </a:p>
          <a:p>
            <a:r>
              <a:rPr lang="hr-HR" sz="1600" dirty="0" smtClean="0"/>
              <a:t>potvrđuju ishode učenja nakon kratkih iskustava učenja, na primjer kratkog tečaja ili osposobljavanja</a:t>
            </a:r>
          </a:p>
          <a:p>
            <a:r>
              <a:rPr lang="hr-HR" sz="1600" dirty="0" smtClean="0"/>
              <a:t>fleksibilne i ciljano pomažu ljudima u stjecanju znanja, vještina i kompetencija koje su im potrebne za osobni i profesionalni razvoj</a:t>
            </a:r>
          </a:p>
          <a:p>
            <a:r>
              <a:rPr lang="hr-HR" sz="1600" dirty="0" smtClean="0"/>
              <a:t>dokaz je sadržan u ovjerenom dokumentu koji navodi ime nositelja,</a:t>
            </a:r>
            <a:br>
              <a:rPr lang="hr-HR" sz="1600" dirty="0" smtClean="0"/>
            </a:br>
            <a:r>
              <a:rPr lang="hr-HR" sz="1600" dirty="0" smtClean="0"/>
              <a:t>stečene ishode učenja, način ocjenjivanja, tijelo koje dodjeljuje te, gdje je primjenjivo,</a:t>
            </a:r>
            <a:br>
              <a:rPr lang="hr-HR" sz="1600" dirty="0" smtClean="0"/>
            </a:br>
            <a:r>
              <a:rPr lang="hr-HR" sz="1600" dirty="0" smtClean="0"/>
              <a:t>razinu kvalifikacijskog okvira i stečene bodove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8711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427" y="1765904"/>
            <a:ext cx="1755648" cy="14542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pPr algn="ctr"/>
            <a:r>
              <a:rPr lang="hr-HR" sz="2400" dirty="0" smtClean="0"/>
              <a:t>Iskustvo učenja</a:t>
            </a:r>
          </a:p>
          <a:p>
            <a:endParaRPr lang="hr-HR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341545" y="1950570"/>
            <a:ext cx="2580985" cy="10849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pPr algn="ctr"/>
            <a:r>
              <a:rPr lang="hr-HR" sz="2400" dirty="0" err="1" smtClean="0"/>
              <a:t>Mikrokvalifikacija</a:t>
            </a:r>
            <a:endParaRPr lang="hr-HR" sz="2400" dirty="0" smtClean="0"/>
          </a:p>
          <a:p>
            <a:endParaRPr lang="hr-HR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584212" y="1785166"/>
            <a:ext cx="1755648" cy="14542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pPr algn="ctr"/>
            <a:r>
              <a:rPr lang="hr-HR" sz="2400" dirty="0" smtClean="0"/>
              <a:t>Dodijeljena</a:t>
            </a:r>
            <a:br>
              <a:rPr lang="hr-HR" sz="2400" dirty="0" smtClean="0"/>
            </a:br>
            <a:r>
              <a:rPr lang="hr-HR" sz="2400" dirty="0" smtClean="0"/>
              <a:t>kvalifikacija</a:t>
            </a:r>
          </a:p>
          <a:p>
            <a:endParaRPr lang="hr-HR" dirty="0"/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65098" y="479407"/>
            <a:ext cx="7480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Mikrokvalifikacije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nisu cilj same po sebi,</a:t>
            </a:r>
            <a:b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već imaju svrhu omogućiti obrazovni i profesionalni razvoj pojedinaca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2900218" y="2290616"/>
            <a:ext cx="441327" cy="443345"/>
          </a:xfrm>
          <a:prstGeom prst="lef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5922530" y="2271353"/>
            <a:ext cx="436707" cy="443345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  <p:sp>
        <p:nvSpPr>
          <p:cNvPr id="2" name="Rectangle 1"/>
          <p:cNvSpPr/>
          <p:nvPr/>
        </p:nvSpPr>
        <p:spPr>
          <a:xfrm>
            <a:off x="926426" y="3375528"/>
            <a:ext cx="74134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Riječ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mikrokvalifikacija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označava i aktivnosti učenja koje vode do vjerodajnice i samu vjerodajnica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Mikrokvalifikacije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mogu nositi kredite ili ne, što omogućava polazniku fleksibilnost odabira putova učenja prema njihovim preferencijama i situaciji</a:t>
            </a:r>
          </a:p>
        </p:txBody>
      </p:sp>
    </p:spTree>
    <p:extLst>
      <p:ext uri="{BB962C8B-B14F-4D97-AF65-F5344CB8AC3E}">
        <p14:creationId xmlns:p14="http://schemas.microsoft.com/office/powerpoint/2010/main" val="304686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Mikrokvalifikacije</a:t>
            </a:r>
            <a:r>
              <a:rPr lang="hr-HR" dirty="0" smtClean="0"/>
              <a:t> i postojeći studijski programi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8651" y="1339272"/>
            <a:ext cx="326967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ŠTO?</a:t>
            </a:r>
          </a:p>
          <a:p>
            <a:r>
              <a:rPr lang="hr-HR" sz="1600" dirty="0" smtClean="0"/>
              <a:t>u odnosu na tradicionalne studijske</a:t>
            </a:r>
            <a:br>
              <a:rPr lang="hr-HR" sz="1600" dirty="0" smtClean="0"/>
            </a:br>
            <a:r>
              <a:rPr lang="hr-HR" sz="1600" dirty="0" smtClean="0"/>
              <a:t>programe </a:t>
            </a:r>
            <a:r>
              <a:rPr lang="hr-HR" sz="1600" dirty="0" err="1" smtClean="0"/>
              <a:t>mikrokvalifikacije</a:t>
            </a:r>
            <a:r>
              <a:rPr lang="hr-HR" sz="1600" dirty="0" smtClean="0"/>
              <a:t> su:</a:t>
            </a:r>
            <a:br>
              <a:rPr lang="hr-HR" sz="1600" dirty="0" smtClean="0"/>
            </a:br>
            <a:r>
              <a:rPr lang="hr-HR" sz="1600" dirty="0" smtClean="0"/>
              <a:t>• </a:t>
            </a:r>
            <a:r>
              <a:rPr lang="hr-HR" sz="1600" b="1" dirty="0" smtClean="0"/>
              <a:t>MANJE</a:t>
            </a:r>
            <a:r>
              <a:rPr lang="hr-HR" sz="1600" dirty="0" smtClean="0"/>
              <a:t> u obujmu (u vremenskom</a:t>
            </a:r>
            <a:br>
              <a:rPr lang="hr-HR" sz="1600" dirty="0" smtClean="0"/>
            </a:br>
            <a:r>
              <a:rPr lang="hr-HR" sz="1600" dirty="0" smtClean="0"/>
              <a:t>trajanju i radnom opterećenju</a:t>
            </a:r>
            <a:br>
              <a:rPr lang="hr-HR" sz="1600" dirty="0" smtClean="0"/>
            </a:br>
            <a:r>
              <a:rPr lang="hr-HR" sz="1600" dirty="0" smtClean="0"/>
              <a:t>studenata)</a:t>
            </a:r>
            <a:br>
              <a:rPr lang="hr-HR" sz="1600" dirty="0" smtClean="0"/>
            </a:br>
            <a:r>
              <a:rPr lang="hr-HR" sz="1600" dirty="0" smtClean="0"/>
              <a:t>• </a:t>
            </a:r>
            <a:r>
              <a:rPr lang="hr-HR" sz="1600" b="1" dirty="0" smtClean="0"/>
              <a:t>USKO USMJERENE </a:t>
            </a:r>
            <a:r>
              <a:rPr lang="hr-HR" sz="1600" dirty="0" smtClean="0"/>
              <a:t>na pojedina</a:t>
            </a:r>
            <a:br>
              <a:rPr lang="hr-HR" sz="1600" dirty="0" smtClean="0"/>
            </a:br>
            <a:r>
              <a:rPr lang="hr-HR" sz="1600" dirty="0" smtClean="0"/>
              <a:t>znanja i vještine odnosno studijske</a:t>
            </a:r>
            <a:br>
              <a:rPr lang="hr-HR" sz="1600" dirty="0" smtClean="0"/>
            </a:br>
            <a:r>
              <a:rPr lang="hr-HR" sz="1600" dirty="0" smtClean="0"/>
              <a:t>teme</a:t>
            </a:r>
            <a:br>
              <a:rPr lang="hr-HR" sz="1600" dirty="0" smtClean="0"/>
            </a:br>
            <a:r>
              <a:rPr lang="hr-HR" sz="1600" dirty="0" smtClean="0"/>
              <a:t>• </a:t>
            </a:r>
            <a:r>
              <a:rPr lang="hr-HR" sz="1600" b="1" dirty="0" smtClean="0"/>
              <a:t>FLEKSIBILNIJE</a:t>
            </a:r>
            <a:r>
              <a:rPr lang="hr-HR" sz="1600" dirty="0" smtClean="0"/>
              <a:t> u načinima isporuke</a:t>
            </a:r>
            <a:endParaRPr lang="hr-H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1" y="1339271"/>
            <a:ext cx="3269673" cy="26084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ZAŠTO?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različiti programi imaju različite, a ipak vrlo često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preklapajuće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svrhe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sz="1600" dirty="0" smtClean="0"/>
          </a:p>
          <a:p>
            <a:endParaRPr lang="hr-HR" sz="1000" dirty="0"/>
          </a:p>
        </p:txBody>
      </p:sp>
      <p:sp>
        <p:nvSpPr>
          <p:cNvPr id="6" name="Oval 5"/>
          <p:cNvSpPr/>
          <p:nvPr/>
        </p:nvSpPr>
        <p:spPr>
          <a:xfrm>
            <a:off x="4457125" y="2308431"/>
            <a:ext cx="1701716" cy="11532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160036" y="2935328"/>
            <a:ext cx="1739159" cy="11094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842746" y="2571702"/>
            <a:ext cx="1917204" cy="9493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622719" y="2718773"/>
            <a:ext cx="1129641" cy="30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osobni razvoj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5545694" y="3435925"/>
            <a:ext cx="14199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Obrazovanje i usavršavanje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366454" y="2805488"/>
            <a:ext cx="14199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profesionalni razvoj</a:t>
            </a:r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914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3847"/>
            <a:ext cx="7719671" cy="4561624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520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96" t="3785" b="2460"/>
          <a:stretch/>
        </p:blipFill>
        <p:spPr>
          <a:xfrm>
            <a:off x="374651" y="273847"/>
            <a:ext cx="7985578" cy="4274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1771" y="4332641"/>
            <a:ext cx="4042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S. </a:t>
            </a:r>
            <a:r>
              <a:rPr lang="hr-HR" sz="1200" dirty="0" err="1" smtClean="0"/>
              <a:t>Kušić</a:t>
            </a:r>
            <a:r>
              <a:rPr lang="hr-HR" sz="1200" dirty="0" smtClean="0"/>
              <a:t>, </a:t>
            </a:r>
            <a:r>
              <a:rPr lang="hr-HR" sz="1200" dirty="0" err="1" smtClean="0"/>
              <a:t>webinar</a:t>
            </a:r>
            <a:r>
              <a:rPr lang="hr-HR" sz="1200" dirty="0" smtClean="0"/>
              <a:t>, AZVO, 29.3. 2022.</a:t>
            </a:r>
            <a:endParaRPr lang="en-GB" sz="1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16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Koje EU standardne elemente </a:t>
            </a:r>
            <a:r>
              <a:rPr lang="hr-HR" dirty="0" err="1" smtClean="0"/>
              <a:t>mikrokvalifikacije</a:t>
            </a:r>
            <a:r>
              <a:rPr lang="hr-HR" dirty="0" smtClean="0"/>
              <a:t> trebaju imati?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18.5. 2023., Split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236602"/>
            <a:ext cx="8405465" cy="35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35001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2161</TotalTime>
  <Words>847</Words>
  <Application>Microsoft Office PowerPoint</Application>
  <PresentationFormat>On-screen Show (16:9)</PresentationFormat>
  <Paragraphs>99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Srce - 4x3</vt:lpstr>
      <vt:lpstr>Imenovanje-Nekomercijalno-Bez prerada (CC BY-NC-ND)</vt:lpstr>
      <vt:lpstr>PowerPoint Presentation</vt:lpstr>
      <vt:lpstr>PowerPoint Presentation</vt:lpstr>
      <vt:lpstr>Obrazovanje i cjeloživotno učenje</vt:lpstr>
      <vt:lpstr>Što su mikrokvalifikacije?</vt:lpstr>
      <vt:lpstr>PowerPoint Presentation</vt:lpstr>
      <vt:lpstr>Mikrokvalifikacije i postojeći studijski programi</vt:lpstr>
      <vt:lpstr>PowerPoint Presentation</vt:lpstr>
      <vt:lpstr>PowerPoint Presentation</vt:lpstr>
      <vt:lpstr>Koje EU standardne elemente mikrokvalifikacije trebaju imati?</vt:lpstr>
      <vt:lpstr>Vaučeri za razvijanje mikrokvalifikacija za zelene i digitalne vještine</vt:lpstr>
      <vt:lpstr>Mikrokvalifikacije u visokom obrazovanju</vt:lpstr>
      <vt:lpstr>PowerPoint Presentation</vt:lpstr>
      <vt:lpstr>PowerPoint Presentation</vt:lpstr>
      <vt:lpstr>PowerPoint Presentation</vt:lpstr>
      <vt:lpstr>Dokumenti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Sandra</cp:lastModifiedBy>
  <cp:revision>82</cp:revision>
  <cp:lastPrinted>2014-06-24T07:01:20Z</cp:lastPrinted>
  <dcterms:created xsi:type="dcterms:W3CDTF">2014-09-19T07:16:42Z</dcterms:created>
  <dcterms:modified xsi:type="dcterms:W3CDTF">2023-05-21T10:48:39Z</dcterms:modified>
</cp:coreProperties>
</file>