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2" roundtripDataSignature="AMtx7mhTFF+yZGRCLTAOE9NYBjVSnupGH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4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rce.unizg.hr/" TargetMode="External"/><Relationship Id="rId2" Type="http://schemas.openxmlformats.org/officeDocument/2006/relationships/image" Target="../media/image8.png"/><Relationship Id="rId1" Type="http://schemas.openxmlformats.org/officeDocument/2006/relationships/theme" Target="../theme/theme2.xml"/><Relationship Id="rId4" Type="http://schemas.openxmlformats.org/officeDocument/2006/relationships/image" Target="../media/image9.gif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5659" cy="498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0443" y="0"/>
            <a:ext cx="2945659" cy="4980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28584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" name="Google Shape;9;n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638424" y="9004812"/>
            <a:ext cx="685385" cy="27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10;n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99872" y="8923812"/>
            <a:ext cx="1107980" cy="4320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3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4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2235bd25f0f_1_9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00" cy="39087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g2235bd25f0f_1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6:notes"/>
          <p:cNvSpPr txBox="1">
            <a:spLocks noGrp="1"/>
          </p:cNvSpPr>
          <p:nvPr>
            <p:ph type="body" idx="1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creativecommons.org/licenses/by-nc/4.0/deed.hr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hyperlink" Target="http://creativecommons.org/licenses/by/4.0/deed.hr" TargetMode="Externa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8"/>
          <p:cNvSpPr txBox="1">
            <a:spLocks noGrp="1"/>
          </p:cNvSpPr>
          <p:nvPr>
            <p:ph type="ctrTitle"/>
          </p:nvPr>
        </p:nvSpPr>
        <p:spPr>
          <a:xfrm>
            <a:off x="361626" y="2780827"/>
            <a:ext cx="11595315" cy="17354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8"/>
          <p:cNvSpPr txBox="1">
            <a:spLocks noGrp="1"/>
          </p:cNvSpPr>
          <p:nvPr>
            <p:ph type="subTitle" idx="1"/>
          </p:nvPr>
        </p:nvSpPr>
        <p:spPr>
          <a:xfrm>
            <a:off x="361627" y="4583844"/>
            <a:ext cx="11595314" cy="11245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0" name="Google Shape;20;p8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8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22" name="Google Shape;22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79631" y="337940"/>
            <a:ext cx="1165356" cy="473023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8"/>
          <p:cNvSpPr txBox="1"/>
          <p:nvPr/>
        </p:nvSpPr>
        <p:spPr>
          <a:xfrm>
            <a:off x="254848" y="920836"/>
            <a:ext cx="4031873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lang="hr-HR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Dani e-infrastrukture – Srce DEI 2023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rPr lang="hr-HR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Konferencija projekta HR-ZOO</a:t>
            </a:r>
            <a:br>
              <a:rPr lang="hr-HR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hr-HR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28. – 30. ožujka 2023. </a:t>
            </a: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" name="Google Shape;24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696180" y="5708409"/>
            <a:ext cx="3431488" cy="947968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5;p8"/>
          <p:cNvSpPr/>
          <p:nvPr/>
        </p:nvSpPr>
        <p:spPr>
          <a:xfrm>
            <a:off x="8638308" y="6526165"/>
            <a:ext cx="3510289" cy="3385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Konferencija je sufinancirana sredstvima Europske unije iz Europskog fonda za regionalni razvoj.</a:t>
            </a:r>
            <a:endParaRPr sz="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" name="Google Shape;26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649528" y="5516512"/>
            <a:ext cx="2215504" cy="13414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9"/>
          <p:cNvSpPr/>
          <p:nvPr/>
        </p:nvSpPr>
        <p:spPr>
          <a:xfrm>
            <a:off x="0" y="1063165"/>
            <a:ext cx="12192000" cy="517566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29;p9"/>
          <p:cNvSpPr txBox="1">
            <a:spLocks noGrp="1"/>
          </p:cNvSpPr>
          <p:nvPr>
            <p:ph type="title"/>
          </p:nvPr>
        </p:nvSpPr>
        <p:spPr>
          <a:xfrm>
            <a:off x="838200" y="157321"/>
            <a:ext cx="10515600" cy="875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  <a:defRPr sz="40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body" idx="1"/>
          </p:nvPr>
        </p:nvSpPr>
        <p:spPr>
          <a:xfrm>
            <a:off x="838200" y="1150688"/>
            <a:ext cx="10515600" cy="50881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>
                <a:solidFill>
                  <a:schemeClr val="dk1"/>
                </a:solidFill>
              </a:defRPr>
            </a:lvl1pPr>
            <a:lvl2pPr marL="914400" lvl="1" indent="-3810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>
                <a:solidFill>
                  <a:schemeClr val="dk1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>
                <a:solidFill>
                  <a:schemeClr val="dk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>
                <a:solidFill>
                  <a:schemeClr val="dk1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>
                <a:solidFill>
                  <a:schemeClr val="dk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  <p:sp>
        <p:nvSpPr>
          <p:cNvPr id="34" name="Google Shape;34;p9"/>
          <p:cNvSpPr txBox="1"/>
          <p:nvPr/>
        </p:nvSpPr>
        <p:spPr>
          <a:xfrm>
            <a:off x="8610600" y="6238832"/>
            <a:ext cx="2794518" cy="600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</a:pPr>
            <a:r>
              <a:rPr lang="hr-HR" sz="11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Dani e-infrastrukture – Srce DEI 2023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</a:pPr>
            <a:r>
              <a:rPr lang="hr-HR" sz="11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Konferencija projekta HR-ZOO</a:t>
            </a:r>
            <a:br>
              <a:rPr lang="hr-HR" sz="11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hr-HR" sz="11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28. – 30. ožujka 2023. </a:t>
            </a:r>
            <a:endParaRPr sz="11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5" name="Google Shape;35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205043" y="6384940"/>
            <a:ext cx="839947" cy="3079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0"/>
          <p:cNvSpPr/>
          <p:nvPr/>
        </p:nvSpPr>
        <p:spPr>
          <a:xfrm>
            <a:off x="0" y="1063165"/>
            <a:ext cx="12192000" cy="517566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" name="Google Shape;38;p10"/>
          <p:cNvSpPr txBox="1">
            <a:spLocks noGrp="1"/>
          </p:cNvSpPr>
          <p:nvPr>
            <p:ph type="body" idx="1"/>
          </p:nvPr>
        </p:nvSpPr>
        <p:spPr>
          <a:xfrm>
            <a:off x="838200" y="1150688"/>
            <a:ext cx="5181600" cy="50881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solidFill>
                  <a:schemeClr val="dk1"/>
                </a:solidFill>
              </a:defRPr>
            </a:lvl1pPr>
            <a:lvl2pPr marL="914400" lvl="1" indent="-3810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solidFill>
                  <a:schemeClr val="dk1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solidFill>
                  <a:schemeClr val="dk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solidFill>
                  <a:schemeClr val="dk1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solidFill>
                  <a:schemeClr val="dk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2"/>
          </p:nvPr>
        </p:nvSpPr>
        <p:spPr>
          <a:xfrm>
            <a:off x="6172200" y="1150687"/>
            <a:ext cx="5181600" cy="50881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>
                <a:solidFill>
                  <a:schemeClr val="dk1"/>
                </a:solidFill>
              </a:defRPr>
            </a:lvl1pPr>
            <a:lvl2pPr marL="914400" lvl="1" indent="-3810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>
                <a:solidFill>
                  <a:schemeClr val="dk1"/>
                </a:solidFill>
              </a:defRPr>
            </a:lvl2pPr>
            <a:lvl3pPr marL="1371600" lvl="2" indent="-355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>
                <a:solidFill>
                  <a:schemeClr val="dk1"/>
                </a:solidFill>
              </a:defRPr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solidFill>
                  <a:schemeClr val="dk1"/>
                </a:solidFill>
              </a:defRPr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solidFill>
                  <a:schemeClr val="dk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title"/>
          </p:nvPr>
        </p:nvSpPr>
        <p:spPr>
          <a:xfrm>
            <a:off x="838200" y="157321"/>
            <a:ext cx="10515600" cy="875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  <a:defRPr sz="40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0"/>
          <p:cNvSpPr txBox="1"/>
          <p:nvPr/>
        </p:nvSpPr>
        <p:spPr>
          <a:xfrm>
            <a:off x="8610600" y="6238832"/>
            <a:ext cx="2794518" cy="600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</a:pPr>
            <a:r>
              <a:rPr lang="hr-HR" sz="11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Dani e-infrastrukture – Srce DEI 2023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</a:pPr>
            <a:r>
              <a:rPr lang="hr-HR" sz="11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Konferencija projekta HR-ZOO</a:t>
            </a:r>
            <a:br>
              <a:rPr lang="hr-HR" sz="11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hr-HR" sz="11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28. – 30. ožujka 2023.</a:t>
            </a:r>
            <a:endParaRPr sz="11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5" name="Google Shape;45;p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205043" y="6384940"/>
            <a:ext cx="839947" cy="3079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>
  <p:cSld name="Comparis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/>
          <p:nvPr/>
        </p:nvSpPr>
        <p:spPr>
          <a:xfrm>
            <a:off x="0" y="1063165"/>
            <a:ext cx="12192000" cy="517566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1"/>
          </p:nvPr>
        </p:nvSpPr>
        <p:spPr>
          <a:xfrm>
            <a:off x="838200" y="1150687"/>
            <a:ext cx="5157787" cy="736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body" idx="2"/>
          </p:nvPr>
        </p:nvSpPr>
        <p:spPr>
          <a:xfrm>
            <a:off x="839789" y="1917074"/>
            <a:ext cx="5157787" cy="42725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1pPr>
            <a:lvl2pPr marL="914400" lvl="1" indent="-3810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2pPr>
            <a:lvl3pPr marL="1371600" lvl="2" indent="-355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3"/>
          </p:nvPr>
        </p:nvSpPr>
        <p:spPr>
          <a:xfrm>
            <a:off x="6172202" y="1150687"/>
            <a:ext cx="5183188" cy="7363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4"/>
          </p:nvPr>
        </p:nvSpPr>
        <p:spPr>
          <a:xfrm>
            <a:off x="6172202" y="1917219"/>
            <a:ext cx="5183188" cy="42724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1pPr>
            <a:lvl2pPr marL="914400" lvl="1" indent="-3810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2pPr>
            <a:lvl3pPr marL="1371600" lvl="2" indent="-355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1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title"/>
          </p:nvPr>
        </p:nvSpPr>
        <p:spPr>
          <a:xfrm>
            <a:off x="838200" y="157321"/>
            <a:ext cx="10515600" cy="875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  <a:defRPr sz="40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 txBox="1"/>
          <p:nvPr/>
        </p:nvSpPr>
        <p:spPr>
          <a:xfrm>
            <a:off x="8610600" y="6238832"/>
            <a:ext cx="2794518" cy="6001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</a:pPr>
            <a:r>
              <a:rPr lang="hr-HR" sz="11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Dani e-infrastrukture – Srce DEI 2023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Arial"/>
              <a:buNone/>
            </a:pPr>
            <a:r>
              <a:rPr lang="hr-HR" sz="11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Konferencija projekta HR-ZOO</a:t>
            </a:r>
            <a:br>
              <a:rPr lang="hr-HR" sz="11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hr-HR" sz="11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28. – 30. ožujka 2023.</a:t>
            </a:r>
            <a:endParaRPr sz="11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7" name="Google Shape;57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205043" y="6384940"/>
            <a:ext cx="839947" cy="3079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>
            <a:spLocks noGrp="1"/>
          </p:cNvSpPr>
          <p:nvPr>
            <p:ph type="title"/>
          </p:nvPr>
        </p:nvSpPr>
        <p:spPr>
          <a:xfrm>
            <a:off x="838200" y="714288"/>
            <a:ext cx="10369766" cy="2315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body" idx="1"/>
          </p:nvPr>
        </p:nvSpPr>
        <p:spPr>
          <a:xfrm>
            <a:off x="838200" y="3117126"/>
            <a:ext cx="10369766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61" name="Google Shape;61;p12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2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2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1pPr>
            <a:lvl2pPr marL="0" lvl="1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2pPr>
            <a:lvl3pPr marL="0" lvl="2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3pPr>
            <a:lvl4pPr marL="0" lvl="3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4pPr>
            <a:lvl5pPr marL="0" lvl="4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5pPr>
            <a:lvl6pPr marL="0" lvl="5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6pPr>
            <a:lvl7pPr marL="0" lvl="6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7pPr>
            <a:lvl8pPr marL="0" lvl="7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8pPr>
            <a:lvl9pPr marL="0" lvl="8" indent="0" algn="r">
              <a:spcBef>
                <a:spcPts val="0"/>
              </a:spcBef>
              <a:buNone/>
              <a:defRPr>
                <a:solidFill>
                  <a:srgbClr val="888888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Zadnji slajd">
  <p:cSld name="Zadnji slajd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3"/>
          <p:cNvSpPr txBox="1">
            <a:spLocks noGrp="1"/>
          </p:cNvSpPr>
          <p:nvPr>
            <p:ph type="title"/>
          </p:nvPr>
        </p:nvSpPr>
        <p:spPr>
          <a:xfrm>
            <a:off x="838200" y="2255003"/>
            <a:ext cx="10369766" cy="8834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  <a:defRPr sz="40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3"/>
          <p:cNvSpPr txBox="1">
            <a:spLocks noGrp="1"/>
          </p:cNvSpPr>
          <p:nvPr>
            <p:ph type="body" idx="1"/>
          </p:nvPr>
        </p:nvSpPr>
        <p:spPr>
          <a:xfrm>
            <a:off x="838200" y="3301139"/>
            <a:ext cx="10369766" cy="1790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67" name="Google Shape;67;p13" descr="http://mirrors.creativecommons.org/presskit/buttons/88x31/png/by-nc.png">
            <a:hlinkClick r:id="rId2"/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38200" y="6319708"/>
            <a:ext cx="912772" cy="319356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3"/>
          <p:cNvSpPr txBox="1"/>
          <p:nvPr/>
        </p:nvSpPr>
        <p:spPr>
          <a:xfrm>
            <a:off x="1892629" y="6294720"/>
            <a:ext cx="809872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r>
              <a:rPr lang="hr-HR"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Ovo djelo dano je na korištenje pod licencijom </a:t>
            </a:r>
            <a:r>
              <a:rPr lang="hr-HR" sz="1200" b="0" i="1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Creative Commons Imenovanje </a:t>
            </a:r>
            <a:r>
              <a:rPr lang="hr-HR"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4.0 međunarodna. 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</a:pPr>
            <a:r>
              <a:rPr lang="hr-HR"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Licencija je dostupna na stranici: </a:t>
            </a:r>
            <a:r>
              <a:rPr lang="hr-HR" sz="1200" b="0" i="0" u="sng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creativecommons.org/licenses/by/4.0/deed.hr</a:t>
            </a:r>
            <a:r>
              <a:rPr lang="hr-HR"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 sz="1200" b="1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9" name="Google Shape;69;p1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33188" y="6319708"/>
            <a:ext cx="917784" cy="3211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8">
            <a:alphaModFix/>
          </a:blip>
          <a:stretch>
            <a:fillRect/>
          </a:stretch>
        </a:blip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" name="Google Shape;13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7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7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6" name="Google Shape;16;p7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"/>
          <p:cNvSpPr txBox="1">
            <a:spLocks noGrp="1"/>
          </p:cNvSpPr>
          <p:nvPr>
            <p:ph type="ctrTitle"/>
          </p:nvPr>
        </p:nvSpPr>
        <p:spPr>
          <a:xfrm>
            <a:off x="278975" y="2128247"/>
            <a:ext cx="11678100" cy="238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r>
              <a:rPr lang="hr-HR"/>
              <a:t>Osnaživanje tehnološke podrške znanstvenom izdavaštvu kroz projekt CRAFT-OA</a:t>
            </a:r>
            <a:endParaRPr/>
          </a:p>
        </p:txBody>
      </p:sp>
      <p:sp>
        <p:nvSpPr>
          <p:cNvPr id="75" name="Google Shape;75;p1"/>
          <p:cNvSpPr txBox="1">
            <a:spLocks noGrp="1"/>
          </p:cNvSpPr>
          <p:nvPr>
            <p:ph type="subTitle" idx="1"/>
          </p:nvPr>
        </p:nvSpPr>
        <p:spPr>
          <a:xfrm>
            <a:off x="320364" y="4311869"/>
            <a:ext cx="11595300" cy="155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-HR"/>
              <a:t>Drahomira Cupar, Sveučilište u Zadru</a:t>
            </a:r>
            <a:endParaRPr/>
          </a:p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-HR"/>
              <a:t>Ljiljana Jertec Musap, Srce</a:t>
            </a:r>
            <a:endParaRPr/>
          </a:p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-HR"/>
              <a:t>Draženko Celjak, Srce</a:t>
            </a:r>
            <a:endParaRPr/>
          </a:p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hr-HR"/>
              <a:t>Jadranka Stojanovski, Sveučilište u Zadru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"/>
          <p:cNvSpPr txBox="1">
            <a:spLocks noGrp="1"/>
          </p:cNvSpPr>
          <p:nvPr>
            <p:ph type="title"/>
          </p:nvPr>
        </p:nvSpPr>
        <p:spPr>
          <a:xfrm>
            <a:off x="838200" y="157321"/>
            <a:ext cx="10515600" cy="8758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</a:pPr>
            <a:r>
              <a:rPr lang="hr-HR"/>
              <a:t>O projektu</a:t>
            </a:r>
            <a:endParaRPr/>
          </a:p>
        </p:txBody>
      </p:sp>
      <p:sp>
        <p:nvSpPr>
          <p:cNvPr id="81" name="Google Shape;81;p2"/>
          <p:cNvSpPr txBox="1">
            <a:spLocks noGrp="1"/>
          </p:cNvSpPr>
          <p:nvPr>
            <p:ph type="body" idx="1"/>
          </p:nvPr>
        </p:nvSpPr>
        <p:spPr>
          <a:xfrm>
            <a:off x="838199" y="1150685"/>
            <a:ext cx="11289225" cy="54689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-HR" sz="3150">
                <a:solidFill>
                  <a:srgbClr val="1E1E1E"/>
                </a:solidFill>
                <a:highlight>
                  <a:srgbClr val="FFFFFF"/>
                </a:highlight>
              </a:rPr>
              <a:t>Projektni broj: 101094397</a:t>
            </a:r>
            <a:endParaRPr sz="3150">
              <a:solidFill>
                <a:srgbClr val="1E1E1E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-HR" sz="3150">
                <a:solidFill>
                  <a:srgbClr val="1E1E1E"/>
                </a:solidFill>
                <a:highlight>
                  <a:srgbClr val="FFFFFF"/>
                </a:highlight>
              </a:rPr>
              <a:t>Vrsta natječaja: HORIZON Research and Innovation Actions</a:t>
            </a:r>
            <a:endParaRPr sz="3150">
              <a:solidFill>
                <a:srgbClr val="1E1E1E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-HR" sz="3150">
                <a:solidFill>
                  <a:srgbClr val="1E1E1E"/>
                </a:solidFill>
                <a:highlight>
                  <a:srgbClr val="FFFFFF"/>
                </a:highlight>
              </a:rPr>
              <a:t>Trajanje projekta: 36 mjeseci</a:t>
            </a:r>
            <a:endParaRPr sz="3150">
              <a:solidFill>
                <a:srgbClr val="1E1E1E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-HR" sz="3150">
                <a:solidFill>
                  <a:srgbClr val="1E1E1E"/>
                </a:solidFill>
                <a:highlight>
                  <a:srgbClr val="FFFFFF"/>
                </a:highlight>
              </a:rPr>
              <a:t>Broj partnera uključenih u projekt: 23 (iz 14 europskih zemalja)</a:t>
            </a:r>
            <a:endParaRPr sz="3150">
              <a:solidFill>
                <a:srgbClr val="1E1E1E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-HR" sz="3150">
                <a:solidFill>
                  <a:srgbClr val="1E1E1E"/>
                </a:solidFill>
                <a:highlight>
                  <a:srgbClr val="FFFFFF"/>
                </a:highlight>
              </a:rPr>
              <a:t>Ukupna vrijednost projekta: 4.999.528,00 €</a:t>
            </a:r>
            <a:endParaRPr sz="3150">
              <a:solidFill>
                <a:srgbClr val="1E1E1E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-HR" sz="3150">
                <a:solidFill>
                  <a:srgbClr val="1E1E1E"/>
                </a:solidFill>
                <a:highlight>
                  <a:srgbClr val="FFFFFF"/>
                </a:highlight>
              </a:rPr>
              <a:t>Koordinator projekta: Georg-August-Universität Göttingen</a:t>
            </a:r>
            <a:endParaRPr sz="3150">
              <a:solidFill>
                <a:srgbClr val="1E1E1E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hr-HR" sz="3150">
                <a:solidFill>
                  <a:srgbClr val="1E1E1E"/>
                </a:solidFill>
                <a:highlight>
                  <a:srgbClr val="FFFFFF"/>
                </a:highlight>
              </a:rPr>
              <a:t>Partneri iz Hrvatske: </a:t>
            </a:r>
            <a:r>
              <a:rPr lang="hr-HR" sz="3150" b="1">
                <a:solidFill>
                  <a:srgbClr val="1E1E1E"/>
                </a:solidFill>
                <a:highlight>
                  <a:srgbClr val="FFFFFF"/>
                </a:highlight>
              </a:rPr>
              <a:t>Sveučilište u Zadru i Sveučilišni računski centar Sveučilišta u Zagrebu</a:t>
            </a:r>
            <a:endParaRPr sz="3150" b="1">
              <a:solidFill>
                <a:srgbClr val="1E1E1E"/>
              </a:solidFill>
              <a:highlight>
                <a:srgbClr val="FFFFFF"/>
              </a:highlight>
            </a:endParaRPr>
          </a:p>
          <a:p>
            <a:pPr marL="0" lvl="0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"/>
          <p:cNvSpPr txBox="1">
            <a:spLocks noGrp="1"/>
          </p:cNvSpPr>
          <p:nvPr>
            <p:ph type="body" idx="1"/>
          </p:nvPr>
        </p:nvSpPr>
        <p:spPr>
          <a:xfrm>
            <a:off x="838200" y="1150700"/>
            <a:ext cx="10615200" cy="508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3300"/>
          </a:p>
          <a:p>
            <a:pPr marL="457200" lvl="0" indent="-438150" algn="l" rtl="0">
              <a:spcBef>
                <a:spcPts val="600"/>
              </a:spcBef>
              <a:spcAft>
                <a:spcPts val="0"/>
              </a:spcAft>
              <a:buSzPts val="3300"/>
              <a:buChar char="●"/>
            </a:pPr>
            <a:r>
              <a:rPr lang="hr-HR" sz="3300"/>
              <a:t>inicijativa OPERAS zajednice</a:t>
            </a:r>
            <a:endParaRPr sz="3300"/>
          </a:p>
          <a:p>
            <a:pPr marL="457200" lvl="0" indent="-438150" algn="l" rtl="0">
              <a:spcBef>
                <a:spcPts val="0"/>
              </a:spcBef>
              <a:spcAft>
                <a:spcPts val="0"/>
              </a:spcAft>
              <a:buSzPts val="3300"/>
              <a:buChar char="●"/>
            </a:pPr>
            <a:r>
              <a:rPr lang="hr-HR" sz="3300"/>
              <a:t>cilj mu je </a:t>
            </a:r>
            <a:endParaRPr sz="3300"/>
          </a:p>
          <a:p>
            <a:pPr marL="914400" lvl="1" indent="-412750" algn="l" rtl="0">
              <a:spcBef>
                <a:spcPts val="0"/>
              </a:spcBef>
              <a:spcAft>
                <a:spcPts val="0"/>
              </a:spcAft>
              <a:buSzPts val="2900"/>
              <a:buChar char="○"/>
            </a:pPr>
            <a:r>
              <a:rPr lang="hr-HR" sz="2900"/>
              <a:t>ojačati, </a:t>
            </a:r>
            <a:endParaRPr sz="2900"/>
          </a:p>
          <a:p>
            <a:pPr marL="914400" lvl="1" indent="-412750" algn="l" rtl="0">
              <a:spcBef>
                <a:spcPts val="0"/>
              </a:spcBef>
              <a:spcAft>
                <a:spcPts val="0"/>
              </a:spcAft>
              <a:buSzPts val="2900"/>
              <a:buChar char="○"/>
            </a:pPr>
            <a:r>
              <a:rPr lang="hr-HR" sz="2900"/>
              <a:t>konsolidirati i </a:t>
            </a:r>
            <a:endParaRPr sz="2900"/>
          </a:p>
          <a:p>
            <a:pPr marL="914400" lvl="1" indent="-412750" algn="l" rtl="0">
              <a:spcBef>
                <a:spcPts val="0"/>
              </a:spcBef>
              <a:spcAft>
                <a:spcPts val="0"/>
              </a:spcAft>
              <a:buSzPts val="2900"/>
              <a:buChar char="○"/>
            </a:pPr>
            <a:r>
              <a:rPr lang="hr-HR" sz="2900"/>
              <a:t>održavati </a:t>
            </a:r>
            <a:endParaRPr sz="290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hr-HR" sz="3300"/>
              <a:t>mrežu institucijskog izdavaštva kroz stvaranje zajedničke i objedinjene europske infrastrukture</a:t>
            </a:r>
            <a:endParaRPr sz="3300"/>
          </a:p>
        </p:txBody>
      </p:sp>
      <p:sp>
        <p:nvSpPr>
          <p:cNvPr id="87" name="Google Shape;87;p3"/>
          <p:cNvSpPr txBox="1">
            <a:spLocks noGrp="1"/>
          </p:cNvSpPr>
          <p:nvPr>
            <p:ph type="title"/>
          </p:nvPr>
        </p:nvSpPr>
        <p:spPr>
          <a:xfrm>
            <a:off x="838200" y="157321"/>
            <a:ext cx="10515600" cy="8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lang="hr-HR" sz="3000"/>
              <a:t>„Creating a Robust Accessible Federated Technology for Open Access“ (CRAFT-OA). </a:t>
            </a:r>
            <a:endParaRPr sz="1335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4"/>
          <p:cNvSpPr txBox="1">
            <a:spLocks noGrp="1"/>
          </p:cNvSpPr>
          <p:nvPr>
            <p:ph type="body" idx="2"/>
          </p:nvPr>
        </p:nvSpPr>
        <p:spPr>
          <a:xfrm>
            <a:off x="838211" y="1508325"/>
            <a:ext cx="10515600" cy="427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57200" lvl="0" indent="-406400" algn="l" rtl="0">
              <a:spcBef>
                <a:spcPts val="600"/>
              </a:spcBef>
              <a:spcAft>
                <a:spcPts val="0"/>
              </a:spcAft>
              <a:buSzPts val="2800"/>
              <a:buChar char="•"/>
            </a:pPr>
            <a:r>
              <a:rPr lang="hr-HR"/>
              <a:t>osnaživanjem institucionalnog izdavačkog krajolika,</a:t>
            </a:r>
            <a:endParaRPr/>
          </a:p>
          <a:p>
            <a:pPr marL="457200" lvl="0" indent="-406400" algn="l" rtl="0">
              <a:spcBef>
                <a:spcPts val="600"/>
              </a:spcBef>
              <a:spcAft>
                <a:spcPts val="0"/>
              </a:spcAft>
              <a:buSzPts val="2800"/>
              <a:buChar char="•"/>
            </a:pPr>
            <a:r>
              <a:rPr lang="hr-HR"/>
              <a:t>promicanjem i podržavanjem usklađivanja i postizanja interoperabilnosti postojećih dijamantnih izdavačkih praksi,</a:t>
            </a:r>
            <a:endParaRPr/>
          </a:p>
          <a:p>
            <a:pPr marL="457200" lvl="0" indent="-406400" algn="l" rtl="0">
              <a:spcBef>
                <a:spcPts val="600"/>
              </a:spcBef>
              <a:spcAft>
                <a:spcPts val="0"/>
              </a:spcAft>
              <a:buSzPts val="2800"/>
              <a:buChar char="•"/>
            </a:pPr>
            <a:r>
              <a:rPr lang="hr-HR"/>
              <a:t>povećanjem vidljivosti, </a:t>
            </a:r>
            <a:endParaRPr/>
          </a:p>
          <a:p>
            <a:pPr marL="457200" lvl="0" indent="-406400" algn="l" rtl="0">
              <a:spcBef>
                <a:spcPts val="600"/>
              </a:spcBef>
              <a:spcAft>
                <a:spcPts val="0"/>
              </a:spcAft>
              <a:buSzPts val="2800"/>
              <a:buChar char="•"/>
            </a:pPr>
            <a:r>
              <a:rPr lang="hr-HR"/>
              <a:t>omogućavanjem pronalaženja i prepoznavanja sadržaja,</a:t>
            </a:r>
            <a:endParaRPr/>
          </a:p>
          <a:p>
            <a:pPr marL="457200" lvl="0" indent="-406400" algn="l" rtl="0">
              <a:spcBef>
                <a:spcPts val="600"/>
              </a:spcBef>
              <a:spcAft>
                <a:spcPts val="0"/>
              </a:spcAft>
              <a:buSzPts val="2800"/>
              <a:buChar char="•"/>
            </a:pPr>
            <a:r>
              <a:rPr lang="hr-HR"/>
              <a:t>podržavanjem i integracijom institucijskih izdavača u EOSC,</a:t>
            </a:r>
            <a:endParaRPr/>
          </a:p>
          <a:p>
            <a:pPr marL="457200" lvl="0" indent="-406400" algn="l" rtl="0">
              <a:spcBef>
                <a:spcPts val="600"/>
              </a:spcBef>
              <a:spcAft>
                <a:spcPts val="0"/>
              </a:spcAft>
              <a:buSzPts val="2800"/>
              <a:buChar char="•"/>
            </a:pPr>
            <a:r>
              <a:rPr lang="hr-HR"/>
              <a:t>unaprijeđivanjem vještina i resursa organizacije te </a:t>
            </a:r>
            <a:endParaRPr/>
          </a:p>
          <a:p>
            <a:pPr marL="457200" lvl="0" indent="-406400" algn="l" rtl="0">
              <a:spcBef>
                <a:spcPts val="600"/>
              </a:spcBef>
              <a:spcAft>
                <a:spcPts val="0"/>
              </a:spcAft>
              <a:buSzPts val="2800"/>
              <a:buChar char="•"/>
            </a:pPr>
            <a:r>
              <a:rPr lang="hr-HR"/>
              <a:t>stvaranjem dugoročno održive, pouzdane i sveobuhvatne „dijamantne mreže zajedničkih dobara za otvoreni pristup"</a:t>
            </a:r>
            <a:endParaRPr/>
          </a:p>
        </p:txBody>
      </p:sp>
      <p:sp>
        <p:nvSpPr>
          <p:cNvPr id="93" name="Google Shape;93;p4"/>
          <p:cNvSpPr txBox="1">
            <a:spLocks noGrp="1"/>
          </p:cNvSpPr>
          <p:nvPr>
            <p:ph type="title"/>
          </p:nvPr>
        </p:nvSpPr>
        <p:spPr>
          <a:xfrm>
            <a:off x="838200" y="157321"/>
            <a:ext cx="10515600" cy="8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</a:pPr>
            <a:r>
              <a:rPr lang="hr-HR"/>
              <a:t>Ciljevi projekta postižu se: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2235bd25f0f_1_9"/>
          <p:cNvSpPr txBox="1">
            <a:spLocks noGrp="1"/>
          </p:cNvSpPr>
          <p:nvPr>
            <p:ph type="body" idx="2"/>
          </p:nvPr>
        </p:nvSpPr>
        <p:spPr>
          <a:xfrm>
            <a:off x="838211" y="1508325"/>
            <a:ext cx="10515600" cy="427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457200" lvl="0" indent="-406400" algn="l" rtl="0">
              <a:spcBef>
                <a:spcPts val="600"/>
              </a:spcBef>
              <a:spcAft>
                <a:spcPts val="0"/>
              </a:spcAft>
              <a:buSzPts val="2800"/>
              <a:buChar char="•"/>
            </a:pPr>
            <a:r>
              <a:rPr lang="hr-HR"/>
              <a:t>otvoreni (dijamantni) pristup u središtu znanstvene komunikacije</a:t>
            </a:r>
            <a:endParaRPr/>
          </a:p>
          <a:p>
            <a:pPr marL="457200" lvl="0" indent="-406400" algn="l" rtl="0">
              <a:spcBef>
                <a:spcPts val="600"/>
              </a:spcBef>
              <a:spcAft>
                <a:spcPts val="0"/>
              </a:spcAft>
              <a:buSzPts val="2800"/>
              <a:buChar char="•"/>
            </a:pPr>
            <a:r>
              <a:rPr lang="hr-HR"/>
              <a:t>samo-upravljajuće pan-europske zajednice najboljih izdavačkih praksi</a:t>
            </a:r>
            <a:endParaRPr/>
          </a:p>
          <a:p>
            <a:pPr marL="457200" lvl="0" indent="-406400" algn="l" rtl="0">
              <a:spcBef>
                <a:spcPts val="600"/>
              </a:spcBef>
              <a:spcAft>
                <a:spcPts val="0"/>
              </a:spcAft>
              <a:buSzPts val="2800"/>
              <a:buChar char="•"/>
            </a:pPr>
            <a:r>
              <a:rPr lang="hr-HR"/>
              <a:t>suradnja i dijeljenje infrastruktura</a:t>
            </a:r>
            <a:endParaRPr/>
          </a:p>
          <a:p>
            <a:pPr marL="457200" lvl="0" indent="-406400" algn="l" rtl="0">
              <a:spcBef>
                <a:spcPts val="600"/>
              </a:spcBef>
              <a:spcAft>
                <a:spcPts val="0"/>
              </a:spcAft>
              <a:buSzPts val="2800"/>
              <a:buChar char="•"/>
            </a:pPr>
            <a:r>
              <a:rPr lang="hr-HR"/>
              <a:t>interoperabilnost s Europskim otvorenim istraživačkim oblakom (EOSC) usvajanjem FAIR i drugih principa i standarda</a:t>
            </a:r>
            <a:endParaRPr/>
          </a:p>
          <a:p>
            <a:pPr marL="457200" lvl="0" indent="-406400" algn="l" rtl="0">
              <a:spcBef>
                <a:spcPts val="600"/>
              </a:spcBef>
              <a:spcAft>
                <a:spcPts val="0"/>
              </a:spcAft>
              <a:buSzPts val="2800"/>
              <a:buChar char="•"/>
            </a:pPr>
            <a:r>
              <a:rPr lang="hr-HR"/>
              <a:t>razvijeni alati otvorenog koda za podršku dijamantnim časopisima</a:t>
            </a:r>
            <a:endParaRPr/>
          </a:p>
          <a:p>
            <a:pPr marL="457200" lvl="0" indent="-406400" algn="l" rtl="0">
              <a:spcBef>
                <a:spcPts val="600"/>
              </a:spcBef>
              <a:spcAft>
                <a:spcPts val="0"/>
              </a:spcAft>
              <a:buSzPts val="2800"/>
              <a:buChar char="•"/>
            </a:pPr>
            <a:r>
              <a:rPr lang="hr-HR"/>
              <a:t>jedinstvena točka pristupa uslugama i sadržaju</a:t>
            </a:r>
            <a:endParaRPr/>
          </a:p>
        </p:txBody>
      </p:sp>
      <p:sp>
        <p:nvSpPr>
          <p:cNvPr id="99" name="Google Shape;99;g2235bd25f0f_1_9"/>
          <p:cNvSpPr txBox="1">
            <a:spLocks noGrp="1"/>
          </p:cNvSpPr>
          <p:nvPr>
            <p:ph type="title"/>
          </p:nvPr>
        </p:nvSpPr>
        <p:spPr>
          <a:xfrm>
            <a:off x="838200" y="157321"/>
            <a:ext cx="10515600" cy="87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</a:pPr>
            <a:r>
              <a:rPr lang="hr-HR"/>
              <a:t>Rezultati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6"/>
          <p:cNvSpPr txBox="1">
            <a:spLocks noGrp="1"/>
          </p:cNvSpPr>
          <p:nvPr>
            <p:ph type="title"/>
          </p:nvPr>
        </p:nvSpPr>
        <p:spPr>
          <a:xfrm>
            <a:off x="838200" y="2255003"/>
            <a:ext cx="10369766" cy="8834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</a:pPr>
            <a:r>
              <a:rPr lang="hr-HR"/>
              <a:t>Hvala na pažnji</a:t>
            </a:r>
            <a:endParaRPr/>
          </a:p>
        </p:txBody>
      </p:sp>
      <p:sp>
        <p:nvSpPr>
          <p:cNvPr id="105" name="Google Shape;105;p6"/>
          <p:cNvSpPr/>
          <p:nvPr/>
        </p:nvSpPr>
        <p:spPr>
          <a:xfrm>
            <a:off x="553175" y="538850"/>
            <a:ext cx="1884900" cy="1553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5300" b="1"/>
              <a:t>27</a:t>
            </a:r>
            <a:endParaRPr sz="5300" b="1"/>
          </a:p>
        </p:txBody>
      </p:sp>
      <p:pic>
        <p:nvPicPr>
          <p:cNvPr id="106" name="Google Shape;106;p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403875" y="340450"/>
            <a:ext cx="3118344" cy="195020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63650" y="3959081"/>
            <a:ext cx="1905000" cy="733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332372" y="3620825"/>
            <a:ext cx="3118351" cy="14099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236</Words>
  <Application>Microsoft Office PowerPoint</Application>
  <PresentationFormat>Widescreen</PresentationFormat>
  <Paragraphs>38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Osnaživanje tehnološke podrške znanstvenom izdavaštvu kroz projekt CRAFT-OA</vt:lpstr>
      <vt:lpstr>O projektu</vt:lpstr>
      <vt:lpstr>„Creating a Robust Accessible Federated Technology for Open Access“ (CRAFT-OA). </vt:lpstr>
      <vt:lpstr>Ciljevi projekta postižu se:</vt:lpstr>
      <vt:lpstr>Rezultati</vt:lpstr>
      <vt:lpstr>Hvala na pažnji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Osnaživanje tehnološke podrške znanstvenom izdavaštvu kroz projekt CRAFT-OA</dc:title>
  <dc:creator>Dominik Kenđel</dc:creator>
  <cp:lastModifiedBy>Srce</cp:lastModifiedBy>
  <cp:revision>1</cp:revision>
  <dcterms:created xsi:type="dcterms:W3CDTF">2014-09-19T07:16:42Z</dcterms:created>
  <dcterms:modified xsi:type="dcterms:W3CDTF">2023-03-29T16:25:04Z</dcterms:modified>
</cp:coreProperties>
</file>