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16"/>
  </p:notesMasterIdLst>
  <p:handoutMasterIdLst>
    <p:handoutMasterId r:id="rId17"/>
  </p:handoutMasterIdLst>
  <p:sldIdLst>
    <p:sldId id="256" r:id="rId3"/>
    <p:sldId id="265" r:id="rId4"/>
    <p:sldId id="259" r:id="rId5"/>
    <p:sldId id="262" r:id="rId6"/>
    <p:sldId id="263" r:id="rId7"/>
    <p:sldId id="266" r:id="rId8"/>
    <p:sldId id="264" r:id="rId9"/>
    <p:sldId id="267" r:id="rId10"/>
    <p:sldId id="268" r:id="rId11"/>
    <p:sldId id="271" r:id="rId12"/>
    <p:sldId id="269" r:id="rId13"/>
    <p:sldId id="270" r:id="rId14"/>
    <p:sldId id="257" r:id="rId15"/>
  </p:sldIdLst>
  <p:sldSz cx="9144000" cy="5143500" type="screen16x9"/>
  <p:notesSz cx="6735763" cy="9866313"/>
  <p:defaultTextStyle>
    <a:defPPr>
      <a:defRPr lang="sr-Latn-R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072A"/>
    <a:srgbClr val="C00000"/>
    <a:srgbClr val="D7182A"/>
    <a:srgbClr val="CC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4351" autoAdjust="0"/>
  </p:normalViewPr>
  <p:slideViewPr>
    <p:cSldViewPr snapToGrid="0">
      <p:cViewPr varScale="1">
        <p:scale>
          <a:sx n="90" d="100"/>
          <a:sy n="90" d="100"/>
        </p:scale>
        <p:origin x="1190" y="5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331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8.png"/><Relationship Id="rId1" Type="http://schemas.openxmlformats.org/officeDocument/2006/relationships/theme" Target="../theme/theme4.xml"/><Relationship Id="rId4" Type="http://schemas.openxmlformats.org/officeDocument/2006/relationships/image" Target="../media/image9.gi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626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0F9853DB-230B-4F3D-B9BF-250411BF9C4B}" type="datetimeFigureOut">
              <a:rPr lang="hr-HR" smtClean="0"/>
              <a:t>13.9.2023.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2445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626" y="9372445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94BA04F5-5F63-4D08-AD88-EB891A182B2F}" type="slidenum">
              <a:rPr lang="hr-HR" smtClean="0"/>
              <a:t>‹#›</a:t>
            </a:fld>
            <a:endParaRPr lang="hr-H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071" y="8974325"/>
            <a:ext cx="679143" cy="268359"/>
          </a:xfrm>
          <a:prstGeom prst="rect">
            <a:avLst/>
          </a:prstGeom>
        </p:spPr>
      </p:pic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19" y="8893817"/>
            <a:ext cx="1097889" cy="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41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8.png"/><Relationship Id="rId1" Type="http://schemas.openxmlformats.org/officeDocument/2006/relationships/theme" Target="../theme/theme3.xml"/><Relationship Id="rId4" Type="http://schemas.openxmlformats.org/officeDocument/2006/relationships/image" Target="../media/image9.gi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5029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5029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EDDF9046-B63C-4A32-BE1A-8D8BC0B360B6}" type="datetimeFigureOut">
              <a:rPr lang="hr-HR" smtClean="0"/>
              <a:t>13.9.2023.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0" cy="49502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0" cy="49502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57095B1D-EC5B-426D-9BEA-45F6C2B62C27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071" y="8950089"/>
            <a:ext cx="679143" cy="268359"/>
          </a:xfrm>
          <a:prstGeom prst="rect">
            <a:avLst/>
          </a:prstGeom>
        </p:spPr>
      </p:pic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19" y="8869581"/>
            <a:ext cx="1097889" cy="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65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394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83957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484936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So </a:t>
            </a:r>
            <a:r>
              <a:rPr lang="hr-HR" dirty="0" err="1"/>
              <a:t>what’s</a:t>
            </a:r>
            <a:r>
              <a:rPr lang="hr-HR" dirty="0"/>
              <a:t> in front of </a:t>
            </a:r>
            <a:r>
              <a:rPr lang="hr-HR" dirty="0" err="1"/>
              <a:t>us</a:t>
            </a:r>
            <a:r>
              <a:rPr lang="hr-HR" dirty="0"/>
              <a:t>? In the </a:t>
            </a:r>
            <a:r>
              <a:rPr lang="hr-HR" dirty="0" err="1"/>
              <a:t>near</a:t>
            </a:r>
            <a:r>
              <a:rPr lang="hr-HR" dirty="0"/>
              <a:t> future </a:t>
            </a:r>
            <a:r>
              <a:rPr lang="hr-HR" dirty="0" err="1"/>
              <a:t>we</a:t>
            </a:r>
            <a:r>
              <a:rPr lang="hr-HR" dirty="0"/>
              <a:t> have to do some </a:t>
            </a:r>
            <a:r>
              <a:rPr lang="hr-HR" dirty="0" err="1"/>
              <a:t>tool</a:t>
            </a:r>
            <a:r>
              <a:rPr lang="hr-HR" dirty="0"/>
              <a:t> </a:t>
            </a:r>
            <a:r>
              <a:rPr lang="hr-HR" dirty="0" err="1"/>
              <a:t>upgrade</a:t>
            </a:r>
            <a:r>
              <a:rPr lang="hr-HR" dirty="0"/>
              <a:t> </a:t>
            </a:r>
            <a:r>
              <a:rPr lang="hr-HR" dirty="0" err="1"/>
              <a:t>since</a:t>
            </a:r>
            <a:r>
              <a:rPr lang="hr-HR" dirty="0"/>
              <a:t> </a:t>
            </a:r>
            <a:r>
              <a:rPr lang="hr-HR" dirty="0" err="1"/>
              <a:t>we</a:t>
            </a:r>
            <a:r>
              <a:rPr lang="hr-HR" dirty="0"/>
              <a:t> are </a:t>
            </a:r>
            <a:r>
              <a:rPr lang="hr-HR" dirty="0" err="1"/>
              <a:t>aware</a:t>
            </a:r>
            <a:r>
              <a:rPr lang="hr-HR" dirty="0"/>
              <a:t> that </a:t>
            </a:r>
            <a:r>
              <a:rPr lang="hr-HR" dirty="0" err="1"/>
              <a:t>now</a:t>
            </a:r>
            <a:r>
              <a:rPr lang="hr-HR" dirty="0"/>
              <a:t> </a:t>
            </a:r>
            <a:r>
              <a:rPr lang="hr-HR" dirty="0" err="1"/>
              <a:t>we</a:t>
            </a:r>
            <a:r>
              <a:rPr lang="hr-HR" dirty="0"/>
              <a:t> don’t have the solution for some </a:t>
            </a:r>
            <a:r>
              <a:rPr lang="hr-HR" dirty="0" err="1"/>
              <a:t>cases</a:t>
            </a:r>
            <a:r>
              <a:rPr lang="hr-HR" dirty="0"/>
              <a:t>, for instance </a:t>
            </a:r>
            <a:r>
              <a:rPr lang="hr-HR" dirty="0" err="1"/>
              <a:t>multilingual</a:t>
            </a:r>
            <a:r>
              <a:rPr lang="hr-HR" dirty="0"/>
              <a:t> </a:t>
            </a:r>
            <a:r>
              <a:rPr lang="hr-HR" dirty="0" err="1"/>
              <a:t>articles</a:t>
            </a:r>
            <a:r>
              <a:rPr lang="hr-HR" dirty="0"/>
              <a:t>. JATS </a:t>
            </a:r>
            <a:r>
              <a:rPr lang="hr-HR" dirty="0" err="1"/>
              <a:t>has</a:t>
            </a:r>
            <a:r>
              <a:rPr lang="hr-HR" dirty="0"/>
              <a:t> </a:t>
            </a:r>
            <a:r>
              <a:rPr lang="hr-HR" dirty="0" err="1"/>
              <a:t>specific</a:t>
            </a:r>
            <a:r>
              <a:rPr lang="hr-HR" dirty="0"/>
              <a:t> </a:t>
            </a:r>
            <a:r>
              <a:rPr lang="hr-HR" dirty="0" err="1"/>
              <a:t>rules</a:t>
            </a:r>
            <a:r>
              <a:rPr lang="hr-HR" dirty="0"/>
              <a:t> how to tag </a:t>
            </a:r>
            <a:r>
              <a:rPr lang="hr-HR" dirty="0" err="1"/>
              <a:t>articles</a:t>
            </a:r>
            <a:r>
              <a:rPr lang="hr-HR" dirty="0"/>
              <a:t> in </a:t>
            </a:r>
            <a:r>
              <a:rPr lang="hr-HR" dirty="0" err="1"/>
              <a:t>two</a:t>
            </a:r>
            <a:r>
              <a:rPr lang="hr-HR" dirty="0"/>
              <a:t> </a:t>
            </a:r>
            <a:r>
              <a:rPr lang="hr-HR" dirty="0" err="1"/>
              <a:t>languages</a:t>
            </a:r>
            <a:r>
              <a:rPr lang="hr-HR" dirty="0"/>
              <a:t> so </a:t>
            </a:r>
            <a:r>
              <a:rPr lang="hr-HR" dirty="0" err="1"/>
              <a:t>we</a:t>
            </a:r>
            <a:r>
              <a:rPr lang="hr-HR" dirty="0"/>
              <a:t> have to deal with that </a:t>
            </a:r>
            <a:r>
              <a:rPr lang="hr-HR" dirty="0" err="1"/>
              <a:t>challenge</a:t>
            </a:r>
            <a:r>
              <a:rPr lang="hr-HR" dirty="0"/>
              <a:t> </a:t>
            </a:r>
            <a:r>
              <a:rPr lang="hr-HR" dirty="0" err="1"/>
              <a:t>next</a:t>
            </a:r>
            <a:r>
              <a:rPr lang="hr-HR" dirty="0"/>
              <a:t>. </a:t>
            </a:r>
            <a:r>
              <a:rPr lang="hr-HR" dirty="0" err="1"/>
              <a:t>Also</a:t>
            </a:r>
            <a:r>
              <a:rPr lang="hr-HR" dirty="0"/>
              <a:t>, </a:t>
            </a:r>
            <a:r>
              <a:rPr lang="hr-HR" dirty="0" err="1"/>
              <a:t>there</a:t>
            </a:r>
            <a:r>
              <a:rPr lang="hr-HR" dirty="0"/>
              <a:t> is </a:t>
            </a:r>
            <a:r>
              <a:rPr lang="hr-HR" dirty="0" err="1"/>
              <a:t>always</a:t>
            </a:r>
            <a:r>
              <a:rPr lang="hr-HR" dirty="0"/>
              <a:t> some room for </a:t>
            </a:r>
            <a:r>
              <a:rPr lang="hr-HR" dirty="0" err="1"/>
              <a:t>improvements</a:t>
            </a:r>
            <a:r>
              <a:rPr lang="hr-HR" dirty="0"/>
              <a:t> in </a:t>
            </a:r>
            <a:r>
              <a:rPr lang="hr-HR" dirty="0" err="1"/>
              <a:t>references</a:t>
            </a:r>
            <a:r>
              <a:rPr lang="hr-HR" dirty="0"/>
              <a:t> and </a:t>
            </a:r>
            <a:r>
              <a:rPr lang="hr-HR" dirty="0" err="1"/>
              <a:t>part</a:t>
            </a:r>
            <a:r>
              <a:rPr lang="hr-HR" dirty="0"/>
              <a:t> of the </a:t>
            </a:r>
            <a:r>
              <a:rPr lang="hr-HR" dirty="0" err="1"/>
              <a:t>team</a:t>
            </a:r>
            <a:r>
              <a:rPr lang="hr-HR" dirty="0"/>
              <a:t> </a:t>
            </a:r>
            <a:r>
              <a:rPr lang="hr-HR" dirty="0" err="1"/>
              <a:t>has</a:t>
            </a:r>
            <a:r>
              <a:rPr lang="hr-HR" dirty="0"/>
              <a:t> </a:t>
            </a:r>
            <a:r>
              <a:rPr lang="hr-HR" dirty="0" err="1"/>
              <a:t>already</a:t>
            </a:r>
            <a:r>
              <a:rPr lang="hr-HR" dirty="0"/>
              <a:t> </a:t>
            </a:r>
            <a:r>
              <a:rPr lang="hr-HR" dirty="0" err="1"/>
              <a:t>started</a:t>
            </a:r>
            <a:r>
              <a:rPr lang="hr-HR" dirty="0"/>
              <a:t> to </a:t>
            </a:r>
            <a:r>
              <a:rPr lang="hr-HR" dirty="0" err="1"/>
              <a:t>teach</a:t>
            </a:r>
            <a:r>
              <a:rPr lang="hr-HR" dirty="0"/>
              <a:t> the </a:t>
            </a:r>
            <a:r>
              <a:rPr lang="hr-HR" dirty="0" err="1"/>
              <a:t>tool</a:t>
            </a:r>
            <a:r>
              <a:rPr lang="hr-HR" dirty="0"/>
              <a:t> (</a:t>
            </a:r>
            <a:r>
              <a:rPr lang="hr-HR" dirty="0" err="1"/>
              <a:t>AnyStyle</a:t>
            </a:r>
            <a:r>
              <a:rPr lang="hr-HR" dirty="0"/>
              <a:t>) to </a:t>
            </a:r>
            <a:r>
              <a:rPr lang="hr-HR" dirty="0" err="1"/>
              <a:t>recognize</a:t>
            </a:r>
            <a:r>
              <a:rPr lang="hr-HR" dirty="0"/>
              <a:t> and tag </a:t>
            </a:r>
            <a:r>
              <a:rPr lang="hr-HR" dirty="0" err="1"/>
              <a:t>elements</a:t>
            </a:r>
            <a:r>
              <a:rPr lang="hr-HR" dirty="0"/>
              <a:t> of the </a:t>
            </a:r>
            <a:r>
              <a:rPr lang="hr-HR" dirty="0" err="1"/>
              <a:t>references</a:t>
            </a:r>
            <a:r>
              <a:rPr lang="hr-HR" dirty="0"/>
              <a:t> a </a:t>
            </a:r>
            <a:r>
              <a:rPr lang="hr-HR" dirty="0" err="1"/>
              <a:t>little</a:t>
            </a:r>
            <a:r>
              <a:rPr lang="hr-HR" dirty="0"/>
              <a:t> bit </a:t>
            </a:r>
            <a:r>
              <a:rPr lang="hr-HR" dirty="0" err="1"/>
              <a:t>better</a:t>
            </a:r>
            <a:r>
              <a:rPr lang="hr-HR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877160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9539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56727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I </a:t>
            </a:r>
            <a:r>
              <a:rPr lang="hr-HR" dirty="0" err="1"/>
              <a:t>believe</a:t>
            </a:r>
            <a:r>
              <a:rPr lang="hr-HR" dirty="0"/>
              <a:t> </a:t>
            </a:r>
            <a:r>
              <a:rPr lang="hr-HR" dirty="0" err="1"/>
              <a:t>many</a:t>
            </a:r>
            <a:r>
              <a:rPr lang="hr-HR" dirty="0"/>
              <a:t> of </a:t>
            </a:r>
            <a:r>
              <a:rPr lang="hr-HR" dirty="0" err="1"/>
              <a:t>you</a:t>
            </a:r>
            <a:r>
              <a:rPr lang="hr-HR" dirty="0"/>
              <a:t> are </a:t>
            </a:r>
            <a:r>
              <a:rPr lang="hr-HR" dirty="0" err="1"/>
              <a:t>familiar</a:t>
            </a:r>
            <a:r>
              <a:rPr lang="hr-HR" dirty="0"/>
              <a:t> HRČAK but </a:t>
            </a:r>
            <a:r>
              <a:rPr lang="hr-HR" dirty="0" err="1"/>
              <a:t>hovewer</a:t>
            </a:r>
            <a:r>
              <a:rPr lang="hr-HR" dirty="0"/>
              <a:t> it is </a:t>
            </a:r>
            <a:r>
              <a:rPr lang="hr-HR" dirty="0" err="1"/>
              <a:t>worth</a:t>
            </a:r>
            <a:r>
              <a:rPr lang="hr-HR" dirty="0"/>
              <a:t> </a:t>
            </a:r>
            <a:r>
              <a:rPr lang="hr-HR" dirty="0" err="1"/>
              <a:t>mentioning</a:t>
            </a:r>
            <a:r>
              <a:rPr lang="hr-HR" dirty="0"/>
              <a:t> some of the </a:t>
            </a:r>
            <a:r>
              <a:rPr lang="hr-HR" dirty="0" err="1"/>
              <a:t>main</a:t>
            </a:r>
            <a:r>
              <a:rPr lang="hr-HR" dirty="0"/>
              <a:t> </a:t>
            </a:r>
            <a:r>
              <a:rPr lang="hr-HR" dirty="0" err="1"/>
              <a:t>facts</a:t>
            </a:r>
            <a:r>
              <a:rPr lang="hr-HR" dirty="0"/>
              <a:t>. HRČAK is a </a:t>
            </a:r>
            <a:r>
              <a:rPr lang="hr-HR" dirty="0" err="1"/>
              <a:t>central</a:t>
            </a:r>
            <a:r>
              <a:rPr lang="hr-HR" dirty="0"/>
              <a:t> portal of Croatian </a:t>
            </a:r>
            <a:r>
              <a:rPr lang="hr-HR" dirty="0" err="1"/>
              <a:t>scientific</a:t>
            </a:r>
            <a:r>
              <a:rPr lang="hr-HR" dirty="0"/>
              <a:t> and </a:t>
            </a:r>
            <a:r>
              <a:rPr lang="hr-HR" dirty="0" err="1"/>
              <a:t>professional</a:t>
            </a:r>
            <a:r>
              <a:rPr lang="hr-HR" dirty="0"/>
              <a:t> </a:t>
            </a:r>
            <a:r>
              <a:rPr lang="hr-HR" dirty="0" err="1"/>
              <a:t>journals</a:t>
            </a:r>
            <a:r>
              <a:rPr lang="hr-HR" dirty="0"/>
              <a:t> that </a:t>
            </a:r>
            <a:r>
              <a:rPr lang="hr-HR" dirty="0" err="1"/>
              <a:t>exists</a:t>
            </a:r>
            <a:r>
              <a:rPr lang="hr-HR" dirty="0"/>
              <a:t> </a:t>
            </a:r>
            <a:r>
              <a:rPr lang="hr-HR" dirty="0" err="1"/>
              <a:t>since</a:t>
            </a:r>
            <a:r>
              <a:rPr lang="hr-HR" dirty="0"/>
              <a:t> 2006 and </a:t>
            </a:r>
            <a:r>
              <a:rPr lang="hr-HR" dirty="0" err="1"/>
              <a:t>serves</a:t>
            </a:r>
            <a:r>
              <a:rPr lang="hr-HR" dirty="0"/>
              <a:t> as a </a:t>
            </a:r>
            <a:r>
              <a:rPr lang="hr-HR" dirty="0" err="1"/>
              <a:t>publishing</a:t>
            </a:r>
            <a:r>
              <a:rPr lang="hr-HR" dirty="0"/>
              <a:t> </a:t>
            </a:r>
            <a:r>
              <a:rPr lang="hr-HR" dirty="0" err="1"/>
              <a:t>platform</a:t>
            </a:r>
            <a:r>
              <a:rPr lang="hr-HR" dirty="0"/>
              <a:t> for more </a:t>
            </a:r>
            <a:r>
              <a:rPr lang="hr-HR" dirty="0" err="1"/>
              <a:t>than</a:t>
            </a:r>
            <a:r>
              <a:rPr lang="hr-HR" dirty="0"/>
              <a:t> 530 </a:t>
            </a:r>
            <a:r>
              <a:rPr lang="hr-HR" dirty="0" err="1"/>
              <a:t>journals</a:t>
            </a:r>
            <a:r>
              <a:rPr lang="hr-HR" dirty="0"/>
              <a:t>. In the </a:t>
            </a:r>
            <a:r>
              <a:rPr lang="hr-HR" dirty="0" err="1"/>
              <a:t>beginning</a:t>
            </a:r>
            <a:r>
              <a:rPr lang="hr-HR" dirty="0"/>
              <a:t> it </a:t>
            </a:r>
            <a:r>
              <a:rPr lang="hr-HR" dirty="0" err="1"/>
              <a:t>wasn’t</a:t>
            </a:r>
            <a:r>
              <a:rPr lang="hr-HR" dirty="0"/>
              <a:t> </a:t>
            </a:r>
            <a:r>
              <a:rPr lang="hr-HR" dirty="0" err="1"/>
              <a:t>mandatory</a:t>
            </a:r>
            <a:r>
              <a:rPr lang="hr-HR" dirty="0"/>
              <a:t> to </a:t>
            </a:r>
            <a:r>
              <a:rPr lang="hr-HR" dirty="0" err="1"/>
              <a:t>publish</a:t>
            </a:r>
            <a:r>
              <a:rPr lang="hr-HR" dirty="0"/>
              <a:t> </a:t>
            </a:r>
            <a:r>
              <a:rPr lang="hr-HR" dirty="0" err="1"/>
              <a:t>full-texts</a:t>
            </a:r>
            <a:r>
              <a:rPr lang="hr-HR" dirty="0"/>
              <a:t> in </a:t>
            </a:r>
            <a:r>
              <a:rPr lang="hr-HR" dirty="0" err="1"/>
              <a:t>open</a:t>
            </a:r>
            <a:r>
              <a:rPr lang="hr-HR" dirty="0"/>
              <a:t> </a:t>
            </a:r>
            <a:r>
              <a:rPr lang="hr-HR" dirty="0" err="1"/>
              <a:t>access</a:t>
            </a:r>
            <a:r>
              <a:rPr lang="hr-HR" dirty="0"/>
              <a:t> so </a:t>
            </a:r>
            <a:r>
              <a:rPr lang="hr-HR" dirty="0" err="1"/>
              <a:t>there</a:t>
            </a:r>
            <a:r>
              <a:rPr lang="hr-HR" dirty="0"/>
              <a:t> are </a:t>
            </a:r>
            <a:r>
              <a:rPr lang="hr-HR" dirty="0" err="1"/>
              <a:t>journals</a:t>
            </a:r>
            <a:r>
              <a:rPr lang="hr-HR" dirty="0"/>
              <a:t> and </a:t>
            </a:r>
            <a:r>
              <a:rPr lang="hr-HR" dirty="0" err="1"/>
              <a:t>articles</a:t>
            </a:r>
            <a:r>
              <a:rPr lang="hr-HR" dirty="0"/>
              <a:t> that </a:t>
            </a:r>
            <a:r>
              <a:rPr lang="hr-HR" dirty="0" err="1"/>
              <a:t>only</a:t>
            </a:r>
            <a:r>
              <a:rPr lang="hr-HR" dirty="0"/>
              <a:t> have </a:t>
            </a:r>
            <a:r>
              <a:rPr lang="hr-HR" dirty="0" err="1"/>
              <a:t>metadata</a:t>
            </a:r>
            <a:r>
              <a:rPr lang="hr-HR" dirty="0"/>
              <a:t>, but </a:t>
            </a:r>
            <a:r>
              <a:rPr lang="hr-HR" dirty="0" err="1"/>
              <a:t>since</a:t>
            </a:r>
            <a:r>
              <a:rPr lang="hr-HR" dirty="0"/>
              <a:t> 2017 it is </a:t>
            </a:r>
            <a:r>
              <a:rPr lang="hr-HR" dirty="0" err="1"/>
              <a:t>mandatory</a:t>
            </a:r>
            <a:r>
              <a:rPr lang="hr-HR" dirty="0"/>
              <a:t>. </a:t>
            </a:r>
            <a:r>
              <a:rPr lang="hr-HR" dirty="0" err="1"/>
              <a:t>We</a:t>
            </a:r>
            <a:r>
              <a:rPr lang="hr-HR" dirty="0"/>
              <a:t> </a:t>
            </a:r>
            <a:r>
              <a:rPr lang="hr-HR" dirty="0" err="1"/>
              <a:t>can</a:t>
            </a:r>
            <a:r>
              <a:rPr lang="hr-HR" dirty="0"/>
              <a:t> </a:t>
            </a:r>
            <a:r>
              <a:rPr lang="hr-HR" dirty="0" err="1"/>
              <a:t>say</a:t>
            </a:r>
            <a:r>
              <a:rPr lang="hr-HR" dirty="0"/>
              <a:t> that </a:t>
            </a:r>
            <a:r>
              <a:rPr lang="hr-HR" dirty="0" err="1"/>
              <a:t>there</a:t>
            </a:r>
            <a:r>
              <a:rPr lang="hr-HR" dirty="0"/>
              <a:t> are more </a:t>
            </a:r>
            <a:r>
              <a:rPr lang="hr-HR" dirty="0" err="1"/>
              <a:t>than</a:t>
            </a:r>
            <a:r>
              <a:rPr lang="hr-HR" dirty="0"/>
              <a:t> 280.000 </a:t>
            </a:r>
            <a:r>
              <a:rPr lang="hr-HR" dirty="0" err="1"/>
              <a:t>articles</a:t>
            </a:r>
            <a:r>
              <a:rPr lang="hr-HR" dirty="0"/>
              <a:t> with </a:t>
            </a:r>
            <a:r>
              <a:rPr lang="hr-HR" dirty="0" err="1"/>
              <a:t>full</a:t>
            </a:r>
            <a:r>
              <a:rPr lang="hr-HR" dirty="0"/>
              <a:t> </a:t>
            </a:r>
            <a:r>
              <a:rPr lang="hr-HR" dirty="0" err="1"/>
              <a:t>text</a:t>
            </a:r>
            <a:r>
              <a:rPr lang="hr-HR" dirty="0"/>
              <a:t> on HRČAK.</a:t>
            </a:r>
          </a:p>
          <a:p>
            <a:r>
              <a:rPr lang="hr-HR" dirty="0" err="1"/>
              <a:t>Besides</a:t>
            </a:r>
            <a:r>
              <a:rPr lang="hr-HR" dirty="0"/>
              <a:t> the portal that </a:t>
            </a:r>
            <a:r>
              <a:rPr lang="hr-HR" dirty="0" err="1"/>
              <a:t>offers</a:t>
            </a:r>
            <a:r>
              <a:rPr lang="hr-HR" dirty="0"/>
              <a:t> a place for </a:t>
            </a:r>
            <a:r>
              <a:rPr lang="hr-HR" dirty="0" err="1"/>
              <a:t>publishing</a:t>
            </a:r>
            <a:r>
              <a:rPr lang="hr-HR" dirty="0"/>
              <a:t> the </a:t>
            </a:r>
            <a:r>
              <a:rPr lang="hr-HR" dirty="0" err="1"/>
              <a:t>final</a:t>
            </a:r>
            <a:r>
              <a:rPr lang="hr-HR" dirty="0"/>
              <a:t> </a:t>
            </a:r>
            <a:r>
              <a:rPr lang="hr-HR" dirty="0" err="1"/>
              <a:t>product</a:t>
            </a:r>
            <a:r>
              <a:rPr lang="hr-HR" dirty="0"/>
              <a:t> of the </a:t>
            </a:r>
            <a:r>
              <a:rPr lang="hr-HR" dirty="0" err="1"/>
              <a:t>journals</a:t>
            </a:r>
            <a:r>
              <a:rPr lang="hr-HR" dirty="0"/>
              <a:t>, HRČAK </a:t>
            </a:r>
            <a:r>
              <a:rPr lang="hr-HR" dirty="0" err="1"/>
              <a:t>also</a:t>
            </a:r>
            <a:r>
              <a:rPr lang="hr-HR" dirty="0"/>
              <a:t> </a:t>
            </a:r>
            <a:r>
              <a:rPr lang="hr-HR" dirty="0" err="1"/>
              <a:t>offers</a:t>
            </a:r>
            <a:r>
              <a:rPr lang="hr-HR" dirty="0"/>
              <a:t> a </a:t>
            </a:r>
            <a:r>
              <a:rPr lang="hr-HR" dirty="0" err="1"/>
              <a:t>technical</a:t>
            </a:r>
            <a:r>
              <a:rPr lang="hr-HR" dirty="0"/>
              <a:t> support for </a:t>
            </a:r>
            <a:r>
              <a:rPr lang="hr-HR" dirty="0" err="1"/>
              <a:t>usage</a:t>
            </a:r>
            <a:r>
              <a:rPr lang="hr-HR" dirty="0"/>
              <a:t> of OJS and OMP. </a:t>
            </a:r>
            <a:r>
              <a:rPr lang="hr-HR" dirty="0" err="1"/>
              <a:t>There</a:t>
            </a:r>
            <a:r>
              <a:rPr lang="hr-HR" dirty="0"/>
              <a:t> are </a:t>
            </a:r>
            <a:r>
              <a:rPr lang="hr-HR" dirty="0" err="1"/>
              <a:t>around</a:t>
            </a:r>
            <a:r>
              <a:rPr lang="hr-HR" dirty="0"/>
              <a:t> 50 </a:t>
            </a:r>
            <a:r>
              <a:rPr lang="hr-HR" dirty="0" err="1"/>
              <a:t>journals</a:t>
            </a:r>
            <a:r>
              <a:rPr lang="hr-HR" dirty="0"/>
              <a:t> on HRČAK OJS and a </a:t>
            </a:r>
            <a:r>
              <a:rPr lang="hr-HR" dirty="0" err="1"/>
              <a:t>couple</a:t>
            </a:r>
            <a:r>
              <a:rPr lang="hr-HR" dirty="0"/>
              <a:t> of </a:t>
            </a:r>
            <a:r>
              <a:rPr lang="hr-HR" dirty="0" err="1"/>
              <a:t>conference</a:t>
            </a:r>
            <a:r>
              <a:rPr lang="hr-HR" dirty="0"/>
              <a:t> </a:t>
            </a:r>
            <a:r>
              <a:rPr lang="hr-HR" dirty="0" err="1"/>
              <a:t>proceedings</a:t>
            </a:r>
            <a:r>
              <a:rPr lang="hr-HR" dirty="0"/>
              <a:t> on HRČAK OMP. </a:t>
            </a:r>
            <a:r>
              <a:rPr lang="hr-HR" dirty="0" err="1"/>
              <a:t>We</a:t>
            </a:r>
            <a:r>
              <a:rPr lang="hr-HR" dirty="0"/>
              <a:t> have </a:t>
            </a:r>
            <a:r>
              <a:rPr lang="hr-HR" dirty="0" err="1"/>
              <a:t>released</a:t>
            </a:r>
            <a:r>
              <a:rPr lang="hr-HR" dirty="0"/>
              <a:t> OMP </a:t>
            </a:r>
            <a:r>
              <a:rPr lang="hr-HR" dirty="0" err="1"/>
              <a:t>around</a:t>
            </a:r>
            <a:r>
              <a:rPr lang="hr-HR" dirty="0"/>
              <a:t> a </a:t>
            </a:r>
            <a:r>
              <a:rPr lang="hr-HR" dirty="0" err="1"/>
              <a:t>year</a:t>
            </a:r>
            <a:r>
              <a:rPr lang="hr-HR" dirty="0"/>
              <a:t> ago.</a:t>
            </a:r>
          </a:p>
          <a:p>
            <a:r>
              <a:rPr lang="hr-HR" dirty="0"/>
              <a:t>For </a:t>
            </a:r>
            <a:r>
              <a:rPr lang="hr-HR" dirty="0" err="1"/>
              <a:t>inclusion</a:t>
            </a:r>
            <a:r>
              <a:rPr lang="hr-HR" dirty="0"/>
              <a:t> in HRČAK, </a:t>
            </a:r>
            <a:r>
              <a:rPr lang="hr-HR" dirty="0" err="1"/>
              <a:t>journals</a:t>
            </a:r>
            <a:r>
              <a:rPr lang="hr-HR" dirty="0"/>
              <a:t> have to </a:t>
            </a:r>
            <a:r>
              <a:rPr lang="hr-HR" dirty="0" err="1"/>
              <a:t>fullfil</a:t>
            </a:r>
            <a:r>
              <a:rPr lang="hr-HR" dirty="0"/>
              <a:t> 9 </a:t>
            </a:r>
            <a:r>
              <a:rPr lang="hr-HR" dirty="0" err="1"/>
              <a:t>mandatory</a:t>
            </a:r>
            <a:r>
              <a:rPr lang="hr-HR" dirty="0"/>
              <a:t> </a:t>
            </a:r>
            <a:r>
              <a:rPr lang="hr-HR" dirty="0" err="1"/>
              <a:t>criteria</a:t>
            </a:r>
            <a:r>
              <a:rPr lang="hr-HR" dirty="0"/>
              <a:t> </a:t>
            </a:r>
            <a:r>
              <a:rPr lang="hr-HR" dirty="0" err="1"/>
              <a:t>which</a:t>
            </a:r>
            <a:r>
              <a:rPr lang="hr-HR" dirty="0"/>
              <a:t> are </a:t>
            </a:r>
            <a:r>
              <a:rPr lang="hr-HR" dirty="0" err="1"/>
              <a:t>listed</a:t>
            </a:r>
            <a:r>
              <a:rPr lang="hr-HR" dirty="0"/>
              <a:t> </a:t>
            </a:r>
            <a:r>
              <a:rPr lang="hr-HR" dirty="0" err="1"/>
              <a:t>here</a:t>
            </a:r>
            <a:r>
              <a:rPr lang="hr-HR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7508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We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strive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to make HRČAK as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interoperable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as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possible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. In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order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to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achive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this, HRČAK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offers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all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journal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and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articles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metadata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to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crawl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via OAI-PMH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protocol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. It is a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protocol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for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metadata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harvesting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for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search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engines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,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crawler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,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indexes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etc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.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Also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,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metadata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about HRČAK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journals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are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available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in KBART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compliant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list and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furthermore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,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since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2015 HRČAK is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registered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in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OpenAIRE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as data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source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which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was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achieved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by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ensuring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compliance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with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Guidelines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for Literature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Repository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Manager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version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3.0.</a:t>
            </a:r>
          </a:p>
          <a:p>
            <a:endParaRPr lang="hr-HR" b="0" i="0" dirty="0">
              <a:solidFill>
                <a:srgbClr val="D1D5DB"/>
              </a:solidFill>
              <a:effectLst/>
              <a:latin typeface="Söhne"/>
            </a:endParaRPr>
          </a:p>
          <a:p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All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authors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of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articles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on HRČAK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can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link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their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ORCID ID to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their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paper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. That is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automated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process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in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which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authors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get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invitation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link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from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HRČAK and link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their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ORCID to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their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papers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themselves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by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confirming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their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authorship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.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There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are more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than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28.000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unique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ORCID on HRČAK and more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than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55K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papers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connected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with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an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ORCID of at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least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one of the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authors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.</a:t>
            </a:r>
          </a:p>
          <a:p>
            <a:endParaRPr lang="hr-HR" b="0" i="0" dirty="0">
              <a:solidFill>
                <a:srgbClr val="D1D5DB"/>
              </a:solidFill>
              <a:effectLst/>
              <a:latin typeface="Söhne"/>
            </a:endParaRPr>
          </a:p>
          <a:p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Each article can be linked to the project within which it was created.</a:t>
            </a:r>
            <a:endParaRPr lang="hr-HR" b="0" i="0" dirty="0">
              <a:solidFill>
                <a:srgbClr val="D1D5DB"/>
              </a:solidFill>
              <a:effectLst/>
              <a:latin typeface="Söhne"/>
            </a:endParaRPr>
          </a:p>
          <a:p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Each article can have associated supplementary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files</a:t>
            </a: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 and datasets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used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in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its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creation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.</a:t>
            </a:r>
          </a:p>
          <a:p>
            <a:endParaRPr lang="hr-HR" b="0" i="0" dirty="0">
              <a:solidFill>
                <a:srgbClr val="D1D5DB"/>
              </a:solidFill>
              <a:effectLst/>
              <a:latin typeface="Söhne"/>
            </a:endParaRPr>
          </a:p>
          <a:p>
            <a:endParaRPr lang="hr-HR" b="0" i="0" dirty="0">
              <a:solidFill>
                <a:srgbClr val="D1D5DB"/>
              </a:solidFill>
              <a:effectLst/>
              <a:latin typeface="Söhne"/>
            </a:endParaRPr>
          </a:p>
          <a:p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*</a:t>
            </a:r>
            <a:r>
              <a:rPr lang="en-US" b="0" i="0" dirty="0">
                <a:solidFill>
                  <a:srgbClr val="42423C"/>
                </a:solidFill>
                <a:effectLst/>
                <a:latin typeface="Fira Sans" panose="020B0604020202020204" pitchFamily="34" charset="0"/>
              </a:rPr>
              <a:t>KBART (“Knowledge Bases and Related Tools”) is a NISO Recommended Practice that facilitates the transfer of holdings metadata from content providers to knowledge base suppliers and libraries.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8632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b="0" i="0" dirty="0" err="1">
                <a:solidFill>
                  <a:srgbClr val="F2F2F2"/>
                </a:solidFill>
                <a:effectLst/>
                <a:latin typeface="Open Sans" panose="020B0606030504020204" pitchFamily="34" charset="0"/>
              </a:rPr>
              <a:t>Until</a:t>
            </a:r>
            <a:r>
              <a:rPr lang="hr-HR" b="0" i="0" dirty="0">
                <a:solidFill>
                  <a:srgbClr val="F2F2F2"/>
                </a:solidFill>
                <a:effectLst/>
                <a:latin typeface="Open Sans" panose="020B0606030504020204" pitchFamily="34" charset="0"/>
              </a:rPr>
              <a:t> 2017, </a:t>
            </a:r>
            <a:r>
              <a:rPr lang="hr-HR" b="0" i="0" dirty="0" err="1">
                <a:solidFill>
                  <a:srgbClr val="F2F2F2"/>
                </a:solidFill>
                <a:effectLst/>
                <a:latin typeface="Open Sans" panose="020B0606030504020204" pitchFamily="34" charset="0"/>
              </a:rPr>
              <a:t>only</a:t>
            </a:r>
            <a:r>
              <a:rPr lang="hr-HR" b="0" i="0" dirty="0">
                <a:solidFill>
                  <a:srgbClr val="F2F2F2"/>
                </a:solidFill>
                <a:effectLst/>
                <a:latin typeface="Open Sans" panose="020B0606030504020204" pitchFamily="34" charset="0"/>
              </a:rPr>
              <a:t> PDF </a:t>
            </a:r>
            <a:r>
              <a:rPr lang="hr-HR" b="0" i="0" dirty="0" err="1">
                <a:solidFill>
                  <a:srgbClr val="F2F2F2"/>
                </a:solidFill>
                <a:effectLst/>
                <a:latin typeface="Open Sans" panose="020B0606030504020204" pitchFamily="34" charset="0"/>
              </a:rPr>
              <a:t>was</a:t>
            </a:r>
            <a:r>
              <a:rPr lang="hr-HR" b="0" i="0" dirty="0">
                <a:solidFill>
                  <a:srgbClr val="F2F2F2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r-HR" b="0" i="0" dirty="0" err="1">
                <a:solidFill>
                  <a:srgbClr val="F2F2F2"/>
                </a:solidFill>
                <a:effectLst/>
                <a:latin typeface="Open Sans" panose="020B0606030504020204" pitchFamily="34" charset="0"/>
              </a:rPr>
              <a:t>accepted</a:t>
            </a:r>
            <a:r>
              <a:rPr lang="hr-HR" b="0" i="0" dirty="0">
                <a:solidFill>
                  <a:srgbClr val="F2F2F2"/>
                </a:solidFill>
                <a:effectLst/>
                <a:latin typeface="Open Sans" panose="020B0606030504020204" pitchFamily="34" charset="0"/>
              </a:rPr>
              <a:t> as a format in HRČAK. </a:t>
            </a:r>
            <a:r>
              <a:rPr lang="hr-HR" b="0" i="0" dirty="0" err="1">
                <a:solidFill>
                  <a:srgbClr val="F2F2F2"/>
                </a:solidFill>
                <a:effectLst/>
                <a:latin typeface="Open Sans" panose="020B0606030504020204" pitchFamily="34" charset="0"/>
              </a:rPr>
              <a:t>Then</a:t>
            </a:r>
            <a:r>
              <a:rPr lang="hr-HR" b="0" i="0" dirty="0">
                <a:solidFill>
                  <a:srgbClr val="F2F2F2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hr-HR" b="0" i="0" dirty="0" err="1">
                <a:solidFill>
                  <a:srgbClr val="F2F2F2"/>
                </a:solidFill>
                <a:effectLst/>
                <a:latin typeface="Open Sans" panose="020B0606030504020204" pitchFamily="34" charset="0"/>
              </a:rPr>
              <a:t>five</a:t>
            </a:r>
            <a:r>
              <a:rPr lang="hr-HR" b="0" i="0" dirty="0">
                <a:solidFill>
                  <a:srgbClr val="F2F2F2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r-HR" b="0" i="0" dirty="0" err="1">
                <a:solidFill>
                  <a:srgbClr val="F2F2F2"/>
                </a:solidFill>
                <a:effectLst/>
                <a:latin typeface="Open Sans" panose="020B0606030504020204" pitchFamily="34" charset="0"/>
              </a:rPr>
              <a:t>years</a:t>
            </a:r>
            <a:r>
              <a:rPr lang="hr-HR" b="0" i="0" dirty="0">
                <a:solidFill>
                  <a:srgbClr val="F2F2F2"/>
                </a:solidFill>
                <a:effectLst/>
                <a:latin typeface="Open Sans" panose="020B0606030504020204" pitchFamily="34" charset="0"/>
              </a:rPr>
              <a:t> ago </a:t>
            </a:r>
            <a:r>
              <a:rPr lang="hr-HR" b="0" i="0" dirty="0" err="1">
                <a:solidFill>
                  <a:srgbClr val="F2F2F2"/>
                </a:solidFill>
                <a:effectLst/>
                <a:latin typeface="Open Sans" panose="020B0606030504020204" pitchFamily="34" charset="0"/>
              </a:rPr>
              <a:t>we</a:t>
            </a:r>
            <a:r>
              <a:rPr lang="hr-HR" b="0" i="0" dirty="0">
                <a:solidFill>
                  <a:srgbClr val="F2F2F2"/>
                </a:solidFill>
                <a:effectLst/>
                <a:latin typeface="Open Sans" panose="020B0606030504020204" pitchFamily="34" charset="0"/>
              </a:rPr>
              <a:t> have </a:t>
            </a:r>
            <a:r>
              <a:rPr lang="hr-HR" b="0" i="0" dirty="0" err="1">
                <a:solidFill>
                  <a:srgbClr val="F2F2F2"/>
                </a:solidFill>
                <a:effectLst/>
                <a:latin typeface="Open Sans" panose="020B0606030504020204" pitchFamily="34" charset="0"/>
              </a:rPr>
              <a:t>implemented</a:t>
            </a:r>
            <a:r>
              <a:rPr lang="hr-HR" b="0" i="0" dirty="0">
                <a:solidFill>
                  <a:srgbClr val="F2F2F2"/>
                </a:solidFill>
                <a:effectLst/>
                <a:latin typeface="Open Sans" panose="020B0606030504020204" pitchFamily="34" charset="0"/>
              </a:rPr>
              <a:t> support for </a:t>
            </a:r>
            <a:r>
              <a:rPr lang="hr-HR" b="0" i="0" dirty="0" err="1">
                <a:solidFill>
                  <a:srgbClr val="F2F2F2"/>
                </a:solidFill>
                <a:effectLst/>
                <a:latin typeface="Open Sans" panose="020B0606030504020204" pitchFamily="34" charset="0"/>
              </a:rPr>
              <a:t>publishing</a:t>
            </a:r>
            <a:r>
              <a:rPr lang="hr-HR" b="0" i="0" dirty="0">
                <a:solidFill>
                  <a:srgbClr val="F2F2F2"/>
                </a:solidFill>
                <a:effectLst/>
                <a:latin typeface="Open Sans" panose="020B0606030504020204" pitchFamily="34" charset="0"/>
              </a:rPr>
              <a:t> in XML format in </a:t>
            </a:r>
            <a:r>
              <a:rPr lang="hr-HR" b="0" i="0" dirty="0" err="1">
                <a:solidFill>
                  <a:srgbClr val="F2F2F2"/>
                </a:solidFill>
                <a:effectLst/>
                <a:latin typeface="Open Sans" panose="020B0606030504020204" pitchFamily="34" charset="0"/>
              </a:rPr>
              <a:t>accordance</a:t>
            </a:r>
            <a:r>
              <a:rPr lang="hr-HR" b="0" i="0" dirty="0">
                <a:solidFill>
                  <a:srgbClr val="F2F2F2"/>
                </a:solidFill>
                <a:effectLst/>
                <a:latin typeface="Open Sans" panose="020B0606030504020204" pitchFamily="34" charset="0"/>
              </a:rPr>
              <a:t> with JATS </a:t>
            </a:r>
            <a:r>
              <a:rPr lang="hr-HR" b="0" i="0" dirty="0" err="1">
                <a:solidFill>
                  <a:srgbClr val="F2F2F2"/>
                </a:solidFill>
                <a:effectLst/>
                <a:latin typeface="Open Sans" panose="020B0606030504020204" pitchFamily="34" charset="0"/>
              </a:rPr>
              <a:t>tagging</a:t>
            </a:r>
            <a:r>
              <a:rPr lang="hr-HR" b="0" i="0" dirty="0">
                <a:solidFill>
                  <a:srgbClr val="F2F2F2"/>
                </a:solidFill>
                <a:effectLst/>
                <a:latin typeface="Open Sans" panose="020B0606030504020204" pitchFamily="34" charset="0"/>
              </a:rPr>
              <a:t> standard.</a:t>
            </a:r>
          </a:p>
          <a:p>
            <a:endParaRPr lang="hr-HR" b="0" i="0" dirty="0">
              <a:solidFill>
                <a:srgbClr val="F2F2F2"/>
              </a:solidFill>
              <a:effectLst/>
              <a:latin typeface="Open Sans" panose="020B0606030504020204" pitchFamily="34" charset="0"/>
            </a:endParaRPr>
          </a:p>
          <a:p>
            <a:r>
              <a:rPr lang="hr-HR" b="0" i="0" dirty="0">
                <a:solidFill>
                  <a:srgbClr val="F2F2F2"/>
                </a:solidFill>
                <a:effectLst/>
                <a:latin typeface="Open Sans" panose="020B0606030504020204" pitchFamily="34" charset="0"/>
              </a:rPr>
              <a:t>JATS </a:t>
            </a:r>
            <a:r>
              <a:rPr lang="hr-HR" b="0" i="0" dirty="0" err="1">
                <a:solidFill>
                  <a:srgbClr val="F2F2F2"/>
                </a:solidFill>
                <a:effectLst/>
                <a:latin typeface="Open Sans" panose="020B0606030504020204" pitchFamily="34" charset="0"/>
              </a:rPr>
              <a:t>stands</a:t>
            </a:r>
            <a:r>
              <a:rPr lang="hr-HR" b="0" i="0" dirty="0">
                <a:solidFill>
                  <a:srgbClr val="F2F2F2"/>
                </a:solidFill>
                <a:effectLst/>
                <a:latin typeface="Open Sans" panose="020B0606030504020204" pitchFamily="34" charset="0"/>
              </a:rPr>
              <a:t> for Journal </a:t>
            </a:r>
            <a:r>
              <a:rPr lang="hr-HR" b="0" i="0" dirty="0" err="1">
                <a:solidFill>
                  <a:srgbClr val="F2F2F2"/>
                </a:solidFill>
                <a:effectLst/>
                <a:latin typeface="Open Sans" panose="020B0606030504020204" pitchFamily="34" charset="0"/>
              </a:rPr>
              <a:t>Article</a:t>
            </a:r>
            <a:r>
              <a:rPr lang="hr-HR" b="0" i="0" dirty="0">
                <a:solidFill>
                  <a:srgbClr val="F2F2F2"/>
                </a:solidFill>
                <a:effectLst/>
                <a:latin typeface="Open Sans" panose="020B0606030504020204" pitchFamily="34" charset="0"/>
              </a:rPr>
              <a:t> Tag Set and in HRČAK </a:t>
            </a:r>
            <a:r>
              <a:rPr lang="hr-HR" b="0" i="0" dirty="0" err="1">
                <a:solidFill>
                  <a:srgbClr val="F2F2F2"/>
                </a:solidFill>
                <a:effectLst/>
                <a:latin typeface="Open Sans" panose="020B0606030504020204" pitchFamily="34" charset="0"/>
              </a:rPr>
              <a:t>we</a:t>
            </a:r>
            <a:r>
              <a:rPr lang="hr-HR" b="0" i="0" dirty="0">
                <a:solidFill>
                  <a:srgbClr val="F2F2F2"/>
                </a:solidFill>
                <a:effectLst/>
                <a:latin typeface="Open Sans" panose="020B0606030504020204" pitchFamily="34" charset="0"/>
              </a:rPr>
              <a:t> are </a:t>
            </a:r>
            <a:r>
              <a:rPr lang="hr-HR" b="0" i="0" dirty="0" err="1">
                <a:solidFill>
                  <a:srgbClr val="F2F2F2"/>
                </a:solidFill>
                <a:effectLst/>
                <a:latin typeface="Open Sans" panose="020B0606030504020204" pitchFamily="34" charset="0"/>
              </a:rPr>
              <a:t>using</a:t>
            </a:r>
            <a:r>
              <a:rPr lang="hr-HR" b="0" i="0" dirty="0">
                <a:solidFill>
                  <a:srgbClr val="F2F2F2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r-HR" b="0" i="0" dirty="0" err="1">
                <a:solidFill>
                  <a:srgbClr val="F2F2F2"/>
                </a:solidFill>
                <a:effectLst/>
                <a:latin typeface="Open Sans" panose="020B0606030504020204" pitchFamily="34" charset="0"/>
              </a:rPr>
              <a:t>version</a:t>
            </a:r>
            <a:r>
              <a:rPr lang="hr-HR" b="0" i="0" dirty="0">
                <a:solidFill>
                  <a:srgbClr val="F2F2F2"/>
                </a:solidFill>
                <a:effectLst/>
                <a:latin typeface="Open Sans" panose="020B0606030504020204" pitchFamily="34" charset="0"/>
              </a:rPr>
              <a:t> 1.1. It is de facto standard for XML </a:t>
            </a:r>
            <a:r>
              <a:rPr lang="hr-HR" b="0" i="0" dirty="0" err="1">
                <a:solidFill>
                  <a:srgbClr val="F2F2F2"/>
                </a:solidFill>
                <a:effectLst/>
                <a:latin typeface="Open Sans" panose="020B0606030504020204" pitchFamily="34" charset="0"/>
              </a:rPr>
              <a:t>representation</a:t>
            </a:r>
            <a:r>
              <a:rPr lang="hr-HR" b="0" i="0" dirty="0">
                <a:solidFill>
                  <a:srgbClr val="F2F2F2"/>
                </a:solidFill>
                <a:effectLst/>
                <a:latin typeface="Open Sans" panose="020B0606030504020204" pitchFamily="34" charset="0"/>
              </a:rPr>
              <a:t> of </a:t>
            </a:r>
            <a:r>
              <a:rPr lang="hr-HR" b="0" i="0" dirty="0" err="1">
                <a:solidFill>
                  <a:srgbClr val="F2F2F2"/>
                </a:solidFill>
                <a:effectLst/>
                <a:latin typeface="Open Sans" panose="020B0606030504020204" pitchFamily="34" charset="0"/>
              </a:rPr>
              <a:t>journal</a:t>
            </a:r>
            <a:r>
              <a:rPr lang="hr-HR" b="0" i="0" dirty="0">
                <a:solidFill>
                  <a:srgbClr val="F2F2F2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r-HR" b="0" i="0" dirty="0" err="1">
                <a:solidFill>
                  <a:srgbClr val="F2F2F2"/>
                </a:solidFill>
                <a:effectLst/>
                <a:latin typeface="Open Sans" panose="020B0606030504020204" pitchFamily="34" charset="0"/>
              </a:rPr>
              <a:t>articles</a:t>
            </a:r>
            <a:r>
              <a:rPr lang="hr-HR" b="0" i="0" dirty="0">
                <a:solidFill>
                  <a:srgbClr val="F2F2F2"/>
                </a:solidFill>
                <a:effectLst/>
                <a:latin typeface="Open Sans" panose="020B0606030504020204" pitchFamily="34" charset="0"/>
              </a:rPr>
              <a:t>. It is </a:t>
            </a:r>
            <a:r>
              <a:rPr lang="hr-HR" b="0" i="0" dirty="0" err="1">
                <a:solidFill>
                  <a:srgbClr val="F2F2F2"/>
                </a:solidFill>
                <a:effectLst/>
                <a:latin typeface="Open Sans" panose="020B0606030504020204" pitchFamily="34" charset="0"/>
              </a:rPr>
              <a:t>open</a:t>
            </a:r>
            <a:r>
              <a:rPr lang="hr-HR" b="0" i="0" dirty="0">
                <a:solidFill>
                  <a:srgbClr val="F2F2F2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hr-HR" b="0" i="0" dirty="0" err="1">
                <a:solidFill>
                  <a:srgbClr val="F2F2F2"/>
                </a:solidFill>
                <a:effectLst/>
                <a:latin typeface="Open Sans" panose="020B0606030504020204" pitchFamily="34" charset="0"/>
              </a:rPr>
              <a:t>machine-readable</a:t>
            </a:r>
            <a:r>
              <a:rPr lang="hr-HR" b="0" i="0" dirty="0">
                <a:solidFill>
                  <a:srgbClr val="F2F2F2"/>
                </a:solidFill>
                <a:effectLst/>
                <a:latin typeface="Open Sans" panose="020B0606030504020204" pitchFamily="34" charset="0"/>
              </a:rPr>
              <a:t> and </a:t>
            </a:r>
            <a:r>
              <a:rPr lang="hr-HR" b="0" i="0" dirty="0" err="1">
                <a:solidFill>
                  <a:srgbClr val="F2F2F2"/>
                </a:solidFill>
                <a:effectLst/>
                <a:latin typeface="Open Sans" panose="020B0606030504020204" pitchFamily="34" charset="0"/>
              </a:rPr>
              <a:t>tool-independent</a:t>
            </a:r>
            <a:r>
              <a:rPr lang="hr-HR" b="0" i="0" dirty="0">
                <a:solidFill>
                  <a:srgbClr val="F2F2F2"/>
                </a:solidFill>
                <a:effectLst/>
                <a:latin typeface="Open Sans" panose="020B0606030504020204" pitchFamily="34" charset="0"/>
              </a:rPr>
              <a:t> format.</a:t>
            </a:r>
          </a:p>
          <a:p>
            <a:endParaRPr lang="hr-HR" b="0" i="0" dirty="0">
              <a:solidFill>
                <a:srgbClr val="F2F2F2"/>
              </a:solidFill>
              <a:effectLst/>
              <a:latin typeface="Open Sans" panose="020B0606030504020204" pitchFamily="34" charset="0"/>
            </a:endParaRPr>
          </a:p>
          <a:p>
            <a:r>
              <a:rPr lang="hr-HR" b="0" i="0" dirty="0" err="1">
                <a:solidFill>
                  <a:srgbClr val="F2F2F2"/>
                </a:solidFill>
                <a:effectLst/>
                <a:latin typeface="Open Sans" panose="020B0606030504020204" pitchFamily="34" charset="0"/>
              </a:rPr>
              <a:t>Tagging</a:t>
            </a:r>
            <a:r>
              <a:rPr lang="hr-HR" b="0" i="0" dirty="0">
                <a:solidFill>
                  <a:srgbClr val="F2F2F2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r-HR" b="0" i="0" dirty="0" err="1">
                <a:solidFill>
                  <a:srgbClr val="F2F2F2"/>
                </a:solidFill>
                <a:effectLst/>
                <a:latin typeface="Open Sans" panose="020B0606030504020204" pitchFamily="34" charset="0"/>
              </a:rPr>
              <a:t>parts</a:t>
            </a:r>
            <a:r>
              <a:rPr lang="hr-HR" b="0" i="0" dirty="0">
                <a:solidFill>
                  <a:srgbClr val="F2F2F2"/>
                </a:solidFill>
                <a:effectLst/>
                <a:latin typeface="Open Sans" panose="020B0606030504020204" pitchFamily="34" charset="0"/>
              </a:rPr>
              <a:t> of the </a:t>
            </a:r>
            <a:r>
              <a:rPr lang="hr-HR" b="0" i="0" dirty="0" err="1">
                <a:solidFill>
                  <a:srgbClr val="F2F2F2"/>
                </a:solidFill>
                <a:effectLst/>
                <a:latin typeface="Open Sans" panose="020B0606030504020204" pitchFamily="34" charset="0"/>
              </a:rPr>
              <a:t>article</a:t>
            </a:r>
            <a:r>
              <a:rPr lang="hr-HR" b="0" i="0" dirty="0">
                <a:solidFill>
                  <a:srgbClr val="F2F2F2"/>
                </a:solidFill>
                <a:effectLst/>
                <a:latin typeface="Open Sans" panose="020B0606030504020204" pitchFamily="34" charset="0"/>
              </a:rPr>
              <a:t> with JATS </a:t>
            </a:r>
            <a:r>
              <a:rPr lang="hr-HR" b="0" i="0" dirty="0" err="1">
                <a:solidFill>
                  <a:srgbClr val="F2F2F2"/>
                </a:solidFill>
                <a:effectLst/>
                <a:latin typeface="Open Sans" panose="020B0606030504020204" pitchFamily="34" charset="0"/>
              </a:rPr>
              <a:t>elements</a:t>
            </a:r>
            <a:r>
              <a:rPr lang="hr-HR" b="0" i="0" dirty="0">
                <a:solidFill>
                  <a:srgbClr val="F2F2F2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r-HR" b="0" i="0" dirty="0" err="1">
                <a:solidFill>
                  <a:srgbClr val="F2F2F2"/>
                </a:solidFill>
                <a:effectLst/>
                <a:latin typeface="Open Sans" panose="020B0606030504020204" pitchFamily="34" charset="0"/>
              </a:rPr>
              <a:t>give</a:t>
            </a:r>
            <a:r>
              <a:rPr lang="hr-HR" b="0" i="0" dirty="0">
                <a:solidFill>
                  <a:srgbClr val="F2F2F2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r-HR" b="0" i="0" dirty="0" err="1">
                <a:solidFill>
                  <a:srgbClr val="F2F2F2"/>
                </a:solidFill>
                <a:effectLst/>
                <a:latin typeface="Open Sans" panose="020B0606030504020204" pitchFamily="34" charset="0"/>
              </a:rPr>
              <a:t>semantic</a:t>
            </a:r>
            <a:r>
              <a:rPr lang="hr-HR" b="0" i="0" dirty="0">
                <a:solidFill>
                  <a:srgbClr val="F2F2F2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r-HR" b="0" i="0" dirty="0" err="1">
                <a:solidFill>
                  <a:srgbClr val="F2F2F2"/>
                </a:solidFill>
                <a:effectLst/>
                <a:latin typeface="Open Sans" panose="020B0606030504020204" pitchFamily="34" charset="0"/>
              </a:rPr>
              <a:t>description</a:t>
            </a:r>
            <a:r>
              <a:rPr lang="hr-HR" b="0" i="0" dirty="0">
                <a:solidFill>
                  <a:srgbClr val="F2F2F2"/>
                </a:solidFill>
                <a:effectLst/>
                <a:latin typeface="Open Sans" panose="020B0606030504020204" pitchFamily="34" charset="0"/>
              </a:rPr>
              <a:t> to the </a:t>
            </a:r>
            <a:r>
              <a:rPr lang="hr-HR" b="0" i="0" dirty="0" err="1">
                <a:solidFill>
                  <a:srgbClr val="F2F2F2"/>
                </a:solidFill>
                <a:effectLst/>
                <a:latin typeface="Open Sans" panose="020B0606030504020204" pitchFamily="34" charset="0"/>
              </a:rPr>
              <a:t>structure</a:t>
            </a:r>
            <a:r>
              <a:rPr lang="hr-HR" b="0" i="0" dirty="0">
                <a:solidFill>
                  <a:srgbClr val="F2F2F2"/>
                </a:solidFill>
                <a:effectLst/>
                <a:latin typeface="Open Sans" panose="020B0606030504020204" pitchFamily="34" charset="0"/>
              </a:rPr>
              <a:t> and the </a:t>
            </a:r>
            <a:r>
              <a:rPr lang="hr-HR" b="0" i="0" dirty="0" err="1">
                <a:solidFill>
                  <a:srgbClr val="F2F2F2"/>
                </a:solidFill>
                <a:effectLst/>
                <a:latin typeface="Open Sans" panose="020B0606030504020204" pitchFamily="34" charset="0"/>
              </a:rPr>
              <a:t>body</a:t>
            </a:r>
            <a:r>
              <a:rPr lang="hr-HR" b="0" i="0" dirty="0">
                <a:solidFill>
                  <a:srgbClr val="F2F2F2"/>
                </a:solidFill>
                <a:effectLst/>
                <a:latin typeface="Open Sans" panose="020B0606030504020204" pitchFamily="34" charset="0"/>
              </a:rPr>
              <a:t> of the </a:t>
            </a:r>
            <a:r>
              <a:rPr lang="hr-HR" b="0" i="0" dirty="0" err="1">
                <a:solidFill>
                  <a:srgbClr val="F2F2F2"/>
                </a:solidFill>
                <a:effectLst/>
                <a:latin typeface="Open Sans" panose="020B0606030504020204" pitchFamily="34" charset="0"/>
              </a:rPr>
              <a:t>article</a:t>
            </a:r>
            <a:r>
              <a:rPr lang="hr-HR" b="0" i="0" dirty="0">
                <a:solidFill>
                  <a:srgbClr val="F2F2F2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r-HR" b="0" i="0" dirty="0" err="1">
                <a:solidFill>
                  <a:srgbClr val="F2F2F2"/>
                </a:solidFill>
                <a:effectLst/>
                <a:latin typeface="Open Sans" panose="020B0606030504020204" pitchFamily="34" charset="0"/>
              </a:rPr>
              <a:t>while</a:t>
            </a:r>
            <a:r>
              <a:rPr lang="hr-HR" b="0" i="0" dirty="0">
                <a:solidFill>
                  <a:srgbClr val="F2F2F2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r-HR" b="0" i="0" dirty="0" err="1">
                <a:solidFill>
                  <a:srgbClr val="F2F2F2"/>
                </a:solidFill>
                <a:effectLst/>
                <a:latin typeface="Open Sans" panose="020B0606030504020204" pitchFamily="34" charset="0"/>
              </a:rPr>
              <a:t>also</a:t>
            </a:r>
            <a:r>
              <a:rPr lang="hr-HR" b="0" i="0" dirty="0">
                <a:solidFill>
                  <a:srgbClr val="F2F2F2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r-HR" b="0" i="0" dirty="0" err="1">
                <a:solidFill>
                  <a:srgbClr val="F2F2F2"/>
                </a:solidFill>
                <a:effectLst/>
                <a:latin typeface="Open Sans" panose="020B0606030504020204" pitchFamily="34" charset="0"/>
              </a:rPr>
              <a:t>includes</a:t>
            </a:r>
            <a:r>
              <a:rPr lang="hr-HR" b="0" i="0" dirty="0">
                <a:solidFill>
                  <a:srgbClr val="F2F2F2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r-HR" b="0" i="0" dirty="0" err="1">
                <a:solidFill>
                  <a:srgbClr val="F2F2F2"/>
                </a:solidFill>
                <a:effectLst/>
                <a:latin typeface="Open Sans" panose="020B0606030504020204" pitchFamily="34" charset="0"/>
              </a:rPr>
              <a:t>detailed</a:t>
            </a:r>
            <a:r>
              <a:rPr lang="hr-HR" b="0" i="0" dirty="0">
                <a:solidFill>
                  <a:srgbClr val="F2F2F2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r-HR" b="0" i="0" dirty="0" err="1">
                <a:solidFill>
                  <a:srgbClr val="F2F2F2"/>
                </a:solidFill>
                <a:effectLst/>
                <a:latin typeface="Open Sans" panose="020B0606030504020204" pitchFamily="34" charset="0"/>
              </a:rPr>
              <a:t>metadata</a:t>
            </a:r>
            <a:r>
              <a:rPr lang="hr-HR" b="0" i="0" dirty="0">
                <a:solidFill>
                  <a:srgbClr val="F2F2F2"/>
                </a:solidFill>
                <a:effectLst/>
                <a:latin typeface="Open Sans" panose="020B0606030504020204" pitchFamily="34" charset="0"/>
              </a:rPr>
              <a:t> about the </a:t>
            </a:r>
            <a:r>
              <a:rPr lang="hr-HR" b="0" i="0" dirty="0" err="1">
                <a:solidFill>
                  <a:srgbClr val="F2F2F2"/>
                </a:solidFill>
                <a:effectLst/>
                <a:latin typeface="Open Sans" panose="020B0606030504020204" pitchFamily="34" charset="0"/>
              </a:rPr>
              <a:t>article</a:t>
            </a:r>
            <a:r>
              <a:rPr lang="hr-HR" b="0" i="0" dirty="0">
                <a:solidFill>
                  <a:srgbClr val="F2F2F2"/>
                </a:solidFill>
                <a:effectLst/>
                <a:latin typeface="Open Sans" panose="020B0606030504020204" pitchFamily="34" charset="0"/>
              </a:rPr>
              <a:t>. And </a:t>
            </a:r>
            <a:r>
              <a:rPr lang="hr-HR" b="0" i="0" dirty="0" err="1">
                <a:solidFill>
                  <a:srgbClr val="F2F2F2"/>
                </a:solidFill>
                <a:effectLst/>
                <a:latin typeface="Open Sans" panose="020B0606030504020204" pitchFamily="34" charset="0"/>
              </a:rPr>
              <a:t>why</a:t>
            </a:r>
            <a:r>
              <a:rPr lang="hr-HR" b="0" i="0" dirty="0">
                <a:solidFill>
                  <a:srgbClr val="F2F2F2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r-HR" b="0" i="0" dirty="0" err="1">
                <a:solidFill>
                  <a:srgbClr val="F2F2F2"/>
                </a:solidFill>
                <a:effectLst/>
                <a:latin typeface="Open Sans" panose="020B0606030504020204" pitchFamily="34" charset="0"/>
              </a:rPr>
              <a:t>sould</a:t>
            </a:r>
            <a:r>
              <a:rPr lang="hr-HR" b="0" i="0" dirty="0">
                <a:solidFill>
                  <a:srgbClr val="F2F2F2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r-HR" b="0" i="0" dirty="0" err="1">
                <a:solidFill>
                  <a:srgbClr val="F2F2F2"/>
                </a:solidFill>
                <a:effectLst/>
                <a:latin typeface="Open Sans" panose="020B0606030504020204" pitchFamily="34" charset="0"/>
              </a:rPr>
              <a:t>editors</a:t>
            </a:r>
            <a:r>
              <a:rPr lang="hr-HR" b="0" i="0" dirty="0">
                <a:solidFill>
                  <a:srgbClr val="F2F2F2"/>
                </a:solidFill>
                <a:effectLst/>
                <a:latin typeface="Open Sans" panose="020B0606030504020204" pitchFamily="34" charset="0"/>
              </a:rPr>
              <a:t> do that? </a:t>
            </a:r>
            <a:r>
              <a:rPr lang="hr-HR" b="0" i="0" dirty="0" err="1">
                <a:solidFill>
                  <a:srgbClr val="F2F2F2"/>
                </a:solidFill>
                <a:effectLst/>
                <a:latin typeface="Open Sans" panose="020B0606030504020204" pitchFamily="34" charset="0"/>
              </a:rPr>
              <a:t>Why</a:t>
            </a:r>
            <a:r>
              <a:rPr lang="hr-HR" b="0" i="0" dirty="0">
                <a:solidFill>
                  <a:srgbClr val="F2F2F2"/>
                </a:solidFill>
                <a:effectLst/>
                <a:latin typeface="Open Sans" panose="020B0606030504020204" pitchFamily="34" charset="0"/>
              </a:rPr>
              <a:t> is that </a:t>
            </a:r>
            <a:r>
              <a:rPr lang="hr-HR" b="0" i="0" dirty="0" err="1">
                <a:solidFill>
                  <a:srgbClr val="F2F2F2"/>
                </a:solidFill>
                <a:effectLst/>
                <a:latin typeface="Open Sans" panose="020B0606030504020204" pitchFamily="34" charset="0"/>
              </a:rPr>
              <a:t>important</a:t>
            </a:r>
            <a:r>
              <a:rPr lang="hr-HR" b="0" i="0" dirty="0">
                <a:solidFill>
                  <a:srgbClr val="F2F2F2"/>
                </a:solidFill>
                <a:effectLst/>
                <a:latin typeface="Open Sans" panose="020B0606030504020204" pitchFamily="34" charset="0"/>
              </a:rPr>
              <a:t>?</a:t>
            </a:r>
          </a:p>
          <a:p>
            <a:endParaRPr lang="hr-HR" b="0" i="0" dirty="0">
              <a:solidFill>
                <a:srgbClr val="F2F2F2"/>
              </a:solidFill>
              <a:effectLst/>
              <a:latin typeface="Open Sans" panose="020B0606030504020204" pitchFamily="34" charset="0"/>
            </a:endParaRPr>
          </a:p>
          <a:p>
            <a:r>
              <a:rPr lang="hr-HR" b="0" i="0" dirty="0" err="1">
                <a:solidFill>
                  <a:srgbClr val="F2F2F2"/>
                </a:solidFill>
                <a:effectLst/>
                <a:latin typeface="Open Sans" panose="020B0606030504020204" pitchFamily="34" charset="0"/>
              </a:rPr>
              <a:t>We</a:t>
            </a:r>
            <a:r>
              <a:rPr lang="hr-HR" b="0" i="0" dirty="0">
                <a:solidFill>
                  <a:srgbClr val="F2F2F2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r-HR" b="0" i="0" dirty="0" err="1">
                <a:solidFill>
                  <a:srgbClr val="F2F2F2"/>
                </a:solidFill>
                <a:effectLst/>
                <a:latin typeface="Open Sans" panose="020B0606030504020204" pitchFamily="34" charset="0"/>
              </a:rPr>
              <a:t>can</a:t>
            </a:r>
            <a:r>
              <a:rPr lang="hr-HR" b="0" i="0" dirty="0">
                <a:solidFill>
                  <a:srgbClr val="F2F2F2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r-HR" b="0" i="0" dirty="0" err="1">
                <a:solidFill>
                  <a:srgbClr val="F2F2F2"/>
                </a:solidFill>
                <a:effectLst/>
                <a:latin typeface="Open Sans" panose="020B0606030504020204" pitchFamily="34" charset="0"/>
              </a:rPr>
              <a:t>agree</a:t>
            </a:r>
            <a:r>
              <a:rPr lang="hr-HR" b="0" i="0" dirty="0">
                <a:solidFill>
                  <a:srgbClr val="F2F2F2"/>
                </a:solidFill>
                <a:effectLst/>
                <a:latin typeface="Open Sans" panose="020B0606030504020204" pitchFamily="34" charset="0"/>
              </a:rPr>
              <a:t> that t</a:t>
            </a:r>
            <a:r>
              <a:rPr lang="en-US" b="0" i="0" dirty="0">
                <a:solidFill>
                  <a:srgbClr val="F2F2F2"/>
                </a:solidFill>
                <a:effectLst/>
                <a:latin typeface="Open Sans" panose="020B0606030504020204" pitchFamily="34" charset="0"/>
              </a:rPr>
              <a:t>he primary objective of a journal article is to have its contents disseminated as widely as possible.</a:t>
            </a:r>
            <a:r>
              <a:rPr lang="hr-HR" b="0" i="0" dirty="0">
                <a:solidFill>
                  <a:srgbClr val="F2F2F2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r-HR" b="0" i="0" dirty="0" err="1">
                <a:solidFill>
                  <a:srgbClr val="F2F2F2"/>
                </a:solidFill>
                <a:effectLst/>
                <a:latin typeface="Open Sans" panose="020B0606030504020204" pitchFamily="34" charset="0"/>
              </a:rPr>
              <a:t>Articles</a:t>
            </a:r>
            <a:r>
              <a:rPr lang="hr-HR" b="0" i="0" dirty="0">
                <a:solidFill>
                  <a:srgbClr val="F2F2F2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undergo a complex journey to fulfill </a:t>
            </a:r>
            <a:r>
              <a:rPr lang="en-US" b="0" i="0" dirty="0" err="1">
                <a:solidFill>
                  <a:srgbClr val="D1D5DB"/>
                </a:solidFill>
                <a:effectLst/>
                <a:latin typeface="Söhne"/>
              </a:rPr>
              <a:t>th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at</a:t>
            </a: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 goal. They 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go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through</a:t>
            </a: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 multiple stages, passing through peer review systems, publisher websites, databases, aggregators, search engines, various discovery platforms, partner publishers, repositories, archives, and beyond. Considering the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huge</a:t>
            </a: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 number of journal articles created daily, achieving widespread content dissemination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really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</a:t>
            </a: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becomes a challenge. </a:t>
            </a:r>
            <a:endParaRPr lang="hr-HR" b="0" i="0" dirty="0">
              <a:solidFill>
                <a:srgbClr val="D1D5DB"/>
              </a:solidFill>
              <a:effectLst/>
              <a:latin typeface="Söhne"/>
            </a:endParaRPr>
          </a:p>
          <a:p>
            <a:endParaRPr lang="hr-HR" b="0" i="0" dirty="0">
              <a:solidFill>
                <a:srgbClr val="D1D5DB"/>
              </a:solidFill>
              <a:effectLst/>
              <a:latin typeface="Söhne"/>
            </a:endParaRPr>
          </a:p>
          <a:p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This is where 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a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publishing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in a format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such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as JATS XML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comes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on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stage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. Not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only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it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contains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a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whole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body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and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appendicex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of the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article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, but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also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a</a:t>
            </a:r>
            <a:r>
              <a:rPr lang="en-US" b="0" i="0" dirty="0" err="1">
                <a:solidFill>
                  <a:srgbClr val="D1D5DB"/>
                </a:solidFill>
                <a:effectLst/>
                <a:latin typeface="Söhne"/>
              </a:rPr>
              <a:t>rticle</a:t>
            </a: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 metadata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and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metadata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are</a:t>
            </a: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 a guide for the gatekeepers of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desired</a:t>
            </a: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 article destinations. These details are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extremely</a:t>
            </a: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 valuable in facilitating smooth distribution 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to</a:t>
            </a: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 a wide audience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and it is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really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important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that they are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written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in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open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format,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machine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readable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format</a:t>
            </a: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.</a:t>
            </a:r>
            <a:endParaRPr lang="hr-HR" b="0" i="0" dirty="0">
              <a:solidFill>
                <a:srgbClr val="D1D5DB"/>
              </a:solidFill>
              <a:effectLst/>
              <a:latin typeface="Söhne"/>
            </a:endParaRPr>
          </a:p>
          <a:p>
            <a:endParaRPr lang="hr-HR" b="0" i="0" dirty="0">
              <a:solidFill>
                <a:srgbClr val="D1D5DB"/>
              </a:solidFill>
              <a:effectLst/>
              <a:latin typeface="Söhne"/>
            </a:endParaRPr>
          </a:p>
          <a:p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Beside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metadata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,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full-text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of the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article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created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in JATS XML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facilitates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content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&amp; reference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mining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that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increases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findability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and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visibility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of the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article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.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Also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, that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opens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gates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to some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new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features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and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opportunities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for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publishing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platforms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in the future.</a:t>
            </a:r>
          </a:p>
          <a:p>
            <a:endParaRPr lang="hr-HR" b="0" i="0" dirty="0">
              <a:solidFill>
                <a:srgbClr val="D1D5DB"/>
              </a:solidFill>
              <a:effectLst/>
              <a:latin typeface="Söhne"/>
            </a:endParaRPr>
          </a:p>
          <a:p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The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last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argument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which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I’ll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mention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is that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since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JATS XML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carries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only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the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article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data and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structure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information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and not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information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about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layout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of the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article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, it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gives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a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lot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of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opportunites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in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visual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presentation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of the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article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on the web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page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,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which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makes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it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independent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of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browsers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and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text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 </a:t>
            </a:r>
            <a:r>
              <a:rPr lang="hr-HR" b="0" i="0" dirty="0" err="1">
                <a:solidFill>
                  <a:srgbClr val="D1D5DB"/>
                </a:solidFill>
                <a:effectLst/>
                <a:latin typeface="Söhne"/>
              </a:rPr>
              <a:t>processors</a:t>
            </a:r>
            <a:r>
              <a:rPr lang="hr-HR" b="0" i="0" dirty="0">
                <a:solidFill>
                  <a:srgbClr val="D1D5DB"/>
                </a:solidFill>
                <a:effectLst/>
                <a:latin typeface="Söhne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8257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Here </a:t>
            </a:r>
            <a:r>
              <a:rPr lang="hr-HR" dirty="0" err="1"/>
              <a:t>you</a:t>
            </a:r>
            <a:r>
              <a:rPr lang="hr-HR" dirty="0"/>
              <a:t> </a:t>
            </a:r>
            <a:r>
              <a:rPr lang="hr-HR" dirty="0" err="1"/>
              <a:t>can</a:t>
            </a:r>
            <a:r>
              <a:rPr lang="hr-HR" dirty="0"/>
              <a:t> </a:t>
            </a:r>
            <a:r>
              <a:rPr lang="hr-HR" dirty="0" err="1"/>
              <a:t>see</a:t>
            </a:r>
            <a:r>
              <a:rPr lang="hr-HR" dirty="0"/>
              <a:t> </a:t>
            </a:r>
            <a:r>
              <a:rPr lang="hr-HR" dirty="0" err="1"/>
              <a:t>three</a:t>
            </a:r>
            <a:r>
              <a:rPr lang="hr-HR" dirty="0"/>
              <a:t> </a:t>
            </a:r>
            <a:r>
              <a:rPr lang="hr-HR" dirty="0" err="1"/>
              <a:t>types</a:t>
            </a:r>
            <a:r>
              <a:rPr lang="hr-HR" dirty="0"/>
              <a:t> of </a:t>
            </a:r>
            <a:r>
              <a:rPr lang="hr-HR" dirty="0" err="1"/>
              <a:t>representation</a:t>
            </a:r>
            <a:r>
              <a:rPr lang="hr-HR" dirty="0"/>
              <a:t> of JATS </a:t>
            </a:r>
            <a:r>
              <a:rPr lang="hr-HR" dirty="0" err="1"/>
              <a:t>structure</a:t>
            </a:r>
            <a:r>
              <a:rPr lang="hr-HR" dirty="0"/>
              <a:t> that </a:t>
            </a:r>
            <a:r>
              <a:rPr lang="hr-HR" dirty="0" err="1"/>
              <a:t>all</a:t>
            </a:r>
            <a:r>
              <a:rPr lang="hr-HR" dirty="0"/>
              <a:t> show the same. The </a:t>
            </a:r>
            <a:r>
              <a:rPr lang="hr-HR" dirty="0" err="1"/>
              <a:t>first</a:t>
            </a:r>
            <a:r>
              <a:rPr lang="hr-HR" dirty="0"/>
              <a:t> </a:t>
            </a:r>
            <a:r>
              <a:rPr lang="hr-HR" dirty="0" err="1"/>
              <a:t>image</a:t>
            </a:r>
            <a:r>
              <a:rPr lang="hr-HR" dirty="0"/>
              <a:t> </a:t>
            </a:r>
            <a:r>
              <a:rPr lang="hr-HR" dirty="0" err="1"/>
              <a:t>shows</a:t>
            </a:r>
            <a:r>
              <a:rPr lang="hr-HR" dirty="0"/>
              <a:t> the </a:t>
            </a:r>
            <a:r>
              <a:rPr lang="hr-HR" dirty="0" err="1"/>
              <a:t>grid</a:t>
            </a:r>
            <a:r>
              <a:rPr lang="hr-HR" dirty="0"/>
              <a:t> </a:t>
            </a:r>
            <a:r>
              <a:rPr lang="hr-HR" dirty="0" err="1"/>
              <a:t>view</a:t>
            </a:r>
            <a:r>
              <a:rPr lang="hr-HR" dirty="0"/>
              <a:t> of the </a:t>
            </a:r>
            <a:r>
              <a:rPr lang="hr-HR" dirty="0" err="1"/>
              <a:t>structure</a:t>
            </a:r>
            <a:r>
              <a:rPr lang="hr-HR" dirty="0"/>
              <a:t>, the </a:t>
            </a:r>
            <a:r>
              <a:rPr lang="hr-HR" dirty="0" err="1"/>
              <a:t>second</a:t>
            </a:r>
            <a:r>
              <a:rPr lang="hr-HR" dirty="0"/>
              <a:t> one is XML </a:t>
            </a:r>
            <a:r>
              <a:rPr lang="hr-HR" dirty="0" err="1"/>
              <a:t>document</a:t>
            </a:r>
            <a:r>
              <a:rPr lang="hr-HR" dirty="0"/>
              <a:t> and the </a:t>
            </a:r>
            <a:r>
              <a:rPr lang="hr-HR" dirty="0" err="1"/>
              <a:t>third</a:t>
            </a:r>
            <a:r>
              <a:rPr lang="hr-HR" dirty="0"/>
              <a:t> one is </a:t>
            </a:r>
            <a:r>
              <a:rPr lang="hr-HR" dirty="0" err="1"/>
              <a:t>visually</a:t>
            </a:r>
            <a:r>
              <a:rPr lang="hr-HR" dirty="0"/>
              <a:t> the </a:t>
            </a:r>
            <a:r>
              <a:rPr lang="hr-HR" dirty="0" err="1"/>
              <a:t>easiest</a:t>
            </a:r>
            <a:r>
              <a:rPr lang="hr-HR" dirty="0"/>
              <a:t> to </a:t>
            </a:r>
            <a:r>
              <a:rPr lang="hr-HR" dirty="0" err="1"/>
              <a:t>understand</a:t>
            </a:r>
            <a:r>
              <a:rPr lang="hr-HR" dirty="0"/>
              <a:t> so </a:t>
            </a:r>
            <a:r>
              <a:rPr lang="hr-HR" dirty="0" err="1"/>
              <a:t>I’ll</a:t>
            </a:r>
            <a:r>
              <a:rPr lang="hr-HR" dirty="0"/>
              <a:t> </a:t>
            </a:r>
            <a:r>
              <a:rPr lang="hr-HR" dirty="0" err="1"/>
              <a:t>stick</a:t>
            </a:r>
            <a:r>
              <a:rPr lang="hr-HR" dirty="0"/>
              <a:t> to that.</a:t>
            </a:r>
          </a:p>
          <a:p>
            <a:endParaRPr lang="hr-HR" dirty="0"/>
          </a:p>
          <a:p>
            <a:r>
              <a:rPr lang="hr-HR" dirty="0"/>
              <a:t>On </a:t>
            </a:r>
            <a:r>
              <a:rPr lang="hr-HR" dirty="0" err="1"/>
              <a:t>third</a:t>
            </a:r>
            <a:r>
              <a:rPr lang="hr-HR" dirty="0"/>
              <a:t> </a:t>
            </a:r>
            <a:r>
              <a:rPr lang="hr-HR" dirty="0" err="1"/>
              <a:t>image</a:t>
            </a:r>
            <a:r>
              <a:rPr lang="hr-HR" dirty="0"/>
              <a:t> </a:t>
            </a:r>
            <a:r>
              <a:rPr lang="hr-HR" dirty="0" err="1"/>
              <a:t>you</a:t>
            </a:r>
            <a:r>
              <a:rPr lang="hr-HR" dirty="0"/>
              <a:t> </a:t>
            </a:r>
            <a:r>
              <a:rPr lang="hr-HR" dirty="0" err="1"/>
              <a:t>can</a:t>
            </a:r>
            <a:r>
              <a:rPr lang="hr-HR" dirty="0"/>
              <a:t> </a:t>
            </a:r>
            <a:r>
              <a:rPr lang="hr-HR" dirty="0" err="1"/>
              <a:t>see</a:t>
            </a:r>
            <a:r>
              <a:rPr lang="hr-HR" dirty="0"/>
              <a:t> how it </a:t>
            </a:r>
            <a:r>
              <a:rPr lang="hr-HR" dirty="0" err="1"/>
              <a:t>looks</a:t>
            </a:r>
            <a:r>
              <a:rPr lang="hr-HR" dirty="0"/>
              <a:t> </a:t>
            </a:r>
            <a:r>
              <a:rPr lang="hr-HR" dirty="0" err="1"/>
              <a:t>like</a:t>
            </a:r>
            <a:r>
              <a:rPr lang="hr-HR" dirty="0"/>
              <a:t> </a:t>
            </a:r>
            <a:r>
              <a:rPr lang="hr-HR" dirty="0" err="1"/>
              <a:t>when</a:t>
            </a:r>
            <a:r>
              <a:rPr lang="hr-HR" dirty="0"/>
              <a:t> </a:t>
            </a:r>
            <a:r>
              <a:rPr lang="hr-HR" dirty="0" err="1"/>
              <a:t>it’s</a:t>
            </a:r>
            <a:r>
              <a:rPr lang="hr-HR" dirty="0"/>
              <a:t> </a:t>
            </a:r>
            <a:r>
              <a:rPr lang="hr-HR" dirty="0" err="1"/>
              <a:t>written</a:t>
            </a:r>
            <a:r>
              <a:rPr lang="hr-HR" dirty="0"/>
              <a:t> in XML, of </a:t>
            </a:r>
            <a:r>
              <a:rPr lang="hr-HR" dirty="0" err="1"/>
              <a:t>course</a:t>
            </a:r>
            <a:r>
              <a:rPr lang="hr-HR" dirty="0"/>
              <a:t> this is </a:t>
            </a:r>
            <a:r>
              <a:rPr lang="hr-HR" dirty="0" err="1"/>
              <a:t>empty</a:t>
            </a:r>
            <a:r>
              <a:rPr lang="hr-HR" dirty="0"/>
              <a:t> and </a:t>
            </a:r>
            <a:r>
              <a:rPr lang="hr-HR" dirty="0" err="1"/>
              <a:t>collapsed</a:t>
            </a:r>
            <a:r>
              <a:rPr lang="hr-HR" dirty="0"/>
              <a:t> and a </a:t>
            </a:r>
            <a:r>
              <a:rPr lang="hr-HR" dirty="0" err="1"/>
              <a:t>real</a:t>
            </a:r>
            <a:r>
              <a:rPr lang="hr-HR" dirty="0"/>
              <a:t> </a:t>
            </a:r>
            <a:r>
              <a:rPr lang="hr-HR" dirty="0" err="1"/>
              <a:t>document</a:t>
            </a:r>
            <a:r>
              <a:rPr lang="hr-HR" dirty="0"/>
              <a:t> is </a:t>
            </a:r>
            <a:r>
              <a:rPr lang="hr-HR" dirty="0" err="1"/>
              <a:t>much</a:t>
            </a:r>
            <a:r>
              <a:rPr lang="hr-HR" dirty="0"/>
              <a:t> </a:t>
            </a:r>
            <a:r>
              <a:rPr lang="hr-HR" dirty="0" err="1"/>
              <a:t>much</a:t>
            </a:r>
            <a:r>
              <a:rPr lang="hr-HR" dirty="0"/>
              <a:t> </a:t>
            </a:r>
            <a:r>
              <a:rPr lang="hr-HR" dirty="0" err="1"/>
              <a:t>bigger</a:t>
            </a:r>
            <a:r>
              <a:rPr lang="hr-HR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58474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err="1"/>
              <a:t>When</a:t>
            </a:r>
            <a:r>
              <a:rPr lang="hr-HR" dirty="0"/>
              <a:t> it </a:t>
            </a:r>
            <a:r>
              <a:rPr lang="hr-HR" dirty="0" err="1"/>
              <a:t>was</a:t>
            </a:r>
            <a:r>
              <a:rPr lang="hr-HR" dirty="0"/>
              <a:t> </a:t>
            </a:r>
            <a:r>
              <a:rPr lang="hr-HR" dirty="0" err="1"/>
              <a:t>implemented</a:t>
            </a:r>
            <a:r>
              <a:rPr lang="hr-HR" dirty="0"/>
              <a:t> in HRČAK, the </a:t>
            </a:r>
            <a:r>
              <a:rPr lang="hr-HR" dirty="0" err="1"/>
              <a:t>term</a:t>
            </a:r>
            <a:r>
              <a:rPr lang="hr-HR" dirty="0"/>
              <a:t> JATS </a:t>
            </a:r>
            <a:r>
              <a:rPr lang="hr-HR" dirty="0" err="1"/>
              <a:t>wasn’t</a:t>
            </a:r>
            <a:r>
              <a:rPr lang="hr-HR" dirty="0"/>
              <a:t> </a:t>
            </a:r>
            <a:r>
              <a:rPr lang="hr-HR" dirty="0" err="1"/>
              <a:t>really</a:t>
            </a:r>
            <a:r>
              <a:rPr lang="hr-HR" dirty="0"/>
              <a:t> </a:t>
            </a:r>
            <a:r>
              <a:rPr lang="hr-HR" dirty="0" err="1"/>
              <a:t>widespred</a:t>
            </a:r>
            <a:r>
              <a:rPr lang="hr-HR" dirty="0"/>
              <a:t> </a:t>
            </a:r>
            <a:r>
              <a:rPr lang="hr-HR" dirty="0" err="1"/>
              <a:t>yet</a:t>
            </a:r>
            <a:r>
              <a:rPr lang="hr-HR" dirty="0"/>
              <a:t>. So </a:t>
            </a:r>
            <a:r>
              <a:rPr lang="hr-HR" dirty="0" err="1"/>
              <a:t>we</a:t>
            </a:r>
            <a:r>
              <a:rPr lang="hr-HR" dirty="0"/>
              <a:t> </a:t>
            </a:r>
            <a:r>
              <a:rPr lang="hr-HR" dirty="0" err="1"/>
              <a:t>started</a:t>
            </a:r>
            <a:r>
              <a:rPr lang="hr-HR" dirty="0"/>
              <a:t> on </a:t>
            </a:r>
            <a:r>
              <a:rPr lang="hr-HR" dirty="0" err="1"/>
              <a:t>spreading</a:t>
            </a:r>
            <a:r>
              <a:rPr lang="hr-HR" dirty="0"/>
              <a:t> the </a:t>
            </a:r>
            <a:r>
              <a:rPr lang="hr-HR" dirty="0" err="1"/>
              <a:t>news</a:t>
            </a:r>
            <a:r>
              <a:rPr lang="hr-HR" dirty="0"/>
              <a:t> and </a:t>
            </a:r>
            <a:r>
              <a:rPr lang="hr-HR" dirty="0" err="1"/>
              <a:t>educating</a:t>
            </a:r>
            <a:r>
              <a:rPr lang="hr-HR" dirty="0"/>
              <a:t> </a:t>
            </a:r>
            <a:r>
              <a:rPr lang="hr-HR" dirty="0" err="1"/>
              <a:t>editors</a:t>
            </a:r>
            <a:r>
              <a:rPr lang="hr-HR" dirty="0"/>
              <a:t>. </a:t>
            </a:r>
            <a:r>
              <a:rPr lang="hr-HR" dirty="0" err="1"/>
              <a:t>We</a:t>
            </a:r>
            <a:r>
              <a:rPr lang="hr-HR" dirty="0"/>
              <a:t> </a:t>
            </a:r>
            <a:r>
              <a:rPr lang="hr-HR" dirty="0" err="1"/>
              <a:t>held</a:t>
            </a:r>
            <a:r>
              <a:rPr lang="hr-HR" dirty="0"/>
              <a:t> </a:t>
            </a:r>
            <a:r>
              <a:rPr lang="hr-HR" dirty="0" err="1"/>
              <a:t>workshops</a:t>
            </a:r>
            <a:r>
              <a:rPr lang="hr-HR" dirty="0"/>
              <a:t> in </a:t>
            </a:r>
            <a:r>
              <a:rPr lang="hr-HR" dirty="0" err="1"/>
              <a:t>person</a:t>
            </a:r>
            <a:r>
              <a:rPr lang="hr-HR" dirty="0"/>
              <a:t> and online – the </a:t>
            </a:r>
            <a:r>
              <a:rPr lang="hr-HR" dirty="0" err="1"/>
              <a:t>number</a:t>
            </a:r>
            <a:r>
              <a:rPr lang="hr-HR" dirty="0"/>
              <a:t> is </a:t>
            </a:r>
            <a:r>
              <a:rPr lang="hr-HR" dirty="0" err="1"/>
              <a:t>around</a:t>
            </a:r>
            <a:r>
              <a:rPr lang="hr-HR" dirty="0"/>
              <a:t> 10-15 and </a:t>
            </a:r>
            <a:r>
              <a:rPr lang="hr-HR" dirty="0" err="1"/>
              <a:t>since</a:t>
            </a:r>
            <a:r>
              <a:rPr lang="hr-HR" dirty="0"/>
              <a:t> the </a:t>
            </a:r>
            <a:r>
              <a:rPr lang="hr-HR" dirty="0" err="1"/>
              <a:t>beginning</a:t>
            </a:r>
            <a:r>
              <a:rPr lang="hr-HR" dirty="0"/>
              <a:t> of 2022 </a:t>
            </a:r>
            <a:r>
              <a:rPr lang="hr-HR" dirty="0" err="1"/>
              <a:t>we</a:t>
            </a:r>
            <a:r>
              <a:rPr lang="hr-HR" dirty="0"/>
              <a:t> </a:t>
            </a:r>
            <a:r>
              <a:rPr lang="hr-HR" dirty="0" err="1"/>
              <a:t>hold</a:t>
            </a:r>
            <a:r>
              <a:rPr lang="hr-HR" dirty="0"/>
              <a:t> </a:t>
            </a:r>
            <a:r>
              <a:rPr lang="hr-HR" dirty="0" err="1"/>
              <a:t>monthly</a:t>
            </a:r>
            <a:r>
              <a:rPr lang="hr-HR" dirty="0"/>
              <a:t> </a:t>
            </a:r>
            <a:r>
              <a:rPr lang="hr-HR" dirty="0" err="1"/>
              <a:t>consultations</a:t>
            </a:r>
            <a:r>
              <a:rPr lang="hr-HR" dirty="0"/>
              <a:t> </a:t>
            </a:r>
            <a:r>
              <a:rPr lang="hr-HR" dirty="0" err="1"/>
              <a:t>regarding</a:t>
            </a:r>
            <a:r>
              <a:rPr lang="hr-HR" dirty="0"/>
              <a:t> this </a:t>
            </a:r>
            <a:r>
              <a:rPr lang="hr-HR" dirty="0" err="1"/>
              <a:t>topic</a:t>
            </a:r>
            <a:r>
              <a:rPr lang="hr-HR" dirty="0"/>
              <a:t>. </a:t>
            </a:r>
            <a:r>
              <a:rPr lang="hr-HR" dirty="0" err="1"/>
              <a:t>Also</a:t>
            </a:r>
            <a:r>
              <a:rPr lang="hr-HR" dirty="0"/>
              <a:t>, </a:t>
            </a:r>
            <a:r>
              <a:rPr lang="hr-HR" dirty="0" err="1"/>
              <a:t>we</a:t>
            </a:r>
            <a:r>
              <a:rPr lang="hr-HR" dirty="0"/>
              <a:t> </a:t>
            </a:r>
            <a:r>
              <a:rPr lang="hr-HR" dirty="0" err="1"/>
              <a:t>wrote</a:t>
            </a:r>
            <a:r>
              <a:rPr lang="hr-HR" dirty="0"/>
              <a:t> </a:t>
            </a:r>
            <a:r>
              <a:rPr lang="hr-HR" dirty="0" err="1"/>
              <a:t>guidelines</a:t>
            </a:r>
            <a:r>
              <a:rPr lang="hr-HR" dirty="0"/>
              <a:t> for editor that </a:t>
            </a:r>
            <a:r>
              <a:rPr lang="hr-HR" dirty="0" err="1"/>
              <a:t>include</a:t>
            </a:r>
            <a:r>
              <a:rPr lang="hr-HR" dirty="0"/>
              <a:t> </a:t>
            </a:r>
            <a:r>
              <a:rPr lang="hr-HR" dirty="0" err="1"/>
              <a:t>examples</a:t>
            </a:r>
            <a:r>
              <a:rPr lang="hr-HR" dirty="0"/>
              <a:t> and </a:t>
            </a:r>
            <a:r>
              <a:rPr lang="hr-HR" dirty="0" err="1"/>
              <a:t>templates</a:t>
            </a:r>
            <a:r>
              <a:rPr lang="hr-HR" dirty="0"/>
              <a:t> of the </a:t>
            </a:r>
            <a:r>
              <a:rPr lang="hr-HR" dirty="0" err="1"/>
              <a:t>article</a:t>
            </a:r>
            <a:r>
              <a:rPr lang="hr-HR" dirty="0"/>
              <a:t> in XML. The </a:t>
            </a:r>
            <a:r>
              <a:rPr lang="hr-HR" dirty="0" err="1"/>
              <a:t>result</a:t>
            </a:r>
            <a:r>
              <a:rPr lang="hr-HR" dirty="0"/>
              <a:t> of </a:t>
            </a:r>
            <a:r>
              <a:rPr lang="hr-HR" dirty="0" err="1"/>
              <a:t>these</a:t>
            </a:r>
            <a:r>
              <a:rPr lang="hr-HR" dirty="0"/>
              <a:t> </a:t>
            </a:r>
            <a:r>
              <a:rPr lang="hr-HR" dirty="0" err="1"/>
              <a:t>efforts</a:t>
            </a:r>
            <a:r>
              <a:rPr lang="hr-HR" dirty="0"/>
              <a:t> is that </a:t>
            </a:r>
            <a:r>
              <a:rPr lang="hr-HR" dirty="0" err="1"/>
              <a:t>we</a:t>
            </a:r>
            <a:r>
              <a:rPr lang="hr-HR" dirty="0"/>
              <a:t> have </a:t>
            </a:r>
            <a:r>
              <a:rPr lang="hr-HR" dirty="0" err="1"/>
              <a:t>around</a:t>
            </a:r>
            <a:r>
              <a:rPr lang="hr-HR" dirty="0"/>
              <a:t> 3800 </a:t>
            </a:r>
            <a:r>
              <a:rPr lang="hr-HR" dirty="0" err="1"/>
              <a:t>articles</a:t>
            </a:r>
            <a:r>
              <a:rPr lang="hr-HR" dirty="0"/>
              <a:t> in XML in HRČAK and 43 </a:t>
            </a:r>
            <a:r>
              <a:rPr lang="hr-HR" dirty="0" err="1"/>
              <a:t>journals</a:t>
            </a:r>
            <a:r>
              <a:rPr lang="hr-HR" dirty="0"/>
              <a:t> that have </a:t>
            </a:r>
            <a:r>
              <a:rPr lang="hr-HR" dirty="0" err="1"/>
              <a:t>published</a:t>
            </a:r>
            <a:r>
              <a:rPr lang="hr-HR" dirty="0"/>
              <a:t> at </a:t>
            </a:r>
            <a:r>
              <a:rPr lang="hr-HR" dirty="0" err="1"/>
              <a:t>least</a:t>
            </a:r>
            <a:r>
              <a:rPr lang="hr-HR" dirty="0"/>
              <a:t> one XML.</a:t>
            </a:r>
          </a:p>
          <a:p>
            <a:endParaRPr lang="hr-HR" dirty="0"/>
          </a:p>
          <a:p>
            <a:r>
              <a:rPr lang="hr-HR" dirty="0" err="1"/>
              <a:t>Compared</a:t>
            </a:r>
            <a:r>
              <a:rPr lang="hr-HR" dirty="0"/>
              <a:t> to the </a:t>
            </a:r>
            <a:r>
              <a:rPr lang="hr-HR" dirty="0" err="1"/>
              <a:t>number</a:t>
            </a:r>
            <a:r>
              <a:rPr lang="hr-HR" dirty="0"/>
              <a:t> od 280.000 of </a:t>
            </a:r>
            <a:r>
              <a:rPr lang="hr-HR" dirty="0" err="1"/>
              <a:t>articles</a:t>
            </a:r>
            <a:r>
              <a:rPr lang="hr-HR" dirty="0"/>
              <a:t> in HRČAK in general, that </a:t>
            </a:r>
            <a:r>
              <a:rPr lang="hr-HR" dirty="0" err="1"/>
              <a:t>number</a:t>
            </a:r>
            <a:r>
              <a:rPr lang="hr-HR" dirty="0"/>
              <a:t> is not </a:t>
            </a:r>
            <a:r>
              <a:rPr lang="hr-HR" dirty="0" err="1"/>
              <a:t>much</a:t>
            </a:r>
            <a:r>
              <a:rPr lang="hr-HR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9972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err="1"/>
              <a:t>Creating</a:t>
            </a:r>
            <a:r>
              <a:rPr lang="hr-HR" dirty="0"/>
              <a:t> JATS is not </a:t>
            </a:r>
            <a:r>
              <a:rPr lang="hr-HR" dirty="0" err="1"/>
              <a:t>simple</a:t>
            </a:r>
            <a:r>
              <a:rPr lang="hr-HR" dirty="0"/>
              <a:t>. It </a:t>
            </a:r>
            <a:r>
              <a:rPr lang="hr-HR" dirty="0" err="1"/>
              <a:t>involves</a:t>
            </a:r>
            <a:r>
              <a:rPr lang="hr-HR" dirty="0"/>
              <a:t> the </a:t>
            </a:r>
            <a:r>
              <a:rPr lang="hr-HR" dirty="0" err="1"/>
              <a:t>usage</a:t>
            </a:r>
            <a:r>
              <a:rPr lang="hr-HR" dirty="0"/>
              <a:t> of </a:t>
            </a:r>
            <a:r>
              <a:rPr lang="hr-HR" dirty="0" err="1"/>
              <a:t>expensive</a:t>
            </a:r>
            <a:r>
              <a:rPr lang="hr-HR" dirty="0"/>
              <a:t> </a:t>
            </a:r>
            <a:r>
              <a:rPr lang="hr-HR" dirty="0" err="1"/>
              <a:t>tools</a:t>
            </a:r>
            <a:r>
              <a:rPr lang="hr-HR" dirty="0"/>
              <a:t> if </a:t>
            </a:r>
            <a:r>
              <a:rPr lang="hr-HR" dirty="0" err="1"/>
              <a:t>editors</a:t>
            </a:r>
            <a:r>
              <a:rPr lang="hr-HR" dirty="0"/>
              <a:t> </a:t>
            </a:r>
            <a:r>
              <a:rPr lang="hr-HR" dirty="0" err="1"/>
              <a:t>want</a:t>
            </a:r>
            <a:r>
              <a:rPr lang="hr-HR" dirty="0"/>
              <a:t> to </a:t>
            </a:r>
            <a:r>
              <a:rPr lang="hr-HR" dirty="0" err="1"/>
              <a:t>perform</a:t>
            </a:r>
            <a:r>
              <a:rPr lang="hr-HR" dirty="0"/>
              <a:t> this task </a:t>
            </a:r>
            <a:r>
              <a:rPr lang="hr-HR" dirty="0" err="1"/>
              <a:t>conveniently</a:t>
            </a:r>
            <a:r>
              <a:rPr lang="hr-HR" dirty="0"/>
              <a:t>. The </a:t>
            </a:r>
            <a:r>
              <a:rPr lang="hr-HR" dirty="0" err="1"/>
              <a:t>other</a:t>
            </a:r>
            <a:r>
              <a:rPr lang="hr-HR" dirty="0"/>
              <a:t> </a:t>
            </a:r>
            <a:r>
              <a:rPr lang="hr-HR" dirty="0" err="1"/>
              <a:t>way</a:t>
            </a:r>
            <a:r>
              <a:rPr lang="hr-HR" dirty="0"/>
              <a:t> </a:t>
            </a:r>
            <a:r>
              <a:rPr lang="hr-HR" dirty="0" err="1"/>
              <a:t>around</a:t>
            </a:r>
            <a:r>
              <a:rPr lang="hr-HR" dirty="0"/>
              <a:t> is to </a:t>
            </a:r>
            <a:r>
              <a:rPr lang="hr-HR" dirty="0" err="1"/>
              <a:t>educate</a:t>
            </a:r>
            <a:r>
              <a:rPr lang="hr-HR" dirty="0"/>
              <a:t> </a:t>
            </a:r>
            <a:r>
              <a:rPr lang="hr-HR" dirty="0" err="1"/>
              <a:t>people</a:t>
            </a:r>
            <a:r>
              <a:rPr lang="hr-HR" dirty="0"/>
              <a:t> and </a:t>
            </a:r>
            <a:r>
              <a:rPr lang="hr-HR" dirty="0" err="1"/>
              <a:t>write</a:t>
            </a:r>
            <a:r>
              <a:rPr lang="hr-HR" dirty="0"/>
              <a:t> XML </a:t>
            </a:r>
            <a:r>
              <a:rPr lang="hr-HR" dirty="0" err="1"/>
              <a:t>themselves</a:t>
            </a:r>
            <a:r>
              <a:rPr lang="hr-HR" dirty="0"/>
              <a:t>, </a:t>
            </a:r>
            <a:r>
              <a:rPr lang="hr-HR" dirty="0" err="1"/>
              <a:t>maybe</a:t>
            </a:r>
            <a:r>
              <a:rPr lang="hr-HR" dirty="0"/>
              <a:t> </a:t>
            </a:r>
            <a:r>
              <a:rPr lang="hr-HR" dirty="0" err="1"/>
              <a:t>even</a:t>
            </a:r>
            <a:r>
              <a:rPr lang="hr-HR" dirty="0"/>
              <a:t> </a:t>
            </a:r>
            <a:r>
              <a:rPr lang="hr-HR" dirty="0" err="1"/>
              <a:t>from</a:t>
            </a:r>
            <a:r>
              <a:rPr lang="hr-HR" dirty="0"/>
              <a:t> </a:t>
            </a:r>
            <a:r>
              <a:rPr lang="hr-HR" dirty="0" err="1"/>
              <a:t>scratch</a:t>
            </a:r>
            <a:r>
              <a:rPr lang="hr-HR" dirty="0"/>
              <a:t> but that is time </a:t>
            </a:r>
            <a:r>
              <a:rPr lang="hr-HR" dirty="0" err="1"/>
              <a:t>consuming</a:t>
            </a:r>
            <a:r>
              <a:rPr lang="hr-HR" dirty="0"/>
              <a:t> </a:t>
            </a:r>
            <a:r>
              <a:rPr lang="hr-HR" dirty="0" err="1"/>
              <a:t>which</a:t>
            </a:r>
            <a:r>
              <a:rPr lang="hr-HR" dirty="0"/>
              <a:t> </a:t>
            </a:r>
            <a:r>
              <a:rPr lang="hr-HR" dirty="0" err="1"/>
              <a:t>can</a:t>
            </a:r>
            <a:r>
              <a:rPr lang="hr-HR" dirty="0"/>
              <a:t> </a:t>
            </a:r>
            <a:r>
              <a:rPr lang="hr-HR" dirty="0" err="1"/>
              <a:t>be</a:t>
            </a:r>
            <a:r>
              <a:rPr lang="hr-HR" dirty="0"/>
              <a:t> </a:t>
            </a:r>
            <a:r>
              <a:rPr lang="hr-HR" dirty="0" err="1"/>
              <a:t>challenging</a:t>
            </a:r>
            <a:r>
              <a:rPr lang="hr-HR" dirty="0"/>
              <a:t> </a:t>
            </a:r>
            <a:r>
              <a:rPr lang="hr-HR" dirty="0" err="1"/>
              <a:t>when</a:t>
            </a:r>
            <a:r>
              <a:rPr lang="hr-HR" dirty="0"/>
              <a:t> </a:t>
            </a:r>
            <a:r>
              <a:rPr lang="hr-HR" dirty="0" err="1"/>
              <a:t>journal</a:t>
            </a:r>
            <a:r>
              <a:rPr lang="hr-HR" dirty="0"/>
              <a:t> </a:t>
            </a:r>
            <a:r>
              <a:rPr lang="hr-HR" dirty="0" err="1"/>
              <a:t>produces</a:t>
            </a:r>
            <a:r>
              <a:rPr lang="hr-HR" dirty="0"/>
              <a:t> a </a:t>
            </a:r>
            <a:r>
              <a:rPr lang="hr-HR" dirty="0" err="1"/>
              <a:t>lot</a:t>
            </a:r>
            <a:r>
              <a:rPr lang="hr-HR" dirty="0"/>
              <a:t> of </a:t>
            </a:r>
            <a:r>
              <a:rPr lang="hr-HR" dirty="0" err="1"/>
              <a:t>articles</a:t>
            </a:r>
            <a:r>
              <a:rPr lang="hr-HR" dirty="0"/>
              <a:t> per </a:t>
            </a:r>
            <a:r>
              <a:rPr lang="hr-HR" dirty="0" err="1"/>
              <a:t>year</a:t>
            </a:r>
            <a:r>
              <a:rPr lang="hr-HR" dirty="0"/>
              <a:t>. The </a:t>
            </a:r>
            <a:r>
              <a:rPr lang="hr-HR" dirty="0" err="1"/>
              <a:t>third</a:t>
            </a:r>
            <a:r>
              <a:rPr lang="hr-HR" dirty="0"/>
              <a:t> solution is outsourcing this task but that </a:t>
            </a:r>
            <a:r>
              <a:rPr lang="hr-HR" dirty="0" err="1"/>
              <a:t>can</a:t>
            </a:r>
            <a:r>
              <a:rPr lang="hr-HR" dirty="0"/>
              <a:t> </a:t>
            </a:r>
            <a:r>
              <a:rPr lang="hr-HR" dirty="0" err="1"/>
              <a:t>be</a:t>
            </a:r>
            <a:r>
              <a:rPr lang="hr-HR" dirty="0"/>
              <a:t> </a:t>
            </a:r>
            <a:r>
              <a:rPr lang="hr-HR" dirty="0" err="1"/>
              <a:t>also</a:t>
            </a:r>
            <a:r>
              <a:rPr lang="hr-HR" dirty="0"/>
              <a:t> </a:t>
            </a:r>
            <a:r>
              <a:rPr lang="hr-HR" dirty="0" err="1"/>
              <a:t>financial</a:t>
            </a:r>
            <a:r>
              <a:rPr lang="hr-HR" dirty="0"/>
              <a:t> </a:t>
            </a:r>
            <a:r>
              <a:rPr lang="hr-HR" dirty="0" err="1"/>
              <a:t>challenging</a:t>
            </a:r>
            <a:r>
              <a:rPr lang="hr-HR" dirty="0"/>
              <a:t>. </a:t>
            </a:r>
            <a:r>
              <a:rPr lang="hr-HR" dirty="0" err="1"/>
              <a:t>However</a:t>
            </a:r>
            <a:r>
              <a:rPr lang="hr-HR" dirty="0"/>
              <a:t>, </a:t>
            </a:r>
            <a:r>
              <a:rPr lang="hr-HR" dirty="0" err="1"/>
              <a:t>there</a:t>
            </a:r>
            <a:r>
              <a:rPr lang="hr-HR" dirty="0"/>
              <a:t> is no </a:t>
            </a:r>
            <a:r>
              <a:rPr lang="hr-HR" dirty="0" err="1"/>
              <a:t>simple</a:t>
            </a:r>
            <a:r>
              <a:rPr lang="hr-HR" dirty="0"/>
              <a:t> solution. So how to </a:t>
            </a:r>
            <a:r>
              <a:rPr lang="hr-HR" dirty="0" err="1"/>
              <a:t>motivate</a:t>
            </a:r>
            <a:r>
              <a:rPr lang="hr-HR" dirty="0"/>
              <a:t> </a:t>
            </a:r>
            <a:r>
              <a:rPr lang="hr-HR" dirty="0" err="1"/>
              <a:t>editors</a:t>
            </a:r>
            <a:r>
              <a:rPr lang="hr-HR" dirty="0"/>
              <a:t> to take on this task?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9467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5124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www.srce.unizg.hr/oa-and-oer" TargetMode="External"/><Relationship Id="rId5" Type="http://schemas.openxmlformats.org/officeDocument/2006/relationships/hyperlink" Target="http://www.srce.unizg.hr/en" TargetMode="Externa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71158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8027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273846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6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3217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818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>
            <a:normAutofit/>
          </a:bodyPr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281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dnj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ka 14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0707" y="4061064"/>
            <a:ext cx="894996" cy="31313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143000" y="372914"/>
            <a:ext cx="6858000" cy="1376581"/>
          </a:xfrm>
        </p:spPr>
        <p:txBody>
          <a:bodyPr anchor="b">
            <a:normAutofit/>
          </a:bodyPr>
          <a:lstStyle>
            <a:lvl1pPr algn="ctr">
              <a:defRPr sz="2025" baseline="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143000" y="1959747"/>
            <a:ext cx="6858000" cy="759391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www.srce.unizg.hr</a:t>
            </a:r>
          </a:p>
        </p:txBody>
      </p:sp>
      <p:sp>
        <p:nvSpPr>
          <p:cNvPr id="31" name="TextBox 30"/>
          <p:cNvSpPr txBox="1"/>
          <p:nvPr userDrawn="1"/>
        </p:nvSpPr>
        <p:spPr>
          <a:xfrm>
            <a:off x="5785047" y="2939603"/>
            <a:ext cx="2700000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hr-HR" sz="9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r>
              <a:rPr lang="en-US" sz="9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ccording</a:t>
            </a:r>
            <a:r>
              <a:rPr lang="en-US" sz="9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to the Open Access Policy,</a:t>
            </a:r>
            <a:r>
              <a:rPr lang="hr-HR" sz="9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Srce ensures that </a:t>
            </a:r>
            <a:r>
              <a:rPr lang="en-US" sz="9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research data made by </a:t>
            </a:r>
            <a:r>
              <a:rPr lang="en-US" sz="9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Srce</a:t>
            </a:r>
            <a:r>
              <a:rPr lang="en-US" sz="9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is accessible and free to use by the general public, especially educational and professional information and content derived from the actions and work of </a:t>
            </a:r>
            <a:r>
              <a:rPr lang="en-US" sz="9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Srce</a:t>
            </a:r>
            <a:r>
              <a:rPr lang="en-US" sz="9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hr-HR" sz="900" b="0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047" y="4036254"/>
            <a:ext cx="918000" cy="362758"/>
          </a:xfrm>
          <a:prstGeom prst="rect">
            <a:avLst/>
          </a:prstGeom>
        </p:spPr>
      </p:pic>
      <p:sp>
        <p:nvSpPr>
          <p:cNvPr id="33" name="TextBox 32"/>
          <p:cNvSpPr txBox="1"/>
          <p:nvPr userDrawn="1"/>
        </p:nvSpPr>
        <p:spPr>
          <a:xfrm>
            <a:off x="2533403" y="2939603"/>
            <a:ext cx="252960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9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material is available under the Creative Commons License </a:t>
            </a:r>
            <a:r>
              <a:rPr lang="en-US" sz="900" b="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Attribution</a:t>
            </a:r>
            <a:r>
              <a:rPr lang="hr-HR" sz="900" b="0" i="0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9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4.0 International</a:t>
            </a:r>
            <a:r>
              <a:rPr lang="hr-HR" sz="9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9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hr-HR" sz="900" b="1" u="none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 userDrawn="1"/>
        </p:nvSpPr>
        <p:spPr>
          <a:xfrm>
            <a:off x="851406" y="3709382"/>
            <a:ext cx="13708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900" b="1" u="none" kern="1200" dirty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5"/>
              </a:rPr>
              <a:t>www.srce.unizg.hr/</a:t>
            </a:r>
            <a:r>
              <a:rPr lang="hr-HR" sz="900" b="1" u="none" kern="1200" dirty="0" err="1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5"/>
              </a:rPr>
              <a:t>en</a:t>
            </a:r>
            <a:endParaRPr lang="hr-HR" sz="900" b="1" u="none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 userDrawn="1"/>
        </p:nvSpPr>
        <p:spPr>
          <a:xfrm>
            <a:off x="2450403" y="3709382"/>
            <a:ext cx="269560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900" b="1" u="sng" kern="1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creativecommons.org/</a:t>
            </a:r>
            <a:r>
              <a:rPr lang="hr-HR" sz="900" b="1" u="sng" kern="12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licenses</a:t>
            </a:r>
            <a:r>
              <a:rPr lang="hr-HR" sz="900" b="1" u="sng" kern="1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  <a:r>
              <a:rPr lang="hr-HR" sz="900" b="1" u="sng" kern="12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by</a:t>
            </a:r>
            <a:r>
              <a:rPr lang="hr-HR" sz="900" b="1" u="sng" kern="1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/4.0/</a:t>
            </a:r>
            <a:r>
              <a:rPr lang="hr-HR" sz="900" b="1" u="sng" kern="12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deed.en</a:t>
            </a:r>
            <a:endParaRPr lang="hr-HR" sz="900" b="1" u="sng" kern="1200" dirty="0">
              <a:solidFill>
                <a:srgbClr val="C000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6218771" y="3709382"/>
            <a:ext cx="183255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900" b="1" u="none" kern="1200" dirty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6"/>
              </a:rPr>
              <a:t>www.srce.unizg.hr/oa-and-oer</a:t>
            </a:r>
            <a:endParaRPr lang="hr-HR" sz="900" b="1" u="none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8" name="Picture 2" descr="C:\Users\gkurtovic\Desktop\SRCE_logo_s_potpisom_engl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16" y="2939603"/>
            <a:ext cx="1435096" cy="55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442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76533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282309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3442101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753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462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1878807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9139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8032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7636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4"/>
            <a:ext cx="4629151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7831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4"/>
            <a:ext cx="4629151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69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1" indent="0">
              <a:buNone/>
              <a:defRPr sz="1125"/>
            </a:lvl7pPr>
            <a:lvl8pPr marL="1800180" indent="0">
              <a:buNone/>
              <a:defRPr sz="1125"/>
            </a:lvl8pPr>
            <a:lvl9pPr marL="2057349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2216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73331" y="4765340"/>
            <a:ext cx="932215" cy="27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www.srce.unizg.hr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2" y="4766434"/>
            <a:ext cx="628649" cy="270000"/>
          </a:xfrm>
          <a:prstGeom prst="rect">
            <a:avLst/>
          </a:prstGeom>
        </p:spPr>
        <p:txBody>
          <a:bodyPr vert="horz" lIns="91440" tIns="45720" rIns="18000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875A55-2F1E-4FC3-883D-C1990A1E687D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70111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025" b="1" kern="120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Clr>
          <a:srgbClr val="C0000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25983" y="4765500"/>
            <a:ext cx="810000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9777" y="4765340"/>
            <a:ext cx="5926839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5352" y="4765340"/>
            <a:ext cx="810000" cy="27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875A55-2F1E-4FC3-883D-C1990A1E687D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7629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8" r:id="rId2"/>
    <p:sldLayoutId id="2147483687" r:id="rId3"/>
  </p:sldLayoutIdLst>
  <p:hf sldNum="0" hdr="0" ft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025" b="1" kern="1200" baseline="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Clr>
          <a:srgbClr val="CC3C0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hrcak-as4.srce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srce.hr/x/LwZo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hyperlink" Target="https://anystyle.io/" TargetMode="External"/><Relationship Id="rId4" Type="http://schemas.openxmlformats.org/officeDocument/2006/relationships/hyperlink" Target="https://pandoc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215446" y="3055301"/>
            <a:ext cx="4586524" cy="1065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25" b="1" kern="1200" baseline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>
                <a:solidFill>
                  <a:schemeClr val="bg1"/>
                </a:solidFill>
              </a:rPr>
              <a:t>Creating JATS XML from DOCX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5446" y="4120993"/>
            <a:ext cx="4533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Ljiljana Jertec Musap</a:t>
            </a:r>
          </a:p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Draženko Celjak, Nino Katić</a:t>
            </a:r>
          </a:p>
          <a:p>
            <a:r>
              <a:rPr lang="hr-HR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Zagreb University </a:t>
            </a:r>
            <a:r>
              <a:rPr lang="hr-HR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computing</a:t>
            </a:r>
            <a:r>
              <a:rPr lang="hr-HR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centre (SRCE)</a:t>
            </a:r>
          </a:p>
          <a:p>
            <a:r>
              <a:rPr lang="hr-HR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</a:t>
            </a:r>
            <a:r>
              <a:rPr lang="hr-HR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</a:t>
            </a:r>
            <a:r>
              <a:rPr lang="hr-HR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2023, PubMet2023</a:t>
            </a:r>
            <a:endParaRPr lang="en-GB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246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9FBDF-DE7D-428C-BD6F-A4D10BEA6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Demonstration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0EBE3-29DA-46F2-B677-FDB05CBE0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3"/>
              </a:rPr>
              <a:t>http://hrcak-as4.srce</a:t>
            </a:r>
            <a:r>
              <a:rPr lang="hr-H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4572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Adaptations</a:t>
            </a:r>
            <a:r>
              <a:rPr lang="hr-HR" dirty="0"/>
              <a:t> and pre-</a:t>
            </a:r>
            <a:r>
              <a:rPr lang="hr-HR" dirty="0" err="1"/>
              <a:t>steps</a:t>
            </a:r>
            <a:r>
              <a:rPr lang="hr-HR" dirty="0"/>
              <a:t> for </a:t>
            </a:r>
            <a:r>
              <a:rPr lang="hr-HR" dirty="0" err="1"/>
              <a:t>editors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750"/>
              </a:spcBef>
            </a:pPr>
            <a:r>
              <a:rPr lang="hr-HR" dirty="0"/>
              <a:t>HRČAK</a:t>
            </a:r>
          </a:p>
          <a:p>
            <a:pPr lvl="1">
              <a:spcBef>
                <a:spcPts val="750"/>
              </a:spcBef>
            </a:pPr>
            <a:r>
              <a:rPr lang="hr-HR" dirty="0" err="1"/>
              <a:t>elimination</a:t>
            </a:r>
            <a:r>
              <a:rPr lang="hr-HR" dirty="0"/>
              <a:t> of </a:t>
            </a:r>
            <a:r>
              <a:rPr lang="hr-HR" dirty="0" err="1"/>
              <a:t>metadata</a:t>
            </a:r>
            <a:r>
              <a:rPr lang="hr-HR" dirty="0"/>
              <a:t> (</a:t>
            </a:r>
            <a:r>
              <a:rPr lang="hr-HR" dirty="0" err="1"/>
              <a:t>Header</a:t>
            </a:r>
            <a:r>
              <a:rPr lang="hr-HR" dirty="0"/>
              <a:t>, </a:t>
            </a:r>
            <a:r>
              <a:rPr lang="hr-HR" dirty="0" err="1"/>
              <a:t>Footer</a:t>
            </a:r>
            <a:r>
              <a:rPr lang="hr-HR" dirty="0"/>
              <a:t>/Page </a:t>
            </a:r>
            <a:r>
              <a:rPr lang="hr-HR" dirty="0" err="1"/>
              <a:t>numbers</a:t>
            </a:r>
            <a:r>
              <a:rPr lang="hr-HR" dirty="0"/>
              <a:t>, Title, </a:t>
            </a:r>
            <a:r>
              <a:rPr lang="hr-HR" dirty="0" err="1"/>
              <a:t>Authors</a:t>
            </a:r>
            <a:r>
              <a:rPr lang="hr-HR" dirty="0"/>
              <a:t>, </a:t>
            </a:r>
            <a:r>
              <a:rPr lang="hr-HR" dirty="0" err="1"/>
              <a:t>Abstract</a:t>
            </a:r>
            <a:r>
              <a:rPr lang="hr-HR" dirty="0"/>
              <a:t>, </a:t>
            </a:r>
            <a:r>
              <a:rPr lang="hr-HR" dirty="0" err="1"/>
              <a:t>Keywords</a:t>
            </a:r>
            <a:r>
              <a:rPr lang="hr-HR" dirty="0"/>
              <a:t>...)</a:t>
            </a:r>
          </a:p>
          <a:p>
            <a:pPr lvl="1">
              <a:spcBef>
                <a:spcPts val="750"/>
              </a:spcBef>
            </a:pPr>
            <a:r>
              <a:rPr lang="hr-HR" dirty="0" err="1"/>
              <a:t>recognition</a:t>
            </a:r>
            <a:r>
              <a:rPr lang="hr-HR" dirty="0"/>
              <a:t> of </a:t>
            </a:r>
            <a:r>
              <a:rPr lang="hr-HR" dirty="0" err="1"/>
              <a:t>headings</a:t>
            </a:r>
            <a:r>
              <a:rPr lang="hr-HR" dirty="0"/>
              <a:t> (</a:t>
            </a:r>
            <a:r>
              <a:rPr lang="hr-HR" dirty="0" err="1"/>
              <a:t>Introduction</a:t>
            </a:r>
            <a:r>
              <a:rPr lang="hr-HR" dirty="0"/>
              <a:t>, INTRODUCTION, Uvod...)</a:t>
            </a:r>
          </a:p>
          <a:p>
            <a:pPr lvl="1">
              <a:spcBef>
                <a:spcPts val="750"/>
              </a:spcBef>
            </a:pPr>
            <a:r>
              <a:rPr lang="hr-HR" dirty="0" err="1"/>
              <a:t>modifications</a:t>
            </a:r>
            <a:r>
              <a:rPr lang="hr-HR" dirty="0"/>
              <a:t> to </a:t>
            </a:r>
            <a:r>
              <a:rPr lang="hr-HR" dirty="0" err="1"/>
              <a:t>references</a:t>
            </a:r>
            <a:r>
              <a:rPr lang="hr-HR" dirty="0"/>
              <a:t> (</a:t>
            </a:r>
            <a:r>
              <a:rPr lang="hr-HR" dirty="0" err="1"/>
              <a:t>elimination</a:t>
            </a:r>
            <a:r>
              <a:rPr lang="hr-HR" dirty="0"/>
              <a:t> of </a:t>
            </a:r>
            <a:r>
              <a:rPr lang="hr-HR" dirty="0" err="1"/>
              <a:t>unnecessary</a:t>
            </a:r>
            <a:r>
              <a:rPr lang="hr-HR" dirty="0"/>
              <a:t> </a:t>
            </a:r>
            <a:r>
              <a:rPr lang="hr-HR" dirty="0" err="1"/>
              <a:t>punctuation</a:t>
            </a:r>
            <a:r>
              <a:rPr lang="hr-HR" dirty="0"/>
              <a:t> </a:t>
            </a:r>
            <a:r>
              <a:rPr lang="hr-HR" dirty="0" err="1"/>
              <a:t>marks</a:t>
            </a:r>
            <a:r>
              <a:rPr lang="hr-HR" dirty="0"/>
              <a:t>...)</a:t>
            </a:r>
          </a:p>
          <a:p>
            <a:pPr lvl="1">
              <a:spcBef>
                <a:spcPts val="750"/>
              </a:spcBef>
            </a:pPr>
            <a:r>
              <a:rPr lang="hr-HR" dirty="0" err="1"/>
              <a:t>AnyStyle</a:t>
            </a:r>
            <a:r>
              <a:rPr lang="hr-HR" dirty="0"/>
              <a:t> – </a:t>
            </a:r>
            <a:r>
              <a:rPr lang="hr-HR" dirty="0" err="1"/>
              <a:t>training</a:t>
            </a:r>
            <a:r>
              <a:rPr lang="hr-HR" dirty="0"/>
              <a:t> the </a:t>
            </a:r>
            <a:r>
              <a:rPr lang="hr-HR" dirty="0" err="1"/>
              <a:t>machine</a:t>
            </a:r>
            <a:endParaRPr lang="hr-HR" dirty="0"/>
          </a:p>
          <a:p>
            <a:pPr marL="0" indent="0">
              <a:spcBef>
                <a:spcPts val="750"/>
              </a:spcBef>
              <a:buNone/>
            </a:pPr>
            <a:endParaRPr lang="hr-HR" dirty="0"/>
          </a:p>
          <a:p>
            <a:pPr>
              <a:spcBef>
                <a:spcPts val="750"/>
              </a:spcBef>
            </a:pPr>
            <a:r>
              <a:rPr lang="hr-HR" dirty="0" err="1"/>
              <a:t>Editors</a:t>
            </a:r>
            <a:r>
              <a:rPr lang="hr-HR" dirty="0"/>
              <a:t> - </a:t>
            </a:r>
            <a:r>
              <a:rPr lang="hr-HR" dirty="0" err="1"/>
              <a:t>preparing</a:t>
            </a:r>
            <a:r>
              <a:rPr lang="hr-HR" dirty="0"/>
              <a:t> a Word file is </a:t>
            </a:r>
            <a:r>
              <a:rPr lang="hr-HR" dirty="0" err="1"/>
              <a:t>mandatory</a:t>
            </a:r>
            <a:endParaRPr lang="hr-HR" dirty="0"/>
          </a:p>
          <a:p>
            <a:pPr lvl="1">
              <a:spcBef>
                <a:spcPts val="750"/>
              </a:spcBef>
            </a:pPr>
            <a:r>
              <a:rPr lang="hr-HR" dirty="0" err="1"/>
              <a:t>using</a:t>
            </a:r>
            <a:r>
              <a:rPr lang="hr-HR" dirty="0"/>
              <a:t> a </a:t>
            </a:r>
            <a:r>
              <a:rPr lang="hr-HR" dirty="0" err="1"/>
              <a:t>standardized</a:t>
            </a:r>
            <a:r>
              <a:rPr lang="hr-HR" dirty="0"/>
              <a:t> </a:t>
            </a:r>
            <a:r>
              <a:rPr lang="hr-HR" dirty="0" err="1"/>
              <a:t>citation</a:t>
            </a:r>
            <a:r>
              <a:rPr lang="hr-HR" dirty="0"/>
              <a:t> </a:t>
            </a:r>
            <a:r>
              <a:rPr lang="hr-HR" dirty="0" err="1"/>
              <a:t>style</a:t>
            </a:r>
            <a:r>
              <a:rPr lang="hr-HR" dirty="0"/>
              <a:t> (APA, MLA, Vancouver, Harvard...)</a:t>
            </a:r>
          </a:p>
          <a:p>
            <a:pPr lvl="1">
              <a:spcBef>
                <a:spcPts val="750"/>
              </a:spcBef>
            </a:pPr>
            <a:r>
              <a:rPr lang="hr-HR" dirty="0" err="1"/>
              <a:t>images</a:t>
            </a:r>
            <a:r>
              <a:rPr lang="hr-HR" dirty="0"/>
              <a:t> have to </a:t>
            </a:r>
            <a:r>
              <a:rPr lang="hr-HR" dirty="0" err="1"/>
              <a:t>be</a:t>
            </a:r>
            <a:r>
              <a:rPr lang="hr-HR" dirty="0"/>
              <a:t> in the </a:t>
            </a:r>
            <a:r>
              <a:rPr lang="hr-HR" dirty="0" err="1"/>
              <a:t>desired</a:t>
            </a:r>
            <a:r>
              <a:rPr lang="hr-HR" dirty="0"/>
              <a:t> </a:t>
            </a:r>
            <a:r>
              <a:rPr lang="hr-HR" dirty="0" err="1"/>
              <a:t>position</a:t>
            </a:r>
            <a:r>
              <a:rPr lang="hr-HR" dirty="0"/>
              <a:t> </a:t>
            </a:r>
            <a:r>
              <a:rPr lang="hr-HR" dirty="0" err="1"/>
              <a:t>within</a:t>
            </a:r>
            <a:r>
              <a:rPr lang="hr-HR" dirty="0"/>
              <a:t> the </a:t>
            </a:r>
            <a:r>
              <a:rPr lang="hr-HR" dirty="0" err="1"/>
              <a:t>text</a:t>
            </a:r>
            <a:r>
              <a:rPr lang="hr-HR" dirty="0"/>
              <a:t> (</a:t>
            </a:r>
            <a:r>
              <a:rPr lang="hr-HR" dirty="0" err="1"/>
              <a:t>included</a:t>
            </a:r>
            <a:r>
              <a:rPr lang="hr-HR" dirty="0"/>
              <a:t> in </a:t>
            </a:r>
            <a:r>
              <a:rPr lang="hr-HR" dirty="0" err="1"/>
              <a:t>text</a:t>
            </a:r>
            <a:r>
              <a:rPr lang="hr-HR" dirty="0"/>
              <a:t>)</a:t>
            </a:r>
          </a:p>
          <a:p>
            <a:pPr lvl="1">
              <a:spcBef>
                <a:spcPts val="750"/>
              </a:spcBef>
            </a:pPr>
            <a:r>
              <a:rPr lang="hr-HR" dirty="0" err="1"/>
              <a:t>formatting</a:t>
            </a:r>
            <a:r>
              <a:rPr lang="hr-HR" dirty="0"/>
              <a:t> the </a:t>
            </a:r>
            <a:r>
              <a:rPr lang="hr-HR" dirty="0" err="1"/>
              <a:t>text</a:t>
            </a:r>
            <a:r>
              <a:rPr lang="hr-HR" dirty="0"/>
              <a:t> </a:t>
            </a:r>
            <a:r>
              <a:rPr lang="hr-HR" dirty="0" err="1"/>
              <a:t>using</a:t>
            </a:r>
            <a:r>
              <a:rPr lang="hr-HR" dirty="0"/>
              <a:t> the Word </a:t>
            </a:r>
            <a:r>
              <a:rPr lang="hr-HR" dirty="0" err="1"/>
              <a:t>Styles</a:t>
            </a:r>
            <a:r>
              <a:rPr lang="hr-HR" dirty="0"/>
              <a:t> (</a:t>
            </a:r>
            <a:r>
              <a:rPr lang="hr-HR" dirty="0" err="1"/>
              <a:t>Normal</a:t>
            </a:r>
            <a:r>
              <a:rPr lang="hr-HR" dirty="0"/>
              <a:t>, </a:t>
            </a:r>
            <a:r>
              <a:rPr lang="hr-HR" dirty="0" err="1"/>
              <a:t>Heading</a:t>
            </a:r>
            <a:r>
              <a:rPr lang="hr-HR" dirty="0"/>
              <a:t> 1, </a:t>
            </a:r>
            <a:r>
              <a:rPr lang="hr-HR" dirty="0" err="1"/>
              <a:t>Heading</a:t>
            </a:r>
            <a:r>
              <a:rPr lang="hr-HR" dirty="0"/>
              <a:t> 2...)</a:t>
            </a:r>
          </a:p>
          <a:p>
            <a:pPr lvl="1">
              <a:spcBef>
                <a:spcPts val="750"/>
              </a:spcBef>
            </a:pPr>
            <a:r>
              <a:rPr lang="hr-HR" dirty="0" err="1"/>
              <a:t>links</a:t>
            </a:r>
            <a:r>
              <a:rPr lang="hr-HR" dirty="0"/>
              <a:t> on literature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C311DB-70D7-4E75-A145-75436D5E77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936" y="4703300"/>
            <a:ext cx="1363339" cy="4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240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Future </a:t>
            </a:r>
            <a:r>
              <a:rPr lang="hr-HR" dirty="0" err="1"/>
              <a:t>plans</a:t>
            </a:r>
            <a:r>
              <a:rPr lang="hr-HR" dirty="0"/>
              <a:t> and </a:t>
            </a:r>
            <a:r>
              <a:rPr lang="hr-HR" dirty="0" err="1"/>
              <a:t>visions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750"/>
              </a:spcBef>
            </a:pPr>
            <a:r>
              <a:rPr lang="hr-HR" dirty="0" err="1"/>
              <a:t>tool</a:t>
            </a:r>
            <a:r>
              <a:rPr lang="hr-HR" dirty="0"/>
              <a:t> </a:t>
            </a:r>
            <a:r>
              <a:rPr lang="hr-HR" dirty="0" err="1"/>
              <a:t>upgrade</a:t>
            </a:r>
            <a:endParaRPr lang="hr-HR" dirty="0"/>
          </a:p>
          <a:p>
            <a:pPr lvl="1">
              <a:spcBef>
                <a:spcPts val="750"/>
              </a:spcBef>
            </a:pPr>
            <a:r>
              <a:rPr lang="hr-HR" dirty="0" err="1"/>
              <a:t>multilingual</a:t>
            </a:r>
            <a:r>
              <a:rPr lang="hr-HR" dirty="0"/>
              <a:t> </a:t>
            </a:r>
            <a:r>
              <a:rPr lang="hr-HR" dirty="0" err="1"/>
              <a:t>articles</a:t>
            </a:r>
            <a:endParaRPr lang="hr-HR" dirty="0"/>
          </a:p>
          <a:p>
            <a:pPr lvl="1">
              <a:spcBef>
                <a:spcPts val="750"/>
              </a:spcBef>
            </a:pPr>
            <a:r>
              <a:rPr lang="hr-HR" dirty="0" err="1"/>
              <a:t>references</a:t>
            </a:r>
            <a:endParaRPr lang="hr-HR" dirty="0"/>
          </a:p>
          <a:p>
            <a:pPr lvl="1">
              <a:spcBef>
                <a:spcPts val="750"/>
              </a:spcBef>
            </a:pPr>
            <a:r>
              <a:rPr lang="hr-HR" dirty="0" err="1"/>
              <a:t>captions</a:t>
            </a:r>
            <a:endParaRPr lang="hr-HR" dirty="0"/>
          </a:p>
          <a:p>
            <a:pPr lvl="1">
              <a:spcBef>
                <a:spcPts val="750"/>
              </a:spcBef>
            </a:pPr>
            <a:r>
              <a:rPr lang="hr-HR" dirty="0" err="1"/>
              <a:t>user</a:t>
            </a:r>
            <a:r>
              <a:rPr lang="hr-HR" dirty="0"/>
              <a:t> </a:t>
            </a:r>
            <a:r>
              <a:rPr lang="hr-HR" dirty="0" err="1"/>
              <a:t>requirements</a:t>
            </a:r>
            <a:endParaRPr lang="hr-HR" dirty="0"/>
          </a:p>
          <a:p>
            <a:pPr>
              <a:spcBef>
                <a:spcPts val="750"/>
              </a:spcBef>
            </a:pPr>
            <a:r>
              <a:rPr lang="hr-HR" dirty="0" err="1"/>
              <a:t>other</a:t>
            </a:r>
            <a:r>
              <a:rPr lang="hr-HR" dirty="0"/>
              <a:t> </a:t>
            </a:r>
            <a:r>
              <a:rPr lang="hr-HR" dirty="0" err="1"/>
              <a:t>formats</a:t>
            </a:r>
            <a:r>
              <a:rPr lang="hr-HR" dirty="0"/>
              <a:t> (</a:t>
            </a:r>
            <a:r>
              <a:rPr lang="hr-HR" dirty="0" err="1"/>
              <a:t>odt</a:t>
            </a:r>
            <a:r>
              <a:rPr lang="hr-HR" dirty="0"/>
              <a:t>, </a:t>
            </a:r>
            <a:r>
              <a:rPr lang="hr-HR" dirty="0" err="1"/>
              <a:t>latex</a:t>
            </a:r>
            <a:r>
              <a:rPr lang="hr-HR" dirty="0"/>
              <a:t>...)</a:t>
            </a:r>
          </a:p>
          <a:p>
            <a:pPr>
              <a:spcBef>
                <a:spcPts val="750"/>
              </a:spcBef>
            </a:pPr>
            <a:r>
              <a:rPr lang="hr-HR" dirty="0" err="1"/>
              <a:t>stand-alone</a:t>
            </a:r>
            <a:r>
              <a:rPr lang="hr-HR" dirty="0"/>
              <a:t> </a:t>
            </a:r>
            <a:r>
              <a:rPr lang="hr-HR" dirty="0" err="1"/>
              <a:t>tool</a:t>
            </a:r>
            <a:endParaRPr lang="hr-HR" dirty="0"/>
          </a:p>
          <a:p>
            <a:pPr>
              <a:spcBef>
                <a:spcPts val="750"/>
              </a:spcBef>
            </a:pPr>
            <a:r>
              <a:rPr lang="hr-HR" dirty="0" err="1"/>
              <a:t>onboarding</a:t>
            </a:r>
            <a:r>
              <a:rPr lang="hr-HR" dirty="0"/>
              <a:t> to EOSC</a:t>
            </a:r>
          </a:p>
          <a:p>
            <a:pPr>
              <a:spcBef>
                <a:spcPts val="750"/>
              </a:spcBef>
            </a:pPr>
            <a:endParaRPr lang="hr-HR" dirty="0"/>
          </a:p>
          <a:p>
            <a:pPr>
              <a:spcBef>
                <a:spcPts val="750"/>
              </a:spcBef>
            </a:pPr>
            <a:endParaRPr lang="hr-HR" dirty="0"/>
          </a:p>
          <a:p>
            <a:pPr>
              <a:spcBef>
                <a:spcPts val="750"/>
              </a:spcBef>
            </a:pPr>
            <a:r>
              <a:rPr lang="hr-HR" dirty="0" err="1"/>
              <a:t>testing</a:t>
            </a:r>
            <a:r>
              <a:rPr lang="hr-HR" dirty="0"/>
              <a:t>, </a:t>
            </a:r>
            <a:r>
              <a:rPr lang="hr-HR" dirty="0" err="1"/>
              <a:t>testing</a:t>
            </a:r>
            <a:r>
              <a:rPr lang="hr-HR" dirty="0"/>
              <a:t>, </a:t>
            </a:r>
            <a:r>
              <a:rPr lang="hr-HR" dirty="0" err="1"/>
              <a:t>testing</a:t>
            </a:r>
            <a:r>
              <a:rPr lang="hr-HR" dirty="0"/>
              <a:t>...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C311DB-70D7-4E75-A145-75436D5E77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936" y="4703300"/>
            <a:ext cx="1363339" cy="4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463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err="1"/>
              <a:t>Thank</a:t>
            </a:r>
            <a:r>
              <a:rPr lang="hr-HR" dirty="0"/>
              <a:t> </a:t>
            </a:r>
            <a:r>
              <a:rPr lang="hr-HR" dirty="0" err="1"/>
              <a:t>you</a:t>
            </a:r>
            <a:r>
              <a:rPr lang="hr-HR" dirty="0"/>
              <a:t>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ts val="750"/>
              </a:spcBef>
            </a:pPr>
            <a:r>
              <a:rPr lang="hr-HR" dirty="0"/>
              <a:t>hrcak@srce.hr</a:t>
            </a:r>
          </a:p>
        </p:txBody>
      </p:sp>
    </p:spTree>
    <p:extLst>
      <p:ext uri="{BB962C8B-B14F-4D97-AF65-F5344CB8AC3E}">
        <p14:creationId xmlns:p14="http://schemas.microsoft.com/office/powerpoint/2010/main" val="2518549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45C3B-D68E-4154-8956-CFFF20972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Topics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0B00D-1B72-4A12-A4BB-08B13EDA2F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HRČAK</a:t>
            </a:r>
          </a:p>
          <a:p>
            <a:r>
              <a:rPr lang="hr-HR" dirty="0"/>
              <a:t>JATS XML</a:t>
            </a:r>
          </a:p>
          <a:p>
            <a:r>
              <a:rPr lang="hr-HR" dirty="0" err="1"/>
              <a:t>demonstration</a:t>
            </a:r>
            <a:r>
              <a:rPr lang="hr-HR" dirty="0"/>
              <a:t> of </a:t>
            </a:r>
            <a:r>
              <a:rPr lang="hr-HR" dirty="0" err="1"/>
              <a:t>creating</a:t>
            </a:r>
            <a:r>
              <a:rPr lang="hr-HR" dirty="0"/>
              <a:t> JATS XML </a:t>
            </a:r>
            <a:r>
              <a:rPr lang="hr-HR" dirty="0" err="1"/>
              <a:t>from</a:t>
            </a:r>
            <a:r>
              <a:rPr lang="hr-HR" dirty="0"/>
              <a:t> DOCX via HRČAK</a:t>
            </a:r>
          </a:p>
          <a:p>
            <a:r>
              <a:rPr lang="hr-HR" dirty="0" err="1"/>
              <a:t>Q&amp;A&amp;Comments&amp;Impressions</a:t>
            </a:r>
            <a:r>
              <a:rPr lang="hr-HR" dirty="0"/>
              <a:t>... </a:t>
            </a:r>
          </a:p>
        </p:txBody>
      </p:sp>
    </p:spTree>
    <p:extLst>
      <p:ext uri="{BB962C8B-B14F-4D97-AF65-F5344CB8AC3E}">
        <p14:creationId xmlns:p14="http://schemas.microsoft.com/office/powerpoint/2010/main" val="852348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HRČAK - Portal of Croatian </a:t>
            </a:r>
            <a:r>
              <a:rPr lang="hr-HR" dirty="0" err="1"/>
              <a:t>Scientific</a:t>
            </a:r>
            <a:r>
              <a:rPr lang="hr-HR" dirty="0"/>
              <a:t> and Professional </a:t>
            </a:r>
            <a:r>
              <a:rPr lang="hr-HR" dirty="0" err="1"/>
              <a:t>Journals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72800" indent="-172800">
              <a:spcBef>
                <a:spcPts val="750"/>
              </a:spcBef>
            </a:pPr>
            <a:r>
              <a:rPr lang="hr-HR" dirty="0"/>
              <a:t>Open Access </a:t>
            </a:r>
            <a:r>
              <a:rPr lang="hr-HR" dirty="0" err="1"/>
              <a:t>journals</a:t>
            </a:r>
            <a:endParaRPr lang="hr-HR" dirty="0"/>
          </a:p>
          <a:p>
            <a:pPr marL="172800" indent="-172800">
              <a:spcBef>
                <a:spcPts val="750"/>
              </a:spcBef>
            </a:pPr>
            <a:r>
              <a:rPr lang="hr-HR" dirty="0" err="1"/>
              <a:t>released</a:t>
            </a:r>
            <a:r>
              <a:rPr lang="hr-HR" dirty="0"/>
              <a:t> in 2006</a:t>
            </a:r>
          </a:p>
          <a:p>
            <a:pPr marL="172800" indent="-172800">
              <a:spcBef>
                <a:spcPts val="750"/>
              </a:spcBef>
            </a:pPr>
            <a:r>
              <a:rPr lang="hr-HR" dirty="0"/>
              <a:t>530+ </a:t>
            </a:r>
            <a:r>
              <a:rPr lang="hr-HR" dirty="0" err="1"/>
              <a:t>journals</a:t>
            </a:r>
            <a:endParaRPr lang="hr-HR" dirty="0"/>
          </a:p>
          <a:p>
            <a:pPr marL="172800" indent="-172800">
              <a:spcBef>
                <a:spcPts val="750"/>
              </a:spcBef>
            </a:pPr>
            <a:r>
              <a:rPr lang="hr-HR" dirty="0"/>
              <a:t>OJS</a:t>
            </a:r>
          </a:p>
          <a:p>
            <a:pPr marL="172800" indent="-172800">
              <a:spcBef>
                <a:spcPts val="750"/>
              </a:spcBef>
            </a:pPr>
            <a:r>
              <a:rPr lang="hr-HR" dirty="0"/>
              <a:t>OMP</a:t>
            </a:r>
          </a:p>
          <a:p>
            <a:pPr marL="172800" indent="-172800">
              <a:spcBef>
                <a:spcPts val="750"/>
              </a:spcBef>
            </a:pPr>
            <a:endParaRPr lang="hr-HR" dirty="0"/>
          </a:p>
          <a:p>
            <a:pPr marL="172800" indent="-172800">
              <a:spcBef>
                <a:spcPts val="750"/>
              </a:spcBef>
            </a:pPr>
            <a:r>
              <a:rPr lang="hr-HR" dirty="0" err="1"/>
              <a:t>Inclusion</a:t>
            </a:r>
            <a:r>
              <a:rPr lang="hr-HR" dirty="0"/>
              <a:t> </a:t>
            </a:r>
            <a:r>
              <a:rPr lang="hr-HR" dirty="0" err="1"/>
              <a:t>criteria</a:t>
            </a:r>
            <a:endParaRPr lang="hr-HR" dirty="0"/>
          </a:p>
          <a:p>
            <a:pPr marL="429968" lvl="1" indent="-172800">
              <a:spcBef>
                <a:spcPts val="750"/>
              </a:spcBef>
            </a:pPr>
            <a:r>
              <a:rPr lang="hr-HR" dirty="0"/>
              <a:t>Open Access</a:t>
            </a:r>
          </a:p>
          <a:p>
            <a:pPr marL="429968" lvl="1" indent="-172800">
              <a:spcBef>
                <a:spcPts val="750"/>
              </a:spcBef>
            </a:pPr>
            <a:r>
              <a:rPr lang="hr-HR" dirty="0" err="1"/>
              <a:t>connection</a:t>
            </a:r>
            <a:r>
              <a:rPr lang="hr-HR" dirty="0"/>
              <a:t> to the Republic of Croatia</a:t>
            </a:r>
          </a:p>
          <a:p>
            <a:pPr marL="429968" lvl="1" indent="-172800">
              <a:spcBef>
                <a:spcPts val="750"/>
              </a:spcBef>
            </a:pPr>
            <a:r>
              <a:rPr lang="hr-HR" dirty="0"/>
              <a:t>at </a:t>
            </a:r>
            <a:r>
              <a:rPr lang="hr-HR" dirty="0" err="1"/>
              <a:t>least</a:t>
            </a:r>
            <a:r>
              <a:rPr lang="hr-HR" dirty="0"/>
              <a:t> 1 </a:t>
            </a:r>
            <a:r>
              <a:rPr lang="hr-HR" dirty="0" err="1"/>
              <a:t>issue</a:t>
            </a:r>
            <a:r>
              <a:rPr lang="hr-HR" dirty="0"/>
              <a:t> </a:t>
            </a:r>
            <a:r>
              <a:rPr lang="hr-HR" dirty="0" err="1"/>
              <a:t>ready</a:t>
            </a:r>
            <a:r>
              <a:rPr lang="hr-HR" dirty="0"/>
              <a:t> to </a:t>
            </a:r>
            <a:r>
              <a:rPr lang="hr-HR" dirty="0" err="1"/>
              <a:t>publish</a:t>
            </a:r>
            <a:endParaRPr lang="hr-HR" dirty="0"/>
          </a:p>
          <a:p>
            <a:pPr marL="429968" lvl="1" indent="-172800">
              <a:spcBef>
                <a:spcPts val="750"/>
              </a:spcBef>
            </a:pPr>
            <a:r>
              <a:rPr lang="hr-HR" dirty="0" err="1"/>
              <a:t>editorial</a:t>
            </a:r>
            <a:r>
              <a:rPr lang="hr-HR" dirty="0"/>
              <a:t> </a:t>
            </a:r>
            <a:r>
              <a:rPr lang="hr-HR" dirty="0" err="1"/>
              <a:t>board</a:t>
            </a:r>
            <a:endParaRPr lang="hr-HR" dirty="0"/>
          </a:p>
          <a:p>
            <a:pPr marL="429968" lvl="1" indent="-172800">
              <a:spcBef>
                <a:spcPts val="750"/>
              </a:spcBef>
            </a:pPr>
            <a:r>
              <a:rPr lang="hr-HR" dirty="0" err="1"/>
              <a:t>instructions</a:t>
            </a:r>
            <a:r>
              <a:rPr lang="hr-HR" dirty="0"/>
              <a:t> for </a:t>
            </a:r>
            <a:r>
              <a:rPr lang="hr-HR" dirty="0" err="1"/>
              <a:t>authors</a:t>
            </a:r>
            <a:endParaRPr lang="hr-HR" dirty="0"/>
          </a:p>
          <a:p>
            <a:pPr marL="429968" lvl="1" indent="-172800">
              <a:spcBef>
                <a:spcPts val="750"/>
              </a:spcBef>
            </a:pPr>
            <a:r>
              <a:rPr lang="hr-HR" dirty="0" err="1"/>
              <a:t>review</a:t>
            </a:r>
            <a:r>
              <a:rPr lang="hr-HR" dirty="0"/>
              <a:t> </a:t>
            </a:r>
            <a:r>
              <a:rPr lang="hr-HR" dirty="0" err="1"/>
              <a:t>policy</a:t>
            </a:r>
            <a:endParaRPr lang="hr-HR" dirty="0"/>
          </a:p>
          <a:p>
            <a:pPr marL="429968" lvl="1" indent="-172800">
              <a:spcBef>
                <a:spcPts val="750"/>
              </a:spcBef>
            </a:pPr>
            <a:r>
              <a:rPr lang="hr-HR" dirty="0" err="1"/>
              <a:t>categories</a:t>
            </a:r>
            <a:r>
              <a:rPr lang="hr-HR" dirty="0"/>
              <a:t> of </a:t>
            </a:r>
            <a:r>
              <a:rPr lang="hr-HR" dirty="0" err="1"/>
              <a:t>papers</a:t>
            </a:r>
            <a:endParaRPr lang="hr-HR" dirty="0"/>
          </a:p>
          <a:p>
            <a:pPr marL="429968" lvl="1" indent="-172800">
              <a:spcBef>
                <a:spcPts val="750"/>
              </a:spcBef>
            </a:pPr>
            <a:r>
              <a:rPr lang="hr-HR" dirty="0" err="1"/>
              <a:t>impressum</a:t>
            </a:r>
            <a:endParaRPr lang="hr-HR" dirty="0"/>
          </a:p>
          <a:p>
            <a:pPr marL="429968" lvl="1" indent="-172800">
              <a:spcBef>
                <a:spcPts val="750"/>
              </a:spcBef>
            </a:pPr>
            <a:endParaRPr lang="hr-HR" dirty="0"/>
          </a:p>
          <a:p>
            <a:pPr marL="172800" indent="-172800">
              <a:spcBef>
                <a:spcPts val="750"/>
              </a:spcBef>
            </a:pPr>
            <a:endParaRPr lang="hr-HR" dirty="0"/>
          </a:p>
          <a:p>
            <a:pPr marL="0" indent="0">
              <a:spcBef>
                <a:spcPts val="750"/>
              </a:spcBef>
              <a:buNone/>
            </a:pPr>
            <a:endParaRPr lang="hr-H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C311DB-70D7-4E75-A145-75436D5E77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936" y="4703300"/>
            <a:ext cx="1363339" cy="440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5A3A25-6575-4401-ACE4-7B14C90FA3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298642"/>
            <a:ext cx="4311132" cy="2189311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0339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Interoperability</a:t>
            </a:r>
            <a:r>
              <a:rPr lang="hr-HR" dirty="0"/>
              <a:t> &amp; Unique </a:t>
            </a:r>
            <a:r>
              <a:rPr lang="hr-HR" dirty="0" err="1"/>
              <a:t>Identifiers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72800" indent="-172800">
              <a:spcBef>
                <a:spcPts val="750"/>
              </a:spcBef>
            </a:pPr>
            <a:r>
              <a:rPr lang="hr-HR" dirty="0"/>
              <a:t>OAI-PMH</a:t>
            </a:r>
          </a:p>
          <a:p>
            <a:pPr marL="172800" indent="-172800">
              <a:spcBef>
                <a:spcPts val="750"/>
              </a:spcBef>
            </a:pPr>
            <a:r>
              <a:rPr lang="hr-HR" dirty="0"/>
              <a:t>KBART</a:t>
            </a:r>
          </a:p>
          <a:p>
            <a:pPr marL="172800" indent="-172800">
              <a:spcBef>
                <a:spcPts val="750"/>
              </a:spcBef>
            </a:pPr>
            <a:r>
              <a:rPr lang="hr-HR" dirty="0" err="1"/>
              <a:t>OpenAIRE</a:t>
            </a:r>
            <a:r>
              <a:rPr lang="hr-HR" dirty="0"/>
              <a:t> </a:t>
            </a:r>
            <a:r>
              <a:rPr lang="en-US" dirty="0"/>
              <a:t>Guidelines for Literature</a:t>
            </a:r>
            <a:br>
              <a:rPr lang="hr-HR" dirty="0"/>
            </a:br>
            <a:r>
              <a:rPr lang="en-US" dirty="0"/>
              <a:t>Repository Managers 3.0.</a:t>
            </a:r>
            <a:r>
              <a:rPr lang="hr-HR" dirty="0"/>
              <a:t> </a:t>
            </a:r>
            <a:r>
              <a:rPr lang="hr-HR" dirty="0" err="1"/>
              <a:t>compliant</a:t>
            </a:r>
            <a:endParaRPr lang="hr-HR" dirty="0"/>
          </a:p>
          <a:p>
            <a:pPr marL="172800" indent="-172800">
              <a:spcBef>
                <a:spcPts val="750"/>
              </a:spcBef>
            </a:pPr>
            <a:endParaRPr lang="hr-HR" dirty="0"/>
          </a:p>
          <a:p>
            <a:pPr marL="172800" indent="-172800">
              <a:spcBef>
                <a:spcPts val="750"/>
              </a:spcBef>
            </a:pPr>
            <a:r>
              <a:rPr lang="hr-HR" dirty="0"/>
              <a:t>ORCID</a:t>
            </a:r>
          </a:p>
          <a:p>
            <a:pPr marL="429968" lvl="1" indent="-172800">
              <a:spcBef>
                <a:spcPts val="750"/>
              </a:spcBef>
            </a:pPr>
            <a:r>
              <a:rPr lang="hr-HR" dirty="0"/>
              <a:t>28.100+ ORCID </a:t>
            </a:r>
            <a:r>
              <a:rPr lang="hr-HR" dirty="0" err="1"/>
              <a:t>IDs</a:t>
            </a:r>
            <a:endParaRPr lang="hr-HR" dirty="0"/>
          </a:p>
          <a:p>
            <a:pPr marL="429968" lvl="1" indent="-172800">
              <a:spcBef>
                <a:spcPts val="750"/>
              </a:spcBef>
            </a:pPr>
            <a:r>
              <a:rPr lang="hr-HR" dirty="0"/>
              <a:t>55.000+ </a:t>
            </a:r>
            <a:r>
              <a:rPr lang="hr-HR" dirty="0" err="1"/>
              <a:t>papers</a:t>
            </a:r>
            <a:r>
              <a:rPr lang="hr-HR" dirty="0"/>
              <a:t> </a:t>
            </a:r>
            <a:r>
              <a:rPr lang="hr-HR" dirty="0" err="1"/>
              <a:t>connected</a:t>
            </a:r>
            <a:r>
              <a:rPr lang="hr-HR" dirty="0"/>
              <a:t> with ORCID ID</a:t>
            </a:r>
          </a:p>
          <a:p>
            <a:pPr marL="172800" indent="-172800">
              <a:spcBef>
                <a:spcPts val="750"/>
              </a:spcBef>
            </a:pPr>
            <a:endParaRPr lang="hr-HR" dirty="0"/>
          </a:p>
          <a:p>
            <a:pPr marL="172800" indent="-172800">
              <a:spcBef>
                <a:spcPts val="750"/>
              </a:spcBef>
            </a:pPr>
            <a:r>
              <a:rPr lang="hr-HR" dirty="0" err="1"/>
              <a:t>funder</a:t>
            </a:r>
            <a:r>
              <a:rPr lang="hr-HR" dirty="0"/>
              <a:t> / </a:t>
            </a:r>
            <a:r>
              <a:rPr lang="hr-HR" dirty="0" err="1"/>
              <a:t>project</a:t>
            </a:r>
            <a:r>
              <a:rPr lang="hr-HR" dirty="0"/>
              <a:t> </a:t>
            </a:r>
            <a:r>
              <a:rPr lang="hr-HR" dirty="0" err="1"/>
              <a:t>information</a:t>
            </a:r>
            <a:endParaRPr lang="hr-HR" dirty="0"/>
          </a:p>
          <a:p>
            <a:pPr marL="429968" lvl="1" indent="-172800">
              <a:spcBef>
                <a:spcPts val="750"/>
              </a:spcBef>
            </a:pPr>
            <a:r>
              <a:rPr lang="hr-HR" dirty="0" err="1"/>
              <a:t>OpenAIRE</a:t>
            </a:r>
            <a:r>
              <a:rPr lang="hr-HR" dirty="0"/>
              <a:t> (FP7, H2020...)</a:t>
            </a:r>
          </a:p>
          <a:p>
            <a:pPr marL="429968" lvl="1" indent="-172800">
              <a:spcBef>
                <a:spcPts val="750"/>
              </a:spcBef>
            </a:pPr>
            <a:r>
              <a:rPr lang="hr-HR" dirty="0"/>
              <a:t>IRB </a:t>
            </a:r>
            <a:r>
              <a:rPr lang="hr-HR" dirty="0" err="1"/>
              <a:t>project</a:t>
            </a:r>
            <a:r>
              <a:rPr lang="hr-HR" dirty="0"/>
              <a:t> </a:t>
            </a:r>
            <a:r>
              <a:rPr lang="hr-HR" dirty="0" err="1"/>
              <a:t>database</a:t>
            </a:r>
            <a:r>
              <a:rPr lang="hr-HR" dirty="0"/>
              <a:t> (MZO, HRZZ)</a:t>
            </a:r>
          </a:p>
          <a:p>
            <a:pPr marL="429968" lvl="1" indent="-172800">
              <a:spcBef>
                <a:spcPts val="750"/>
              </a:spcBef>
            </a:pPr>
            <a:endParaRPr lang="hr-HR" dirty="0"/>
          </a:p>
          <a:p>
            <a:pPr marL="172800" indent="-172800">
              <a:spcBef>
                <a:spcPts val="750"/>
              </a:spcBef>
            </a:pPr>
            <a:r>
              <a:rPr lang="hr-HR" dirty="0" err="1"/>
              <a:t>supplementary</a:t>
            </a:r>
            <a:r>
              <a:rPr lang="hr-HR" dirty="0"/>
              <a:t> </a:t>
            </a:r>
            <a:r>
              <a:rPr lang="hr-HR" dirty="0" err="1"/>
              <a:t>files</a:t>
            </a:r>
            <a:r>
              <a:rPr lang="hr-HR" dirty="0"/>
              <a:t> / </a:t>
            </a:r>
            <a:r>
              <a:rPr lang="hr-HR" dirty="0" err="1"/>
              <a:t>datasets</a:t>
            </a:r>
            <a:endParaRPr lang="hr-HR" dirty="0"/>
          </a:p>
          <a:p>
            <a:pPr marL="172800" indent="-172800">
              <a:spcBef>
                <a:spcPts val="750"/>
              </a:spcBef>
            </a:pPr>
            <a:endParaRPr lang="hr-HR" dirty="0"/>
          </a:p>
          <a:p>
            <a:pPr marL="0" indent="0">
              <a:spcBef>
                <a:spcPts val="750"/>
              </a:spcBef>
              <a:buNone/>
            </a:pPr>
            <a:endParaRPr lang="hr-H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C311DB-70D7-4E75-A145-75436D5E77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936" y="4703300"/>
            <a:ext cx="1363339" cy="440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8612E2-02BC-4002-8501-E175F935E8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1097" y="1160239"/>
            <a:ext cx="4037990" cy="1613834"/>
          </a:xfrm>
          <a:prstGeom prst="rect">
            <a:avLst/>
          </a:prstGeom>
          <a:ln>
            <a:solidFill>
              <a:srgbClr val="D2072A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FBC889-18F2-4C5C-8BBE-DDCF59631B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2568" y="2972266"/>
            <a:ext cx="2602096" cy="2021990"/>
          </a:xfrm>
          <a:prstGeom prst="rect">
            <a:avLst/>
          </a:prstGeom>
          <a:ln>
            <a:solidFill>
              <a:srgbClr val="D2072A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5003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Advanced </a:t>
            </a:r>
            <a:r>
              <a:rPr lang="hr-HR" dirty="0" err="1"/>
              <a:t>formats</a:t>
            </a:r>
            <a:endParaRPr lang="hr-H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C311DB-70D7-4E75-A145-75436D5E77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936" y="4703300"/>
            <a:ext cx="1363339" cy="440200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D9468BF-A15C-4219-95A6-99B2E9111A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" y="1682922"/>
            <a:ext cx="1955279" cy="675037"/>
          </a:xfr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81EE923-818A-45C9-B64D-4716A333CBB7}"/>
              </a:ext>
            </a:extLst>
          </p:cNvPr>
          <p:cNvSpPr txBox="1">
            <a:spLocks/>
          </p:cNvSpPr>
          <p:nvPr/>
        </p:nvSpPr>
        <p:spPr>
          <a:xfrm>
            <a:off x="628650" y="12680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28585" indent="-128585" algn="l" defTabSz="514337" rtl="0" eaLnBrk="1" latinLnBrk="0" hangingPunct="1">
              <a:lnSpc>
                <a:spcPct val="90000"/>
              </a:lnSpc>
              <a:spcBef>
                <a:spcPts val="563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575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2921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00090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57259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78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414427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750"/>
              </a:spcBef>
            </a:pPr>
            <a:r>
              <a:rPr lang="hr-HR" dirty="0"/>
              <a:t>JATS XML – </a:t>
            </a:r>
            <a:r>
              <a:rPr lang="hr-HR" dirty="0" err="1"/>
              <a:t>since</a:t>
            </a:r>
            <a:r>
              <a:rPr lang="hr-HR" dirty="0"/>
              <a:t> 2017</a:t>
            </a:r>
          </a:p>
          <a:p>
            <a:pPr>
              <a:spcBef>
                <a:spcPts val="750"/>
              </a:spcBef>
            </a:pPr>
            <a:endParaRPr lang="hr-HR" dirty="0"/>
          </a:p>
          <a:p>
            <a:pPr>
              <a:spcBef>
                <a:spcPts val="750"/>
              </a:spcBef>
            </a:pPr>
            <a:endParaRPr lang="hr-HR" i="1" dirty="0"/>
          </a:p>
          <a:p>
            <a:pPr>
              <a:spcBef>
                <a:spcPts val="750"/>
              </a:spcBef>
            </a:pPr>
            <a:endParaRPr lang="hr-HR" i="1" dirty="0"/>
          </a:p>
          <a:p>
            <a:pPr>
              <a:spcBef>
                <a:spcPts val="750"/>
              </a:spcBef>
            </a:pPr>
            <a:r>
              <a:rPr lang="hr-HR" i="1" dirty="0"/>
              <a:t>Journal </a:t>
            </a:r>
            <a:r>
              <a:rPr lang="hr-HR" i="1" dirty="0" err="1"/>
              <a:t>Article</a:t>
            </a:r>
            <a:r>
              <a:rPr lang="hr-HR" i="1" dirty="0"/>
              <a:t> Tag Set</a:t>
            </a:r>
            <a:r>
              <a:rPr lang="hr-HR" dirty="0"/>
              <a:t> </a:t>
            </a:r>
            <a:r>
              <a:rPr lang="hr-HR" i="1" dirty="0"/>
              <a:t>(</a:t>
            </a:r>
            <a:r>
              <a:rPr lang="hr-HR" i="1" dirty="0" err="1"/>
              <a:t>Publishing</a:t>
            </a:r>
            <a:r>
              <a:rPr lang="hr-HR" i="1" dirty="0"/>
              <a:t>, </a:t>
            </a:r>
            <a:r>
              <a:rPr lang="hr-HR" i="1" dirty="0" err="1"/>
              <a:t>version</a:t>
            </a:r>
            <a:r>
              <a:rPr lang="hr-HR" i="1" dirty="0"/>
              <a:t> 1.1)</a:t>
            </a:r>
          </a:p>
          <a:p>
            <a:pPr>
              <a:spcBef>
                <a:spcPts val="750"/>
              </a:spcBef>
            </a:pPr>
            <a:r>
              <a:rPr lang="hr-HR" dirty="0"/>
              <a:t>set of </a:t>
            </a:r>
            <a:r>
              <a:rPr lang="hr-HR" dirty="0" err="1"/>
              <a:t>elements</a:t>
            </a:r>
            <a:r>
              <a:rPr lang="hr-HR" dirty="0"/>
              <a:t> and </a:t>
            </a:r>
            <a:r>
              <a:rPr lang="hr-HR" dirty="0" err="1"/>
              <a:t>attributes</a:t>
            </a:r>
            <a:r>
              <a:rPr lang="hr-HR" dirty="0"/>
              <a:t> for </a:t>
            </a:r>
            <a:r>
              <a:rPr lang="hr-HR" dirty="0" err="1"/>
              <a:t>tagging</a:t>
            </a:r>
            <a:r>
              <a:rPr lang="hr-HR" dirty="0"/>
              <a:t> </a:t>
            </a:r>
            <a:r>
              <a:rPr lang="hr-HR" dirty="0" err="1"/>
              <a:t>journal</a:t>
            </a:r>
            <a:r>
              <a:rPr lang="hr-HR" dirty="0"/>
              <a:t> </a:t>
            </a:r>
            <a:r>
              <a:rPr lang="hr-HR" dirty="0" err="1"/>
              <a:t>articles</a:t>
            </a:r>
            <a:endParaRPr lang="hr-HR" dirty="0"/>
          </a:p>
          <a:p>
            <a:pPr>
              <a:spcBef>
                <a:spcPts val="750"/>
              </a:spcBef>
            </a:pPr>
            <a:r>
              <a:rPr lang="hr-HR" dirty="0" err="1"/>
              <a:t>semantic</a:t>
            </a:r>
            <a:r>
              <a:rPr lang="hr-HR" dirty="0"/>
              <a:t> </a:t>
            </a:r>
            <a:r>
              <a:rPr lang="hr-HR" dirty="0" err="1"/>
              <a:t>description</a:t>
            </a:r>
            <a:r>
              <a:rPr lang="hr-HR" dirty="0"/>
              <a:t> of the </a:t>
            </a:r>
            <a:r>
              <a:rPr lang="hr-HR" dirty="0" err="1"/>
              <a:t>structure</a:t>
            </a:r>
            <a:r>
              <a:rPr lang="hr-HR" dirty="0"/>
              <a:t>, </a:t>
            </a:r>
            <a:r>
              <a:rPr lang="hr-HR" dirty="0" err="1"/>
              <a:t>metadata</a:t>
            </a:r>
            <a:r>
              <a:rPr lang="hr-HR" dirty="0"/>
              <a:t> and </a:t>
            </a:r>
            <a:r>
              <a:rPr lang="hr-HR" dirty="0" err="1"/>
              <a:t>body</a:t>
            </a:r>
            <a:r>
              <a:rPr lang="hr-HR" dirty="0"/>
              <a:t> of the </a:t>
            </a:r>
            <a:r>
              <a:rPr lang="hr-HR" dirty="0" err="1"/>
              <a:t>article</a:t>
            </a:r>
            <a:endParaRPr lang="hr-HR" dirty="0"/>
          </a:p>
          <a:p>
            <a:pPr>
              <a:spcBef>
                <a:spcPts val="750"/>
              </a:spcBef>
            </a:pPr>
            <a:endParaRPr lang="hr-HR" dirty="0"/>
          </a:p>
          <a:p>
            <a:pPr>
              <a:spcBef>
                <a:spcPts val="750"/>
              </a:spcBef>
            </a:pPr>
            <a:r>
              <a:rPr lang="hr-HR" dirty="0" err="1"/>
              <a:t>open</a:t>
            </a:r>
            <a:r>
              <a:rPr lang="hr-HR" dirty="0"/>
              <a:t> standard</a:t>
            </a:r>
          </a:p>
          <a:p>
            <a:pPr>
              <a:spcBef>
                <a:spcPts val="750"/>
              </a:spcBef>
            </a:pPr>
            <a:r>
              <a:rPr lang="hr-HR" dirty="0" err="1"/>
              <a:t>machine-readability</a:t>
            </a:r>
            <a:endParaRPr lang="hr-HR" dirty="0"/>
          </a:p>
          <a:p>
            <a:pPr>
              <a:spcBef>
                <a:spcPts val="750"/>
              </a:spcBef>
            </a:pPr>
            <a:r>
              <a:rPr lang="hr-HR" dirty="0" err="1"/>
              <a:t>facilitates</a:t>
            </a:r>
            <a:r>
              <a:rPr lang="hr-HR" dirty="0"/>
              <a:t> </a:t>
            </a:r>
            <a:r>
              <a:rPr lang="hr-HR" dirty="0" err="1"/>
              <a:t>distribution</a:t>
            </a:r>
            <a:r>
              <a:rPr lang="hr-HR" dirty="0"/>
              <a:t> of the </a:t>
            </a:r>
            <a:r>
              <a:rPr lang="hr-HR" dirty="0" err="1"/>
              <a:t>article</a:t>
            </a:r>
            <a:endParaRPr lang="hr-HR" dirty="0"/>
          </a:p>
          <a:p>
            <a:pPr>
              <a:spcBef>
                <a:spcPts val="750"/>
              </a:spcBef>
            </a:pPr>
            <a:r>
              <a:rPr lang="hr-HR" dirty="0" err="1"/>
              <a:t>content</a:t>
            </a:r>
            <a:r>
              <a:rPr lang="hr-HR" dirty="0"/>
              <a:t> &amp; reference </a:t>
            </a:r>
            <a:r>
              <a:rPr lang="hr-HR" dirty="0" err="1"/>
              <a:t>mining</a:t>
            </a:r>
            <a:endParaRPr lang="hr-HR" dirty="0"/>
          </a:p>
          <a:p>
            <a:pPr>
              <a:spcBef>
                <a:spcPts val="750"/>
              </a:spcBef>
            </a:pPr>
            <a:r>
              <a:rPr lang="hr-HR" dirty="0" err="1"/>
              <a:t>increases</a:t>
            </a:r>
            <a:r>
              <a:rPr lang="hr-HR" dirty="0"/>
              <a:t> </a:t>
            </a:r>
            <a:r>
              <a:rPr lang="hr-HR" dirty="0" err="1"/>
              <a:t>findability</a:t>
            </a:r>
            <a:r>
              <a:rPr lang="hr-HR" dirty="0"/>
              <a:t> and </a:t>
            </a:r>
            <a:r>
              <a:rPr lang="hr-HR" dirty="0" err="1"/>
              <a:t>visibility</a:t>
            </a:r>
            <a:r>
              <a:rPr lang="hr-HR" dirty="0"/>
              <a:t> of the </a:t>
            </a:r>
            <a:r>
              <a:rPr lang="hr-HR" dirty="0" err="1"/>
              <a:t>article</a:t>
            </a:r>
            <a:endParaRPr lang="hr-HR" dirty="0"/>
          </a:p>
          <a:p>
            <a:pPr>
              <a:spcBef>
                <a:spcPts val="750"/>
              </a:spcBef>
            </a:pPr>
            <a:r>
              <a:rPr lang="hr-HR" dirty="0" err="1"/>
              <a:t>independent</a:t>
            </a:r>
            <a:r>
              <a:rPr lang="hr-HR" dirty="0"/>
              <a:t> of </a:t>
            </a:r>
            <a:r>
              <a:rPr lang="hr-HR" dirty="0" err="1"/>
              <a:t>text</a:t>
            </a:r>
            <a:r>
              <a:rPr lang="hr-HR" dirty="0"/>
              <a:t> </a:t>
            </a:r>
            <a:r>
              <a:rPr lang="hr-HR" dirty="0" err="1"/>
              <a:t>processor</a:t>
            </a:r>
            <a:endParaRPr lang="hr-HR" dirty="0"/>
          </a:p>
          <a:p>
            <a:pPr>
              <a:spcBef>
                <a:spcPts val="750"/>
              </a:spcBef>
            </a:pPr>
            <a:endParaRPr lang="hr-HR" dirty="0"/>
          </a:p>
          <a:p>
            <a:pPr marL="0" indent="0">
              <a:spcBef>
                <a:spcPts val="750"/>
              </a:spcBef>
              <a:buNone/>
            </a:pPr>
            <a:endParaRPr lang="hr-HR" dirty="0"/>
          </a:p>
          <a:p>
            <a:pPr>
              <a:spcBef>
                <a:spcPts val="750"/>
              </a:spcBef>
            </a:pPr>
            <a:endParaRPr lang="hr-HR" dirty="0"/>
          </a:p>
          <a:p>
            <a:pPr>
              <a:spcBef>
                <a:spcPts val="750"/>
              </a:spcBef>
            </a:pPr>
            <a:endParaRPr lang="hr-HR" dirty="0"/>
          </a:p>
          <a:p>
            <a:pPr>
              <a:spcBef>
                <a:spcPts val="750"/>
              </a:spcBef>
            </a:pPr>
            <a:endParaRPr lang="hr-HR" dirty="0"/>
          </a:p>
          <a:p>
            <a:pPr>
              <a:spcBef>
                <a:spcPts val="750"/>
              </a:spcBef>
            </a:pPr>
            <a:endParaRPr lang="hr-HR" dirty="0"/>
          </a:p>
          <a:p>
            <a:pPr marL="0" indent="0">
              <a:spcBef>
                <a:spcPts val="750"/>
              </a:spcBef>
              <a:buFont typeface="Arial" panose="020B0604020202020204" pitchFamily="34" charset="0"/>
              <a:buNone/>
            </a:pPr>
            <a:endParaRPr lang="hr-HR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57A68D7-81B8-4D7C-8AA2-889D40B76E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7676" y="194496"/>
            <a:ext cx="2146410" cy="90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608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JATS XML </a:t>
            </a:r>
            <a:r>
              <a:rPr lang="hr-HR" dirty="0" err="1"/>
              <a:t>structure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750"/>
              </a:spcBef>
            </a:pPr>
            <a:endParaRPr lang="hr-HR" dirty="0"/>
          </a:p>
          <a:p>
            <a:pPr>
              <a:spcBef>
                <a:spcPts val="750"/>
              </a:spcBef>
            </a:pPr>
            <a:endParaRPr lang="hr-HR" dirty="0"/>
          </a:p>
          <a:p>
            <a:pPr marL="0" indent="0">
              <a:spcBef>
                <a:spcPts val="750"/>
              </a:spcBef>
              <a:buNone/>
            </a:pPr>
            <a:endParaRPr lang="hr-H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C311DB-70D7-4E75-A145-75436D5E77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936" y="4703300"/>
            <a:ext cx="1363339" cy="440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49415B-B091-4E6E-B43E-8F27126B98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533" y="1083815"/>
            <a:ext cx="3801861" cy="16983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1939A9-5637-4C2C-9FDB-B3A62852F5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533" y="2996721"/>
            <a:ext cx="6676619" cy="14214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EC98F8-5AA0-439D-87C2-BD046996A7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1806" y="725798"/>
            <a:ext cx="3252427" cy="18844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6354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User</a:t>
            </a:r>
            <a:r>
              <a:rPr lang="hr-HR" dirty="0"/>
              <a:t>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750"/>
              </a:spcBef>
            </a:pPr>
            <a:endParaRPr lang="hr-HR" dirty="0"/>
          </a:p>
          <a:p>
            <a:pPr>
              <a:spcBef>
                <a:spcPts val="750"/>
              </a:spcBef>
            </a:pPr>
            <a:r>
              <a:rPr lang="hr-HR" dirty="0" err="1"/>
              <a:t>Educating</a:t>
            </a:r>
            <a:r>
              <a:rPr lang="hr-HR" dirty="0"/>
              <a:t> </a:t>
            </a:r>
            <a:r>
              <a:rPr lang="hr-HR" dirty="0" err="1"/>
              <a:t>editors</a:t>
            </a:r>
            <a:endParaRPr lang="hr-HR" dirty="0"/>
          </a:p>
          <a:p>
            <a:pPr lvl="1">
              <a:spcBef>
                <a:spcPts val="750"/>
              </a:spcBef>
            </a:pPr>
            <a:r>
              <a:rPr lang="hr-HR" dirty="0" err="1"/>
              <a:t>workshops</a:t>
            </a:r>
            <a:r>
              <a:rPr lang="hr-HR" dirty="0"/>
              <a:t> (in </a:t>
            </a:r>
            <a:r>
              <a:rPr lang="hr-HR" dirty="0" err="1"/>
              <a:t>person</a:t>
            </a:r>
            <a:r>
              <a:rPr lang="hr-HR" dirty="0"/>
              <a:t> and online)</a:t>
            </a:r>
          </a:p>
          <a:p>
            <a:pPr lvl="1">
              <a:spcBef>
                <a:spcPts val="750"/>
              </a:spcBef>
            </a:pPr>
            <a:r>
              <a:rPr lang="hr-HR" dirty="0" err="1"/>
              <a:t>monthly</a:t>
            </a:r>
            <a:r>
              <a:rPr lang="hr-HR" dirty="0"/>
              <a:t> </a:t>
            </a:r>
            <a:r>
              <a:rPr lang="hr-HR" dirty="0" err="1"/>
              <a:t>consultations</a:t>
            </a:r>
            <a:r>
              <a:rPr lang="hr-HR" dirty="0"/>
              <a:t> (online)</a:t>
            </a:r>
          </a:p>
          <a:p>
            <a:pPr>
              <a:spcBef>
                <a:spcPts val="750"/>
              </a:spcBef>
            </a:pPr>
            <a:r>
              <a:rPr lang="hr-HR" dirty="0" err="1"/>
              <a:t>Guidelines</a:t>
            </a:r>
            <a:r>
              <a:rPr lang="hr-HR" dirty="0"/>
              <a:t> for </a:t>
            </a:r>
            <a:r>
              <a:rPr lang="hr-HR" dirty="0" err="1"/>
              <a:t>editors</a:t>
            </a:r>
            <a:r>
              <a:rPr lang="hr-HR" dirty="0"/>
              <a:t> (</a:t>
            </a:r>
            <a:r>
              <a:rPr lang="hr-HR" dirty="0">
                <a:hlinkClick r:id="rId3"/>
              </a:rPr>
              <a:t>in Croatian</a:t>
            </a:r>
            <a:r>
              <a:rPr lang="hr-HR" dirty="0"/>
              <a:t>)</a:t>
            </a:r>
          </a:p>
          <a:p>
            <a:pPr>
              <a:spcBef>
                <a:spcPts val="750"/>
              </a:spcBef>
            </a:pPr>
            <a:r>
              <a:rPr lang="hr-HR" dirty="0" err="1"/>
              <a:t>Usage</a:t>
            </a:r>
            <a:r>
              <a:rPr lang="hr-HR" dirty="0"/>
              <a:t> in HRČAK: 43 </a:t>
            </a:r>
            <a:r>
              <a:rPr lang="hr-HR" dirty="0" err="1"/>
              <a:t>journals</a:t>
            </a:r>
            <a:r>
              <a:rPr lang="hr-HR" dirty="0"/>
              <a:t> / 3800+ </a:t>
            </a:r>
            <a:r>
              <a:rPr lang="hr-HR" dirty="0" err="1"/>
              <a:t>articles</a:t>
            </a:r>
            <a:endParaRPr lang="hr-HR" dirty="0"/>
          </a:p>
          <a:p>
            <a:pPr>
              <a:spcBef>
                <a:spcPts val="750"/>
              </a:spcBef>
            </a:pPr>
            <a:endParaRPr lang="hr-HR" dirty="0"/>
          </a:p>
          <a:p>
            <a:pPr marL="0" indent="0">
              <a:spcBef>
                <a:spcPts val="750"/>
              </a:spcBef>
              <a:buNone/>
            </a:pPr>
            <a:endParaRPr lang="hr-H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C311DB-70D7-4E75-A145-75436D5E77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936" y="4703300"/>
            <a:ext cx="1363339" cy="440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206462-DBD8-4B20-B298-774FB990A9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7403" y="355740"/>
            <a:ext cx="3040647" cy="45139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9553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Challenges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750"/>
              </a:spcBef>
            </a:pPr>
            <a:r>
              <a:rPr lang="hr-HR" dirty="0" err="1"/>
              <a:t>expensive</a:t>
            </a:r>
            <a:r>
              <a:rPr lang="hr-HR" dirty="0"/>
              <a:t> </a:t>
            </a:r>
            <a:r>
              <a:rPr lang="hr-HR" dirty="0" err="1"/>
              <a:t>tools</a:t>
            </a:r>
            <a:endParaRPr lang="hr-HR" dirty="0"/>
          </a:p>
          <a:p>
            <a:pPr>
              <a:spcBef>
                <a:spcPts val="750"/>
              </a:spcBef>
            </a:pPr>
            <a:r>
              <a:rPr lang="hr-HR" dirty="0"/>
              <a:t>time </a:t>
            </a:r>
            <a:r>
              <a:rPr lang="hr-HR" dirty="0" err="1"/>
              <a:t>consuming</a:t>
            </a:r>
            <a:endParaRPr lang="hr-HR" dirty="0"/>
          </a:p>
          <a:p>
            <a:pPr>
              <a:spcBef>
                <a:spcPts val="750"/>
              </a:spcBef>
            </a:pPr>
            <a:r>
              <a:rPr lang="hr-HR" dirty="0"/>
              <a:t>outsourcing?</a:t>
            </a:r>
          </a:p>
          <a:p>
            <a:pPr>
              <a:spcBef>
                <a:spcPts val="750"/>
              </a:spcBef>
            </a:pPr>
            <a:endParaRPr lang="hr-HR" dirty="0"/>
          </a:p>
          <a:p>
            <a:pPr>
              <a:spcBef>
                <a:spcPts val="750"/>
              </a:spcBef>
            </a:pPr>
            <a:endParaRPr lang="hr-HR" dirty="0"/>
          </a:p>
          <a:p>
            <a:pPr>
              <a:spcBef>
                <a:spcPts val="750"/>
              </a:spcBef>
            </a:pPr>
            <a:r>
              <a:rPr lang="hr-HR" dirty="0"/>
              <a:t>no </a:t>
            </a:r>
            <a:r>
              <a:rPr lang="hr-HR" dirty="0" err="1"/>
              <a:t>simple</a:t>
            </a:r>
            <a:r>
              <a:rPr lang="hr-HR" dirty="0"/>
              <a:t> solution</a:t>
            </a:r>
          </a:p>
          <a:p>
            <a:pPr>
              <a:spcBef>
                <a:spcPts val="750"/>
              </a:spcBef>
            </a:pPr>
            <a:endParaRPr lang="hr-HR" dirty="0"/>
          </a:p>
          <a:p>
            <a:pPr marL="0" indent="0">
              <a:spcBef>
                <a:spcPts val="750"/>
              </a:spcBef>
              <a:buNone/>
            </a:pPr>
            <a:endParaRPr lang="hr-H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C311DB-70D7-4E75-A145-75436D5E77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936" y="4703300"/>
            <a:ext cx="1363339" cy="440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874662-4625-4276-90E1-6F731C9F68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180" y="563503"/>
            <a:ext cx="2721946" cy="247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49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4AA8A91-120E-4808-9AC7-09C343738D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71" y="1204149"/>
            <a:ext cx="4273951" cy="30598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Creating</a:t>
            </a:r>
            <a:r>
              <a:rPr lang="hr-HR" dirty="0"/>
              <a:t> JATS XML </a:t>
            </a:r>
            <a:r>
              <a:rPr lang="hr-HR" dirty="0" err="1"/>
              <a:t>from</a:t>
            </a:r>
            <a:r>
              <a:rPr lang="hr-HR" dirty="0"/>
              <a:t> DOCX via HRČAK admin interface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8681" y="2363141"/>
            <a:ext cx="5155260" cy="2269582"/>
          </a:xfrm>
        </p:spPr>
        <p:txBody>
          <a:bodyPr>
            <a:normAutofit/>
          </a:bodyPr>
          <a:lstStyle/>
          <a:p>
            <a:pPr lvl="1">
              <a:spcBef>
                <a:spcPts val="750"/>
              </a:spcBef>
            </a:pPr>
            <a:endParaRPr lang="hr-HR" dirty="0"/>
          </a:p>
          <a:p>
            <a:pPr>
              <a:spcBef>
                <a:spcPts val="750"/>
              </a:spcBef>
            </a:pPr>
            <a:r>
              <a:rPr lang="hr-HR" dirty="0" err="1"/>
              <a:t>chosen</a:t>
            </a:r>
            <a:r>
              <a:rPr lang="hr-HR" dirty="0"/>
              <a:t> </a:t>
            </a:r>
            <a:r>
              <a:rPr lang="hr-HR" dirty="0" err="1"/>
              <a:t>tools</a:t>
            </a:r>
            <a:r>
              <a:rPr lang="hr-HR" dirty="0"/>
              <a:t>:</a:t>
            </a:r>
          </a:p>
          <a:p>
            <a:pPr lvl="1">
              <a:spcBef>
                <a:spcPts val="750"/>
              </a:spcBef>
            </a:pPr>
            <a:r>
              <a:rPr lang="hr-HR" dirty="0" err="1"/>
              <a:t>Pandoc</a:t>
            </a:r>
            <a:r>
              <a:rPr lang="hr-HR" dirty="0"/>
              <a:t> – a </a:t>
            </a:r>
            <a:r>
              <a:rPr lang="hr-HR" dirty="0" err="1"/>
              <a:t>universal</a:t>
            </a:r>
            <a:r>
              <a:rPr lang="hr-HR" dirty="0"/>
              <a:t> </a:t>
            </a:r>
            <a:r>
              <a:rPr lang="hr-HR" dirty="0" err="1"/>
              <a:t>document</a:t>
            </a:r>
            <a:r>
              <a:rPr lang="hr-HR" dirty="0"/>
              <a:t> </a:t>
            </a:r>
            <a:r>
              <a:rPr lang="hr-HR" dirty="0" err="1"/>
              <a:t>converter</a:t>
            </a:r>
            <a:r>
              <a:rPr lang="hr-HR" dirty="0"/>
              <a:t> (</a:t>
            </a:r>
            <a:r>
              <a:rPr lang="hr-HR" dirty="0">
                <a:hlinkClick r:id="rId4"/>
              </a:rPr>
              <a:t>https://pandoc.org/</a:t>
            </a:r>
            <a:r>
              <a:rPr lang="hr-HR" dirty="0"/>
              <a:t>) </a:t>
            </a:r>
          </a:p>
          <a:p>
            <a:pPr lvl="1">
              <a:spcBef>
                <a:spcPts val="750"/>
              </a:spcBef>
            </a:pPr>
            <a:r>
              <a:rPr lang="hr-HR" dirty="0" err="1"/>
              <a:t>AnyStyle</a:t>
            </a:r>
            <a:r>
              <a:rPr lang="hr-HR" dirty="0"/>
              <a:t> (</a:t>
            </a:r>
            <a:r>
              <a:rPr lang="hr-HR" dirty="0">
                <a:hlinkClick r:id="rId5"/>
              </a:rPr>
              <a:t>https://anystyle.io/</a:t>
            </a:r>
            <a:r>
              <a:rPr lang="hr-HR" dirty="0"/>
              <a:t>) </a:t>
            </a:r>
          </a:p>
          <a:p>
            <a:pPr>
              <a:spcBef>
                <a:spcPts val="750"/>
              </a:spcBef>
            </a:pPr>
            <a:endParaRPr lang="hr-HR" dirty="0"/>
          </a:p>
          <a:p>
            <a:pPr marL="0" indent="0">
              <a:spcBef>
                <a:spcPts val="750"/>
              </a:spcBef>
              <a:buNone/>
            </a:pPr>
            <a:r>
              <a:rPr lang="hr-HR" dirty="0">
                <a:latin typeface="Courier New" panose="02070309020205020404" pitchFamily="49" charset="0"/>
                <a:cs typeface="Courier New" panose="02070309020205020404" pitchFamily="49" charset="0"/>
              </a:rPr>
              <a:t>&lt;front&gt; </a:t>
            </a:r>
            <a:r>
              <a:rPr lang="hr-HR" dirty="0"/>
              <a:t>- </a:t>
            </a:r>
            <a:r>
              <a:rPr lang="hr-HR" dirty="0" err="1"/>
              <a:t>created</a:t>
            </a:r>
            <a:r>
              <a:rPr lang="hr-HR" dirty="0"/>
              <a:t> on-the-</a:t>
            </a:r>
            <a:r>
              <a:rPr lang="hr-HR" dirty="0" err="1"/>
              <a:t>fly</a:t>
            </a:r>
            <a:r>
              <a:rPr lang="hr-HR" dirty="0"/>
              <a:t> </a:t>
            </a:r>
            <a:r>
              <a:rPr lang="hr-HR" dirty="0" err="1"/>
              <a:t>using</a:t>
            </a:r>
            <a:r>
              <a:rPr lang="hr-HR" dirty="0"/>
              <a:t> data </a:t>
            </a:r>
            <a:r>
              <a:rPr lang="hr-HR" dirty="0" err="1"/>
              <a:t>from</a:t>
            </a:r>
            <a:r>
              <a:rPr lang="hr-HR" dirty="0"/>
              <a:t> HRČAK </a:t>
            </a:r>
            <a:r>
              <a:rPr lang="hr-HR" dirty="0" err="1"/>
              <a:t>db</a:t>
            </a:r>
            <a:endParaRPr lang="hr-HR" dirty="0"/>
          </a:p>
          <a:p>
            <a:pPr marL="0" indent="0">
              <a:spcBef>
                <a:spcPts val="750"/>
              </a:spcBef>
              <a:buNone/>
            </a:pPr>
            <a:r>
              <a:rPr lang="hr-HR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hr-HR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body</a:t>
            </a:r>
            <a:r>
              <a:rPr lang="hr-HR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hr-HR" dirty="0"/>
              <a:t>- </a:t>
            </a:r>
            <a:r>
              <a:rPr lang="hr-HR" dirty="0" err="1"/>
              <a:t>Pandoc</a:t>
            </a:r>
            <a:endParaRPr lang="hr-HR" dirty="0"/>
          </a:p>
          <a:p>
            <a:pPr marL="0" indent="0">
              <a:spcBef>
                <a:spcPts val="750"/>
              </a:spcBef>
              <a:buNone/>
            </a:pPr>
            <a:r>
              <a:rPr lang="hr-HR" dirty="0">
                <a:latin typeface="Courier New" panose="02070309020205020404" pitchFamily="49" charset="0"/>
                <a:cs typeface="Courier New" panose="02070309020205020404" pitchFamily="49" charset="0"/>
              </a:rPr>
              <a:t>&lt;back&gt; </a:t>
            </a:r>
            <a:r>
              <a:rPr lang="hr-HR" dirty="0"/>
              <a:t>- </a:t>
            </a:r>
            <a:r>
              <a:rPr lang="hr-HR" dirty="0" err="1"/>
              <a:t>Pandoc</a:t>
            </a:r>
            <a:r>
              <a:rPr lang="hr-HR" dirty="0"/>
              <a:t> &amp; </a:t>
            </a:r>
            <a:r>
              <a:rPr lang="hr-HR" dirty="0" err="1"/>
              <a:t>AnyStyle</a:t>
            </a:r>
            <a:endParaRPr lang="hr-H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C311DB-70D7-4E75-A145-75436D5E77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936" y="4703300"/>
            <a:ext cx="1363339" cy="440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82F6535-78B7-4BD3-9A14-5CB5E9A19703}"/>
              </a:ext>
            </a:extLst>
          </p:cNvPr>
          <p:cNvSpPr txBox="1"/>
          <p:nvPr/>
        </p:nvSpPr>
        <p:spPr>
          <a:xfrm>
            <a:off x="1395212" y="1599259"/>
            <a:ext cx="326248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Let’s</a:t>
            </a:r>
            <a:r>
              <a:rPr lang="hr-HR" dirty="0"/>
              <a:t> </a:t>
            </a:r>
            <a:r>
              <a:rPr lang="hr-HR" dirty="0" err="1"/>
              <a:t>enable</a:t>
            </a:r>
            <a:r>
              <a:rPr lang="hr-HR" dirty="0"/>
              <a:t> </a:t>
            </a:r>
            <a:r>
              <a:rPr lang="hr-HR" dirty="0" err="1"/>
              <a:t>editors</a:t>
            </a:r>
            <a:r>
              <a:rPr lang="hr-HR" dirty="0"/>
              <a:t> to </a:t>
            </a:r>
            <a:r>
              <a:rPr lang="hr-HR" dirty="0" err="1"/>
              <a:t>create</a:t>
            </a:r>
            <a:r>
              <a:rPr lang="hr-HR" dirty="0"/>
              <a:t> JATS XML – as </a:t>
            </a:r>
            <a:r>
              <a:rPr lang="hr-HR" dirty="0" err="1"/>
              <a:t>simple</a:t>
            </a:r>
            <a:r>
              <a:rPr lang="hr-HR" dirty="0"/>
              <a:t> and </a:t>
            </a:r>
            <a:r>
              <a:rPr lang="hr-HR" dirty="0" err="1"/>
              <a:t>automated</a:t>
            </a:r>
            <a:r>
              <a:rPr lang="hr-HR" dirty="0"/>
              <a:t> as </a:t>
            </a:r>
            <a:r>
              <a:rPr lang="hr-HR" dirty="0" err="1"/>
              <a:t>possible</a:t>
            </a:r>
            <a:r>
              <a:rPr lang="hr-HR" dirty="0"/>
              <a:t>!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70277632"/>
      </p:ext>
    </p:extLst>
  </p:cSld>
  <p:clrMapOvr>
    <a:masterClrMapping/>
  </p:clrMapOvr>
</p:sld>
</file>

<file path=ppt/theme/theme1.xml><?xml version="1.0" encoding="utf-8"?>
<a:theme xmlns:a="http://schemas.openxmlformats.org/drawingml/2006/main" name="Srce - 4x3">
  <a:themeElements>
    <a:clrScheme name="Srce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C00000"/>
      </a:hlink>
      <a:folHlink>
        <a:srgbClr val="C000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ce_predlozak_4x3_20140902.potx" id="{271BFEB2-BF80-474C-8328-443E9CEEB75F}" vid="{068A2726-5DBF-4082-8E36-290FF330AE25}"/>
    </a:ext>
  </a:extLst>
</a:theme>
</file>

<file path=ppt/theme/theme2.xml><?xml version="1.0" encoding="utf-8"?>
<a:theme xmlns:a="http://schemas.openxmlformats.org/drawingml/2006/main" name="Imenovanje-Nekomercijalno-Bez prerada (CC BY-NC-ND)">
  <a:themeElements>
    <a:clrScheme name="Custom 1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C00000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ce_predlozak_4x3_20140902.potx" id="{271BFEB2-BF80-474C-8328-443E9CEEB75F}" vid="{6E20AC36-7966-428F-BD92-A88F72C326C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srce-predlozak-4x3-OA-CC-BY-NC-20140919</Template>
  <TotalTime>2188</TotalTime>
  <Words>1629</Words>
  <Application>Microsoft Office PowerPoint</Application>
  <PresentationFormat>On-screen Show (16:9)</PresentationFormat>
  <Paragraphs>161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Courier New</vt:lpstr>
      <vt:lpstr>Fira Sans</vt:lpstr>
      <vt:lpstr>Open Sans</vt:lpstr>
      <vt:lpstr>Söhne</vt:lpstr>
      <vt:lpstr>Srce - 4x3</vt:lpstr>
      <vt:lpstr>Imenovanje-Nekomercijalno-Bez prerada (CC BY-NC-ND)</vt:lpstr>
      <vt:lpstr>PowerPoint Presentation</vt:lpstr>
      <vt:lpstr>Topics</vt:lpstr>
      <vt:lpstr>HRČAK - Portal of Croatian Scientific and Professional Journals</vt:lpstr>
      <vt:lpstr>Interoperability &amp; Unique Identifiers</vt:lpstr>
      <vt:lpstr>Advanced formats</vt:lpstr>
      <vt:lpstr>JATS XML structure</vt:lpstr>
      <vt:lpstr>User support</vt:lpstr>
      <vt:lpstr>Challenges</vt:lpstr>
      <vt:lpstr>Creating JATS XML from DOCX via HRČAK admin interface</vt:lpstr>
      <vt:lpstr>Demonstration</vt:lpstr>
      <vt:lpstr>Adaptations and pre-steps for editors</vt:lpstr>
      <vt:lpstr>Future plans and visions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Kruno Golubić</dc:creator>
  <cp:lastModifiedBy>Ljiljana Jertec Musap</cp:lastModifiedBy>
  <cp:revision>88</cp:revision>
  <cp:lastPrinted>2023-09-12T08:34:39Z</cp:lastPrinted>
  <dcterms:created xsi:type="dcterms:W3CDTF">2014-09-19T07:16:42Z</dcterms:created>
  <dcterms:modified xsi:type="dcterms:W3CDTF">2023-09-13T12:30:36Z</dcterms:modified>
</cp:coreProperties>
</file>