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6"/>
  </p:notesMasterIdLst>
  <p:handoutMasterIdLst>
    <p:handoutMasterId r:id="rId17"/>
  </p:handoutMasterIdLst>
  <p:sldIdLst>
    <p:sldId id="256" r:id="rId3"/>
    <p:sldId id="793" r:id="rId4"/>
    <p:sldId id="855" r:id="rId5"/>
    <p:sldId id="771" r:id="rId6"/>
    <p:sldId id="831" r:id="rId7"/>
    <p:sldId id="781" r:id="rId8"/>
    <p:sldId id="258" r:id="rId9"/>
    <p:sldId id="853" r:id="rId10"/>
    <p:sldId id="854" r:id="rId11"/>
    <p:sldId id="833" r:id="rId12"/>
    <p:sldId id="840" r:id="rId13"/>
    <p:sldId id="345" r:id="rId14"/>
    <p:sldId id="257" r:id="rId15"/>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E4E906-BFD2-4F45-AA78-D27DFDAE7F27}">
          <p14:sldIdLst>
            <p14:sldId id="256"/>
            <p14:sldId id="793"/>
            <p14:sldId id="855"/>
            <p14:sldId id="771"/>
            <p14:sldId id="831"/>
            <p14:sldId id="781"/>
            <p14:sldId id="258"/>
            <p14:sldId id="853"/>
            <p14:sldId id="854"/>
            <p14:sldId id="833"/>
            <p14:sldId id="840"/>
            <p14:sldId id="345"/>
            <p14:sldId id="25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CE" initials="SR" lastIdx="2" clrIdx="0">
    <p:extLst>
      <p:ext uri="{19B8F6BF-5375-455C-9EA6-DF929625EA0E}">
        <p15:presenceInfo xmlns:p15="http://schemas.microsoft.com/office/powerpoint/2012/main" userId="SR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F2B"/>
    <a:srgbClr val="46C1AD"/>
    <a:srgbClr val="E0636E"/>
    <a:srgbClr val="F9A61A"/>
    <a:srgbClr val="E02C43"/>
    <a:srgbClr val="D71634"/>
    <a:srgbClr val="7F7F7F"/>
    <a:srgbClr val="45C0AC"/>
    <a:srgbClr val="AE0012"/>
    <a:srgbClr val="E49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0959" autoAdjust="0"/>
  </p:normalViewPr>
  <p:slideViewPr>
    <p:cSldViewPr snapToGrid="0">
      <p:cViewPr varScale="1">
        <p:scale>
          <a:sx n="140" d="100"/>
          <a:sy n="140" d="100"/>
        </p:scale>
        <p:origin x="1424" y="1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OS</a:t>
          </a:r>
          <a:endParaRPr lang="en-US" sz="600" b="1" dirty="0">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5766">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36260">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39188">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ZG1</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4911">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37454">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50354A-B77B-42D2-99DE-06FE78E963BE}"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3882AE85-D494-44DA-8618-D824E9B4AB08}">
      <dgm:prSet phldrT="[Tekst]" custT="1"/>
      <dgm:spPr>
        <a:solidFill>
          <a:srgbClr val="C3132F"/>
        </a:solidFill>
      </dgm:spPr>
      <dgm:t>
        <a:bodyPr/>
        <a:lstStyle/>
        <a:p>
          <a:r>
            <a:rPr lang="hr-HR" sz="2000" b="1" dirty="0">
              <a:latin typeface="Arial" panose="020B0604020202020204" pitchFamily="34" charset="0"/>
              <a:cs typeface="Arial" panose="020B0604020202020204" pitchFamily="34" charset="0"/>
            </a:rPr>
            <a:t>GOALS</a:t>
          </a:r>
          <a:endParaRPr lang="en-GB" sz="2000" b="1" dirty="0">
            <a:latin typeface="Arial" panose="020B0604020202020204" pitchFamily="34" charset="0"/>
            <a:cs typeface="Arial" panose="020B0604020202020204" pitchFamily="34" charset="0"/>
          </a:endParaRPr>
        </a:p>
      </dgm:t>
    </dgm:pt>
    <dgm:pt modelId="{37D09076-32C0-45E5-8F07-6F6254AB7D83}" type="parTrans" cxnId="{C1A1DDE1-78DF-47A8-B297-85D9FF839A1E}">
      <dgm:prSet/>
      <dgm:spPr/>
      <dgm:t>
        <a:bodyPr/>
        <a:lstStyle/>
        <a:p>
          <a:endParaRPr lang="en-GB"/>
        </a:p>
      </dgm:t>
    </dgm:pt>
    <dgm:pt modelId="{637C6784-E00B-462D-979F-8E386E14D33D}" type="sibTrans" cxnId="{C1A1DDE1-78DF-47A8-B297-85D9FF839A1E}">
      <dgm:prSet/>
      <dgm:spPr/>
      <dgm:t>
        <a:bodyPr/>
        <a:lstStyle/>
        <a:p>
          <a:endParaRPr lang="en-GB"/>
        </a:p>
      </dgm:t>
    </dgm:pt>
    <dgm:pt modelId="{69F90BB2-E609-4316-BB88-96621AC67958}">
      <dgm:prSet phldrT="[Tekst]" custT="1"/>
      <dgm:spPr>
        <a:solidFill>
          <a:srgbClr val="E02C43"/>
        </a:solidFill>
      </dgm:spPr>
      <dgm:t>
        <a:bodyPr/>
        <a:lstStyle/>
        <a:p>
          <a:r>
            <a:rPr lang="hr-HR" sz="1200" b="1" dirty="0">
              <a:latin typeface="Arial" panose="020B0604020202020204" pitchFamily="34" charset="0"/>
              <a:cs typeface="Arial" panose="020B0604020202020204" pitchFamily="34" charset="0"/>
            </a:rPr>
            <a:t>National Open Science Cloud </a:t>
          </a:r>
          <a:br>
            <a:rPr lang="hr-HR" sz="1200" b="1" dirty="0">
              <a:latin typeface="Arial" panose="020B0604020202020204" pitchFamily="34" charset="0"/>
              <a:cs typeface="Arial" panose="020B0604020202020204" pitchFamily="34" charset="0"/>
            </a:rPr>
          </a:br>
          <a:r>
            <a:rPr lang="hr-HR" sz="1200" b="1" dirty="0">
              <a:latin typeface="Arial" panose="020B0604020202020204" pitchFamily="34" charset="0"/>
              <a:cs typeface="Arial" panose="020B0604020202020204" pitchFamily="34" charset="0"/>
            </a:rPr>
            <a:t>(HR-OOZ)</a:t>
          </a:r>
        </a:p>
      </dgm:t>
    </dgm:pt>
    <dgm:pt modelId="{2EB36703-D164-4762-B779-EFAD93D18F79}" type="parTrans" cxnId="{E05D1B70-82E0-422F-B247-6227459EAEE1}">
      <dgm:prSet/>
      <dgm:spPr>
        <a:ln w="28575">
          <a:solidFill>
            <a:srgbClr val="F9A61A"/>
          </a:solidFill>
        </a:ln>
      </dgm:spPr>
      <dgm:t>
        <a:bodyPr/>
        <a:lstStyle/>
        <a:p>
          <a:endParaRPr lang="en-GB"/>
        </a:p>
      </dgm:t>
    </dgm:pt>
    <dgm:pt modelId="{C5B63E6C-4F02-43A8-8D29-6D0B74D6E175}" type="sibTrans" cxnId="{E05D1B70-82E0-422F-B247-6227459EAEE1}">
      <dgm:prSet/>
      <dgm:spPr/>
      <dgm:t>
        <a:bodyPr/>
        <a:lstStyle/>
        <a:p>
          <a:endParaRPr lang="en-GB"/>
        </a:p>
      </dgm:t>
    </dgm:pt>
    <dgm:pt modelId="{2EF8D3BE-267D-4F81-825A-03D373E95895}">
      <dgm:prSet phldrT="[Tekst]" custT="1"/>
      <dgm:spPr>
        <a:solidFill>
          <a:srgbClr val="E0636E"/>
        </a:solidFill>
      </dgm:spPr>
      <dgm:t>
        <a:bodyPr/>
        <a:lstStyle/>
        <a:p>
          <a:r>
            <a:rPr lang="hr-HR" sz="1200" b="1" dirty="0">
              <a:latin typeface="Arial" panose="020B0604020202020204" pitchFamily="34" charset="0"/>
              <a:cs typeface="Arial" panose="020B0604020202020204" pitchFamily="34" charset="0"/>
            </a:rPr>
            <a:t>National Open Science Plan</a:t>
          </a:r>
          <a:endParaRPr lang="en-GB" sz="1200" b="1" dirty="0">
            <a:latin typeface="Arial" panose="020B0604020202020204" pitchFamily="34" charset="0"/>
            <a:cs typeface="Arial" panose="020B0604020202020204" pitchFamily="34" charset="0"/>
          </a:endParaRPr>
        </a:p>
      </dgm:t>
    </dgm:pt>
    <dgm:pt modelId="{EB01EBF0-6156-4083-A294-BB8FA6D05B2A}" type="parTrans" cxnId="{5AB9DDD9-EB18-45D3-B1F0-7361DEE36878}">
      <dgm:prSet/>
      <dgm:spPr>
        <a:ln w="28575">
          <a:solidFill>
            <a:srgbClr val="F9A61A"/>
          </a:solidFill>
        </a:ln>
      </dgm:spPr>
      <dgm:t>
        <a:bodyPr/>
        <a:lstStyle/>
        <a:p>
          <a:endParaRPr lang="en-GB"/>
        </a:p>
      </dgm:t>
    </dgm:pt>
    <dgm:pt modelId="{44BE6649-4CCE-4564-A416-BA1B030F60EF}" type="sibTrans" cxnId="{5AB9DDD9-EB18-45D3-B1F0-7361DEE36878}">
      <dgm:prSet/>
      <dgm:spPr/>
      <dgm:t>
        <a:bodyPr/>
        <a:lstStyle/>
        <a:p>
          <a:endParaRPr lang="en-GB"/>
        </a:p>
      </dgm:t>
    </dgm:pt>
    <dgm:pt modelId="{AFBDABA2-201C-4C3A-B10F-9300AB4BEB17}" type="pres">
      <dgm:prSet presAssocID="{9150354A-B77B-42D2-99DE-06FE78E963BE}" presName="diagram" presStyleCnt="0">
        <dgm:presLayoutVars>
          <dgm:chPref val="1"/>
          <dgm:dir/>
          <dgm:animOne val="branch"/>
          <dgm:animLvl val="lvl"/>
          <dgm:resizeHandles val="exact"/>
        </dgm:presLayoutVars>
      </dgm:prSet>
      <dgm:spPr/>
    </dgm:pt>
    <dgm:pt modelId="{B6815DED-1637-41C8-B4FF-2722BC7D9D98}" type="pres">
      <dgm:prSet presAssocID="{3882AE85-D494-44DA-8618-D824E9B4AB08}" presName="root1" presStyleCnt="0"/>
      <dgm:spPr/>
    </dgm:pt>
    <dgm:pt modelId="{E5CFAC9F-7CD0-4746-89AC-30BF48B98D0F}" type="pres">
      <dgm:prSet presAssocID="{3882AE85-D494-44DA-8618-D824E9B4AB08}" presName="LevelOneTextNode" presStyleLbl="node0" presStyleIdx="0" presStyleCnt="1" custScaleX="79854" custScaleY="77360" custLinFactNeighborX="9180" custLinFactNeighborY="44902">
        <dgm:presLayoutVars>
          <dgm:chPref val="3"/>
        </dgm:presLayoutVars>
      </dgm:prSet>
      <dgm:spPr/>
    </dgm:pt>
    <dgm:pt modelId="{6D145A59-43D5-47CB-9DA6-086E0A179D1D}" type="pres">
      <dgm:prSet presAssocID="{3882AE85-D494-44DA-8618-D824E9B4AB08}" presName="level2hierChild" presStyleCnt="0"/>
      <dgm:spPr/>
    </dgm:pt>
    <dgm:pt modelId="{505A0BD6-69F9-4029-9DE6-89B10491BB39}" type="pres">
      <dgm:prSet presAssocID="{2EB36703-D164-4762-B779-EFAD93D18F79}" presName="conn2-1" presStyleLbl="parChTrans1D2" presStyleIdx="0" presStyleCnt="2"/>
      <dgm:spPr/>
    </dgm:pt>
    <dgm:pt modelId="{CC672DA3-C77F-4A04-9E6A-ADE68876798E}" type="pres">
      <dgm:prSet presAssocID="{2EB36703-D164-4762-B779-EFAD93D18F79}" presName="connTx" presStyleLbl="parChTrans1D2" presStyleIdx="0" presStyleCnt="2"/>
      <dgm:spPr/>
    </dgm:pt>
    <dgm:pt modelId="{20F19D17-A626-4DE4-8E07-57423A94F615}" type="pres">
      <dgm:prSet presAssocID="{69F90BB2-E609-4316-BB88-96621AC67958}" presName="root2" presStyleCnt="0"/>
      <dgm:spPr/>
    </dgm:pt>
    <dgm:pt modelId="{2AECD804-8FA2-4230-AF09-D79F2E2B27C2}" type="pres">
      <dgm:prSet presAssocID="{69F90BB2-E609-4316-BB88-96621AC67958}" presName="LevelTwoTextNode" presStyleLbl="node2" presStyleIdx="0" presStyleCnt="2" custScaleX="106990" custScaleY="98906" custLinFactNeighborX="-5057" custLinFactNeighborY="23651">
        <dgm:presLayoutVars>
          <dgm:chPref val="3"/>
        </dgm:presLayoutVars>
      </dgm:prSet>
      <dgm:spPr/>
    </dgm:pt>
    <dgm:pt modelId="{EE90A4A6-D144-4FF1-B0AC-D5FADA7A9FD8}" type="pres">
      <dgm:prSet presAssocID="{69F90BB2-E609-4316-BB88-96621AC67958}" presName="level3hierChild" presStyleCnt="0"/>
      <dgm:spPr/>
    </dgm:pt>
    <dgm:pt modelId="{BC83AFD7-C6D4-47AA-8E9D-922E6C3BD9F6}" type="pres">
      <dgm:prSet presAssocID="{EB01EBF0-6156-4083-A294-BB8FA6D05B2A}" presName="conn2-1" presStyleLbl="parChTrans1D2" presStyleIdx="1" presStyleCnt="2"/>
      <dgm:spPr/>
    </dgm:pt>
    <dgm:pt modelId="{27796C22-330D-4FE6-AD20-A7A14D7E2DEB}" type="pres">
      <dgm:prSet presAssocID="{EB01EBF0-6156-4083-A294-BB8FA6D05B2A}" presName="connTx" presStyleLbl="parChTrans1D2" presStyleIdx="1" presStyleCnt="2"/>
      <dgm:spPr/>
    </dgm:pt>
    <dgm:pt modelId="{0BADAFB8-BF3B-4CFD-B548-606B1E4F2084}" type="pres">
      <dgm:prSet presAssocID="{2EF8D3BE-267D-4F81-825A-03D373E95895}" presName="root2" presStyleCnt="0"/>
      <dgm:spPr/>
    </dgm:pt>
    <dgm:pt modelId="{1A3F15F4-4BB9-4EE9-9E93-F8D4F824970D}" type="pres">
      <dgm:prSet presAssocID="{2EF8D3BE-267D-4F81-825A-03D373E95895}" presName="LevelTwoTextNode" presStyleLbl="node2" presStyleIdx="1" presStyleCnt="2" custScaleX="107143" custScaleY="86462" custLinFactNeighborX="-5440" custLinFactNeighborY="28102">
        <dgm:presLayoutVars>
          <dgm:chPref val="3"/>
        </dgm:presLayoutVars>
      </dgm:prSet>
      <dgm:spPr/>
    </dgm:pt>
    <dgm:pt modelId="{11D25BE2-12B8-42BA-AA57-05CD36A0601A}" type="pres">
      <dgm:prSet presAssocID="{2EF8D3BE-267D-4F81-825A-03D373E95895}" presName="level3hierChild" presStyleCnt="0"/>
      <dgm:spPr/>
    </dgm:pt>
  </dgm:ptLst>
  <dgm:cxnLst>
    <dgm:cxn modelId="{1499CC01-EA8C-4D9C-9153-FF9B8779B05A}" type="presOf" srcId="{2EF8D3BE-267D-4F81-825A-03D373E95895}" destId="{1A3F15F4-4BB9-4EE9-9E93-F8D4F824970D}" srcOrd="0" destOrd="0" presId="urn:microsoft.com/office/officeart/2005/8/layout/hierarchy2"/>
    <dgm:cxn modelId="{74755816-E225-48C2-8F9D-BD47F3ADAF53}" type="presOf" srcId="{EB01EBF0-6156-4083-A294-BB8FA6D05B2A}" destId="{27796C22-330D-4FE6-AD20-A7A14D7E2DEB}" srcOrd="1" destOrd="0" presId="urn:microsoft.com/office/officeart/2005/8/layout/hierarchy2"/>
    <dgm:cxn modelId="{14878129-9E7E-4B2A-9714-67C418580859}" type="presOf" srcId="{9150354A-B77B-42D2-99DE-06FE78E963BE}" destId="{AFBDABA2-201C-4C3A-B10F-9300AB4BEB17}" srcOrd="0" destOrd="0" presId="urn:microsoft.com/office/officeart/2005/8/layout/hierarchy2"/>
    <dgm:cxn modelId="{6A3FD231-A07C-4BF1-B44B-E50C3928C9DD}" type="presOf" srcId="{69F90BB2-E609-4316-BB88-96621AC67958}" destId="{2AECD804-8FA2-4230-AF09-D79F2E2B27C2}" srcOrd="0" destOrd="0" presId="urn:microsoft.com/office/officeart/2005/8/layout/hierarchy2"/>
    <dgm:cxn modelId="{00AFC349-4E3C-4DA0-927A-908A80A198D4}" type="presOf" srcId="{2EB36703-D164-4762-B779-EFAD93D18F79}" destId="{CC672DA3-C77F-4A04-9E6A-ADE68876798E}" srcOrd="1" destOrd="0" presId="urn:microsoft.com/office/officeart/2005/8/layout/hierarchy2"/>
    <dgm:cxn modelId="{7690D452-D776-4B3C-A7F9-42DCA60A325F}" type="presOf" srcId="{EB01EBF0-6156-4083-A294-BB8FA6D05B2A}" destId="{BC83AFD7-C6D4-47AA-8E9D-922E6C3BD9F6}" srcOrd="0" destOrd="0" presId="urn:microsoft.com/office/officeart/2005/8/layout/hierarchy2"/>
    <dgm:cxn modelId="{E05D1B70-82E0-422F-B247-6227459EAEE1}" srcId="{3882AE85-D494-44DA-8618-D824E9B4AB08}" destId="{69F90BB2-E609-4316-BB88-96621AC67958}" srcOrd="0" destOrd="0" parTransId="{2EB36703-D164-4762-B779-EFAD93D18F79}" sibTransId="{C5B63E6C-4F02-43A8-8D29-6D0B74D6E175}"/>
    <dgm:cxn modelId="{72AE559D-94A2-4B84-BFA9-90FEAAA4FF33}" type="presOf" srcId="{3882AE85-D494-44DA-8618-D824E9B4AB08}" destId="{E5CFAC9F-7CD0-4746-89AC-30BF48B98D0F}" srcOrd="0" destOrd="0" presId="urn:microsoft.com/office/officeart/2005/8/layout/hierarchy2"/>
    <dgm:cxn modelId="{C9A86BC9-510D-40B6-A52B-3BA28ED05864}" type="presOf" srcId="{2EB36703-D164-4762-B779-EFAD93D18F79}" destId="{505A0BD6-69F9-4029-9DE6-89B10491BB39}" srcOrd="0" destOrd="0" presId="urn:microsoft.com/office/officeart/2005/8/layout/hierarchy2"/>
    <dgm:cxn modelId="{5AB9DDD9-EB18-45D3-B1F0-7361DEE36878}" srcId="{3882AE85-D494-44DA-8618-D824E9B4AB08}" destId="{2EF8D3BE-267D-4F81-825A-03D373E95895}" srcOrd="1" destOrd="0" parTransId="{EB01EBF0-6156-4083-A294-BB8FA6D05B2A}" sibTransId="{44BE6649-4CCE-4564-A416-BA1B030F60EF}"/>
    <dgm:cxn modelId="{C1A1DDE1-78DF-47A8-B297-85D9FF839A1E}" srcId="{9150354A-B77B-42D2-99DE-06FE78E963BE}" destId="{3882AE85-D494-44DA-8618-D824E9B4AB08}" srcOrd="0" destOrd="0" parTransId="{37D09076-32C0-45E5-8F07-6F6254AB7D83}" sibTransId="{637C6784-E00B-462D-979F-8E386E14D33D}"/>
    <dgm:cxn modelId="{C03B5918-0CB5-4FC1-9585-C11CAA60A982}" type="presParOf" srcId="{AFBDABA2-201C-4C3A-B10F-9300AB4BEB17}" destId="{B6815DED-1637-41C8-B4FF-2722BC7D9D98}" srcOrd="0" destOrd="0" presId="urn:microsoft.com/office/officeart/2005/8/layout/hierarchy2"/>
    <dgm:cxn modelId="{48F8A3FE-9560-4B2E-8A3D-BB4F811A71EE}" type="presParOf" srcId="{B6815DED-1637-41C8-B4FF-2722BC7D9D98}" destId="{E5CFAC9F-7CD0-4746-89AC-30BF48B98D0F}" srcOrd="0" destOrd="0" presId="urn:microsoft.com/office/officeart/2005/8/layout/hierarchy2"/>
    <dgm:cxn modelId="{11D4985C-C866-4636-975F-3A5ED3C1B88D}" type="presParOf" srcId="{B6815DED-1637-41C8-B4FF-2722BC7D9D98}" destId="{6D145A59-43D5-47CB-9DA6-086E0A179D1D}" srcOrd="1" destOrd="0" presId="urn:microsoft.com/office/officeart/2005/8/layout/hierarchy2"/>
    <dgm:cxn modelId="{ECC8C6DF-567C-445F-B8C8-36162C5F1510}" type="presParOf" srcId="{6D145A59-43D5-47CB-9DA6-086E0A179D1D}" destId="{505A0BD6-69F9-4029-9DE6-89B10491BB39}" srcOrd="0" destOrd="0" presId="urn:microsoft.com/office/officeart/2005/8/layout/hierarchy2"/>
    <dgm:cxn modelId="{4A421097-6065-4E7F-858F-C00A5388EDD6}" type="presParOf" srcId="{505A0BD6-69F9-4029-9DE6-89B10491BB39}" destId="{CC672DA3-C77F-4A04-9E6A-ADE68876798E}" srcOrd="0" destOrd="0" presId="urn:microsoft.com/office/officeart/2005/8/layout/hierarchy2"/>
    <dgm:cxn modelId="{FC4720A6-1027-41A2-90C8-4D8B5BB32694}" type="presParOf" srcId="{6D145A59-43D5-47CB-9DA6-086E0A179D1D}" destId="{20F19D17-A626-4DE4-8E07-57423A94F615}" srcOrd="1" destOrd="0" presId="urn:microsoft.com/office/officeart/2005/8/layout/hierarchy2"/>
    <dgm:cxn modelId="{99BF454C-D3F2-4058-9EAC-0A0D75954EBD}" type="presParOf" srcId="{20F19D17-A626-4DE4-8E07-57423A94F615}" destId="{2AECD804-8FA2-4230-AF09-D79F2E2B27C2}" srcOrd="0" destOrd="0" presId="urn:microsoft.com/office/officeart/2005/8/layout/hierarchy2"/>
    <dgm:cxn modelId="{24EE6B3A-65B8-41D2-B89A-00876CEED7A4}" type="presParOf" srcId="{20F19D17-A626-4DE4-8E07-57423A94F615}" destId="{EE90A4A6-D144-4FF1-B0AC-D5FADA7A9FD8}" srcOrd="1" destOrd="0" presId="urn:microsoft.com/office/officeart/2005/8/layout/hierarchy2"/>
    <dgm:cxn modelId="{7E999883-1CB2-494E-94C1-AA68F918FC2C}" type="presParOf" srcId="{6D145A59-43D5-47CB-9DA6-086E0A179D1D}" destId="{BC83AFD7-C6D4-47AA-8E9D-922E6C3BD9F6}" srcOrd="2" destOrd="0" presId="urn:microsoft.com/office/officeart/2005/8/layout/hierarchy2"/>
    <dgm:cxn modelId="{0EF8A3CB-A317-4231-87A9-E0FC20E36377}" type="presParOf" srcId="{BC83AFD7-C6D4-47AA-8E9D-922E6C3BD9F6}" destId="{27796C22-330D-4FE6-AD20-A7A14D7E2DEB}" srcOrd="0" destOrd="0" presId="urn:microsoft.com/office/officeart/2005/8/layout/hierarchy2"/>
    <dgm:cxn modelId="{4C15E92D-548D-4B78-B3C5-3D4C1CF05D95}" type="presParOf" srcId="{6D145A59-43D5-47CB-9DA6-086E0A179D1D}" destId="{0BADAFB8-BF3B-4CFD-B548-606B1E4F2084}" srcOrd="3" destOrd="0" presId="urn:microsoft.com/office/officeart/2005/8/layout/hierarchy2"/>
    <dgm:cxn modelId="{B7E06F63-EEDE-495B-8BD3-4FF5E701DB56}" type="presParOf" srcId="{0BADAFB8-BF3B-4CFD-B548-606B1E4F2084}" destId="{1A3F15F4-4BB9-4EE9-9E93-F8D4F824970D}" srcOrd="0" destOrd="0" presId="urn:microsoft.com/office/officeart/2005/8/layout/hierarchy2"/>
    <dgm:cxn modelId="{E2092027-B5EE-4FE9-A653-797D0DCDC6A2}" type="presParOf" srcId="{0BADAFB8-BF3B-4CFD-B548-606B1E4F2084}" destId="{11D25BE2-12B8-42BA-AA57-05CD36A060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249108" y="35445"/>
          <a:ext cx="498216" cy="49821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338786" y="358802"/>
          <a:ext cx="318858" cy="164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OS</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786" y="358802"/>
        <a:ext cx="318858" cy="164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249717"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339615" y="359797"/>
          <a:ext cx="319637"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9615" y="359797"/>
        <a:ext cx="319637" cy="16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249333" y="35220"/>
          <a:ext cx="498666" cy="49866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338867" y="364500"/>
          <a:ext cx="319596" cy="164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867" y="364500"/>
        <a:ext cx="319596" cy="164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7"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28119" y="357574"/>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ZG1</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28119" y="357574"/>
        <a:ext cx="542629" cy="16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7"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36762" y="361765"/>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36762" y="361765"/>
        <a:ext cx="542629" cy="164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AC9F-7CD0-4746-89AC-30BF48B98D0F}">
      <dsp:nvSpPr>
        <dsp:cNvPr id="0" name=""/>
        <dsp:cNvSpPr/>
      </dsp:nvSpPr>
      <dsp:spPr>
        <a:xfrm>
          <a:off x="143016" y="1035586"/>
          <a:ext cx="1238096" cy="599714"/>
        </a:xfrm>
        <a:prstGeom prst="roundRect">
          <a:avLst>
            <a:gd name="adj" fmla="val 10000"/>
          </a:avLst>
        </a:prstGeom>
        <a:solidFill>
          <a:srgbClr val="C3132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latin typeface="Arial" panose="020B0604020202020204" pitchFamily="34" charset="0"/>
              <a:cs typeface="Arial" panose="020B0604020202020204" pitchFamily="34" charset="0"/>
            </a:rPr>
            <a:t>GOALS</a:t>
          </a:r>
          <a:endParaRPr lang="en-GB" sz="2000" b="1" kern="1200" dirty="0">
            <a:latin typeface="Arial" panose="020B0604020202020204" pitchFamily="34" charset="0"/>
            <a:cs typeface="Arial" panose="020B0604020202020204" pitchFamily="34" charset="0"/>
          </a:endParaRPr>
        </a:p>
      </dsp:txBody>
      <dsp:txXfrm>
        <a:off x="160581" y="1053151"/>
        <a:ext cx="1202966" cy="564584"/>
      </dsp:txXfrm>
    </dsp:sp>
    <dsp:sp modelId="{505A0BD6-69F9-4029-9DE6-89B10491BB39}">
      <dsp:nvSpPr>
        <dsp:cNvPr id="0" name=""/>
        <dsp:cNvSpPr/>
      </dsp:nvSpPr>
      <dsp:spPr>
        <a:xfrm rot="18335746">
          <a:off x="1237707" y="1021099"/>
          <a:ext cx="686253" cy="70664"/>
        </a:xfrm>
        <a:custGeom>
          <a:avLst/>
          <a:gdLst/>
          <a:ahLst/>
          <a:cxnLst/>
          <a:rect l="0" t="0" r="0" b="0"/>
          <a:pathLst>
            <a:path>
              <a:moveTo>
                <a:pt x="0" y="35332"/>
              </a:moveTo>
              <a:lnTo>
                <a:pt x="686253" y="35332"/>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63677" y="1039275"/>
        <a:ext cx="34312" cy="34312"/>
      </dsp:txXfrm>
    </dsp:sp>
    <dsp:sp modelId="{2AECD804-8FA2-4230-AF09-D79F2E2B27C2}">
      <dsp:nvSpPr>
        <dsp:cNvPr id="0" name=""/>
        <dsp:cNvSpPr/>
      </dsp:nvSpPr>
      <dsp:spPr>
        <a:xfrm>
          <a:off x="1780555" y="394048"/>
          <a:ext cx="1658826" cy="766744"/>
        </a:xfrm>
        <a:prstGeom prst="roundRect">
          <a:avLst>
            <a:gd name="adj" fmla="val 10000"/>
          </a:avLst>
        </a:prstGeom>
        <a:solidFill>
          <a:srgbClr val="E02C4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Cloud </a:t>
          </a:r>
          <a:br>
            <a:rPr lang="hr-HR" sz="1200" b="1" kern="1200" dirty="0">
              <a:latin typeface="Arial" panose="020B0604020202020204" pitchFamily="34" charset="0"/>
              <a:cs typeface="Arial" panose="020B0604020202020204" pitchFamily="34" charset="0"/>
            </a:rPr>
          </a:br>
          <a:r>
            <a:rPr lang="hr-HR" sz="1200" b="1" kern="1200" dirty="0">
              <a:latin typeface="Arial" panose="020B0604020202020204" pitchFamily="34" charset="0"/>
              <a:cs typeface="Arial" panose="020B0604020202020204" pitchFamily="34" charset="0"/>
            </a:rPr>
            <a:t>(HR-OOZ)</a:t>
          </a:r>
        </a:p>
      </dsp:txBody>
      <dsp:txXfrm>
        <a:off x="1803012" y="416505"/>
        <a:ext cx="1613912" cy="721830"/>
      </dsp:txXfrm>
    </dsp:sp>
    <dsp:sp modelId="{BC83AFD7-C6D4-47AA-8E9D-922E6C3BD9F6}">
      <dsp:nvSpPr>
        <dsp:cNvPr id="0" name=""/>
        <dsp:cNvSpPr/>
      </dsp:nvSpPr>
      <dsp:spPr>
        <a:xfrm rot="2261932">
          <a:off x="1329200" y="1452172"/>
          <a:ext cx="497328" cy="70664"/>
        </a:xfrm>
        <a:custGeom>
          <a:avLst/>
          <a:gdLst/>
          <a:ahLst/>
          <a:cxnLst/>
          <a:rect l="0" t="0" r="0" b="0"/>
          <a:pathLst>
            <a:path>
              <a:moveTo>
                <a:pt x="0" y="35332"/>
              </a:moveTo>
              <a:lnTo>
                <a:pt x="497328" y="35332"/>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65431" y="1475071"/>
        <a:ext cx="24866" cy="24866"/>
      </dsp:txXfrm>
    </dsp:sp>
    <dsp:sp modelId="{1A3F15F4-4BB9-4EE9-9E93-F8D4F824970D}">
      <dsp:nvSpPr>
        <dsp:cNvPr id="0" name=""/>
        <dsp:cNvSpPr/>
      </dsp:nvSpPr>
      <dsp:spPr>
        <a:xfrm>
          <a:off x="1774617" y="1304427"/>
          <a:ext cx="1661199" cy="670275"/>
        </a:xfrm>
        <a:prstGeom prst="roundRect">
          <a:avLst>
            <a:gd name="adj" fmla="val 10000"/>
          </a:avLst>
        </a:prstGeom>
        <a:solidFill>
          <a:srgbClr val="E0636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Plan</a:t>
          </a:r>
          <a:endParaRPr lang="en-GB" sz="1200" b="1" kern="1200" dirty="0">
            <a:latin typeface="Arial" panose="020B0604020202020204" pitchFamily="34" charset="0"/>
            <a:cs typeface="Arial" panose="020B0604020202020204" pitchFamily="34" charset="0"/>
          </a:endParaRPr>
        </a:p>
      </dsp:txBody>
      <dsp:txXfrm>
        <a:off x="1794249" y="1324059"/>
        <a:ext cx="1621935" cy="63101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07.11.2023.</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07.11.2023.</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2</a:t>
            </a:fld>
            <a:endParaRPr lang="hr-HR"/>
          </a:p>
        </p:txBody>
      </p:sp>
    </p:spTree>
    <p:extLst>
      <p:ext uri="{BB962C8B-B14F-4D97-AF65-F5344CB8AC3E}">
        <p14:creationId xmlns:p14="http://schemas.microsoft.com/office/powerpoint/2010/main" val="390101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1916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HR-ZOO represents a new generation of national e-infrastructure consisting of advanced computing and storage resources located in five data centres in four university cities, along with several associated digital services. </a:t>
            </a:r>
            <a:r>
              <a:rPr lang="hr-HR" dirty="0"/>
              <a:t>Data </a:t>
            </a:r>
            <a:r>
              <a:rPr lang="hr-HR" dirty="0" err="1"/>
              <a:t>centres</a:t>
            </a:r>
            <a:r>
              <a:rPr lang="hr-HR" dirty="0"/>
              <a:t> </a:t>
            </a:r>
            <a:r>
              <a:rPr lang="hr-HR" dirty="0" err="1"/>
              <a:t>have</a:t>
            </a:r>
            <a:r>
              <a:rPr lang="hr-HR" dirty="0"/>
              <a:t> </a:t>
            </a:r>
            <a:r>
              <a:rPr lang="hr-HR" dirty="0" err="1"/>
              <a:t>been</a:t>
            </a:r>
            <a:r>
              <a:rPr lang="hr-HR" dirty="0"/>
              <a:t> </a:t>
            </a:r>
            <a:r>
              <a:rPr lang="hr-HR" dirty="0" err="1"/>
              <a:t>connected</a:t>
            </a:r>
            <a:r>
              <a:rPr lang="hr-HR" dirty="0"/>
              <a:t> </a:t>
            </a:r>
            <a:r>
              <a:rPr lang="hr-HR" dirty="0" err="1"/>
              <a:t>with</a:t>
            </a:r>
            <a:r>
              <a:rPr lang="hr-HR" dirty="0"/>
              <a:t> network </a:t>
            </a:r>
            <a:r>
              <a:rPr lang="hr-HR" dirty="0" err="1"/>
              <a:t>capacities</a:t>
            </a:r>
            <a:r>
              <a:rPr lang="hr-HR" dirty="0"/>
              <a:t> of 100 </a:t>
            </a:r>
            <a:r>
              <a:rPr lang="hr-HR" dirty="0" err="1"/>
              <a:t>Gbit</a:t>
            </a:r>
            <a:r>
              <a:rPr lang="hr-HR" dirty="0"/>
              <a:t>/s (</a:t>
            </a:r>
            <a:r>
              <a:rPr lang="en-GB" dirty="0"/>
              <a:t>upgrade the backbone of the national academic and research network CARNET</a:t>
            </a:r>
            <a:r>
              <a:rPr lang="hr-HR" dirty="0"/>
              <a:t>)</a:t>
            </a:r>
            <a:r>
              <a:rPr lang="en-GB" dirty="0"/>
              <a:t>.</a:t>
            </a:r>
            <a:r>
              <a:rPr lang="hr-HR" dirty="0"/>
              <a:t> </a:t>
            </a:r>
            <a:r>
              <a:rPr lang="en-GB" dirty="0"/>
              <a:t>By connecting to the GEANT </a:t>
            </a:r>
            <a:r>
              <a:rPr lang="hr-HR" dirty="0" err="1"/>
              <a:t>PoP</a:t>
            </a:r>
            <a:r>
              <a:rPr lang="en-GB" dirty="0"/>
              <a:t>, the national e-infrastructure connects to e-infrastructures in Europe and the world</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5</a:t>
            </a:fld>
            <a:endParaRPr lang="hr-HR"/>
          </a:p>
        </p:txBody>
      </p:sp>
    </p:spTree>
    <p:extLst>
      <p:ext uri="{BB962C8B-B14F-4D97-AF65-F5344CB8AC3E}">
        <p14:creationId xmlns:p14="http://schemas.microsoft.com/office/powerpoint/2010/main" val="257725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r-HR" dirty="0"/>
              <a:t>„</a:t>
            </a:r>
            <a:r>
              <a:rPr lang="en-GB" dirty="0" err="1"/>
              <a:t>Supek</a:t>
            </a:r>
            <a:r>
              <a:rPr lang="hr-HR" dirty="0"/>
              <a:t>”</a:t>
            </a:r>
            <a:r>
              <a:rPr lang="en-GB" dirty="0"/>
              <a:t> is </a:t>
            </a:r>
            <a:r>
              <a:rPr lang="hr-HR" dirty="0" err="1"/>
              <a:t>supercomputer</a:t>
            </a:r>
            <a:r>
              <a:rPr lang="hr-HR" dirty="0"/>
              <a:t> </a:t>
            </a:r>
            <a:r>
              <a:rPr lang="en-GB" dirty="0"/>
              <a:t>based on HPE Cray technology and consists of 8384 processor cores, 81 GPUs, and 32 TB of working memory providing a power of 1.25 PFLOPS, which makes it the first </a:t>
            </a:r>
            <a:r>
              <a:rPr lang="en-GB" dirty="0" err="1"/>
              <a:t>petascale</a:t>
            </a:r>
            <a:r>
              <a:rPr lang="en-GB" dirty="0"/>
              <a:t> supercomputer in Croatia. It is located in the area of the newly built data centre at University Campus </a:t>
            </a:r>
            <a:r>
              <a:rPr lang="en-GB" dirty="0" err="1"/>
              <a:t>Borongaj</a:t>
            </a:r>
            <a:r>
              <a:rPr lang="en-GB" dirty="0"/>
              <a:t> in Zagreb</a:t>
            </a:r>
            <a:r>
              <a:rPr lang="hr-HR" dirty="0"/>
              <a:t>.</a:t>
            </a:r>
          </a:p>
          <a:p>
            <a:pPr marL="171450" indent="-171450">
              <a:buFont typeface="Arial" panose="020B0604020202020204" pitchFamily="34" charset="0"/>
              <a:buChar char="•"/>
            </a:pPr>
            <a:r>
              <a:rPr lang="en-GB" dirty="0"/>
              <a:t>Advanced cloud computing "</a:t>
            </a:r>
            <a:r>
              <a:rPr lang="en-GB" dirty="0" err="1"/>
              <a:t>Vrančić</a:t>
            </a:r>
            <a:r>
              <a:rPr lang="en-GB" dirty="0"/>
              <a:t>" is designed for scientists in need of a flexible, elastic, and versatile computing resource capable of meeting the diverse requirements of various scientific fields.</a:t>
            </a:r>
            <a:r>
              <a:rPr lang="hr-HR" dirty="0"/>
              <a:t> </a:t>
            </a:r>
            <a:r>
              <a:rPr lang="hr-HR" dirty="0" err="1"/>
              <a:t>Consist</a:t>
            </a:r>
            <a:r>
              <a:rPr lang="hr-HR" dirty="0"/>
              <a:t> of </a:t>
            </a:r>
            <a:r>
              <a:rPr lang="en-GB" dirty="0"/>
              <a:t>11.000 core processors</a:t>
            </a:r>
            <a:r>
              <a:rPr lang="hr-HR" dirty="0"/>
              <a:t>, </a:t>
            </a:r>
            <a:r>
              <a:rPr lang="en-GB" dirty="0"/>
              <a:t>16 GPUs</a:t>
            </a:r>
            <a:r>
              <a:rPr lang="hr-HR" dirty="0"/>
              <a:t>, </a:t>
            </a:r>
            <a:r>
              <a:rPr lang="en-GB" dirty="0"/>
              <a:t>3 PB of high performance storage</a:t>
            </a:r>
            <a:r>
              <a:rPr lang="hr-HR" dirty="0"/>
              <a:t>.</a:t>
            </a:r>
          </a:p>
          <a:p>
            <a:pPr marL="171450" indent="-171450">
              <a:buFont typeface="Arial" panose="020B0604020202020204" pitchFamily="34" charset="0"/>
              <a:buChar char="•"/>
            </a:pPr>
            <a:r>
              <a:rPr lang="hr-HR" dirty="0"/>
              <a:t>„Štampar” - Virtual Data </a:t>
            </a:r>
            <a:r>
              <a:rPr lang="hr-HR" dirty="0" err="1"/>
              <a:t>Centres</a:t>
            </a:r>
            <a:r>
              <a:rPr lang="hr-HR" dirty="0"/>
              <a:t> –  </a:t>
            </a:r>
            <a:r>
              <a:rPr lang="hr-HR" dirty="0" err="1"/>
              <a:t>based</a:t>
            </a:r>
            <a:r>
              <a:rPr lang="hr-HR" dirty="0"/>
              <a:t> on cloud computing </a:t>
            </a:r>
            <a:r>
              <a:rPr lang="hr-HR" dirty="0" err="1"/>
              <a:t>with</a:t>
            </a:r>
            <a:r>
              <a:rPr lang="hr-HR" dirty="0"/>
              <a:t> </a:t>
            </a:r>
            <a:r>
              <a:rPr lang="en-GB" dirty="0"/>
              <a:t>1800 redundant virtual servers</a:t>
            </a:r>
            <a:r>
              <a:rPr lang="hr-HR" dirty="0"/>
              <a:t> </a:t>
            </a:r>
            <a:r>
              <a:rPr lang="hr-HR" dirty="0" err="1"/>
              <a:t>in</a:t>
            </a:r>
            <a:r>
              <a:rPr lang="hr-HR" dirty="0"/>
              <a:t> </a:t>
            </a:r>
            <a:r>
              <a:rPr lang="hr-HR" dirty="0" err="1"/>
              <a:t>high</a:t>
            </a:r>
            <a:r>
              <a:rPr lang="hr-HR" dirty="0"/>
              <a:t> </a:t>
            </a:r>
            <a:r>
              <a:rPr lang="hr-HR" dirty="0" err="1"/>
              <a:t>availability</a:t>
            </a:r>
            <a:r>
              <a:rPr lang="hr-HR" dirty="0"/>
              <a:t> mode, </a:t>
            </a:r>
            <a:r>
              <a:rPr lang="en-GB" dirty="0"/>
              <a:t>10 PB of disk space</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145174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rce.unizg.hr/oa-and-oer" TargetMode="External"/><Relationship Id="rId4" Type="http://schemas.openxmlformats.org/officeDocument/2006/relationships/hyperlink" Target="http://www.srce.unizg.hr/e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2FC46AD-7E12-4F06-BD6D-45D9560F110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E8011916-8DBD-458F-B94B-D9D5E5CA360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74BA45EC-87C3-44D7-B68D-9F25B62B62E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AC7524A-DACB-4D4E-949A-832D8BBABE3D}"/>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9" name="Date Placeholder 4">
            <a:extLst>
              <a:ext uri="{FF2B5EF4-FFF2-40B4-BE49-F238E27FC236}">
                <a16:creationId xmlns:a16="http://schemas.microsoft.com/office/drawing/2014/main" id="{3AAE0FCA-9A46-4AAE-805D-6065F409F8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 name="Footer Placeholder 5">
            <a:extLst>
              <a:ext uri="{FF2B5EF4-FFF2-40B4-BE49-F238E27FC236}">
                <a16:creationId xmlns:a16="http://schemas.microsoft.com/office/drawing/2014/main" id="{526FAED6-672B-420B-BD12-F381F2CB4735}"/>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548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a:prstGeom prst="rect">
            <a:avLst/>
          </a:prstGeom>
        </p:spPr>
        <p:txBody>
          <a:bodyPr anchor="b">
            <a:normAutofit/>
          </a:bodyPr>
          <a:lstStyle>
            <a:lvl1pPr algn="ctr">
              <a:defRPr sz="2300" baseline="0">
                <a:solidFill>
                  <a:schemeClr val="tx1">
                    <a:lumMod val="95000"/>
                    <a:lumOff val="5000"/>
                  </a:schemeClr>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a:prstGeom prst="rect">
            <a:avLst/>
          </a:prstGeom>
        </p:spPr>
        <p:txBody>
          <a:bodyPr>
            <a:norm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3" name="Date Placeholder 2">
            <a:extLst>
              <a:ext uri="{FF2B5EF4-FFF2-40B4-BE49-F238E27FC236}">
                <a16:creationId xmlns:a16="http://schemas.microsoft.com/office/drawing/2014/main" id="{41407D68-00C3-4736-A054-845F5D7EB2F0}"/>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89DF94DF-CEB0-493E-9D2A-9FF48581FD10}"/>
              </a:ext>
            </a:extLst>
          </p:cNvPr>
          <p:cNvSpPr>
            <a:spLocks noGrp="1"/>
          </p:cNvSpPr>
          <p:nvPr>
            <p:ph type="ftr" sz="quarter" idx="11"/>
          </p:nvPr>
        </p:nvSpPr>
        <p:spPr/>
        <p:txBody>
          <a:bodyPr/>
          <a:lstStyle/>
          <a:p>
            <a:r>
              <a:rPr lang="hr-HR"/>
              <a:t>NAZIV DOGAĐANJA</a:t>
            </a:r>
            <a:endParaRPr lang="hr-HR" dirty="0"/>
          </a:p>
        </p:txBody>
      </p:sp>
      <p:sp>
        <p:nvSpPr>
          <p:cNvPr id="31" name="TextBox 30"/>
          <p:cNvSpPr txBox="1"/>
          <p:nvPr userDrawn="1"/>
        </p:nvSpPr>
        <p:spPr>
          <a:xfrm>
            <a:off x="5691289" y="2939603"/>
            <a:ext cx="2700000" cy="430887"/>
          </a:xfrm>
          <a:prstGeom prst="rect">
            <a:avLst/>
          </a:prstGeom>
          <a:noFill/>
        </p:spPr>
        <p:txBody>
          <a:bodyPr wrap="square" lIns="0" tIns="0" rIns="0" bIns="0" rtlCol="0">
            <a:spAutoFit/>
          </a:bodyPr>
          <a:lstStyle/>
          <a:p>
            <a:pPr algn="just"/>
            <a:r>
              <a:rPr lang="hr-HR" sz="700" b="0" kern="1200" dirty="0">
                <a:solidFill>
                  <a:schemeClr val="tx1"/>
                </a:solidFill>
                <a:effectLst/>
                <a:latin typeface="Arial" panose="020B0604020202020204" pitchFamily="34" charset="0"/>
                <a:ea typeface="+mn-ea"/>
                <a:cs typeface="Arial" panose="020B0604020202020204" pitchFamily="34" charset="0"/>
              </a:rPr>
              <a:t>A</a:t>
            </a:r>
            <a:r>
              <a:rPr lang="en-US" sz="700" b="0" kern="1200" dirty="0" err="1">
                <a:solidFill>
                  <a:schemeClr val="tx1"/>
                </a:solidFill>
                <a:effectLst/>
                <a:latin typeface="Arial" panose="020B0604020202020204" pitchFamily="34" charset="0"/>
                <a:ea typeface="+mn-ea"/>
                <a:cs typeface="Arial" panose="020B0604020202020204" pitchFamily="34" charset="0"/>
              </a:rPr>
              <a:t>ccording</a:t>
            </a:r>
            <a:r>
              <a:rPr lang="en-US" sz="7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7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7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078" y="4035669"/>
            <a:ext cx="712422" cy="281522"/>
          </a:xfrm>
          <a:prstGeom prst="rect">
            <a:avLst/>
          </a:prstGeom>
        </p:spPr>
      </p:pic>
      <p:sp>
        <p:nvSpPr>
          <p:cNvPr id="33" name="TextBox 32"/>
          <p:cNvSpPr txBox="1"/>
          <p:nvPr userDrawn="1"/>
        </p:nvSpPr>
        <p:spPr>
          <a:xfrm>
            <a:off x="2392205" y="2939603"/>
            <a:ext cx="2837964" cy="215444"/>
          </a:xfrm>
          <a:prstGeom prst="rect">
            <a:avLst/>
          </a:prstGeom>
          <a:noFill/>
        </p:spPr>
        <p:txBody>
          <a:bodyPr wrap="square" lIns="0" tIns="0" rIns="0" bIns="0" rtlCol="0">
            <a:spAutoFit/>
          </a:bodyPr>
          <a:lstStyle/>
          <a:p>
            <a:pPr algn="just"/>
            <a:r>
              <a:rPr lang="en-US" sz="7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a:t>
            </a:r>
            <a:r>
              <a:rPr lang="hr-HR" sz="700" b="0" kern="1200" dirty="0">
                <a:solidFill>
                  <a:schemeClr val="tx1"/>
                </a:solidFill>
                <a:effectLst/>
                <a:latin typeface="Arial" panose="020B0604020202020204" pitchFamily="34" charset="0"/>
                <a:ea typeface="+mn-ea"/>
                <a:cs typeface="Arial" panose="020B0604020202020204" pitchFamily="34" charset="0"/>
              </a:rPr>
              <a:t> </a:t>
            </a:r>
            <a:r>
              <a:rPr lang="en-US" sz="700" b="0" kern="1200" dirty="0">
                <a:solidFill>
                  <a:schemeClr val="tx1"/>
                </a:solidFill>
                <a:effectLst/>
                <a:latin typeface="Arial" panose="020B0604020202020204" pitchFamily="34" charset="0"/>
                <a:ea typeface="+mn-ea"/>
                <a:cs typeface="Arial" panose="020B0604020202020204" pitchFamily="34" charset="0"/>
              </a:rPr>
              <a:t>Commons License </a:t>
            </a:r>
            <a:r>
              <a:rPr lang="en-US" sz="700" b="0" i="1" kern="1200" dirty="0">
                <a:solidFill>
                  <a:schemeClr val="tx1"/>
                </a:solidFill>
                <a:effectLst/>
                <a:latin typeface="Arial" panose="020B0604020202020204" pitchFamily="34" charset="0"/>
                <a:ea typeface="+mn-ea"/>
                <a:cs typeface="Arial" panose="020B0604020202020204" pitchFamily="34" charset="0"/>
              </a:rPr>
              <a:t>Attribution </a:t>
            </a:r>
            <a:r>
              <a:rPr lang="en-US" sz="700" b="0" i="0" kern="1200" dirty="0">
                <a:solidFill>
                  <a:schemeClr val="tx1"/>
                </a:solidFill>
                <a:effectLst/>
                <a:latin typeface="Arial" panose="020B0604020202020204" pitchFamily="34" charset="0"/>
                <a:ea typeface="+mn-ea"/>
                <a:cs typeface="Arial" panose="020B0604020202020204" pitchFamily="34" charset="0"/>
              </a:rPr>
              <a:t>4.0 International</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752711" y="3712303"/>
            <a:ext cx="1151429"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www.srce.unizg.hr/en</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752476" y="3712303"/>
            <a:ext cx="2117422" cy="196977"/>
          </a:xfrm>
          <a:prstGeom prst="rect">
            <a:avLst/>
          </a:prstGeom>
        </p:spPr>
        <p:txBody>
          <a:bodyPr wrap="square">
            <a:spAutoFit/>
          </a:bodyPr>
          <a:lstStyle/>
          <a:p>
            <a:pPr algn="ctr"/>
            <a:r>
              <a:rPr lang="hr-HR" sz="680" b="1" u="sng" kern="1200" dirty="0">
                <a:solidFill>
                  <a:srgbClr val="C00000"/>
                </a:solidFill>
                <a:effectLst/>
                <a:latin typeface="Arial" panose="020B0604020202020204" pitchFamily="34" charset="0"/>
                <a:ea typeface="+mn-ea"/>
                <a:cs typeface="Arial" panose="020B0604020202020204" pitchFamily="34" charset="0"/>
              </a:rPr>
              <a:t>creativecommons.org/</a:t>
            </a:r>
            <a:r>
              <a:rPr lang="hr-HR" sz="680" b="1" u="sng" kern="1200" dirty="0" err="1">
                <a:solidFill>
                  <a:srgbClr val="C00000"/>
                </a:solidFill>
                <a:effectLst/>
                <a:latin typeface="Arial" panose="020B0604020202020204" pitchFamily="34" charset="0"/>
                <a:ea typeface="+mn-ea"/>
                <a:cs typeface="Arial" panose="020B0604020202020204" pitchFamily="34" charset="0"/>
              </a:rPr>
              <a:t>licenses</a:t>
            </a:r>
            <a:r>
              <a:rPr lang="hr-HR" sz="680" b="1" u="sng" kern="1200" dirty="0">
                <a:solidFill>
                  <a:srgbClr val="C00000"/>
                </a:solidFill>
                <a:effectLst/>
                <a:latin typeface="Arial" panose="020B0604020202020204" pitchFamily="34" charset="0"/>
                <a:ea typeface="+mn-ea"/>
                <a:cs typeface="Arial" panose="020B0604020202020204" pitchFamily="34" charset="0"/>
              </a:rPr>
              <a:t>/</a:t>
            </a:r>
            <a:r>
              <a:rPr lang="hr-HR" sz="680" b="1" u="sng" kern="1200" dirty="0" err="1">
                <a:solidFill>
                  <a:srgbClr val="C00000"/>
                </a:solidFill>
                <a:effectLst/>
                <a:latin typeface="Arial" panose="020B0604020202020204" pitchFamily="34" charset="0"/>
                <a:ea typeface="+mn-ea"/>
                <a:cs typeface="Arial" panose="020B0604020202020204" pitchFamily="34" charset="0"/>
              </a:rPr>
              <a:t>by</a:t>
            </a:r>
            <a:r>
              <a:rPr lang="hr-HR" sz="680" b="1" u="sng" kern="1200" dirty="0">
                <a:solidFill>
                  <a:srgbClr val="C00000"/>
                </a:solidFill>
                <a:effectLst/>
                <a:latin typeface="Arial" panose="020B0604020202020204" pitchFamily="34" charset="0"/>
                <a:ea typeface="+mn-ea"/>
                <a:cs typeface="Arial" panose="020B0604020202020204" pitchFamily="34" charset="0"/>
              </a:rPr>
              <a:t>/4.0/</a:t>
            </a:r>
            <a:r>
              <a:rPr lang="hr-HR" sz="680" b="1" u="sng" kern="1200" dirty="0" err="1">
                <a:solidFill>
                  <a:srgbClr val="C00000"/>
                </a:solidFill>
                <a:effectLst/>
                <a:latin typeface="Arial" panose="020B0604020202020204" pitchFamily="34" charset="0"/>
                <a:ea typeface="+mn-ea"/>
                <a:cs typeface="Arial" panose="020B0604020202020204" pitchFamily="34" charset="0"/>
              </a:rPr>
              <a:t>deed.en</a:t>
            </a:r>
            <a:endParaRPr lang="hr-HR" sz="68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312548" y="3712303"/>
            <a:ext cx="1457482" cy="20005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www.srce.unizg.hr/oa-and-oer</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5A5A2C9-046E-4988-A05A-AFB9A6A3467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555" y="2841474"/>
            <a:ext cx="1131585" cy="627144"/>
          </a:xfrm>
          <a:prstGeom prst="rect">
            <a:avLst/>
          </a:prstGeom>
        </p:spPr>
      </p:pic>
      <p:pic>
        <p:nvPicPr>
          <p:cNvPr id="15" name="Slika 14">
            <a:extLst>
              <a:ext uri="{FF2B5EF4-FFF2-40B4-BE49-F238E27FC236}">
                <a16:creationId xmlns:a16="http://schemas.microsoft.com/office/drawing/2014/main" id="{E5585493-226D-4AA3-9405-7B0FD749B341}"/>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413022" y="4037121"/>
            <a:ext cx="796331" cy="278617"/>
          </a:xfrm>
          <a:prstGeom prst="rect">
            <a:avLst/>
          </a:prstGeom>
          <a:noFill/>
          <a:ln>
            <a:noFill/>
          </a:ln>
        </p:spPr>
      </p:pic>
    </p:spTree>
    <p:extLst>
      <p:ext uri="{BB962C8B-B14F-4D97-AF65-F5344CB8AC3E}">
        <p14:creationId xmlns:p14="http://schemas.microsoft.com/office/powerpoint/2010/main" val="268918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062E9D-142C-F67B-5C19-22A0FB32C919}"/>
              </a:ext>
            </a:extLst>
          </p:cNvPr>
          <p:cNvSpPr>
            <a:spLocks noGrp="1"/>
          </p:cNvSpPr>
          <p:nvPr>
            <p:ph type="pic" sz="quarter" idx="10"/>
          </p:nvPr>
        </p:nvSpPr>
        <p:spPr>
          <a:xfrm>
            <a:off x="1944601" y="1744197"/>
            <a:ext cx="5254797" cy="2384425"/>
          </a:xfrm>
          <a:prstGeom prst="rect">
            <a:avLst/>
          </a:prstGeom>
        </p:spPr>
        <p:txBody>
          <a:bodyPr/>
          <a:lstStyle/>
          <a:p>
            <a:endParaRPr lang="en-US"/>
          </a:p>
        </p:txBody>
      </p:sp>
    </p:spTree>
    <p:extLst>
      <p:ext uri="{BB962C8B-B14F-4D97-AF65-F5344CB8AC3E}">
        <p14:creationId xmlns:p14="http://schemas.microsoft.com/office/powerpoint/2010/main" val="357708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1614487" y="2437545"/>
            <a:ext cx="5915025" cy="416061"/>
          </a:xfrm>
          <a:prstGeom prst="rect">
            <a:avLst/>
          </a:prstGeom>
        </p:spPr>
        <p:txBody>
          <a:bodyPr/>
          <a:lstStyle>
            <a:lvl1pPr algn="ctr">
              <a:defRPr sz="2400" b="1">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BE4BFF0-D125-86A7-CCAE-B468AC558A40}"/>
              </a:ext>
            </a:extLst>
          </p:cNvPr>
          <p:cNvCxnSpPr>
            <a:cxnSpLocks/>
          </p:cNvCxnSpPr>
          <p:nvPr userDrawn="1"/>
        </p:nvCxnSpPr>
        <p:spPr>
          <a:xfrm>
            <a:off x="1614488" y="297770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9C3D1E7A-3A7F-4429-9D94-A02330461986}"/>
              </a:ext>
            </a:extLst>
          </p:cNvPr>
          <p:cNvSpPr>
            <a:spLocks noGrp="1"/>
          </p:cNvSpPr>
          <p:nvPr>
            <p:ph type="body" idx="1"/>
          </p:nvPr>
        </p:nvSpPr>
        <p:spPr>
          <a:xfrm>
            <a:off x="1614488" y="3079057"/>
            <a:ext cx="5915025" cy="1125140"/>
          </a:xfrm>
          <a:prstGeom prst="rect">
            <a:avLst/>
          </a:prstGeom>
        </p:spPr>
        <p:txBody>
          <a:bodyPr>
            <a:normAutofit/>
          </a:bodyPr>
          <a:lstStyle>
            <a:lvl1pPr marL="0" indent="0" algn="ctr">
              <a:buNone/>
              <a:defRPr sz="14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4693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cxnSp>
        <p:nvCxnSpPr>
          <p:cNvPr id="6" name="Straight Connector 5">
            <a:extLst>
              <a:ext uri="{FF2B5EF4-FFF2-40B4-BE49-F238E27FC236}">
                <a16:creationId xmlns:a16="http://schemas.microsoft.com/office/drawing/2014/main" id="{378FA79F-1F11-4072-BBB4-798EE2D493F2}"/>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6581B00A-2D5E-4419-B302-44D8893EF7C1}"/>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F1592DC3-D7EE-4212-89F8-F1B1CC259F0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7765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71E5467-8D1E-4045-9081-B9CB95FE8D9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1" name="Date Placeholder 4">
            <a:extLst>
              <a:ext uri="{FF2B5EF4-FFF2-40B4-BE49-F238E27FC236}">
                <a16:creationId xmlns:a16="http://schemas.microsoft.com/office/drawing/2014/main" id="{D3E96195-47B8-4808-9DEA-69ABEDEA9A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2" name="Footer Placeholder 5">
            <a:extLst>
              <a:ext uri="{FF2B5EF4-FFF2-40B4-BE49-F238E27FC236}">
                <a16:creationId xmlns:a16="http://schemas.microsoft.com/office/drawing/2014/main" id="{5E21AB59-66E2-4737-B607-93C6BB6028A1}"/>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D078D864-9C9B-4A13-BD99-B0CB03436240}"/>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9A6C8736-C25B-46EA-9ED3-FC57C494119D}"/>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4F3593A8-29AE-433B-9F80-F01680F92780}"/>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9" name="Straight Connector 8">
            <a:extLst>
              <a:ext uri="{FF2B5EF4-FFF2-40B4-BE49-F238E27FC236}">
                <a16:creationId xmlns:a16="http://schemas.microsoft.com/office/drawing/2014/main" id="{EEA65DF6-A437-41BC-8BBE-7896EDF7CA1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47CE7A76-BC86-47CF-989A-F3C9735B08A2}"/>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F3D102D5-88B7-4F3E-84B1-82347EDB3D2A}"/>
              </a:ext>
            </a:extLst>
          </p:cNvPr>
          <p:cNvSpPr>
            <a:spLocks noGrp="1"/>
          </p:cNvSpPr>
          <p:nvPr>
            <p:ph type="ftr" sz="quarter" idx="11"/>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90A8BA7C-66E7-4665-BB07-9559D72FB1A1}"/>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05ECF47A-6A5C-4B71-A4AD-630B7BA87AF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2C2AD402-69AC-413D-B17B-DDD1A302BBA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24349-CD1C-491C-9D33-54C2FCF14293}"/>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C531B505-BB68-47DA-B95A-4C07861D74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481E153E-52F9-4FC8-A2B1-771F2ED416A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8FD0F847-4710-4E0E-A8CD-0CE897AC4E0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B7E4419C-EA64-47BB-A770-BDD270607F77}"/>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E6A76E22-1195-4F25-BD58-0476FEC65EB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BC3473FD-1BEB-4C6A-A1C9-5B9878B0FAAF}"/>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346EF5C6-9724-40D8-9887-DB86FB204AC1}"/>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8CEF7398-8E77-4A75-8BC5-D78A7C4869A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5" r:id="rId13"/>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91626"/>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rce.unizg.hr/en"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6.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11.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2" Type="http://schemas.openxmlformats.org/officeDocument/2006/relationships/hyperlink" Target="http://www.srce.unizg.hr/en"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image" Target="../media/image28.png"/><Relationship Id="rId21" Type="http://schemas.openxmlformats.org/officeDocument/2006/relationships/diagramLayout" Target="../diagrams/layout4.xml"/><Relationship Id="rId34" Type="http://schemas.openxmlformats.org/officeDocument/2006/relationships/image" Target="../media/image31.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27.png"/><Relationship Id="rId33" Type="http://schemas.openxmlformats.org/officeDocument/2006/relationships/image" Target="../media/image30.jpeg"/><Relationship Id="rId38" Type="http://schemas.openxmlformats.org/officeDocument/2006/relationships/hyperlink" Target="https://www.srce.unizg.hr/hr-zoo/en" TargetMode="External"/><Relationship Id="rId2" Type="http://schemas.openxmlformats.org/officeDocument/2006/relationships/notesSlide" Target="../notesSlides/notesSlide4.xml"/><Relationship Id="rId16" Type="http://schemas.openxmlformats.org/officeDocument/2006/relationships/diagramQuickStyle" Target="../diagrams/quickStyle3.xml"/><Relationship Id="rId20" Type="http://schemas.openxmlformats.org/officeDocument/2006/relationships/diagramData" Target="../diagrams/data4.xml"/><Relationship Id="rId29"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microsoft.com/office/2007/relationships/diagramDrawing" Target="../diagrams/drawing4.xml"/><Relationship Id="rId32" Type="http://schemas.openxmlformats.org/officeDocument/2006/relationships/image" Target="../media/image29.png"/><Relationship Id="rId37" Type="http://schemas.openxmlformats.org/officeDocument/2006/relationships/image" Target="../media/image9.pn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diagramColors" Target="../diagrams/colors4.xml"/><Relationship Id="rId28" Type="http://schemas.openxmlformats.org/officeDocument/2006/relationships/diagramLayout" Target="../diagrams/layout5.xml"/><Relationship Id="rId36" Type="http://schemas.openxmlformats.org/officeDocument/2006/relationships/image" Target="../media/image33.jpeg"/><Relationship Id="rId10" Type="http://schemas.openxmlformats.org/officeDocument/2006/relationships/diagramLayout" Target="../diagrams/layout2.xml"/><Relationship Id="rId19" Type="http://schemas.openxmlformats.org/officeDocument/2006/relationships/image" Target="../media/image26.png"/><Relationship Id="rId31" Type="http://schemas.microsoft.com/office/2007/relationships/diagramDrawing" Target="../diagrams/drawing5.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QuickStyle" Target="../diagrams/quickStyle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image" Target="../media/image32.png"/><Relationship Id="rId8" Type="http://schemas.microsoft.com/office/2007/relationships/diagramDrawing" Target="../diagrams/drawing1.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diagramLayout" Target="../diagrams/layout6.xml"/><Relationship Id="rId21" Type="http://schemas.openxmlformats.org/officeDocument/2006/relationships/image" Target="../media/image56.jpeg"/><Relationship Id="rId7" Type="http://schemas.openxmlformats.org/officeDocument/2006/relationships/hyperlink" Target="https://www.srce.unizg.hr/en/hr-ooz" TargetMode="External"/><Relationship Id="rId12" Type="http://schemas.openxmlformats.org/officeDocument/2006/relationships/image" Target="../media/image47.jpe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diagramData" Target="../diagrams/data6.xml"/><Relationship Id="rId16" Type="http://schemas.openxmlformats.org/officeDocument/2006/relationships/image" Target="../media/image51.jpeg"/><Relationship Id="rId20" Type="http://schemas.openxmlformats.org/officeDocument/2006/relationships/image" Target="../media/image55.jpeg"/><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46.jpeg"/><Relationship Id="rId24" Type="http://schemas.openxmlformats.org/officeDocument/2006/relationships/image" Target="../media/image59.jpeg"/><Relationship Id="rId5" Type="http://schemas.openxmlformats.org/officeDocument/2006/relationships/diagramColors" Target="../diagrams/colors6.xml"/><Relationship Id="rId15" Type="http://schemas.openxmlformats.org/officeDocument/2006/relationships/image" Target="../media/image50.jpe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diagramQuickStyle" Target="../diagrams/quickStyle6.xml"/><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7.png"/><Relationship Id="rId27"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C58-F8E1-4DB3-A5B0-38EBDE13FFB0}"/>
              </a:ext>
            </a:extLst>
          </p:cNvPr>
          <p:cNvSpPr>
            <a:spLocks noGrp="1"/>
          </p:cNvSpPr>
          <p:nvPr>
            <p:ph type="title"/>
          </p:nvPr>
        </p:nvSpPr>
        <p:spPr>
          <a:xfrm>
            <a:off x="1614488" y="2205429"/>
            <a:ext cx="5915025" cy="416061"/>
          </a:xfrm>
        </p:spPr>
        <p:txBody>
          <a:bodyPr/>
          <a:lstStyle/>
          <a:p>
            <a:r>
              <a:rPr lang="en-GB" dirty="0"/>
              <a:t>The Croatian Open Science Cloud </a:t>
            </a:r>
            <a:br>
              <a:rPr lang="hr-HR" dirty="0"/>
            </a:br>
            <a:r>
              <a:rPr lang="en-GB" dirty="0"/>
              <a:t>(HR-OOZ)</a:t>
            </a:r>
            <a:endParaRPr lang="hr-HR" dirty="0"/>
          </a:p>
        </p:txBody>
      </p:sp>
      <p:sp>
        <p:nvSpPr>
          <p:cNvPr id="5" name="Text Placeholder 4">
            <a:extLst>
              <a:ext uri="{FF2B5EF4-FFF2-40B4-BE49-F238E27FC236}">
                <a16:creationId xmlns:a16="http://schemas.microsoft.com/office/drawing/2014/main" id="{DD23EA3E-FC57-4707-B795-8EA705DBBE23}"/>
              </a:ext>
            </a:extLst>
          </p:cNvPr>
          <p:cNvSpPr>
            <a:spLocks noGrp="1"/>
          </p:cNvSpPr>
          <p:nvPr>
            <p:ph type="body" idx="1"/>
          </p:nvPr>
        </p:nvSpPr>
        <p:spPr>
          <a:xfrm>
            <a:off x="1603718" y="3079057"/>
            <a:ext cx="5915025" cy="1125140"/>
          </a:xfrm>
        </p:spPr>
        <p:txBody>
          <a:bodyPr/>
          <a:lstStyle/>
          <a:p>
            <a:r>
              <a:rPr lang="hr-HR" dirty="0"/>
              <a:t>Ivan Marić, </a:t>
            </a:r>
            <a:r>
              <a:rPr lang="hr-HR" dirty="0" err="1"/>
              <a:t>Director</a:t>
            </a:r>
            <a:br>
              <a:rPr lang="hr-HR" dirty="0"/>
            </a:br>
            <a:r>
              <a:rPr lang="hr-HR" dirty="0"/>
              <a:t>SRCE - University of Zagreb University Computing Centre</a:t>
            </a:r>
            <a:br>
              <a:rPr lang="hr-HR" dirty="0"/>
            </a:br>
            <a:r>
              <a:rPr lang="hr-HR" dirty="0">
                <a:hlinkClick r:id="rId3"/>
              </a:rPr>
              <a:t>www.srce.unizg.hr/en</a:t>
            </a:r>
            <a:r>
              <a:rPr lang="hr-HR" dirty="0"/>
              <a:t> </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lstStyle/>
          <a:p>
            <a:pPr marL="342900" indent="-342900">
              <a:buFont typeface="+mj-lt"/>
              <a:buAutoNum type="arabicParenR"/>
            </a:pPr>
            <a:r>
              <a:rPr lang="en-GB" b="1" dirty="0"/>
              <a:t>advance the understanding </a:t>
            </a:r>
            <a:r>
              <a:rPr lang="en-GB" dirty="0"/>
              <a:t>of the meaning, conception, advantages and practicing of </a:t>
            </a:r>
            <a:r>
              <a:rPr lang="en-GB" b="1" dirty="0"/>
              <a:t>open science </a:t>
            </a:r>
            <a:r>
              <a:rPr lang="en-GB" dirty="0"/>
              <a:t>in the academic and scientific community,</a:t>
            </a:r>
          </a:p>
          <a:p>
            <a:pPr marL="342900" indent="-342900">
              <a:buFont typeface="+mj-lt"/>
              <a:buAutoNum type="arabicParenR"/>
            </a:pPr>
            <a:r>
              <a:rPr lang="en-GB" b="1" dirty="0"/>
              <a:t>promote basic values and principles of open science </a:t>
            </a:r>
            <a:r>
              <a:rPr lang="en-GB" dirty="0"/>
              <a:t>such as responsibility, scientific integrity, ethics, research quality, research transparency, research reproducibility, sharing, cooperation, openness, equality, inclusiveness, diversity, flexibility, sustainability, etc.,</a:t>
            </a:r>
          </a:p>
          <a:p>
            <a:pPr marL="342900" indent="-342900">
              <a:buFont typeface="+mj-lt"/>
              <a:buAutoNum type="arabicParenR"/>
            </a:pPr>
            <a:r>
              <a:rPr lang="en-GB" b="1" dirty="0"/>
              <a:t>ensure preconditions </a:t>
            </a:r>
            <a:r>
              <a:rPr lang="en-GB" dirty="0"/>
              <a:t>(and remove obstacles) and create organizational, legal, financial and technical frameworks </a:t>
            </a:r>
            <a:r>
              <a:rPr lang="en-GB" b="1" dirty="0"/>
              <a:t>for the effective application of the principles and practices of open science </a:t>
            </a:r>
            <a:r>
              <a:rPr lang="en-GB" dirty="0"/>
              <a:t>in the science and higher education system in Croatia,</a:t>
            </a:r>
          </a:p>
          <a:p>
            <a:pPr marL="342900" indent="-342900">
              <a:buFont typeface="+mj-lt"/>
              <a:buAutoNum type="arabicParenR"/>
            </a:pPr>
            <a:r>
              <a:rPr lang="en-GB" dirty="0"/>
              <a:t>promote and apply a </a:t>
            </a:r>
            <a:r>
              <a:rPr lang="en-GB" b="1" dirty="0"/>
              <a:t>new system of evaluation and assessment in science and higher education</a:t>
            </a:r>
            <a:r>
              <a:rPr lang="en-GB" dirty="0"/>
              <a:t>, by using of adequate, new indicators of performance, quality and efficiency of research and education, introduce new indicators and criteria for evaluating institutions, rewarding and advancing teachers and researchers that will fully recognize the contributions to open science,</a:t>
            </a:r>
          </a:p>
          <a:p>
            <a:pPr marL="342900" indent="-342900">
              <a:buFont typeface="+mj-lt"/>
              <a:buAutoNum type="arabicParenR"/>
            </a:pPr>
            <a:r>
              <a:rPr lang="en-GB" dirty="0"/>
              <a:t>encourage and provide </a:t>
            </a:r>
            <a:r>
              <a:rPr lang="en-GB" b="1" dirty="0"/>
              <a:t>OA to publications and to all other results</a:t>
            </a:r>
            <a:r>
              <a:rPr lang="en-GB" dirty="0"/>
              <a:t> generated at different stages of research, especially those funded by public funds,</a:t>
            </a:r>
          </a:p>
          <a:p>
            <a:pPr marL="342900" indent="-342900">
              <a:buFont typeface="+mj-lt"/>
              <a:buAutoNum type="arabicParenR"/>
            </a:pPr>
            <a:endParaRPr lang="en-GB" dirty="0"/>
          </a:p>
        </p:txBody>
      </p:sp>
      <p:sp>
        <p:nvSpPr>
          <p:cNvPr id="7" name="TextBox 6">
            <a:extLst>
              <a:ext uri="{FF2B5EF4-FFF2-40B4-BE49-F238E27FC236}">
                <a16:creationId xmlns:a16="http://schemas.microsoft.com/office/drawing/2014/main" id="{208C0EB1-DC18-48EF-BD76-5462101A00AC}"/>
              </a:ext>
            </a:extLst>
          </p:cNvPr>
          <p:cNvSpPr txBox="1"/>
          <p:nvPr/>
        </p:nvSpPr>
        <p:spPr>
          <a:xfrm>
            <a:off x="1567280" y="934597"/>
            <a:ext cx="5995570" cy="300082"/>
          </a:xfrm>
          <a:prstGeom prst="rect">
            <a:avLst/>
          </a:prstGeom>
          <a:noFill/>
        </p:spPr>
        <p:txBody>
          <a:bodyPr wrap="square">
            <a:spAutoFit/>
          </a:bodyPr>
          <a:lstStyle/>
          <a:p>
            <a:r>
              <a:rPr lang="en-GB" i="1"/>
              <a:t>The Ministry of Science and Education is currently in proces of adoption</a:t>
            </a:r>
          </a:p>
        </p:txBody>
      </p:sp>
      <p:sp>
        <p:nvSpPr>
          <p:cNvPr id="11" name="Footer Placeholder 4">
            <a:extLst>
              <a:ext uri="{FF2B5EF4-FFF2-40B4-BE49-F238E27FC236}">
                <a16:creationId xmlns:a16="http://schemas.microsoft.com/office/drawing/2014/main" id="{C475FA37-9E9D-4A88-9C2B-EA6CDA9CA76C}"/>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12" name="Date Placeholder 3">
            <a:extLst>
              <a:ext uri="{FF2B5EF4-FFF2-40B4-BE49-F238E27FC236}">
                <a16:creationId xmlns:a16="http://schemas.microsoft.com/office/drawing/2014/main" id="{72A75B54-5958-4B2D-B8C7-8ACC49772B11}"/>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58161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normAutofit/>
          </a:bodyPr>
          <a:lstStyle/>
          <a:p>
            <a:pPr marL="342900" indent="-342900">
              <a:buFont typeface="+mj-lt"/>
              <a:buAutoNum type="arabicParenR" startAt="6"/>
            </a:pPr>
            <a:r>
              <a:rPr lang="en-GB" dirty="0"/>
              <a:t>encourage and ensure </a:t>
            </a:r>
            <a:r>
              <a:rPr lang="en-GB" b="1" dirty="0"/>
              <a:t>systematic management and curation of research data complied with FAIR and CARE principles</a:t>
            </a:r>
            <a:r>
              <a:rPr lang="en-GB" dirty="0"/>
              <a:t>,</a:t>
            </a:r>
          </a:p>
          <a:p>
            <a:pPr marL="342900" indent="-342900">
              <a:buFont typeface="+mj-lt"/>
              <a:buAutoNum type="arabicParenR" startAt="6"/>
            </a:pPr>
            <a:r>
              <a:rPr lang="en-GB" dirty="0"/>
              <a:t>encourage and ensure the </a:t>
            </a:r>
            <a:r>
              <a:rPr lang="en-GB" b="1" dirty="0"/>
              <a:t>development and management of scientific software </a:t>
            </a:r>
            <a:r>
              <a:rPr lang="en-GB" dirty="0"/>
              <a:t>in accordance with open source licenses and provide OA to such software,</a:t>
            </a:r>
          </a:p>
          <a:p>
            <a:pPr marL="342900" indent="-342900">
              <a:buFont typeface="+mj-lt"/>
              <a:buAutoNum type="arabicParenR" startAt="6"/>
            </a:pPr>
            <a:r>
              <a:rPr lang="en-GB" dirty="0"/>
              <a:t>establish mechanisms of </a:t>
            </a:r>
            <a:r>
              <a:rPr lang="en-GB" b="1" dirty="0"/>
              <a:t>coordination, joint and coordinated planning, construction, maintenance, development and use of research infrastructures, including e-infrastructure</a:t>
            </a:r>
            <a:r>
              <a:rPr lang="en-GB" dirty="0"/>
              <a:t>, and their sustainability, integrity and interoperability with the involvement of the HR-OOZ,</a:t>
            </a:r>
          </a:p>
          <a:p>
            <a:pPr marL="342900" indent="-342900">
              <a:buFont typeface="+mj-lt"/>
              <a:buAutoNum type="arabicParenR" startAt="6"/>
            </a:pPr>
            <a:r>
              <a:rPr lang="en-GB" dirty="0"/>
              <a:t>ensure that researchers and teachers have the necessary </a:t>
            </a:r>
            <a:r>
              <a:rPr lang="en-GB" b="1" dirty="0"/>
              <a:t>competences and skills</a:t>
            </a:r>
            <a:r>
              <a:rPr lang="en-GB" dirty="0"/>
              <a:t> to apply open science practices and provide an adequate, </a:t>
            </a:r>
            <a:r>
              <a:rPr lang="en-GB" b="1" dirty="0"/>
              <a:t>sustainable and well-funded support system </a:t>
            </a:r>
            <a:r>
              <a:rPr lang="en-GB" dirty="0"/>
              <a:t>for the application of open science principles through a network of expert teams and institutions to support the application of the principles of open science,</a:t>
            </a:r>
          </a:p>
          <a:p>
            <a:pPr marL="342900" indent="-342900">
              <a:buFont typeface="+mj-lt"/>
              <a:buAutoNum type="arabicParenR" startAt="6"/>
            </a:pPr>
            <a:r>
              <a:rPr lang="en-GB" dirty="0"/>
              <a:t>provide connection of Croatian and European research area, including connection and interoperability of Croatian and European research infrastructures and e-infrastructures through </a:t>
            </a:r>
            <a:r>
              <a:rPr lang="en-GB" b="1" dirty="0"/>
              <a:t>interconnection of the HR-OOZ with the EOSC</a:t>
            </a:r>
            <a:r>
              <a:rPr lang="en-GB" dirty="0"/>
              <a:t>.</a:t>
            </a:r>
          </a:p>
          <a:p>
            <a:pPr marL="342900" indent="-342900">
              <a:buFont typeface="+mj-lt"/>
              <a:buAutoNum type="arabicParenR" startAt="6"/>
            </a:pPr>
            <a:endParaRPr lang="en-GB" dirty="0"/>
          </a:p>
        </p:txBody>
      </p:sp>
      <p:sp>
        <p:nvSpPr>
          <p:cNvPr id="9" name="Footer Placeholder 4">
            <a:extLst>
              <a:ext uri="{FF2B5EF4-FFF2-40B4-BE49-F238E27FC236}">
                <a16:creationId xmlns:a16="http://schemas.microsoft.com/office/drawing/2014/main" id="{EF816B79-C39D-41CC-89EE-A9278ED869F0}"/>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10" name="Date Placeholder 3">
            <a:extLst>
              <a:ext uri="{FF2B5EF4-FFF2-40B4-BE49-F238E27FC236}">
                <a16:creationId xmlns:a16="http://schemas.microsoft.com/office/drawing/2014/main" id="{97EFD643-7AFE-46BC-855C-2B7810BD8163}"/>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161673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4F9A6D1-D068-4ACC-AA83-384233C4146F}"/>
              </a:ext>
            </a:extLst>
          </p:cNvPr>
          <p:cNvGrpSpPr/>
          <p:nvPr/>
        </p:nvGrpSpPr>
        <p:grpSpPr>
          <a:xfrm rot="611957">
            <a:off x="7222084" y="2943453"/>
            <a:ext cx="1773692" cy="1795936"/>
            <a:chOff x="9695102" y="4541045"/>
            <a:chExt cx="2364923" cy="2394581"/>
          </a:xfrm>
        </p:grpSpPr>
        <p:pic>
          <p:nvPicPr>
            <p:cNvPr id="46" name="Slika 23">
              <a:extLst>
                <a:ext uri="{FF2B5EF4-FFF2-40B4-BE49-F238E27FC236}">
                  <a16:creationId xmlns:a16="http://schemas.microsoft.com/office/drawing/2014/main" id="{23E0EFBD-672A-4C0E-AEDF-731C44F74F3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rot="20952381">
              <a:off x="9695102" y="4541045"/>
              <a:ext cx="2364923" cy="2394581"/>
            </a:xfrm>
            <a:prstGeom prst="rect">
              <a:avLst/>
            </a:prstGeom>
            <a:ln>
              <a:noFill/>
            </a:ln>
            <a:effectLst>
              <a:outerShdw blurRad="190500" algn="tl" rotWithShape="0">
                <a:srgbClr val="000000">
                  <a:alpha val="70000"/>
                </a:srgbClr>
              </a:outerShdw>
            </a:effectLst>
          </p:spPr>
        </p:pic>
        <p:sp>
          <p:nvSpPr>
            <p:cNvPr id="47" name="TekstniOkvir 34">
              <a:extLst>
                <a:ext uri="{FF2B5EF4-FFF2-40B4-BE49-F238E27FC236}">
                  <a16:creationId xmlns:a16="http://schemas.microsoft.com/office/drawing/2014/main" id="{283120AD-D337-4ED3-84DC-4D1CB1044608}"/>
                </a:ext>
              </a:extLst>
            </p:cNvPr>
            <p:cNvSpPr txBox="1"/>
            <p:nvPr/>
          </p:nvSpPr>
          <p:spPr>
            <a:xfrm rot="21104297">
              <a:off x="10042317" y="5432494"/>
              <a:ext cx="1637966" cy="430887"/>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CroRIS</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E1331A08-CDA9-46D7-8B30-16C9E179B3ED}"/>
              </a:ext>
            </a:extLst>
          </p:cNvPr>
          <p:cNvGrpSpPr/>
          <p:nvPr/>
        </p:nvGrpSpPr>
        <p:grpSpPr>
          <a:xfrm rot="611957">
            <a:off x="5733192" y="3311398"/>
            <a:ext cx="1773692" cy="1795936"/>
            <a:chOff x="8778125" y="3965258"/>
            <a:chExt cx="2364923" cy="2394581"/>
          </a:xfrm>
        </p:grpSpPr>
        <p:pic>
          <p:nvPicPr>
            <p:cNvPr id="38" name="Slika 23">
              <a:extLst>
                <a:ext uri="{FF2B5EF4-FFF2-40B4-BE49-F238E27FC236}">
                  <a16:creationId xmlns:a16="http://schemas.microsoft.com/office/drawing/2014/main" id="{70E00907-E74D-4E32-83F2-5C9AA9692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2381">
              <a:off x="8778125" y="3965258"/>
              <a:ext cx="2364923" cy="2394581"/>
            </a:xfrm>
            <a:prstGeom prst="rect">
              <a:avLst/>
            </a:prstGeom>
            <a:ln>
              <a:noFill/>
            </a:ln>
            <a:effectLst>
              <a:outerShdw blurRad="190500" algn="tl" rotWithShape="0">
                <a:srgbClr val="000000">
                  <a:alpha val="70000"/>
                </a:srgbClr>
              </a:outerShdw>
            </a:effectLst>
          </p:spPr>
        </p:pic>
        <p:sp>
          <p:nvSpPr>
            <p:cNvPr id="39" name="TekstniOkvir 34">
              <a:extLst>
                <a:ext uri="{FF2B5EF4-FFF2-40B4-BE49-F238E27FC236}">
                  <a16:creationId xmlns:a16="http://schemas.microsoft.com/office/drawing/2014/main" id="{69C21F4C-FDD3-4070-A90B-04AC1F67D418}"/>
                </a:ext>
              </a:extLst>
            </p:cNvPr>
            <p:cNvSpPr txBox="1"/>
            <p:nvPr/>
          </p:nvSpPr>
          <p:spPr>
            <a:xfrm rot="21104297">
              <a:off x="9159306" y="4660808"/>
              <a:ext cx="1637966" cy="738664"/>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HR HPC CC</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pic>
        <p:nvPicPr>
          <p:cNvPr id="40" name="Slika 22">
            <a:extLst>
              <a:ext uri="{FF2B5EF4-FFF2-40B4-BE49-F238E27FC236}">
                <a16:creationId xmlns:a16="http://schemas.microsoft.com/office/drawing/2014/main" id="{A9A01DF8-4FDB-4BEF-8638-3D5E0A3CB7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2881" y="981273"/>
            <a:ext cx="1735541" cy="1800756"/>
          </a:xfrm>
          <a:prstGeom prst="rect">
            <a:avLst/>
          </a:prstGeom>
          <a:ln>
            <a:noFill/>
          </a:ln>
          <a:effectLst>
            <a:outerShdw blurRad="190500" algn="tl" rotWithShape="0">
              <a:srgbClr val="000000">
                <a:alpha val="70000"/>
              </a:srgbClr>
            </a:outerShdw>
          </a:effectLst>
        </p:spPr>
      </p:pic>
      <p:sp>
        <p:nvSpPr>
          <p:cNvPr id="41" name="Content Placeholder 4">
            <a:extLst>
              <a:ext uri="{FF2B5EF4-FFF2-40B4-BE49-F238E27FC236}">
                <a16:creationId xmlns:a16="http://schemas.microsoft.com/office/drawing/2014/main" id="{54EFE8FB-614F-4892-86F3-13675F302B07}"/>
              </a:ext>
            </a:extLst>
          </p:cNvPr>
          <p:cNvSpPr>
            <a:spLocks noGrp="1"/>
          </p:cNvSpPr>
          <p:nvPr>
            <p:ph idx="1"/>
          </p:nvPr>
        </p:nvSpPr>
        <p:spPr>
          <a:xfrm>
            <a:off x="5582876" y="1702144"/>
            <a:ext cx="955550" cy="359014"/>
          </a:xfrm>
        </p:spPr>
        <p:txBody>
          <a:bodyPr>
            <a:noAutofit/>
          </a:bodyPr>
          <a:lstStyle/>
          <a:p>
            <a:pPr marL="0" indent="0" algn="ctr">
              <a:buClr>
                <a:srgbClr val="FF0000"/>
              </a:buClr>
              <a:buNone/>
            </a:pPr>
            <a:r>
              <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rPr>
              <a:t>HR-OOZ</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nvGrpSpPr>
          <p:cNvPr id="42" name="Group 41">
            <a:extLst>
              <a:ext uri="{FF2B5EF4-FFF2-40B4-BE49-F238E27FC236}">
                <a16:creationId xmlns:a16="http://schemas.microsoft.com/office/drawing/2014/main" id="{2CE0503C-0963-4071-9476-60299C15CFAE}"/>
              </a:ext>
            </a:extLst>
          </p:cNvPr>
          <p:cNvGrpSpPr/>
          <p:nvPr/>
        </p:nvGrpSpPr>
        <p:grpSpPr>
          <a:xfrm rot="21270395">
            <a:off x="2803763" y="3243040"/>
            <a:ext cx="1727766" cy="1790352"/>
            <a:chOff x="5998915" y="4286904"/>
            <a:chExt cx="2303688" cy="2387136"/>
          </a:xfrm>
        </p:grpSpPr>
        <p:pic>
          <p:nvPicPr>
            <p:cNvPr id="43" name="Slika 21">
              <a:extLst>
                <a:ext uri="{FF2B5EF4-FFF2-40B4-BE49-F238E27FC236}">
                  <a16:creationId xmlns:a16="http://schemas.microsoft.com/office/drawing/2014/main" id="{C943AD78-C014-4552-82BB-8F2D742E12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56788">
              <a:off x="5957191" y="4328628"/>
              <a:ext cx="2387136" cy="2303688"/>
            </a:xfrm>
            <a:prstGeom prst="rect">
              <a:avLst/>
            </a:prstGeom>
            <a:ln>
              <a:noFill/>
            </a:ln>
            <a:effectLst>
              <a:outerShdw blurRad="190500" algn="tl" rotWithShape="0">
                <a:srgbClr val="000000">
                  <a:alpha val="70000"/>
                </a:srgbClr>
              </a:outerShdw>
            </a:effectLst>
          </p:spPr>
        </p:pic>
        <p:sp>
          <p:nvSpPr>
            <p:cNvPr id="44" name="Content Placeholder 4">
              <a:extLst>
                <a:ext uri="{FF2B5EF4-FFF2-40B4-BE49-F238E27FC236}">
                  <a16:creationId xmlns:a16="http://schemas.microsoft.com/office/drawing/2014/main" id="{234AB3DF-D873-44C7-BF16-75C16D3C4BC2}"/>
                </a:ext>
              </a:extLst>
            </p:cNvPr>
            <p:cNvSpPr txBox="1">
              <a:spLocks/>
            </p:cNvSpPr>
            <p:nvPr/>
          </p:nvSpPr>
          <p:spPr>
            <a:xfrm rot="415726">
              <a:off x="6513725" y="5108481"/>
              <a:ext cx="1274067" cy="4786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E4C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E4C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E4C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FF0000"/>
                </a:buClr>
                <a:buNone/>
              </a:pPr>
              <a:r>
                <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rPr>
                <a:t>HR-ZOO</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nvGrpSpPr>
          <p:cNvPr id="11" name="Group 10">
            <a:extLst>
              <a:ext uri="{FF2B5EF4-FFF2-40B4-BE49-F238E27FC236}">
                <a16:creationId xmlns:a16="http://schemas.microsoft.com/office/drawing/2014/main" id="{87106C72-D98B-4AE1-8E31-7F05CD044328}"/>
              </a:ext>
            </a:extLst>
          </p:cNvPr>
          <p:cNvGrpSpPr/>
          <p:nvPr/>
        </p:nvGrpSpPr>
        <p:grpSpPr>
          <a:xfrm>
            <a:off x="6060651" y="69209"/>
            <a:ext cx="1773692" cy="1795936"/>
            <a:chOff x="7165034" y="1204364"/>
            <a:chExt cx="2364923" cy="2394581"/>
          </a:xfrm>
        </p:grpSpPr>
        <p:pic>
          <p:nvPicPr>
            <p:cNvPr id="19" name="Slika 23">
              <a:extLst>
                <a:ext uri="{FF2B5EF4-FFF2-40B4-BE49-F238E27FC236}">
                  <a16:creationId xmlns:a16="http://schemas.microsoft.com/office/drawing/2014/main" id="{C092A7F7-CEEA-458C-80EC-B2DB27433549}"/>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rot="21564338">
              <a:off x="7165034" y="1204364"/>
              <a:ext cx="2364923" cy="2394581"/>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1C3DD60-8FDA-473A-8629-86CDB2A798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3712" y="2170846"/>
              <a:ext cx="1647566" cy="370702"/>
            </a:xfrm>
            <a:prstGeom prst="rect">
              <a:avLst/>
            </a:prstGeom>
          </p:spPr>
        </p:pic>
      </p:grpSp>
      <p:sp>
        <p:nvSpPr>
          <p:cNvPr id="16" name="Title 1">
            <a:extLst>
              <a:ext uri="{FF2B5EF4-FFF2-40B4-BE49-F238E27FC236}">
                <a16:creationId xmlns:a16="http://schemas.microsoft.com/office/drawing/2014/main" id="{7D5FAD3B-CD99-4282-8255-3815F70AECEA}"/>
              </a:ext>
            </a:extLst>
          </p:cNvPr>
          <p:cNvSpPr>
            <a:spLocks noGrp="1"/>
          </p:cNvSpPr>
          <p:nvPr>
            <p:ph type="title"/>
          </p:nvPr>
        </p:nvSpPr>
        <p:spPr>
          <a:xfrm>
            <a:off x="628651" y="190182"/>
            <a:ext cx="7886700" cy="994172"/>
          </a:xfrm>
        </p:spPr>
        <p:txBody>
          <a:bodyPr/>
          <a:lstStyle/>
          <a:p>
            <a:pPr algn="l"/>
            <a:r>
              <a:rPr lang="hr-HR" dirty="0"/>
              <a:t>HR-OOZ &amp; EOSC</a:t>
            </a:r>
            <a:endParaRPr lang="en-GB" dirty="0"/>
          </a:p>
        </p:txBody>
      </p:sp>
      <p:sp>
        <p:nvSpPr>
          <p:cNvPr id="17" name="Content Placeholder 15">
            <a:extLst>
              <a:ext uri="{FF2B5EF4-FFF2-40B4-BE49-F238E27FC236}">
                <a16:creationId xmlns:a16="http://schemas.microsoft.com/office/drawing/2014/main" id="{BACBF3A2-1F10-4A3B-AD0E-C1CBA1F70723}"/>
              </a:ext>
            </a:extLst>
          </p:cNvPr>
          <p:cNvSpPr txBox="1">
            <a:spLocks/>
          </p:cNvSpPr>
          <p:nvPr/>
        </p:nvSpPr>
        <p:spPr>
          <a:xfrm>
            <a:off x="628649" y="1463813"/>
            <a:ext cx="3571876" cy="1800755"/>
          </a:xfrm>
          <a:prstGeom prst="rect">
            <a:avLst/>
          </a:prstGeom>
        </p:spPr>
        <p:txBody>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buFont typeface="Wingdings" panose="05000000000000000000" pitchFamily="2" charset="2"/>
              <a:buChar char="§"/>
            </a:pPr>
            <a:r>
              <a:rPr lang="en-GB" sz="1400" dirty="0"/>
              <a:t>Building HR-OOZ - the national infrastructure dedicated to open science of existing research infrastructures, resources, services &amp; e-infrastructures </a:t>
            </a:r>
            <a:r>
              <a:rPr lang="en-GB" sz="1400" i="1" dirty="0"/>
              <a:t>(in progress)</a:t>
            </a:r>
            <a:endParaRPr lang="hr-HR" sz="1400" i="1" dirty="0"/>
          </a:p>
          <a:p>
            <a:pPr>
              <a:buFont typeface="Wingdings" panose="05000000000000000000" pitchFamily="2" charset="2"/>
              <a:buChar char="§"/>
            </a:pPr>
            <a:r>
              <a:rPr lang="hr-HR" sz="1400" dirty="0" err="1"/>
              <a:t>Connecting</a:t>
            </a:r>
            <a:r>
              <a:rPr lang="hr-HR" sz="1400" dirty="0"/>
              <a:t> </a:t>
            </a:r>
            <a:r>
              <a:rPr lang="en-GB" sz="1400" dirty="0"/>
              <a:t>HR-OOZ as a part of EOSC</a:t>
            </a:r>
            <a:endParaRPr lang="hr-HR" sz="1400" dirty="0"/>
          </a:p>
          <a:p>
            <a:pPr>
              <a:buFont typeface="Wingdings" panose="05000000000000000000" pitchFamily="2" charset="2"/>
              <a:buChar char="§"/>
            </a:pPr>
            <a:endParaRPr lang="en-GB" sz="1400" dirty="0"/>
          </a:p>
          <a:p>
            <a:pPr marL="257168" lvl="1" indent="0">
              <a:buNone/>
            </a:pPr>
            <a:endParaRPr lang="en-GB" sz="1175" dirty="0"/>
          </a:p>
        </p:txBody>
      </p:sp>
    </p:spTree>
    <p:extLst>
      <p:ext uri="{BB962C8B-B14F-4D97-AF65-F5344CB8AC3E}">
        <p14:creationId xmlns:p14="http://schemas.microsoft.com/office/powerpoint/2010/main" val="12465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fade">
                                      <p:cBhvr>
                                        <p:cTn id="10" dur="500"/>
                                        <p:tgtEl>
                                          <p:spTgt spid="41">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5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1000"/>
                            </p:stCondLst>
                            <p:childTnLst>
                              <p:par>
                                <p:cTn id="21" presetID="42" presetClass="path" presetSubtype="0" accel="50000" decel="50000" fill="hold" nodeType="afterEffect">
                                  <p:stCondLst>
                                    <p:cond delay="250"/>
                                  </p:stCondLst>
                                  <p:childTnLst>
                                    <p:animMotion origin="layout" path="M -2.91667E-6 3.7037E-7 L 0.16693 -0.26366 " pathEditMode="relative" rAng="0" ptsTypes="AA">
                                      <p:cBhvr>
                                        <p:cTn id="22" dur="1500" fill="hold"/>
                                        <p:tgtEl>
                                          <p:spTgt spid="42"/>
                                        </p:tgtEl>
                                        <p:attrNameLst>
                                          <p:attrName>ppt_x</p:attrName>
                                          <p:attrName>ppt_y</p:attrName>
                                        </p:attrNameLst>
                                      </p:cBhvr>
                                      <p:rCtr x="8346" y="-13194"/>
                                    </p:animMotion>
                                  </p:childTnLst>
                                </p:cTn>
                              </p:par>
                            </p:childTnLst>
                          </p:cTn>
                        </p:par>
                        <p:par>
                          <p:cTn id="23" fill="hold">
                            <p:stCondLst>
                              <p:cond delay="2750"/>
                            </p:stCondLst>
                            <p:childTnLst>
                              <p:par>
                                <p:cTn id="24" presetID="42" presetClass="path" presetSubtype="0" accel="50000" decel="50000" fill="hold" nodeType="afterEffect">
                                  <p:stCondLst>
                                    <p:cond delay="0"/>
                                  </p:stCondLst>
                                  <p:childTnLst>
                                    <p:animMotion origin="layout" path="M 4.16667E-7 -0.00047 L -0.05703 -0.10116 " pathEditMode="relative" rAng="0" ptsTypes="AA">
                                      <p:cBhvr>
                                        <p:cTn id="25" dur="1500" fill="hold"/>
                                        <p:tgtEl>
                                          <p:spTgt spid="37"/>
                                        </p:tgtEl>
                                        <p:attrNameLst>
                                          <p:attrName>ppt_x</p:attrName>
                                          <p:attrName>ppt_y</p:attrName>
                                        </p:attrNameLst>
                                      </p:cBhvr>
                                      <p:rCtr x="-2852" y="-5046"/>
                                    </p:animMotion>
                                  </p:childTnLst>
                                </p:cTn>
                              </p:par>
                            </p:childTnLst>
                          </p:cTn>
                        </p:par>
                        <p:par>
                          <p:cTn id="26" fill="hold">
                            <p:stCondLst>
                              <p:cond delay="4250"/>
                            </p:stCondLst>
                            <p:childTnLst>
                              <p:par>
                                <p:cTn id="27" presetID="42" presetClass="path" presetSubtype="0" accel="50000" decel="50000" fill="hold" nodeType="afterEffect">
                                  <p:stCondLst>
                                    <p:cond delay="0"/>
                                  </p:stCondLst>
                                  <p:childTnLst>
                                    <p:animMotion origin="layout" path="M 2.22045E-16 7.40741E-7 L -0.12474 -0.20579 " pathEditMode="relative" rAng="0" ptsTypes="AA">
                                      <p:cBhvr>
                                        <p:cTn id="28" dur="1500" fill="hold"/>
                                        <p:tgtEl>
                                          <p:spTgt spid="45"/>
                                        </p:tgtEl>
                                        <p:attrNameLst>
                                          <p:attrName>ppt_x</p:attrName>
                                          <p:attrName>ppt_y</p:attrName>
                                        </p:attrNameLst>
                                      </p:cBhvr>
                                      <p:rCtr x="-6237" y="-10301"/>
                                    </p:animMotion>
                                  </p:childTnLst>
                                </p:cTn>
                              </p:par>
                            </p:childTnLst>
                          </p:cTn>
                        </p:par>
                        <p:par>
                          <p:cTn id="29" fill="hold">
                            <p:stCondLst>
                              <p:cond delay="5750"/>
                            </p:stCondLst>
                            <p:childTnLst>
                              <p:par>
                                <p:cTn id="30" presetID="2" presetClass="entr" presetSubtype="6" fill="hold" nodeType="after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500" fill="hold"/>
                                        <p:tgtEl>
                                          <p:spTgt spid="11"/>
                                        </p:tgtEl>
                                        <p:attrNameLst>
                                          <p:attrName>ppt_x</p:attrName>
                                        </p:attrNameLst>
                                      </p:cBhvr>
                                      <p:tavLst>
                                        <p:tav tm="0">
                                          <p:val>
                                            <p:strVal val="1+#ppt_w/2"/>
                                          </p:val>
                                        </p:tav>
                                        <p:tav tm="100000">
                                          <p:val>
                                            <p:strVal val="#ppt_x"/>
                                          </p:val>
                                        </p:tav>
                                      </p:tavLst>
                                    </p:anim>
                                    <p:anim calcmode="lin" valueType="num">
                                      <p:cBhvr additive="base">
                                        <p:cTn id="33"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Croatian Open Science Cloud</a:t>
            </a:r>
            <a:br>
              <a:rPr lang="en-GB" dirty="0"/>
            </a:br>
            <a:r>
              <a:rPr lang="en-GB" dirty="0"/>
              <a:t>(HR-OOZ)</a:t>
            </a:r>
            <a:endParaRPr lang="hr-HR" dirty="0"/>
          </a:p>
        </p:txBody>
      </p:sp>
      <p:sp>
        <p:nvSpPr>
          <p:cNvPr id="3" name="Subtitle 2"/>
          <p:cNvSpPr>
            <a:spLocks noGrp="1"/>
          </p:cNvSpPr>
          <p:nvPr>
            <p:ph type="subTitle" idx="1"/>
          </p:nvPr>
        </p:nvSpPr>
        <p:spPr/>
        <p:txBody>
          <a:bodyPr>
            <a:normAutofit/>
          </a:bodyPr>
          <a:lstStyle/>
          <a:p>
            <a:pPr>
              <a:spcBef>
                <a:spcPts val="750"/>
              </a:spcBef>
            </a:pPr>
            <a:r>
              <a:rPr lang="hr-HR" sz="1600" dirty="0"/>
              <a:t>Ivan Marić</a:t>
            </a:r>
            <a:br>
              <a:rPr lang="en-GB" sz="1600" dirty="0"/>
            </a:br>
            <a:r>
              <a:rPr lang="en-GB" sz="1600" dirty="0"/>
              <a:t>SRCE - University of Zagreb University Computing Centre</a:t>
            </a:r>
            <a:br>
              <a:rPr lang="en-GB" sz="1600" dirty="0"/>
            </a:br>
            <a:r>
              <a:rPr lang="en-GB" sz="1600" dirty="0">
                <a:hlinkClick r:id="rId2"/>
              </a:rPr>
              <a:t>www.srce.unizg.hr/en</a:t>
            </a:r>
            <a:r>
              <a:rPr lang="hr-HR" sz="1600" dirty="0"/>
              <a:t> </a:t>
            </a:r>
            <a:r>
              <a:rPr lang="en-GB" sz="1600" dirty="0"/>
              <a:t> </a:t>
            </a:r>
            <a:endParaRPr lang="hr-HR" dirty="0"/>
          </a:p>
        </p:txBody>
      </p:sp>
      <p:sp>
        <p:nvSpPr>
          <p:cNvPr id="7" name="Footer Placeholder 4">
            <a:extLst>
              <a:ext uri="{FF2B5EF4-FFF2-40B4-BE49-F238E27FC236}">
                <a16:creationId xmlns:a16="http://schemas.microsoft.com/office/drawing/2014/main" id="{491E10B6-3092-4B92-B633-83FB93923CDE}"/>
              </a:ext>
            </a:extLst>
          </p:cNvPr>
          <p:cNvSpPr>
            <a:spLocks noGrp="1"/>
          </p:cNvSpPr>
          <p:nvPr>
            <p:ph type="ftr" sz="quarter" idx="11"/>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dirty="0"/>
              <a:t>T</a:t>
            </a:r>
            <a:r>
              <a:rPr lang="en-GB" dirty="0"/>
              <a:t>he EOSC Festival 2023 - EOSC National Tripartite Event Poland</a:t>
            </a:r>
            <a:endParaRPr lang="hr-HR" dirty="0"/>
          </a:p>
        </p:txBody>
      </p:sp>
      <p:sp>
        <p:nvSpPr>
          <p:cNvPr id="11" name="Date Placeholder 3">
            <a:extLst>
              <a:ext uri="{FF2B5EF4-FFF2-40B4-BE49-F238E27FC236}">
                <a16:creationId xmlns:a16="http://schemas.microsoft.com/office/drawing/2014/main" id="{B4CB727C-0AD7-4AE3-9524-0C1A310A4288}"/>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dirty="0"/>
              <a:t>7</a:t>
            </a:r>
            <a:r>
              <a:rPr lang="hr-HR" baseline="30000" dirty="0"/>
              <a:t>th</a:t>
            </a:r>
            <a:r>
              <a:rPr lang="hr-HR" dirty="0"/>
              <a:t> </a:t>
            </a:r>
            <a:r>
              <a:rPr lang="hr-HR" dirty="0" err="1"/>
              <a:t>November</a:t>
            </a:r>
            <a:r>
              <a:rPr lang="hr-HR" dirty="0"/>
              <a:t> 2023</a:t>
            </a:r>
          </a:p>
        </p:txBody>
      </p:sp>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3875E0-3520-4563-99ED-496DB32D3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335" y="1157040"/>
            <a:ext cx="3222142" cy="1741698"/>
          </a:xfrm>
          <a:prstGeom prst="rect">
            <a:avLst/>
          </a:prstGeom>
        </p:spPr>
      </p:pic>
      <p:pic>
        <p:nvPicPr>
          <p:cNvPr id="18" name="Picture 17">
            <a:extLst>
              <a:ext uri="{FF2B5EF4-FFF2-40B4-BE49-F238E27FC236}">
                <a16:creationId xmlns:a16="http://schemas.microsoft.com/office/drawing/2014/main" id="{F0ABADC6-794F-4587-B237-A4BBAEE7F5F6}"/>
              </a:ext>
            </a:extLst>
          </p:cNvPr>
          <p:cNvPicPr>
            <a:picLocks noChangeAspect="1"/>
          </p:cNvPicPr>
          <p:nvPr/>
        </p:nvPicPr>
        <p:blipFill>
          <a:blip r:embed="rId4"/>
          <a:stretch>
            <a:fillRect/>
          </a:stretch>
        </p:blipFill>
        <p:spPr>
          <a:xfrm>
            <a:off x="5868985" y="2828344"/>
            <a:ext cx="2417619" cy="1667835"/>
          </a:xfrm>
          <a:prstGeom prst="rect">
            <a:avLst/>
          </a:prstGeom>
          <a:ln>
            <a:noFill/>
          </a:ln>
          <a:effectLst/>
        </p:spPr>
      </p:pic>
      <p:sp>
        <p:nvSpPr>
          <p:cNvPr id="6" name="Title 5">
            <a:extLst>
              <a:ext uri="{FF2B5EF4-FFF2-40B4-BE49-F238E27FC236}">
                <a16:creationId xmlns:a16="http://schemas.microsoft.com/office/drawing/2014/main" id="{F6F5004D-2991-4E31-866F-DAC413DE2A65}"/>
              </a:ext>
            </a:extLst>
          </p:cNvPr>
          <p:cNvSpPr>
            <a:spLocks noGrp="1"/>
          </p:cNvSpPr>
          <p:nvPr>
            <p:ph type="title"/>
          </p:nvPr>
        </p:nvSpPr>
        <p:spPr/>
        <p:txBody>
          <a:bodyPr/>
          <a:lstStyle/>
          <a:p>
            <a:r>
              <a:rPr lang="hr-HR" dirty="0"/>
              <a:t>University </a:t>
            </a:r>
            <a:r>
              <a:rPr lang="hr-HR" dirty="0" err="1"/>
              <a:t>computing</a:t>
            </a:r>
            <a:r>
              <a:rPr lang="hr-HR" dirty="0"/>
              <a:t> centre - SRCE</a:t>
            </a:r>
            <a:endParaRPr lang="en-GB" dirty="0"/>
          </a:p>
        </p:txBody>
      </p:sp>
      <p:pic>
        <p:nvPicPr>
          <p:cNvPr id="5" name="Slika 3">
            <a:extLst>
              <a:ext uri="{FF2B5EF4-FFF2-40B4-BE49-F238E27FC236}">
                <a16:creationId xmlns:a16="http://schemas.microsoft.com/office/drawing/2014/main" id="{F041B947-8C62-4AE5-967F-DD8559958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528" y="2885440"/>
            <a:ext cx="2417620" cy="1610739"/>
          </a:xfrm>
          <a:prstGeom prst="rect">
            <a:avLst/>
          </a:prstGeom>
          <a:ln>
            <a:noFill/>
          </a:ln>
          <a:effectLst/>
        </p:spPr>
      </p:pic>
      <p:sp>
        <p:nvSpPr>
          <p:cNvPr id="9" name="Rectangle 8">
            <a:extLst>
              <a:ext uri="{FF2B5EF4-FFF2-40B4-BE49-F238E27FC236}">
                <a16:creationId xmlns:a16="http://schemas.microsoft.com/office/drawing/2014/main" id="{B850A944-68D3-4AA9-84D1-45F11E9586DE}"/>
              </a:ext>
            </a:extLst>
          </p:cNvPr>
          <p:cNvSpPr/>
          <p:nvPr/>
        </p:nvSpPr>
        <p:spPr>
          <a:xfrm>
            <a:off x="947528" y="1157041"/>
            <a:ext cx="2417620" cy="17283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b="1" dirty="0" err="1">
                <a:solidFill>
                  <a:schemeClr val="tx1">
                    <a:lumMod val="75000"/>
                    <a:lumOff val="25000"/>
                  </a:schemeClr>
                </a:solidFill>
                <a:latin typeface="Arial" panose="020B0604020202020204" pitchFamily="34" charset="0"/>
                <a:cs typeface="Arial" panose="020B0604020202020204" pitchFamily="34" charset="0"/>
              </a:rPr>
              <a:t>Organisation</a:t>
            </a: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 170 employees</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11 organizational units</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3 locations</a:t>
            </a:r>
          </a:p>
        </p:txBody>
      </p:sp>
      <p:grpSp>
        <p:nvGrpSpPr>
          <p:cNvPr id="10" name="Group 9">
            <a:extLst>
              <a:ext uri="{FF2B5EF4-FFF2-40B4-BE49-F238E27FC236}">
                <a16:creationId xmlns:a16="http://schemas.microsoft.com/office/drawing/2014/main" id="{62C4143A-CC43-478A-8FDD-04B5E696B7FC}"/>
              </a:ext>
            </a:extLst>
          </p:cNvPr>
          <p:cNvGrpSpPr/>
          <p:nvPr/>
        </p:nvGrpSpPr>
        <p:grpSpPr>
          <a:xfrm rot="17519230">
            <a:off x="1012978" y="1208425"/>
            <a:ext cx="340659" cy="340659"/>
            <a:chOff x="3609787" y="1688350"/>
            <a:chExt cx="340659" cy="340659"/>
          </a:xfrm>
          <a:solidFill>
            <a:srgbClr val="DD3F34"/>
          </a:solidFill>
        </p:grpSpPr>
        <p:sp>
          <p:nvSpPr>
            <p:cNvPr id="11" name="Block Arc 10">
              <a:extLst>
                <a:ext uri="{FF2B5EF4-FFF2-40B4-BE49-F238E27FC236}">
                  <a16:creationId xmlns:a16="http://schemas.microsoft.com/office/drawing/2014/main" id="{4666ACC1-978F-4C83-851E-C67C12CCFD01}"/>
                </a:ext>
              </a:extLst>
            </p:cNvPr>
            <p:cNvSpPr/>
            <p:nvPr/>
          </p:nvSpPr>
          <p:spPr>
            <a:xfrm>
              <a:off x="3609787" y="1688350"/>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Oval 11">
              <a:extLst>
                <a:ext uri="{FF2B5EF4-FFF2-40B4-BE49-F238E27FC236}">
                  <a16:creationId xmlns:a16="http://schemas.microsoft.com/office/drawing/2014/main" id="{438729BC-0748-4048-961D-8CC6878FAC62}"/>
                </a:ext>
              </a:extLst>
            </p:cNvPr>
            <p:cNvSpPr/>
            <p:nvPr/>
          </p:nvSpPr>
          <p:spPr>
            <a:xfrm>
              <a:off x="3645930" y="1775011"/>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484DC42E-D239-46C3-AAE5-E478E4F56813}"/>
              </a:ext>
            </a:extLst>
          </p:cNvPr>
          <p:cNvSpPr/>
          <p:nvPr/>
        </p:nvSpPr>
        <p:spPr>
          <a:xfrm>
            <a:off x="5868985" y="1170339"/>
            <a:ext cx="2417620" cy="17283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supporting digital transformation of education, research and business in the academic and science.</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promoting Open Science and Open Education.</a:t>
            </a:r>
          </a:p>
        </p:txBody>
      </p:sp>
      <p:grpSp>
        <p:nvGrpSpPr>
          <p:cNvPr id="15" name="Group 14">
            <a:extLst>
              <a:ext uri="{FF2B5EF4-FFF2-40B4-BE49-F238E27FC236}">
                <a16:creationId xmlns:a16="http://schemas.microsoft.com/office/drawing/2014/main" id="{1D9B1B22-34EB-441C-87B9-9CCA1D24793B}"/>
              </a:ext>
            </a:extLst>
          </p:cNvPr>
          <p:cNvGrpSpPr/>
          <p:nvPr/>
        </p:nvGrpSpPr>
        <p:grpSpPr>
          <a:xfrm rot="17519230">
            <a:off x="5934435" y="1221723"/>
            <a:ext cx="340659" cy="340659"/>
            <a:chOff x="3609787" y="1688350"/>
            <a:chExt cx="340659" cy="340659"/>
          </a:xfrm>
          <a:solidFill>
            <a:srgbClr val="45C0AC"/>
          </a:solidFill>
        </p:grpSpPr>
        <p:sp>
          <p:nvSpPr>
            <p:cNvPr id="16" name="Block Arc 15">
              <a:extLst>
                <a:ext uri="{FF2B5EF4-FFF2-40B4-BE49-F238E27FC236}">
                  <a16:creationId xmlns:a16="http://schemas.microsoft.com/office/drawing/2014/main" id="{DF64A7E5-2A34-4C8E-92CA-FDC1885EAE5D}"/>
                </a:ext>
              </a:extLst>
            </p:cNvPr>
            <p:cNvSpPr/>
            <p:nvPr/>
          </p:nvSpPr>
          <p:spPr>
            <a:xfrm>
              <a:off x="3609787" y="1688350"/>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a:extLst>
                <a:ext uri="{FF2B5EF4-FFF2-40B4-BE49-F238E27FC236}">
                  <a16:creationId xmlns:a16="http://schemas.microsoft.com/office/drawing/2014/main" id="{6AF8CC83-1F2F-4E9F-B3B2-7C3297904409}"/>
                </a:ext>
              </a:extLst>
            </p:cNvPr>
            <p:cNvSpPr/>
            <p:nvPr/>
          </p:nvSpPr>
          <p:spPr>
            <a:xfrm>
              <a:off x="3645930" y="1775011"/>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DB7EB3C3-8B69-4F31-914B-CBB6A9238AEE}"/>
              </a:ext>
            </a:extLst>
          </p:cNvPr>
          <p:cNvSpPr/>
          <p:nvPr/>
        </p:nvSpPr>
        <p:spPr>
          <a:xfrm>
            <a:off x="3365148" y="2882918"/>
            <a:ext cx="2503836" cy="16107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b="1" dirty="0">
                <a:solidFill>
                  <a:srgbClr val="333333"/>
                </a:solidFill>
                <a:latin typeface="+mj-lt"/>
              </a:rPr>
              <a:t>    t</a:t>
            </a:r>
            <a:r>
              <a:rPr lang="en-GB" sz="1200" b="1" i="0" dirty="0">
                <a:solidFill>
                  <a:srgbClr val="333333"/>
                </a:solidFill>
                <a:effectLst/>
                <a:latin typeface="+mj-lt"/>
              </a:rPr>
              <a:t>hat builds and operate national e-infrastructure and digital services</a:t>
            </a:r>
            <a:r>
              <a:rPr lang="en-GB" sz="1200" b="0" i="0" dirty="0">
                <a:solidFill>
                  <a:srgbClr val="333333"/>
                </a:solidFill>
                <a:effectLst/>
                <a:latin typeface="+mj-lt"/>
              </a:rPr>
              <a:t> </a:t>
            </a:r>
          </a:p>
          <a:p>
            <a:pPr algn="ctr" defTabSz="685783">
              <a:spcAft>
                <a:spcPts val="600"/>
              </a:spcAft>
              <a:defRPr/>
            </a:pPr>
            <a:r>
              <a:rPr lang="en-GB" sz="1200" b="0" i="0" dirty="0">
                <a:solidFill>
                  <a:srgbClr val="333333"/>
                </a:solidFill>
                <a:effectLst/>
                <a:latin typeface="+mj-lt"/>
              </a:rPr>
              <a:t>30 public services for the needs of the academic and scientific community in Croatia</a:t>
            </a:r>
            <a:endParaRPr lang="en-GB" sz="1200" dirty="0">
              <a:solidFill>
                <a:schemeClr val="tx1">
                  <a:lumMod val="75000"/>
                  <a:lumOff val="25000"/>
                </a:schemeClr>
              </a:solidFill>
              <a:latin typeface="+mj-lt"/>
              <a:cs typeface="Arial" panose="020B0604020202020204" pitchFamily="34" charset="0"/>
            </a:endParaRPr>
          </a:p>
        </p:txBody>
      </p:sp>
      <p:grpSp>
        <p:nvGrpSpPr>
          <p:cNvPr id="22" name="Group 21">
            <a:extLst>
              <a:ext uri="{FF2B5EF4-FFF2-40B4-BE49-F238E27FC236}">
                <a16:creationId xmlns:a16="http://schemas.microsoft.com/office/drawing/2014/main" id="{BF6561E4-A362-4E33-93C1-2AA69ED99286}"/>
              </a:ext>
            </a:extLst>
          </p:cNvPr>
          <p:cNvGrpSpPr/>
          <p:nvPr/>
        </p:nvGrpSpPr>
        <p:grpSpPr>
          <a:xfrm rot="17519230">
            <a:off x="3416529" y="2939198"/>
            <a:ext cx="340659" cy="340659"/>
            <a:chOff x="3609787" y="1688350"/>
            <a:chExt cx="340659" cy="340659"/>
          </a:xfrm>
        </p:grpSpPr>
        <p:sp>
          <p:nvSpPr>
            <p:cNvPr id="23" name="Block Arc 22">
              <a:extLst>
                <a:ext uri="{FF2B5EF4-FFF2-40B4-BE49-F238E27FC236}">
                  <a16:creationId xmlns:a16="http://schemas.microsoft.com/office/drawing/2014/main" id="{F3FDB73C-3F6F-4460-97BF-34D0134E038F}"/>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Oval 23">
              <a:extLst>
                <a:ext uri="{FF2B5EF4-FFF2-40B4-BE49-F238E27FC236}">
                  <a16:creationId xmlns:a16="http://schemas.microsoft.com/office/drawing/2014/main" id="{D62B68CF-F044-48F2-8F82-F6AF568390F3}"/>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ooter Placeholder 4">
            <a:extLst>
              <a:ext uri="{FF2B5EF4-FFF2-40B4-BE49-F238E27FC236}">
                <a16:creationId xmlns:a16="http://schemas.microsoft.com/office/drawing/2014/main" id="{7D7BBAC5-793F-43CE-9A45-E12FF42ABC64}"/>
              </a:ext>
            </a:extLst>
          </p:cNvPr>
          <p:cNvSpPr>
            <a:spLocks noGrp="1"/>
          </p:cNvSpPr>
          <p:nvPr>
            <p:ph type="ftr" sz="quarter" idx="11"/>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dirty="0"/>
              <a:t>T</a:t>
            </a:r>
            <a:r>
              <a:rPr lang="en-GB" dirty="0"/>
              <a:t>he EOSC Festival 2023 - EOSC National Tripartite Event Poland</a:t>
            </a:r>
            <a:endParaRPr lang="hr-HR" dirty="0"/>
          </a:p>
        </p:txBody>
      </p:sp>
      <p:sp>
        <p:nvSpPr>
          <p:cNvPr id="26" name="Date Placeholder 3">
            <a:extLst>
              <a:ext uri="{FF2B5EF4-FFF2-40B4-BE49-F238E27FC236}">
                <a16:creationId xmlns:a16="http://schemas.microsoft.com/office/drawing/2014/main" id="{6F597D6B-5BD2-4DBA-8188-D68F1742E8B5}"/>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dirty="0"/>
              <a:t>7</a:t>
            </a:r>
            <a:r>
              <a:rPr lang="hr-HR" baseline="30000" dirty="0"/>
              <a:t>th</a:t>
            </a:r>
            <a:r>
              <a:rPr lang="hr-HR" dirty="0"/>
              <a:t> </a:t>
            </a:r>
            <a:r>
              <a:rPr lang="hr-HR" dirty="0" err="1"/>
              <a:t>November</a:t>
            </a:r>
            <a:r>
              <a:rPr lang="hr-HR" dirty="0"/>
              <a:t> 2023</a:t>
            </a:r>
          </a:p>
        </p:txBody>
      </p:sp>
    </p:spTree>
    <p:extLst>
      <p:ext uri="{BB962C8B-B14F-4D97-AF65-F5344CB8AC3E}">
        <p14:creationId xmlns:p14="http://schemas.microsoft.com/office/powerpoint/2010/main" val="154737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lika 22">
            <a:extLst>
              <a:ext uri="{FF2B5EF4-FFF2-40B4-BE49-F238E27FC236}">
                <a16:creationId xmlns:a16="http://schemas.microsoft.com/office/drawing/2014/main" id="{FA3DC9B0-A723-41A4-BA1F-D59A3378A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573455" y="2357700"/>
            <a:ext cx="2008872" cy="1964672"/>
          </a:xfrm>
          <a:prstGeom prst="rect">
            <a:avLst/>
          </a:prstGeom>
        </p:spPr>
      </p:pic>
      <p:pic>
        <p:nvPicPr>
          <p:cNvPr id="20" name="Slika 23">
            <a:extLst>
              <a:ext uri="{FF2B5EF4-FFF2-40B4-BE49-F238E27FC236}">
                <a16:creationId xmlns:a16="http://schemas.microsoft.com/office/drawing/2014/main" id="{A96BF4C7-4D04-4070-B755-D301DF2EF074}"/>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4559979" y="1323975"/>
            <a:ext cx="2008871" cy="2034063"/>
          </a:xfrm>
          <a:prstGeom prst="rect">
            <a:avLst/>
          </a:prstGeom>
          <a:effectLst>
            <a:outerShdw blurRad="50800" dist="38100" dir="13500000" algn="br" rotWithShape="0">
              <a:prstClr val="black">
                <a:alpha val="40000"/>
              </a:prstClr>
            </a:outerShdw>
          </a:effectLst>
        </p:spPr>
      </p:pic>
      <p:grpSp>
        <p:nvGrpSpPr>
          <p:cNvPr id="7" name="Group 6"/>
          <p:cNvGrpSpPr/>
          <p:nvPr/>
        </p:nvGrpSpPr>
        <p:grpSpPr>
          <a:xfrm>
            <a:off x="549663" y="1366077"/>
            <a:ext cx="4745103" cy="2320770"/>
            <a:chOff x="1698059" y="1486118"/>
            <a:chExt cx="3798215" cy="1899451"/>
          </a:xfrm>
        </p:grpSpPr>
        <p:pic>
          <p:nvPicPr>
            <p:cNvPr id="8" name="Slika 22">
              <a:extLst>
                <a:ext uri="{FF2B5EF4-FFF2-40B4-BE49-F238E27FC236}">
                  <a16:creationId xmlns:a16="http://schemas.microsoft.com/office/drawing/2014/main" id="{C492D72A-1BE7-4E4D-AF7C-44CB2220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059" y="1486118"/>
              <a:ext cx="1608000" cy="1608000"/>
            </a:xfrm>
            <a:prstGeom prst="rect">
              <a:avLst/>
            </a:prstGeom>
          </p:spPr>
        </p:pic>
        <p:sp>
          <p:nvSpPr>
            <p:cNvPr id="9" name="TekstniOkvir 32">
              <a:extLst>
                <a:ext uri="{FF2B5EF4-FFF2-40B4-BE49-F238E27FC236}">
                  <a16:creationId xmlns:a16="http://schemas.microsoft.com/office/drawing/2014/main" id="{CE459E1B-C9B4-43B5-8AC7-BE93227D6F87}"/>
                </a:ext>
              </a:extLst>
            </p:cNvPr>
            <p:cNvSpPr txBox="1"/>
            <p:nvPr/>
          </p:nvSpPr>
          <p:spPr>
            <a:xfrm>
              <a:off x="4342942" y="2919051"/>
              <a:ext cx="1153332" cy="46651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and </a:t>
              </a:r>
              <a:r>
                <a:rPr lang="hr-HR" sz="1100" b="1" dirty="0" err="1">
                  <a:solidFill>
                    <a:prstClr val="white"/>
                  </a:solidFill>
                  <a:latin typeface="Arial" panose="020B0604020202020204" pitchFamily="34" charset="0"/>
                  <a:cs typeface="Arial" panose="020B0604020202020204" pitchFamily="34" charset="0"/>
                </a:rPr>
                <a:t>university</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a:solidFill>
                    <a:prstClr val="white"/>
                  </a:solidFill>
                  <a:latin typeface="Arial" panose="020B0604020202020204" pitchFamily="34" charset="0"/>
                  <a:cs typeface="Arial" panose="020B0604020202020204" pitchFamily="34" charset="0"/>
                </a:rPr>
                <a:t>e-</a:t>
              </a:r>
              <a:r>
                <a:rPr lang="hr-HR" sz="1100" b="1" dirty="0" err="1">
                  <a:solidFill>
                    <a:prstClr val="white"/>
                  </a:solidFill>
                  <a:latin typeface="Arial" panose="020B0604020202020204" pitchFamily="34" charset="0"/>
                  <a:cs typeface="Arial" panose="020B0604020202020204" pitchFamily="34" charset="0"/>
                </a:rPr>
                <a:t>learning</a:t>
              </a:r>
              <a:r>
                <a:rPr lang="hr-HR" sz="1100" b="1" dirty="0">
                  <a:solidFill>
                    <a:prstClr val="white"/>
                  </a:solidFill>
                  <a:latin typeface="Arial" panose="020B0604020202020204" pitchFamily="34" charset="0"/>
                  <a:cs typeface="Arial" panose="020B0604020202020204" pitchFamily="34" charset="0"/>
                </a:rPr>
                <a:t> centre</a:t>
              </a:r>
            </a:p>
          </p:txBody>
        </p:sp>
      </p:grpSp>
      <p:grpSp>
        <p:nvGrpSpPr>
          <p:cNvPr id="4" name="Group 3"/>
          <p:cNvGrpSpPr/>
          <p:nvPr/>
        </p:nvGrpSpPr>
        <p:grpSpPr>
          <a:xfrm>
            <a:off x="-447675" y="2089411"/>
            <a:ext cx="2590225" cy="2194451"/>
            <a:chOff x="909771" y="2592126"/>
            <a:chExt cx="2073345" cy="1822549"/>
          </a:xfrm>
        </p:grpSpPr>
        <p:pic>
          <p:nvPicPr>
            <p:cNvPr id="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9771" y="2806675"/>
              <a:ext cx="1608000" cy="1608000"/>
            </a:xfrm>
            <a:prstGeom prst="rect">
              <a:avLst/>
            </a:prstGeom>
          </p:spPr>
        </p:pic>
        <p:sp>
          <p:nvSpPr>
            <p:cNvPr id="6" name="TekstniOkvir 31">
              <a:extLst>
                <a:ext uri="{FF2B5EF4-FFF2-40B4-BE49-F238E27FC236}">
                  <a16:creationId xmlns:a16="http://schemas.microsoft.com/office/drawing/2014/main" id="{DAA6FBD2-D32E-4CCC-9F11-47AD3DF8F7A8}"/>
                </a:ext>
              </a:extLst>
            </p:cNvPr>
            <p:cNvSpPr txBox="1"/>
            <p:nvPr/>
          </p:nvSpPr>
          <p:spPr>
            <a:xfrm>
              <a:off x="2012427" y="2592126"/>
              <a:ext cx="970689" cy="217274"/>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AAI@EduHr</a:t>
              </a:r>
              <a:endParaRPr lang="en-GB" sz="1100" b="1"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a:off x="156016" y="1373215"/>
            <a:ext cx="4420418" cy="2266728"/>
            <a:chOff x="1390807" y="1479981"/>
            <a:chExt cx="3533730" cy="1852990"/>
          </a:xfrm>
        </p:grpSpPr>
        <p:pic>
          <p:nvPicPr>
            <p:cNvPr id="14"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16537" y="1479981"/>
              <a:ext cx="1608000" cy="1608000"/>
            </a:xfrm>
            <a:prstGeom prst="rect">
              <a:avLst/>
            </a:prstGeom>
          </p:spPr>
        </p:pic>
        <p:sp>
          <p:nvSpPr>
            <p:cNvPr id="15" name="TekstniOkvir 34">
              <a:extLst>
                <a:ext uri="{FF2B5EF4-FFF2-40B4-BE49-F238E27FC236}">
                  <a16:creationId xmlns:a16="http://schemas.microsoft.com/office/drawing/2014/main" id="{6FAB6D04-5497-475A-BC69-14DD4631FD2A}"/>
                </a:ext>
              </a:extLst>
            </p:cNvPr>
            <p:cNvSpPr txBox="1"/>
            <p:nvPr/>
          </p:nvSpPr>
          <p:spPr>
            <a:xfrm>
              <a:off x="1390807" y="2703973"/>
              <a:ext cx="968942" cy="628998"/>
            </a:xfrm>
            <a:prstGeom prst="rect">
              <a:avLst/>
            </a:prstGeom>
            <a:noFill/>
          </p:spPr>
          <p:txBody>
            <a:bodyPr wrap="square" rtlCol="0">
              <a:spAutoFit/>
            </a:bodyPr>
            <a:lstStyle/>
            <a:p>
              <a:pPr algn="ctr" defTabSz="914377">
                <a:defRPr/>
              </a:pPr>
              <a:r>
                <a:rPr lang="pl-PL" sz="1100" b="1" dirty="0">
                  <a:solidFill>
                    <a:prstClr val="white"/>
                  </a:solidFill>
                  <a:latin typeface="Arial" panose="020B0604020202020204" pitchFamily="34" charset="0"/>
                  <a:cs typeface="Arial" panose="020B0604020202020204" pitchFamily="34" charset="0"/>
                </a:rPr>
                <a:t>National Competence Centre for </a:t>
              </a:r>
              <a:br>
                <a:rPr lang="pl-PL" sz="1100" b="1" dirty="0">
                  <a:solidFill>
                    <a:prstClr val="white"/>
                  </a:solidFill>
                  <a:latin typeface="Arial" panose="020B0604020202020204" pitchFamily="34" charset="0"/>
                  <a:cs typeface="Arial" panose="020B0604020202020204" pitchFamily="34" charset="0"/>
                </a:rPr>
              </a:br>
              <a:r>
                <a:rPr lang="pl-PL" sz="1100" b="1" dirty="0">
                  <a:solidFill>
                    <a:prstClr val="white"/>
                  </a:solidFill>
                  <a:latin typeface="Arial" panose="020B0604020202020204" pitchFamily="34" charset="0"/>
                  <a:cs typeface="Arial" panose="020B0604020202020204" pitchFamily="34" charset="0"/>
                </a:rPr>
                <a:t>HPC</a:t>
              </a:r>
              <a:endParaRPr lang="hr-HR" sz="1100" b="1" dirty="0">
                <a:solidFill>
                  <a:prstClr val="white"/>
                </a:solidFill>
                <a:latin typeface="Arial" panose="020B0604020202020204" pitchFamily="34" charset="0"/>
                <a:cs typeface="Arial" panose="020B0604020202020204" pitchFamily="34" charset="0"/>
              </a:endParaRPr>
            </a:p>
          </p:txBody>
        </p:sp>
      </p:grpSp>
      <p:sp>
        <p:nvSpPr>
          <p:cNvPr id="19" name="TekstniOkvir 35">
            <a:extLst>
              <a:ext uri="{FF2B5EF4-FFF2-40B4-BE49-F238E27FC236}">
                <a16:creationId xmlns:a16="http://schemas.microsoft.com/office/drawing/2014/main" id="{7592B448-0B92-4E5F-8ECD-1F95039C19AC}"/>
              </a:ext>
            </a:extLst>
          </p:cNvPr>
          <p:cNvSpPr txBox="1"/>
          <p:nvPr/>
        </p:nvSpPr>
        <p:spPr>
          <a:xfrm>
            <a:off x="4830367" y="2154368"/>
            <a:ext cx="1503450" cy="600164"/>
          </a:xfrm>
          <a:prstGeom prst="rect">
            <a:avLst/>
          </a:prstGeom>
          <a:noFill/>
        </p:spPr>
        <p:txBody>
          <a:bodyPr wrap="square" rtlCol="0">
            <a:spAutoFit/>
          </a:bodyPr>
          <a:lstStyle/>
          <a:p>
            <a:pPr algn="ctr" defTabSz="914377">
              <a:defRPr/>
            </a:pPr>
            <a:r>
              <a:rPr lang="pl-PL" sz="1100" b="1" dirty="0">
                <a:solidFill>
                  <a:schemeClr val="tx1">
                    <a:lumMod val="75000"/>
                    <a:lumOff val="25000"/>
                  </a:schemeClr>
                </a:solidFill>
                <a:latin typeface="Arial" panose="020B0604020202020204" pitchFamily="34" charset="0"/>
                <a:cs typeface="Arial" panose="020B0604020202020204" pitchFamily="34" charset="0"/>
              </a:rPr>
              <a:t>Croatian scientific and educational cloud (HR-ZOO)</a:t>
            </a:r>
            <a:endParaRPr lang="hr-HR" sz="11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1559319" y="1994640"/>
            <a:ext cx="2746719" cy="2307963"/>
            <a:chOff x="2507297" y="1980262"/>
            <a:chExt cx="2198610" cy="1916826"/>
          </a:xfrm>
        </p:grpSpPr>
        <p:pic>
          <p:nvPicPr>
            <p:cNvPr id="1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07297" y="2289088"/>
              <a:ext cx="1608000" cy="1608000"/>
            </a:xfrm>
            <a:prstGeom prst="rect">
              <a:avLst/>
            </a:prstGeom>
          </p:spPr>
        </p:pic>
        <p:sp>
          <p:nvSpPr>
            <p:cNvPr id="12" name="TekstniOkvir 33">
              <a:extLst>
                <a:ext uri="{FF2B5EF4-FFF2-40B4-BE49-F238E27FC236}">
                  <a16:creationId xmlns:a16="http://schemas.microsoft.com/office/drawing/2014/main" id="{09502642-EB58-429C-A107-1C510E1FA454}"/>
                </a:ext>
              </a:extLst>
            </p:cNvPr>
            <p:cNvSpPr txBox="1"/>
            <p:nvPr/>
          </p:nvSpPr>
          <p:spPr>
            <a:xfrm>
              <a:off x="3735217" y="1980262"/>
              <a:ext cx="970690" cy="47339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r>
                <a:rPr lang="hr-HR" sz="1100" b="1" dirty="0" err="1">
                  <a:solidFill>
                    <a:prstClr val="white"/>
                  </a:solidFill>
                  <a:latin typeface="Arial" panose="020B0604020202020204" pitchFamily="34" charset="0"/>
                  <a:cs typeface="Arial" panose="020B0604020202020204" pitchFamily="34" charset="0"/>
                </a:rPr>
                <a:t>eduroam</a:t>
              </a:r>
              <a:r>
                <a:rPr lang="hr-HR" sz="1100" b="1" dirty="0">
                  <a:solidFill>
                    <a:prstClr val="white"/>
                  </a:solidFill>
                  <a:latin typeface="Arial" panose="020B0604020202020204" pitchFamily="34" charset="0"/>
                  <a:cs typeface="Arial" panose="020B0604020202020204" pitchFamily="34" charset="0"/>
                </a:rPr>
                <a:t> operator</a:t>
              </a:r>
            </a:p>
          </p:txBody>
        </p:sp>
      </p:grpSp>
      <p:grpSp>
        <p:nvGrpSpPr>
          <p:cNvPr id="24" name="Group 23"/>
          <p:cNvGrpSpPr/>
          <p:nvPr/>
        </p:nvGrpSpPr>
        <p:grpSpPr>
          <a:xfrm>
            <a:off x="6555021" y="1416040"/>
            <a:ext cx="1997265" cy="1927446"/>
            <a:chOff x="6162069" y="1558123"/>
            <a:chExt cx="1608000" cy="1608000"/>
          </a:xfrm>
        </p:grpSpPr>
        <p:pic>
          <p:nvPicPr>
            <p:cNvPr id="2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6162069" y="1558123"/>
              <a:ext cx="1608000" cy="1608000"/>
            </a:xfrm>
            <a:prstGeom prst="rect">
              <a:avLst/>
            </a:prstGeom>
          </p:spPr>
        </p:pic>
        <p:sp>
          <p:nvSpPr>
            <p:cNvPr id="26" name="TekstniOkvir 37">
              <a:extLst>
                <a:ext uri="{FF2B5EF4-FFF2-40B4-BE49-F238E27FC236}">
                  <a16:creationId xmlns:a16="http://schemas.microsoft.com/office/drawing/2014/main" id="{8C4A753F-1EB4-43BA-8853-C406524123F3}"/>
                </a:ext>
              </a:extLst>
            </p:cNvPr>
            <p:cNvSpPr txBox="1"/>
            <p:nvPr/>
          </p:nvSpPr>
          <p:spPr>
            <a:xfrm flipH="1">
              <a:off x="6606150" y="2175983"/>
              <a:ext cx="755148" cy="354765"/>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p>
            <a:p>
              <a:pPr algn="ctr" defTabSz="914377">
                <a:defRPr/>
              </a:pPr>
              <a:r>
                <a:rPr lang="hr-HR" sz="1100" b="1" dirty="0">
                  <a:solidFill>
                    <a:prstClr val="white"/>
                  </a:solidFill>
                  <a:latin typeface="Arial" panose="020B0604020202020204" pitchFamily="34" charset="0"/>
                  <a:cs typeface="Arial" panose="020B0604020202020204" pitchFamily="34" charset="0"/>
                </a:rPr>
                <a:t>RDA </a:t>
              </a:r>
              <a:r>
                <a:rPr lang="hr-HR" sz="1100" b="1" dirty="0" err="1">
                  <a:solidFill>
                    <a:prstClr val="white"/>
                  </a:solidFill>
                  <a:latin typeface="Arial" panose="020B0604020202020204" pitchFamily="34" charset="0"/>
                  <a:cs typeface="Arial" panose="020B0604020202020204" pitchFamily="34" charset="0"/>
                </a:rPr>
                <a:t>node</a:t>
              </a:r>
              <a:endParaRPr lang="hr-HR" sz="1100" b="1" dirty="0">
                <a:solidFill>
                  <a:prstClr val="white"/>
                </a:solidFill>
                <a:latin typeface="Arial" panose="020B0604020202020204" pitchFamily="34" charset="0"/>
                <a:cs typeface="Arial" panose="020B0604020202020204" pitchFamily="34" charset="0"/>
              </a:endParaRPr>
            </a:p>
          </p:txBody>
        </p:sp>
      </p:grpSp>
      <p:pic>
        <p:nvPicPr>
          <p:cNvPr id="3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7565370" y="2358956"/>
            <a:ext cx="1978680" cy="2003494"/>
          </a:xfrm>
          <a:prstGeom prst="rect">
            <a:avLst/>
          </a:prstGeom>
        </p:spPr>
      </p:pic>
      <p:sp>
        <p:nvSpPr>
          <p:cNvPr id="34" name="TekstniOkvir 37">
            <a:extLst>
              <a:ext uri="{FF2B5EF4-FFF2-40B4-BE49-F238E27FC236}">
                <a16:creationId xmlns:a16="http://schemas.microsoft.com/office/drawing/2014/main" id="{FA682755-DD86-0842-B3E3-590156907A7B}"/>
              </a:ext>
            </a:extLst>
          </p:cNvPr>
          <p:cNvSpPr txBox="1"/>
          <p:nvPr/>
        </p:nvSpPr>
        <p:spPr>
          <a:xfrm flipH="1">
            <a:off x="1768332" y="2632347"/>
            <a:ext cx="1586114" cy="1277273"/>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Support</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err="1">
                <a:solidFill>
                  <a:prstClr val="white"/>
                </a:solidFill>
                <a:latin typeface="Arial" panose="020B0604020202020204" pitchFamily="34" charset="0"/>
                <a:cs typeface="Arial" panose="020B0604020202020204" pitchFamily="34" charset="0"/>
              </a:rPr>
              <a:t>centres</a:t>
            </a:r>
            <a:r>
              <a:rPr lang="hr-HR" sz="1100" b="1" dirty="0">
                <a:solidFill>
                  <a:prstClr val="white"/>
                </a:solidFill>
                <a:latin typeface="Arial" panose="020B0604020202020204" pitchFamily="34" charset="0"/>
                <a:cs typeface="Arial" panose="020B0604020202020204" pitchFamily="34" charset="0"/>
              </a:rPr>
              <a:t> for </a:t>
            </a:r>
            <a:r>
              <a:rPr lang="hr-HR" sz="1100" b="1" dirty="0" err="1">
                <a:solidFill>
                  <a:prstClr val="white"/>
                </a:solidFill>
                <a:latin typeface="Arial" panose="020B0604020202020204" pitchFamily="34" charset="0"/>
                <a:cs typeface="Arial" panose="020B0604020202020204" pitchFamily="34" charset="0"/>
              </a:rPr>
              <a:t>information</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systems</a:t>
            </a:r>
            <a:r>
              <a:rPr lang="hr-HR" sz="1100" b="1" dirty="0">
                <a:solidFill>
                  <a:prstClr val="white"/>
                </a:solidFill>
                <a:latin typeface="Arial" panose="020B0604020202020204" pitchFamily="34" charset="0"/>
                <a:cs typeface="Arial" panose="020B0604020202020204" pitchFamily="34" charset="0"/>
              </a:rPr>
              <a:t> ISVU, ISSP,</a:t>
            </a:r>
          </a:p>
          <a:p>
            <a:pPr algn="ctr" defTabSz="914377">
              <a:defRPr/>
            </a:pPr>
            <a:r>
              <a:rPr lang="hr-HR" sz="1100" b="1" dirty="0" err="1">
                <a:solidFill>
                  <a:prstClr val="white"/>
                </a:solidFill>
                <a:latin typeface="Arial" panose="020B0604020202020204" pitchFamily="34" charset="0"/>
                <a:cs typeface="Arial" panose="020B0604020202020204" pitchFamily="34" charset="0"/>
              </a:rPr>
              <a:t>CroRIS</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ISeVO</a:t>
            </a:r>
            <a:endParaRPr lang="hr-HR" sz="1100" b="1" dirty="0">
              <a:solidFill>
                <a:prstClr val="white"/>
              </a:solidFill>
              <a:latin typeface="Arial" panose="020B0604020202020204" pitchFamily="34" charset="0"/>
              <a:cs typeface="Arial" panose="020B0604020202020204" pitchFamily="34" charset="0"/>
            </a:endParaRPr>
          </a:p>
          <a:p>
            <a:pPr algn="ctr" defTabSz="914377">
              <a:defRPr/>
            </a:pPr>
            <a:br>
              <a:rPr lang="hr-HR" sz="1100" b="1" dirty="0">
                <a:solidFill>
                  <a:prstClr val="white"/>
                </a:solidFill>
                <a:latin typeface="Arial" panose="020B0604020202020204" pitchFamily="34" charset="0"/>
                <a:cs typeface="Arial" panose="020B0604020202020204" pitchFamily="34" charset="0"/>
              </a:rPr>
            </a:br>
            <a:endParaRPr lang="hr-HR" sz="1100" b="1" dirty="0">
              <a:solidFill>
                <a:prstClr val="white"/>
              </a:solidFill>
              <a:latin typeface="Arial" panose="020B0604020202020204" pitchFamily="34" charset="0"/>
              <a:cs typeface="Arial" panose="020B0604020202020204" pitchFamily="34" charset="0"/>
            </a:endParaRPr>
          </a:p>
        </p:txBody>
      </p:sp>
      <p:sp>
        <p:nvSpPr>
          <p:cNvPr id="37" name="TekstniOkvir 37">
            <a:extLst>
              <a:ext uri="{FF2B5EF4-FFF2-40B4-BE49-F238E27FC236}">
                <a16:creationId xmlns:a16="http://schemas.microsoft.com/office/drawing/2014/main" id="{8C4A753F-1EB4-43BA-8853-C406524123F3}"/>
              </a:ext>
            </a:extLst>
          </p:cNvPr>
          <p:cNvSpPr txBox="1"/>
          <p:nvPr/>
        </p:nvSpPr>
        <p:spPr>
          <a:xfrm flipH="1">
            <a:off x="7915928" y="3263193"/>
            <a:ext cx="937955" cy="261610"/>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EDIH …</a:t>
            </a:r>
          </a:p>
        </p:txBody>
      </p:sp>
      <p:sp>
        <p:nvSpPr>
          <p:cNvPr id="27" name="Title 26">
            <a:extLst>
              <a:ext uri="{FF2B5EF4-FFF2-40B4-BE49-F238E27FC236}">
                <a16:creationId xmlns:a16="http://schemas.microsoft.com/office/drawing/2014/main" id="{E5F7107F-9198-452D-AF13-F4C3158DF7BC}"/>
              </a:ext>
            </a:extLst>
          </p:cNvPr>
          <p:cNvSpPr>
            <a:spLocks noGrp="1"/>
          </p:cNvSpPr>
          <p:nvPr>
            <p:ph type="title"/>
          </p:nvPr>
        </p:nvSpPr>
        <p:spPr>
          <a:xfrm>
            <a:off x="616629" y="166177"/>
            <a:ext cx="7886700" cy="994172"/>
          </a:xfrm>
        </p:spPr>
        <p:txBody>
          <a:bodyPr/>
          <a:lstStyle/>
          <a:p>
            <a:r>
              <a:rPr lang="hr-HR" dirty="0"/>
              <a:t>SRCE &amp; </a:t>
            </a:r>
            <a:r>
              <a:rPr lang="hr-HR" dirty="0" err="1"/>
              <a:t>e+d+t-infrastructure</a:t>
            </a:r>
            <a:endParaRPr lang="en-GB" dirty="0"/>
          </a:p>
        </p:txBody>
      </p:sp>
      <p:pic>
        <p:nvPicPr>
          <p:cNvPr id="32" name="Slika 23">
            <a:extLst>
              <a:ext uri="{FF2B5EF4-FFF2-40B4-BE49-F238E27FC236}">
                <a16:creationId xmlns:a16="http://schemas.microsoft.com/office/drawing/2014/main" id="{0B62A5BC-A441-49CA-8C20-009D1E72E709}"/>
              </a:ext>
            </a:extLst>
          </p:cNvPr>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5400000">
            <a:off x="5621318" y="2394119"/>
            <a:ext cx="1902144" cy="1926000"/>
          </a:xfrm>
          <a:prstGeom prst="rect">
            <a:avLst/>
          </a:prstGeom>
          <a:ln>
            <a:noFill/>
          </a:ln>
          <a:effectLst>
            <a:outerShdw blurRad="190500" algn="tl" rotWithShape="0">
              <a:srgbClr val="000000">
                <a:alpha val="70000"/>
              </a:srgbClr>
            </a:outerShdw>
          </a:effectLst>
        </p:spPr>
      </p:pic>
      <p:sp>
        <p:nvSpPr>
          <p:cNvPr id="23" name="TekstniOkvir 37">
            <a:extLst>
              <a:ext uri="{FF2B5EF4-FFF2-40B4-BE49-F238E27FC236}">
                <a16:creationId xmlns:a16="http://schemas.microsoft.com/office/drawing/2014/main" id="{B9824490-EC4E-446C-AA85-5E19612D1822}"/>
              </a:ext>
            </a:extLst>
          </p:cNvPr>
          <p:cNvSpPr txBox="1"/>
          <p:nvPr/>
        </p:nvSpPr>
        <p:spPr>
          <a:xfrm flipH="1">
            <a:off x="6062424" y="2980595"/>
            <a:ext cx="1255642" cy="769441"/>
          </a:xfrm>
          <a:prstGeom prst="rect">
            <a:avLst/>
          </a:prstGeom>
          <a:noFill/>
        </p:spPr>
        <p:txBody>
          <a:bodyPr wrap="square" rtlCol="0">
            <a:spAutoFit/>
          </a:bodyPr>
          <a:lstStyle/>
          <a:p>
            <a:pPr algn="ctr" defTabSz="914377">
              <a:defRPr/>
            </a:pPr>
            <a:r>
              <a:rPr lang="hr-HR" sz="1100" b="1" dirty="0">
                <a:solidFill>
                  <a:schemeClr val="tx1">
                    <a:lumMod val="75000"/>
                    <a:lumOff val="25000"/>
                  </a:schemeClr>
                </a:solidFill>
                <a:latin typeface="Arial" panose="020B0604020202020204" pitchFamily="34" charset="0"/>
                <a:cs typeface="Arial" panose="020B0604020202020204" pitchFamily="34" charset="0"/>
              </a:rPr>
              <a:t>Croatian </a:t>
            </a:r>
          </a:p>
          <a:p>
            <a:pPr algn="ctr" defTabSz="914377">
              <a:defRPr/>
            </a:pPr>
            <a:r>
              <a:rPr lang="hr-HR" sz="1100" b="1" dirty="0">
                <a:solidFill>
                  <a:schemeClr val="tx1">
                    <a:lumMod val="75000"/>
                    <a:lumOff val="25000"/>
                  </a:schemeClr>
                </a:solidFill>
                <a:latin typeface="Arial" panose="020B0604020202020204" pitchFamily="34" charset="0"/>
                <a:cs typeface="Arial" panose="020B0604020202020204" pitchFamily="34" charset="0"/>
              </a:rPr>
              <a:t>Open Science Cloud </a:t>
            </a:r>
            <a:br>
              <a:rPr lang="hr-HR" sz="1100" b="1" dirty="0">
                <a:solidFill>
                  <a:schemeClr val="tx1">
                    <a:lumMod val="75000"/>
                    <a:lumOff val="25000"/>
                  </a:schemeClr>
                </a:solidFill>
                <a:latin typeface="Arial" panose="020B0604020202020204" pitchFamily="34" charset="0"/>
                <a:cs typeface="Arial" panose="020B0604020202020204" pitchFamily="34" charset="0"/>
              </a:rPr>
            </a:br>
            <a:r>
              <a:rPr lang="hr-HR" sz="1100" b="1" dirty="0">
                <a:solidFill>
                  <a:schemeClr val="tx1">
                    <a:lumMod val="75000"/>
                    <a:lumOff val="25000"/>
                  </a:schemeClr>
                </a:solidFill>
                <a:latin typeface="Arial" panose="020B0604020202020204" pitchFamily="34" charset="0"/>
                <a:cs typeface="Arial" panose="020B0604020202020204" pitchFamily="34" charset="0"/>
              </a:rPr>
              <a:t>(HR-OOZ)</a:t>
            </a:r>
          </a:p>
        </p:txBody>
      </p:sp>
      <p:cxnSp>
        <p:nvCxnSpPr>
          <p:cNvPr id="28" name="Straight Connector 27">
            <a:extLst>
              <a:ext uri="{FF2B5EF4-FFF2-40B4-BE49-F238E27FC236}">
                <a16:creationId xmlns:a16="http://schemas.microsoft.com/office/drawing/2014/main" id="{F89DF8A3-72BA-4171-ABE2-DCEA82001F0B}"/>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0" name="Footer Placeholder 4">
            <a:extLst>
              <a:ext uri="{FF2B5EF4-FFF2-40B4-BE49-F238E27FC236}">
                <a16:creationId xmlns:a16="http://schemas.microsoft.com/office/drawing/2014/main" id="{1A4AE830-EEE9-4D2D-8F90-F622F3823C1A}"/>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33" name="Date Placeholder 3">
            <a:extLst>
              <a:ext uri="{FF2B5EF4-FFF2-40B4-BE49-F238E27FC236}">
                <a16:creationId xmlns:a16="http://schemas.microsoft.com/office/drawing/2014/main" id="{2AD3EA68-5663-4808-8387-C5932A4CA14F}"/>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61968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D7B9-5FBF-4D02-8321-A47AAA56C0C2}"/>
              </a:ext>
            </a:extLst>
          </p:cNvPr>
          <p:cNvSpPr>
            <a:spLocks noGrp="1"/>
          </p:cNvSpPr>
          <p:nvPr>
            <p:ph type="title"/>
          </p:nvPr>
        </p:nvSpPr>
        <p:spPr/>
        <p:txBody>
          <a:bodyPr/>
          <a:lstStyle/>
          <a:p>
            <a:r>
              <a:rPr lang="hr-HR" dirty="0"/>
              <a:t>SRCE for Open Science</a:t>
            </a:r>
            <a:endParaRPr lang="en-GB" dirty="0"/>
          </a:p>
        </p:txBody>
      </p:sp>
      <p:sp>
        <p:nvSpPr>
          <p:cNvPr id="6" name="Rectangle 5">
            <a:extLst>
              <a:ext uri="{FF2B5EF4-FFF2-40B4-BE49-F238E27FC236}">
                <a16:creationId xmlns:a16="http://schemas.microsoft.com/office/drawing/2014/main" id="{503BCCEA-08B7-404A-A3B7-56F81A53C40C}"/>
              </a:ext>
            </a:extLst>
          </p:cNvPr>
          <p:cNvSpPr/>
          <p:nvPr/>
        </p:nvSpPr>
        <p:spPr>
          <a:xfrm>
            <a:off x="413501" y="1369219"/>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hr-HR" sz="1200" b="1" dirty="0">
                <a:solidFill>
                  <a:schemeClr val="tx1">
                    <a:lumMod val="75000"/>
                    <a:lumOff val="25000"/>
                  </a:schemeClr>
                </a:solidFill>
                <a:latin typeface="Arial" panose="020B0604020202020204" pitchFamily="34" charset="0"/>
                <a:cs typeface="Arial" panose="020B0604020202020204" pitchFamily="34" charset="0"/>
              </a:rPr>
              <a:t>Computing</a:t>
            </a:r>
          </a:p>
          <a:p>
            <a:pPr algn="ctr" defTabSz="685783">
              <a:defRPr/>
            </a:pPr>
            <a:br>
              <a:rPr lang="hr-HR" sz="1200" dirty="0">
                <a:solidFill>
                  <a:schemeClr val="tx1">
                    <a:lumMod val="75000"/>
                    <a:lumOff val="25000"/>
                  </a:schemeClr>
                </a:solidFill>
                <a:latin typeface="Arial" panose="020B0604020202020204" pitchFamily="34" charset="0"/>
                <a:cs typeface="Arial" panose="020B0604020202020204" pitchFamily="34" charset="0"/>
              </a:rPr>
            </a:br>
            <a:r>
              <a:rPr lang="hr-HR" sz="1200" dirty="0">
                <a:solidFill>
                  <a:schemeClr val="tx1">
                    <a:lumMod val="75000"/>
                    <a:lumOff val="25000"/>
                  </a:schemeClr>
                </a:solidFill>
                <a:latin typeface="Arial" panose="020B0604020202020204" pitchFamily="34" charset="0"/>
                <a:cs typeface="Arial" panose="020B0604020202020204" pitchFamily="34" charset="0"/>
              </a:rPr>
              <a:t>Advanced </a:t>
            </a:r>
            <a:r>
              <a:rPr lang="hr-HR" sz="1200" dirty="0" err="1">
                <a:solidFill>
                  <a:schemeClr val="tx1">
                    <a:lumMod val="75000"/>
                    <a:lumOff val="25000"/>
                  </a:schemeClr>
                </a:solidFill>
                <a:latin typeface="Arial" panose="020B0604020202020204" pitchFamily="34" charset="0"/>
                <a:cs typeface="Arial" panose="020B0604020202020204" pitchFamily="34" charset="0"/>
              </a:rPr>
              <a:t>computing</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r>
              <a:rPr lang="hr-HR" sz="1200" dirty="0">
                <a:solidFill>
                  <a:schemeClr val="tx1">
                    <a:lumMod val="75000"/>
                    <a:lumOff val="25000"/>
                  </a:schemeClr>
                </a:solidFill>
                <a:latin typeface="Arial" panose="020B0604020202020204" pitchFamily="34" charset="0"/>
                <a:cs typeface="Arial" panose="020B0604020202020204" pitchFamily="34" charset="0"/>
              </a:rPr>
              <a:t>Virtual data </a:t>
            </a:r>
            <a:r>
              <a:rPr lang="hr-HR" sz="1200" dirty="0" err="1">
                <a:solidFill>
                  <a:schemeClr val="tx1">
                    <a:lumMod val="75000"/>
                    <a:lumOff val="25000"/>
                  </a:schemeClr>
                </a:solidFill>
                <a:latin typeface="Arial" panose="020B0604020202020204" pitchFamily="34" charset="0"/>
                <a:cs typeface="Arial" panose="020B0604020202020204" pitchFamily="34" charset="0"/>
              </a:rPr>
              <a:t>centres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r>
              <a:rPr lang="hr-HR" sz="1200" dirty="0">
                <a:solidFill>
                  <a:schemeClr val="tx1">
                    <a:lumMod val="75000"/>
                    <a:lumOff val="25000"/>
                  </a:schemeClr>
                </a:solidFill>
                <a:latin typeface="Arial" panose="020B0604020202020204" pitchFamily="34" charset="0"/>
                <a:cs typeface="Arial" panose="020B0604020202020204" pitchFamily="34" charset="0"/>
              </a:rPr>
              <a:t>Scientific software</a:t>
            </a:r>
          </a:p>
          <a:p>
            <a:pPr algn="ctr" defTabSz="685783">
              <a:defRPr/>
            </a:pPr>
            <a:r>
              <a:rPr lang="hr-HR" sz="1200" dirty="0" err="1">
                <a:solidFill>
                  <a:schemeClr val="tx1">
                    <a:lumMod val="75000"/>
                    <a:lumOff val="25000"/>
                  </a:schemeClr>
                </a:solidFill>
                <a:latin typeface="Arial" panose="020B0604020202020204" pitchFamily="34" charset="0"/>
                <a:cs typeface="Arial" panose="020B0604020202020204" pitchFamily="34" charset="0"/>
              </a:rPr>
              <a:t>Specialiased</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hr-HR" sz="1200" dirty="0" err="1">
                <a:solidFill>
                  <a:schemeClr val="tx1">
                    <a:lumMod val="75000"/>
                    <a:lumOff val="25000"/>
                  </a:schemeClr>
                </a:solidFill>
                <a:latin typeface="Arial" panose="020B0604020202020204" pitchFamily="34" charset="0"/>
                <a:cs typeface="Arial" panose="020B0604020202020204" pitchFamily="34" charset="0"/>
              </a:rPr>
              <a:t>support</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10ACD5DF-F851-43C9-9FB7-965F1C66EB59}"/>
              </a:ext>
            </a:extLst>
          </p:cNvPr>
          <p:cNvGrpSpPr/>
          <p:nvPr/>
        </p:nvGrpSpPr>
        <p:grpSpPr>
          <a:xfrm rot="17519230">
            <a:off x="478951" y="1420603"/>
            <a:ext cx="340659" cy="340659"/>
            <a:chOff x="3609787" y="1688350"/>
            <a:chExt cx="340659" cy="340659"/>
          </a:xfrm>
        </p:grpSpPr>
        <p:sp>
          <p:nvSpPr>
            <p:cNvPr id="8" name="Block Arc 7">
              <a:extLst>
                <a:ext uri="{FF2B5EF4-FFF2-40B4-BE49-F238E27FC236}">
                  <a16:creationId xmlns:a16="http://schemas.microsoft.com/office/drawing/2014/main" id="{D8E5B264-5C51-421D-ADB3-DB6B51DE3FE7}"/>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a:extLst>
                <a:ext uri="{FF2B5EF4-FFF2-40B4-BE49-F238E27FC236}">
                  <a16:creationId xmlns:a16="http://schemas.microsoft.com/office/drawing/2014/main" id="{E0912B61-5A5B-4867-A953-2C6876BCFD31}"/>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E5C8B821-6C5A-4559-99DA-7AD7B63469A1}"/>
              </a:ext>
            </a:extLst>
          </p:cNvPr>
          <p:cNvSpPr/>
          <p:nvPr/>
        </p:nvSpPr>
        <p:spPr>
          <a:xfrm>
            <a:off x="2484167" y="1369219"/>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hr-HR" sz="1200" b="1" dirty="0">
                <a:solidFill>
                  <a:schemeClr val="tx1">
                    <a:lumMod val="75000"/>
                    <a:lumOff val="25000"/>
                  </a:schemeClr>
                </a:solidFill>
                <a:latin typeface="Arial" panose="020B0604020202020204" pitchFamily="34" charset="0"/>
                <a:cs typeface="Arial" panose="020B0604020202020204" pitchFamily="34" charset="0"/>
              </a:rPr>
              <a:t>Data </a:t>
            </a:r>
            <a:r>
              <a:rPr lang="hr-HR" sz="1200" b="1" dirty="0" err="1">
                <a:solidFill>
                  <a:schemeClr val="tx1">
                    <a:lumMod val="75000"/>
                    <a:lumOff val="25000"/>
                  </a:schemeClr>
                </a:solidFill>
                <a:latin typeface="Arial" panose="020B0604020202020204" pitchFamily="34" charset="0"/>
                <a:cs typeface="Arial" panose="020B0604020202020204" pitchFamily="34" charset="0"/>
              </a:rPr>
              <a:t>infrastructure</a:t>
            </a:r>
            <a:r>
              <a:rPr lang="hr-HR" sz="1200" b="1" dirty="0">
                <a:solidFill>
                  <a:schemeClr val="tx1">
                    <a:lumMod val="75000"/>
                    <a:lumOff val="25000"/>
                  </a:schemeClr>
                </a:solidFill>
                <a:latin typeface="Arial" panose="020B0604020202020204" pitchFamily="34" charset="0"/>
                <a:cs typeface="Arial" panose="020B0604020202020204" pitchFamily="34" charset="0"/>
              </a:rPr>
              <a:t> </a:t>
            </a:r>
            <a:br>
              <a:rPr lang="hr-HR" sz="1200" b="1" dirty="0">
                <a:solidFill>
                  <a:schemeClr val="tx1">
                    <a:lumMod val="75000"/>
                    <a:lumOff val="25000"/>
                  </a:schemeClr>
                </a:solidFill>
                <a:latin typeface="Arial" panose="020B0604020202020204" pitchFamily="34" charset="0"/>
                <a:cs typeface="Arial" panose="020B0604020202020204" pitchFamily="34" charset="0"/>
              </a:rPr>
            </a:br>
            <a:r>
              <a:rPr lang="hr-HR" sz="1200" b="1" dirty="0">
                <a:solidFill>
                  <a:schemeClr val="tx1">
                    <a:lumMod val="75000"/>
                    <a:lumOff val="25000"/>
                  </a:schemeClr>
                </a:solidFill>
                <a:latin typeface="Arial" panose="020B0604020202020204" pitchFamily="34" charset="0"/>
                <a:cs typeface="Arial" panose="020B0604020202020204" pitchFamily="34" charset="0"/>
              </a:rPr>
              <a:t>&amp; </a:t>
            </a:r>
            <a:r>
              <a:rPr lang="hr-HR" sz="1200" b="1" dirty="0" err="1">
                <a:solidFill>
                  <a:schemeClr val="tx1">
                    <a:lumMod val="75000"/>
                    <a:lumOff val="25000"/>
                  </a:schemeClr>
                </a:solidFill>
                <a:latin typeface="Arial" panose="020B0604020202020204" pitchFamily="34" charset="0"/>
                <a:cs typeface="Arial" panose="020B0604020202020204" pitchFamily="34" charset="0"/>
              </a:rPr>
              <a:t>services</a:t>
            </a: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A9C618E-95C1-4AE9-9C1B-CF9AC2F97F47}"/>
              </a:ext>
            </a:extLst>
          </p:cNvPr>
          <p:cNvSpPr/>
          <p:nvPr/>
        </p:nvSpPr>
        <p:spPr>
          <a:xfrm>
            <a:off x="4554833" y="1366773"/>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b="1" dirty="0">
                <a:solidFill>
                  <a:schemeClr val="tx1">
                    <a:lumMod val="75000"/>
                    <a:lumOff val="25000"/>
                  </a:schemeClr>
                </a:solidFill>
                <a:latin typeface="Arial" panose="020B0604020202020204" pitchFamily="34" charset="0"/>
                <a:cs typeface="Arial" panose="020B0604020202020204" pitchFamily="34" charset="0"/>
              </a:rPr>
              <a:t>Information </a:t>
            </a:r>
            <a:br>
              <a:rPr lang="en-GB" sz="1200" b="1" dirty="0">
                <a:solidFill>
                  <a:schemeClr val="tx1">
                    <a:lumMod val="75000"/>
                    <a:lumOff val="25000"/>
                  </a:schemeClr>
                </a:solidFill>
                <a:latin typeface="Arial" panose="020B0604020202020204" pitchFamily="34" charset="0"/>
                <a:cs typeface="Arial" panose="020B0604020202020204" pitchFamily="34" charset="0"/>
              </a:rPr>
            </a:br>
            <a:r>
              <a:rPr lang="en-GB" sz="1200" b="1" dirty="0">
                <a:solidFill>
                  <a:schemeClr val="tx1">
                    <a:lumMod val="75000"/>
                    <a:lumOff val="25000"/>
                  </a:schemeClr>
                </a:solidFill>
                <a:latin typeface="Arial" panose="020B0604020202020204" pitchFamily="34" charset="0"/>
                <a:cs typeface="Arial" panose="020B0604020202020204" pitchFamily="34" charset="0"/>
              </a:rPr>
              <a:t>systems</a:t>
            </a:r>
          </a:p>
          <a:p>
            <a:pPr algn="ctr" defTabSz="685783">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e-identity </a:t>
            </a:r>
          </a:p>
          <a:p>
            <a:pPr algn="ctr" defTabSz="685783">
              <a:spcAft>
                <a:spcPts val="600"/>
              </a:spcAft>
              <a:defRPr/>
            </a:pPr>
            <a:r>
              <a:rPr lang="en-GB" sz="1200" dirty="0" err="1">
                <a:solidFill>
                  <a:schemeClr val="tx1">
                    <a:lumMod val="75000"/>
                    <a:lumOff val="25000"/>
                  </a:schemeClr>
                </a:solidFill>
                <a:latin typeface="Arial" panose="020B0604020202020204" pitchFamily="34" charset="0"/>
                <a:cs typeface="Arial" panose="020B0604020202020204" pitchFamily="34" charset="0"/>
              </a:rPr>
              <a:t>AAI@EduHr</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Authentication and authorization infrastructure of research and higher education</a:t>
            </a:r>
          </a:p>
        </p:txBody>
      </p:sp>
      <p:sp>
        <p:nvSpPr>
          <p:cNvPr id="12" name="Rectangle 11">
            <a:extLst>
              <a:ext uri="{FF2B5EF4-FFF2-40B4-BE49-F238E27FC236}">
                <a16:creationId xmlns:a16="http://schemas.microsoft.com/office/drawing/2014/main" id="{B43DEA50-5669-4B64-9B10-405BBB754992}"/>
              </a:ext>
            </a:extLst>
          </p:cNvPr>
          <p:cNvSpPr/>
          <p:nvPr/>
        </p:nvSpPr>
        <p:spPr>
          <a:xfrm>
            <a:off x="6648998" y="1366773"/>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b="1">
                <a:solidFill>
                  <a:schemeClr val="tx1">
                    <a:lumMod val="75000"/>
                    <a:lumOff val="25000"/>
                  </a:schemeClr>
                </a:solidFill>
                <a:latin typeface="Arial" panose="020B0604020202020204" pitchFamily="34" charset="0"/>
                <a:cs typeface="Arial" panose="020B0604020202020204" pitchFamily="34" charset="0"/>
              </a:rPr>
              <a:t>Initiative &amp; </a:t>
            </a:r>
            <a:br>
              <a:rPr lang="en-GB" sz="1200" b="1">
                <a:solidFill>
                  <a:schemeClr val="tx1">
                    <a:lumMod val="75000"/>
                    <a:lumOff val="25000"/>
                  </a:schemeClr>
                </a:solidFill>
                <a:latin typeface="Arial" panose="020B0604020202020204" pitchFamily="34" charset="0"/>
                <a:cs typeface="Arial" panose="020B0604020202020204" pitchFamily="34" charset="0"/>
              </a:rPr>
            </a:br>
            <a:r>
              <a:rPr lang="en-GB" sz="1200" b="1">
                <a:solidFill>
                  <a:schemeClr val="tx1">
                    <a:lumMod val="75000"/>
                    <a:lumOff val="25000"/>
                  </a:schemeClr>
                </a:solidFill>
                <a:latin typeface="Arial" panose="020B0604020202020204" pitchFamily="34" charset="0"/>
                <a:cs typeface="Arial" panose="020B0604020202020204" pitchFamily="34" charset="0"/>
              </a:rPr>
              <a:t>membership</a:t>
            </a:r>
          </a:p>
          <a:p>
            <a:pPr algn="ctr" defTabSz="685783">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Wingdings" panose="05000000000000000000" pitchFamily="2" charset="2"/>
              <a:buChar char="§"/>
              <a:defRPr/>
            </a:pPr>
            <a:r>
              <a:rPr lang="en-GB" sz="1200">
                <a:solidFill>
                  <a:schemeClr val="tx1">
                    <a:lumMod val="75000"/>
                    <a:lumOff val="25000"/>
                  </a:schemeClr>
                </a:solidFill>
                <a:latin typeface="Arial" panose="020B0604020202020204" pitchFamily="34" charset="0"/>
                <a:cs typeface="Arial" panose="020B0604020202020204" pitchFamily="34" charset="0"/>
              </a:rPr>
              <a:t>Mandate organisation  in EOSC Association</a:t>
            </a:r>
          </a:p>
          <a:p>
            <a:pPr marL="171450" indent="-171450" defTabSz="685783">
              <a:buClr>
                <a:srgbClr val="DE4034"/>
              </a:buClr>
              <a:buFont typeface="Wingdings" panose="05000000000000000000" pitchFamily="2" charset="2"/>
              <a:buChar char="§"/>
              <a:defRPr/>
            </a:pPr>
            <a:r>
              <a:rPr lang="en-GB" sz="1200">
                <a:solidFill>
                  <a:schemeClr val="tx1">
                    <a:lumMod val="75000"/>
                    <a:lumOff val="25000"/>
                  </a:schemeClr>
                </a:solidFill>
                <a:latin typeface="Arial" panose="020B0604020202020204" pitchFamily="34" charset="0"/>
                <a:cs typeface="Arial" panose="020B0604020202020204" pitchFamily="34" charset="0"/>
              </a:rPr>
              <a:t>Coordinator of Croatian Open Science Cloud </a:t>
            </a:r>
            <a:br>
              <a:rPr lang="en-GB" sz="1200">
                <a:solidFill>
                  <a:schemeClr val="tx1">
                    <a:lumMod val="75000"/>
                    <a:lumOff val="25000"/>
                  </a:schemeClr>
                </a:solidFill>
                <a:latin typeface="Arial" panose="020B0604020202020204" pitchFamily="34" charset="0"/>
                <a:cs typeface="Arial" panose="020B0604020202020204" pitchFamily="34" charset="0"/>
              </a:rPr>
            </a:br>
            <a:r>
              <a:rPr lang="en-GB" sz="1200">
                <a:solidFill>
                  <a:schemeClr val="tx1">
                    <a:lumMod val="75000"/>
                    <a:lumOff val="25000"/>
                  </a:schemeClr>
                </a:solidFill>
                <a:latin typeface="Arial" panose="020B0604020202020204" pitchFamily="34" charset="0"/>
                <a:cs typeface="Arial" panose="020B0604020202020204" pitchFamily="34" charset="0"/>
              </a:rPr>
              <a:t>(HR-OOZ) Initiative</a:t>
            </a:r>
          </a:p>
          <a:p>
            <a:pPr marL="171450" indent="-171450" defTabSz="685783">
              <a:buClr>
                <a:srgbClr val="DE4034"/>
              </a:buClr>
              <a:buFont typeface="Wingdings" panose="05000000000000000000" pitchFamily="2" charset="2"/>
              <a:buChar char="§"/>
              <a:defRPr/>
            </a:pPr>
            <a:r>
              <a:rPr lang="en-GB" sz="1200">
                <a:solidFill>
                  <a:schemeClr val="tx1">
                    <a:lumMod val="75000"/>
                    <a:lumOff val="25000"/>
                  </a:schemeClr>
                </a:solidFill>
                <a:latin typeface="Arial" panose="020B0604020202020204" pitchFamily="34" charset="0"/>
                <a:cs typeface="Arial" panose="020B0604020202020204" pitchFamily="34" charset="0"/>
              </a:rPr>
              <a:t>Croatian RDA node</a:t>
            </a:r>
          </a:p>
          <a:p>
            <a:pPr marL="171450" indent="-171450" defTabSz="685783">
              <a:buClr>
                <a:srgbClr val="DE4034"/>
              </a:buClr>
              <a:buFont typeface="Wingdings" panose="05000000000000000000" pitchFamily="2" charset="2"/>
              <a:buChar char="§"/>
              <a:defRPr/>
            </a:pPr>
            <a:r>
              <a:rPr lang="en-GB" sz="1200">
                <a:solidFill>
                  <a:schemeClr val="tx1">
                    <a:lumMod val="75000"/>
                    <a:lumOff val="25000"/>
                  </a:schemeClr>
                </a:solidFill>
                <a:latin typeface="Arial" panose="020B0604020202020204" pitchFamily="34" charset="0"/>
                <a:cs typeface="Arial" panose="020B0604020202020204" pitchFamily="34" charset="0"/>
              </a:rPr>
              <a:t>and more…</a:t>
            </a:r>
          </a:p>
          <a:p>
            <a:pPr defTabSz="685783">
              <a:buClr>
                <a:srgbClr val="DE4034"/>
              </a:buClr>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B073F46-30F6-42C2-8126-18CEA39A8149}"/>
              </a:ext>
            </a:extLst>
          </p:cNvPr>
          <p:cNvGrpSpPr/>
          <p:nvPr/>
        </p:nvGrpSpPr>
        <p:grpSpPr>
          <a:xfrm rot="17519230">
            <a:off x="2546385" y="1418156"/>
            <a:ext cx="340659" cy="340659"/>
            <a:chOff x="3609787" y="1688350"/>
            <a:chExt cx="340659" cy="340659"/>
          </a:xfrm>
          <a:solidFill>
            <a:srgbClr val="D71634"/>
          </a:solidFill>
        </p:grpSpPr>
        <p:sp>
          <p:nvSpPr>
            <p:cNvPr id="14" name="Block Arc 13">
              <a:extLst>
                <a:ext uri="{FF2B5EF4-FFF2-40B4-BE49-F238E27FC236}">
                  <a16:creationId xmlns:a16="http://schemas.microsoft.com/office/drawing/2014/main" id="{CCEFD877-F3FA-4164-A28E-78B8A7D564F9}"/>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a:extLst>
                <a:ext uri="{FF2B5EF4-FFF2-40B4-BE49-F238E27FC236}">
                  <a16:creationId xmlns:a16="http://schemas.microsoft.com/office/drawing/2014/main" id="{61A35CBF-C7A3-4F4F-BFEA-799A6083EF8D}"/>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E72F3AD-4836-4D72-8796-2E3B1D2D9B81}"/>
              </a:ext>
            </a:extLst>
          </p:cNvPr>
          <p:cNvGrpSpPr/>
          <p:nvPr/>
        </p:nvGrpSpPr>
        <p:grpSpPr>
          <a:xfrm rot="17519230">
            <a:off x="4632183" y="1418156"/>
            <a:ext cx="340659" cy="340659"/>
            <a:chOff x="3609787" y="1688350"/>
            <a:chExt cx="340659" cy="340659"/>
          </a:xfrm>
          <a:solidFill>
            <a:srgbClr val="E04858"/>
          </a:solidFill>
        </p:grpSpPr>
        <p:sp>
          <p:nvSpPr>
            <p:cNvPr id="17" name="Block Arc 16">
              <a:extLst>
                <a:ext uri="{FF2B5EF4-FFF2-40B4-BE49-F238E27FC236}">
                  <a16:creationId xmlns:a16="http://schemas.microsoft.com/office/drawing/2014/main" id="{83753ABF-10E9-48D6-AB88-067B4D719D9E}"/>
                </a:ext>
              </a:extLst>
            </p:cNvPr>
            <p:cNvSpPr/>
            <p:nvPr/>
          </p:nvSpPr>
          <p:spPr>
            <a:xfrm>
              <a:off x="3609787" y="1688350"/>
              <a:ext cx="340659" cy="340659"/>
            </a:xfrm>
            <a:prstGeom prst="blockArc">
              <a:avLst>
                <a:gd name="adj1" fmla="val 14679476"/>
                <a:gd name="adj2" fmla="val 20123959"/>
                <a:gd name="adj3" fmla="val 288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a:extLst>
                <a:ext uri="{FF2B5EF4-FFF2-40B4-BE49-F238E27FC236}">
                  <a16:creationId xmlns:a16="http://schemas.microsoft.com/office/drawing/2014/main" id="{EBB29192-A2F4-4E17-B946-76227176FB03}"/>
                </a:ext>
              </a:extLst>
            </p:cNvPr>
            <p:cNvSpPr/>
            <p:nvPr/>
          </p:nvSpPr>
          <p:spPr>
            <a:xfrm>
              <a:off x="3643402" y="1775012"/>
              <a:ext cx="217398"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97236DF8-5F38-4C60-B1EF-DF7ADF42D004}"/>
              </a:ext>
            </a:extLst>
          </p:cNvPr>
          <p:cNvGrpSpPr/>
          <p:nvPr/>
        </p:nvGrpSpPr>
        <p:grpSpPr>
          <a:xfrm rot="17519230">
            <a:off x="6734416" y="1418156"/>
            <a:ext cx="340659" cy="340659"/>
            <a:chOff x="3609787" y="1688350"/>
            <a:chExt cx="340659" cy="340659"/>
          </a:xfrm>
          <a:solidFill>
            <a:srgbClr val="46C1AD"/>
          </a:solidFill>
        </p:grpSpPr>
        <p:sp>
          <p:nvSpPr>
            <p:cNvPr id="24" name="Block Arc 23">
              <a:extLst>
                <a:ext uri="{FF2B5EF4-FFF2-40B4-BE49-F238E27FC236}">
                  <a16:creationId xmlns:a16="http://schemas.microsoft.com/office/drawing/2014/main" id="{16D4B33C-8540-472B-864C-2FD0DFC0636B}"/>
                </a:ext>
              </a:extLst>
            </p:cNvPr>
            <p:cNvSpPr/>
            <p:nvPr/>
          </p:nvSpPr>
          <p:spPr>
            <a:xfrm>
              <a:off x="3609787" y="1688350"/>
              <a:ext cx="340659" cy="340659"/>
            </a:xfrm>
            <a:prstGeom prst="blockArc">
              <a:avLst>
                <a:gd name="adj1" fmla="val 14679476"/>
                <a:gd name="adj2" fmla="val 20123959"/>
                <a:gd name="adj3" fmla="val 288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Oval 24">
              <a:extLst>
                <a:ext uri="{FF2B5EF4-FFF2-40B4-BE49-F238E27FC236}">
                  <a16:creationId xmlns:a16="http://schemas.microsoft.com/office/drawing/2014/main" id="{A83D8456-73B4-4BB7-B6D5-06F3FD9C0AAD}"/>
                </a:ext>
              </a:extLst>
            </p:cNvPr>
            <p:cNvSpPr/>
            <p:nvPr/>
          </p:nvSpPr>
          <p:spPr>
            <a:xfrm>
              <a:off x="3643958" y="1775011"/>
              <a:ext cx="216843"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 descr="hrcak mascot">
            <a:extLst>
              <a:ext uri="{FF2B5EF4-FFF2-40B4-BE49-F238E27FC236}">
                <a16:creationId xmlns:a16="http://schemas.microsoft.com/office/drawing/2014/main" id="{1B1431B1-1353-4D16-A5D4-FEBB0E8EA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27" y="2193440"/>
            <a:ext cx="1398606" cy="4515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5">
            <a:extLst>
              <a:ext uri="{FF2B5EF4-FFF2-40B4-BE49-F238E27FC236}">
                <a16:creationId xmlns:a16="http://schemas.microsoft.com/office/drawing/2014/main" id="{8C272799-0BD2-432F-A3B1-E5F20C2F9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414" y="2733208"/>
            <a:ext cx="1090316" cy="606584"/>
          </a:xfrm>
          <a:prstGeom prst="rect">
            <a:avLst/>
          </a:prstGeom>
          <a:ln>
            <a:noFill/>
          </a:ln>
          <a:effectLst/>
        </p:spPr>
      </p:pic>
      <p:pic>
        <p:nvPicPr>
          <p:cNvPr id="28" name="Picture 27">
            <a:extLst>
              <a:ext uri="{FF2B5EF4-FFF2-40B4-BE49-F238E27FC236}">
                <a16:creationId xmlns:a16="http://schemas.microsoft.com/office/drawing/2014/main" id="{74C77335-164F-4C24-B945-085358882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182" y="3396555"/>
            <a:ext cx="1312677" cy="1312677"/>
          </a:xfrm>
          <a:prstGeom prst="rect">
            <a:avLst/>
          </a:prstGeom>
        </p:spPr>
      </p:pic>
      <p:grpSp>
        <p:nvGrpSpPr>
          <p:cNvPr id="44" name="Group 43">
            <a:extLst>
              <a:ext uri="{FF2B5EF4-FFF2-40B4-BE49-F238E27FC236}">
                <a16:creationId xmlns:a16="http://schemas.microsoft.com/office/drawing/2014/main" id="{21C2E1E8-74E3-4964-8998-79B98DE9AB67}"/>
              </a:ext>
            </a:extLst>
          </p:cNvPr>
          <p:cNvGrpSpPr>
            <a:grpSpLocks noChangeAspect="1"/>
          </p:cNvGrpSpPr>
          <p:nvPr/>
        </p:nvGrpSpPr>
        <p:grpSpPr>
          <a:xfrm>
            <a:off x="668719" y="2969313"/>
            <a:ext cx="1488392" cy="854484"/>
            <a:chOff x="599108" y="3579631"/>
            <a:chExt cx="1596155" cy="916351"/>
          </a:xfrm>
        </p:grpSpPr>
        <p:pic>
          <p:nvPicPr>
            <p:cNvPr id="34" name="Picture 33">
              <a:extLst>
                <a:ext uri="{FF2B5EF4-FFF2-40B4-BE49-F238E27FC236}">
                  <a16:creationId xmlns:a16="http://schemas.microsoft.com/office/drawing/2014/main" id="{02E866E3-C899-47F6-8A4B-83672A9711A4}"/>
                </a:ext>
              </a:extLst>
            </p:cNvPr>
            <p:cNvPicPr>
              <a:picLocks noChangeAspect="1"/>
            </p:cNvPicPr>
            <p:nvPr/>
          </p:nvPicPr>
          <p:blipFill>
            <a:blip r:embed="rId5"/>
            <a:stretch>
              <a:fillRect/>
            </a:stretch>
          </p:blipFill>
          <p:spPr>
            <a:xfrm>
              <a:off x="599108" y="3579631"/>
              <a:ext cx="734595" cy="916351"/>
            </a:xfrm>
            <a:prstGeom prst="rect">
              <a:avLst/>
            </a:prstGeom>
            <a:ln>
              <a:noFill/>
            </a:ln>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C15F18DD-2222-47D8-B32E-315B255B41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1769" y="3610768"/>
              <a:ext cx="783494" cy="884253"/>
            </a:xfrm>
            <a:prstGeom prst="rect">
              <a:avLst/>
            </a:prstGeom>
          </p:spPr>
        </p:pic>
      </p:grpSp>
      <p:pic>
        <p:nvPicPr>
          <p:cNvPr id="41" name="Picture 40">
            <a:extLst>
              <a:ext uri="{FF2B5EF4-FFF2-40B4-BE49-F238E27FC236}">
                <a16:creationId xmlns:a16="http://schemas.microsoft.com/office/drawing/2014/main" id="{413DD72A-7C69-4B80-ABE8-ED2AEDC4D1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2857" y="3960104"/>
            <a:ext cx="1835220" cy="532522"/>
          </a:xfrm>
          <a:prstGeom prst="rect">
            <a:avLst/>
          </a:prstGeom>
        </p:spPr>
      </p:pic>
      <p:pic>
        <p:nvPicPr>
          <p:cNvPr id="43" name="Picture 42">
            <a:extLst>
              <a:ext uri="{FF2B5EF4-FFF2-40B4-BE49-F238E27FC236}">
                <a16:creationId xmlns:a16="http://schemas.microsoft.com/office/drawing/2014/main" id="{41564142-75EA-4D24-B5E3-E67999A1D8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7661" y="3747735"/>
            <a:ext cx="1199886" cy="800324"/>
          </a:xfrm>
          <a:prstGeom prst="rect">
            <a:avLst/>
          </a:prstGeom>
        </p:spPr>
      </p:pic>
      <p:pic>
        <p:nvPicPr>
          <p:cNvPr id="45" name="Picture 44">
            <a:extLst>
              <a:ext uri="{FF2B5EF4-FFF2-40B4-BE49-F238E27FC236}">
                <a16:creationId xmlns:a16="http://schemas.microsoft.com/office/drawing/2014/main" id="{CF42AFA7-74E3-4141-A1F2-9F6414E752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8719" y="3892058"/>
            <a:ext cx="1412475" cy="511678"/>
          </a:xfrm>
          <a:prstGeom prst="rect">
            <a:avLst/>
          </a:prstGeom>
        </p:spPr>
      </p:pic>
      <p:grpSp>
        <p:nvGrpSpPr>
          <p:cNvPr id="4" name="Group 3">
            <a:extLst>
              <a:ext uri="{FF2B5EF4-FFF2-40B4-BE49-F238E27FC236}">
                <a16:creationId xmlns:a16="http://schemas.microsoft.com/office/drawing/2014/main" id="{9055D5DB-0298-4AE0-8957-29E55E2F513A}"/>
              </a:ext>
            </a:extLst>
          </p:cNvPr>
          <p:cNvGrpSpPr/>
          <p:nvPr/>
        </p:nvGrpSpPr>
        <p:grpSpPr>
          <a:xfrm>
            <a:off x="4719899" y="2138388"/>
            <a:ext cx="1662467" cy="561692"/>
            <a:chOff x="4770682" y="2178200"/>
            <a:chExt cx="1662467" cy="561692"/>
          </a:xfrm>
        </p:grpSpPr>
        <p:pic>
          <p:nvPicPr>
            <p:cNvPr id="29" name="Graphic 5">
              <a:extLst>
                <a:ext uri="{FF2B5EF4-FFF2-40B4-BE49-F238E27FC236}">
                  <a16:creationId xmlns:a16="http://schemas.microsoft.com/office/drawing/2014/main" id="{E528A689-5694-46D6-8D5B-96DA2F1BD8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0682" y="2181574"/>
              <a:ext cx="1584401" cy="475320"/>
            </a:xfrm>
            <a:prstGeom prst="rect">
              <a:avLst/>
            </a:prstGeom>
          </p:spPr>
        </p:pic>
        <p:sp>
          <p:nvSpPr>
            <p:cNvPr id="3" name="TextBox 2">
              <a:extLst>
                <a:ext uri="{FF2B5EF4-FFF2-40B4-BE49-F238E27FC236}">
                  <a16:creationId xmlns:a16="http://schemas.microsoft.com/office/drawing/2014/main" id="{82B68E4D-A73A-41B1-AC1F-EE02BA616A4D}"/>
                </a:ext>
              </a:extLst>
            </p:cNvPr>
            <p:cNvSpPr txBox="1"/>
            <p:nvPr/>
          </p:nvSpPr>
          <p:spPr>
            <a:xfrm>
              <a:off x="5525033" y="2178200"/>
              <a:ext cx="908116" cy="561692"/>
            </a:xfrm>
            <a:prstGeom prst="rect">
              <a:avLst/>
            </a:prstGeom>
            <a:solidFill>
              <a:schemeClr val="bg1"/>
            </a:solidFill>
          </p:spPr>
          <p:txBody>
            <a:bodyPr wrap="square" rtlCol="0">
              <a:spAutoFit/>
            </a:bodyPr>
            <a:lstStyle/>
            <a:p>
              <a:pPr>
                <a:spcAft>
                  <a:spcPts val="100"/>
                </a:spcAft>
              </a:pPr>
              <a:r>
                <a:rPr lang="en-GB" sz="700" dirty="0">
                  <a:latin typeface="Times New Roman" panose="02020603050405020304" pitchFamily="18" charset="0"/>
                  <a:cs typeface="Times New Roman" panose="02020603050405020304" pitchFamily="18" charset="0"/>
                </a:rPr>
                <a:t>CROATIAN </a:t>
              </a:r>
              <a:endParaRPr lang="hr-HR" sz="700" dirty="0">
                <a:latin typeface="Times New Roman" panose="02020603050405020304" pitchFamily="18" charset="0"/>
                <a:cs typeface="Times New Roman" panose="02020603050405020304" pitchFamily="18" charset="0"/>
              </a:endParaRPr>
            </a:p>
            <a:p>
              <a:pPr>
                <a:spcAft>
                  <a:spcPts val="100"/>
                </a:spcAft>
              </a:pPr>
              <a:r>
                <a:rPr lang="en-GB" sz="700" dirty="0">
                  <a:latin typeface="Times New Roman" panose="02020603050405020304" pitchFamily="18" charset="0"/>
                  <a:cs typeface="Times New Roman" panose="02020603050405020304" pitchFamily="18" charset="0"/>
                </a:rPr>
                <a:t>RESEARCH </a:t>
              </a:r>
              <a:endParaRPr lang="hr-HR" sz="700" dirty="0">
                <a:latin typeface="Times New Roman" panose="02020603050405020304" pitchFamily="18" charset="0"/>
                <a:cs typeface="Times New Roman" panose="02020603050405020304" pitchFamily="18" charset="0"/>
              </a:endParaRPr>
            </a:p>
            <a:p>
              <a:pPr>
                <a:spcAft>
                  <a:spcPts val="100"/>
                </a:spcAft>
              </a:pPr>
              <a:r>
                <a:rPr lang="en-GB" sz="700" dirty="0">
                  <a:latin typeface="Times New Roman" panose="02020603050405020304" pitchFamily="18" charset="0"/>
                  <a:cs typeface="Times New Roman" panose="02020603050405020304" pitchFamily="18" charset="0"/>
                </a:rPr>
                <a:t>INFORMATION </a:t>
              </a:r>
              <a:endParaRPr lang="hr-HR" sz="700" dirty="0">
                <a:latin typeface="Times New Roman" panose="02020603050405020304" pitchFamily="18" charset="0"/>
                <a:cs typeface="Times New Roman" panose="02020603050405020304" pitchFamily="18" charset="0"/>
              </a:endParaRPr>
            </a:p>
            <a:p>
              <a:pPr>
                <a:spcAft>
                  <a:spcPts val="100"/>
                </a:spcAft>
              </a:pPr>
              <a:r>
                <a:rPr lang="en-GB" sz="700" dirty="0">
                  <a:latin typeface="Times New Roman" panose="02020603050405020304" pitchFamily="18" charset="0"/>
                  <a:cs typeface="Times New Roman" panose="02020603050405020304" pitchFamily="18" charset="0"/>
                </a:rPr>
                <a:t>SYSTEM</a:t>
              </a:r>
              <a:endParaRPr lang="hr-HR" sz="700" dirty="0">
                <a:latin typeface="Times New Roman" panose="02020603050405020304" pitchFamily="18" charset="0"/>
                <a:cs typeface="Times New Roman" panose="02020603050405020304" pitchFamily="18" charset="0"/>
              </a:endParaRPr>
            </a:p>
          </p:txBody>
        </p:sp>
      </p:grpSp>
      <p:sp>
        <p:nvSpPr>
          <p:cNvPr id="35" name="Footer Placeholder 4">
            <a:extLst>
              <a:ext uri="{FF2B5EF4-FFF2-40B4-BE49-F238E27FC236}">
                <a16:creationId xmlns:a16="http://schemas.microsoft.com/office/drawing/2014/main" id="{7FA1639F-BA2A-4C9B-8787-ADF523BDE1A6}"/>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36" name="Date Placeholder 3">
            <a:extLst>
              <a:ext uri="{FF2B5EF4-FFF2-40B4-BE49-F238E27FC236}">
                <a16:creationId xmlns:a16="http://schemas.microsoft.com/office/drawing/2014/main" id="{2C3E4E4C-7CD1-4A16-AA6D-AF5E934AACE5}"/>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363123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9A713F2-2CF6-951D-CCCB-0F0776CAE84E}"/>
              </a:ext>
            </a:extLst>
          </p:cNvPr>
          <p:cNvGrpSpPr/>
          <p:nvPr/>
        </p:nvGrpSpPr>
        <p:grpSpPr>
          <a:xfrm>
            <a:off x="5434490" y="550124"/>
            <a:ext cx="3618276" cy="4137010"/>
            <a:chOff x="5786588" y="316573"/>
            <a:chExt cx="5086222" cy="6224854"/>
          </a:xfrm>
        </p:grpSpPr>
        <p:pic>
          <p:nvPicPr>
            <p:cNvPr id="3" name="Picture 2">
              <a:extLst>
                <a:ext uri="{FF2B5EF4-FFF2-40B4-BE49-F238E27FC236}">
                  <a16:creationId xmlns:a16="http://schemas.microsoft.com/office/drawing/2014/main" id="{0C3D6474-97CE-B272-77D4-C6BC6FF8C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588" y="1238501"/>
              <a:ext cx="5086222" cy="5302926"/>
            </a:xfrm>
            <a:prstGeom prst="rect">
              <a:avLst/>
            </a:prstGeom>
          </p:spPr>
        </p:pic>
        <p:cxnSp>
          <p:nvCxnSpPr>
            <p:cNvPr id="5" name="Straight Connector 4">
              <a:extLst>
                <a:ext uri="{FF2B5EF4-FFF2-40B4-BE49-F238E27FC236}">
                  <a16:creationId xmlns:a16="http://schemas.microsoft.com/office/drawing/2014/main" id="{C532EB40-5AF0-298E-775E-5B44F47F453C}"/>
                </a:ext>
              </a:extLst>
            </p:cNvPr>
            <p:cNvCxnSpPr>
              <a:cxnSpLocks/>
            </p:cNvCxnSpPr>
            <p:nvPr/>
          </p:nvCxnSpPr>
          <p:spPr>
            <a:xfrm>
              <a:off x="7554149" y="2519128"/>
              <a:ext cx="2105352" cy="6058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56EB81-F4C7-D40E-A61B-64C683B0E4FD}"/>
                </a:ext>
              </a:extLst>
            </p:cNvPr>
            <p:cNvCxnSpPr>
              <a:cxnSpLocks/>
            </p:cNvCxnSpPr>
            <p:nvPr/>
          </p:nvCxnSpPr>
          <p:spPr>
            <a:xfrm>
              <a:off x="7544133" y="2563387"/>
              <a:ext cx="2125600" cy="6383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A98F1E-BB9D-E6D3-B372-B1D68BBBDE07}"/>
                </a:ext>
              </a:extLst>
            </p:cNvPr>
            <p:cNvCxnSpPr/>
            <p:nvPr/>
          </p:nvCxnSpPr>
          <p:spPr>
            <a:xfrm>
              <a:off x="8215678" y="2199064"/>
              <a:ext cx="1485166" cy="32410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22E38-B4FA-A392-05A9-FD11F1D084CF}"/>
                </a:ext>
              </a:extLst>
            </p:cNvPr>
            <p:cNvCxnSpPr/>
            <p:nvPr/>
          </p:nvCxnSpPr>
          <p:spPr>
            <a:xfrm>
              <a:off x="8217335" y="2150457"/>
              <a:ext cx="1485166" cy="32410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B3B34C-4DBA-DA7B-87B8-3FDE9E482A1F}"/>
                </a:ext>
              </a:extLst>
            </p:cNvPr>
            <p:cNvCxnSpPr/>
            <p:nvPr/>
          </p:nvCxnSpPr>
          <p:spPr>
            <a:xfrm>
              <a:off x="7980715" y="2459483"/>
              <a:ext cx="68371" cy="186779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F46344-9611-F45B-A4A4-1D0566324D9C}"/>
                </a:ext>
              </a:extLst>
            </p:cNvPr>
            <p:cNvCxnSpPr>
              <a:cxnSpLocks/>
            </p:cNvCxnSpPr>
            <p:nvPr/>
          </p:nvCxnSpPr>
          <p:spPr>
            <a:xfrm>
              <a:off x="7931927" y="2450796"/>
              <a:ext cx="68371" cy="189786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E07CEF-C3A7-7448-9DB2-4E16D6074566}"/>
                </a:ext>
              </a:extLst>
            </p:cNvPr>
            <p:cNvCxnSpPr>
              <a:cxnSpLocks/>
            </p:cNvCxnSpPr>
            <p:nvPr/>
          </p:nvCxnSpPr>
          <p:spPr>
            <a:xfrm flipH="1">
              <a:off x="7081729" y="2541004"/>
              <a:ext cx="201083" cy="39021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56E278-EA77-D008-BFFB-3EAD643A375F}"/>
                </a:ext>
              </a:extLst>
            </p:cNvPr>
            <p:cNvCxnSpPr>
              <a:cxnSpLocks/>
            </p:cNvCxnSpPr>
            <p:nvPr/>
          </p:nvCxnSpPr>
          <p:spPr>
            <a:xfrm flipH="1">
              <a:off x="7070134" y="2450796"/>
              <a:ext cx="776465" cy="51058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F6D54939-F6C1-AFC3-C8D8-7434BE14D53B}"/>
                </a:ext>
              </a:extLst>
            </p:cNvPr>
            <p:cNvGraphicFramePr/>
            <p:nvPr/>
          </p:nvGraphicFramePr>
          <p:xfrm>
            <a:off x="9311402" y="2199064"/>
            <a:ext cx="1400688" cy="856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2A929EEC-91B2-436A-8EFD-B32B6D69271C}"/>
                </a:ext>
              </a:extLst>
            </p:cNvPr>
            <p:cNvGraphicFramePr/>
            <p:nvPr/>
          </p:nvGraphicFramePr>
          <p:xfrm>
            <a:off x="7440573" y="4248200"/>
            <a:ext cx="1404112" cy="856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Content Placeholder 22">
              <a:extLst>
                <a:ext uri="{FF2B5EF4-FFF2-40B4-BE49-F238E27FC236}">
                  <a16:creationId xmlns:a16="http://schemas.microsoft.com/office/drawing/2014/main" id="{0D3271C4-AE45-8D5B-3F0D-7D30F051444D}"/>
                </a:ext>
              </a:extLst>
            </p:cNvPr>
            <p:cNvGraphicFramePr>
              <a:graphicFrameLocks/>
            </p:cNvGraphicFramePr>
            <p:nvPr/>
          </p:nvGraphicFramePr>
          <p:xfrm>
            <a:off x="6069597" y="2627225"/>
            <a:ext cx="1401953" cy="8563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6" name="Picture 15">
              <a:extLst>
                <a:ext uri="{FF2B5EF4-FFF2-40B4-BE49-F238E27FC236}">
                  <a16:creationId xmlns:a16="http://schemas.microsoft.com/office/drawing/2014/main" id="{37E79D64-A5E2-A735-A8F4-735D615C6307}"/>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7946651" y="4388987"/>
              <a:ext cx="383048" cy="400507"/>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0BBDBDA8-1E29-6C21-346C-5B6043AA046C}"/>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9820221" y="2331671"/>
              <a:ext cx="383048" cy="40050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413C3701-41BD-8951-D315-890ABC3F167A}"/>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66870" y="2771770"/>
              <a:ext cx="383048" cy="400507"/>
            </a:xfrm>
            <a:prstGeom prst="rect">
              <a:avLst/>
            </a:prstGeom>
            <a:effectLst>
              <a:outerShdw blurRad="50800" dist="38100" dir="2700000" algn="tl" rotWithShape="0">
                <a:prstClr val="black">
                  <a:alpha val="40000"/>
                </a:prstClr>
              </a:outerShdw>
            </a:effectLst>
          </p:spPr>
        </p:pic>
        <p:cxnSp>
          <p:nvCxnSpPr>
            <p:cNvPr id="19" name="Straight Connector 18">
              <a:extLst>
                <a:ext uri="{FF2B5EF4-FFF2-40B4-BE49-F238E27FC236}">
                  <a16:creationId xmlns:a16="http://schemas.microsoft.com/office/drawing/2014/main" id="{586A1D88-5DE8-0DFE-6201-6C8CA50C2107}"/>
                </a:ext>
              </a:extLst>
            </p:cNvPr>
            <p:cNvCxnSpPr/>
            <p:nvPr/>
          </p:nvCxnSpPr>
          <p:spPr>
            <a:xfrm>
              <a:off x="7490059" y="2558339"/>
              <a:ext cx="544275" cy="1768941"/>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3BE7FD-58CE-7E09-25DD-40A83AE125D2}"/>
                </a:ext>
              </a:extLst>
            </p:cNvPr>
            <p:cNvCxnSpPr>
              <a:cxnSpLocks/>
            </p:cNvCxnSpPr>
            <p:nvPr/>
          </p:nvCxnSpPr>
          <p:spPr>
            <a:xfrm flipH="1">
              <a:off x="7118135" y="2439216"/>
              <a:ext cx="827733" cy="54718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B6656-E68B-4A3B-AAE9-74B17F9CFE10}"/>
                </a:ext>
              </a:extLst>
            </p:cNvPr>
            <p:cNvCxnSpPr>
              <a:cxnSpLocks/>
            </p:cNvCxnSpPr>
            <p:nvPr/>
          </p:nvCxnSpPr>
          <p:spPr>
            <a:xfrm flipH="1">
              <a:off x="7110638" y="2558339"/>
              <a:ext cx="211205" cy="40281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6CA7111-F80B-1F49-0E67-19490EDD7310}"/>
                </a:ext>
              </a:extLst>
            </p:cNvPr>
            <p:cNvGrpSpPr/>
            <p:nvPr/>
          </p:nvGrpSpPr>
          <p:grpSpPr>
            <a:xfrm>
              <a:off x="6748954" y="1791351"/>
              <a:ext cx="1404112" cy="856323"/>
              <a:chOff x="5125697" y="497074"/>
              <a:chExt cx="1540343" cy="900000"/>
            </a:xfrm>
          </p:grpSpPr>
          <p:graphicFrame>
            <p:nvGraphicFramePr>
              <p:cNvPr id="24" name="Diagram 23">
                <a:extLst>
                  <a:ext uri="{FF2B5EF4-FFF2-40B4-BE49-F238E27FC236}">
                    <a16:creationId xmlns:a16="http://schemas.microsoft.com/office/drawing/2014/main" id="{88D16D1B-6695-98C5-B378-0010C39077E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5" name="Picture 24">
                <a:extLst>
                  <a:ext uri="{FF2B5EF4-FFF2-40B4-BE49-F238E27FC236}">
                    <a16:creationId xmlns:a16="http://schemas.microsoft.com/office/drawing/2014/main" id="{3270FB4A-7C56-6D0D-1687-C99AF4801BB5}"/>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43A89574-C72A-CCF8-6A0C-9B9B19373846}"/>
                </a:ext>
              </a:extLst>
            </p:cNvPr>
            <p:cNvGrpSpPr/>
            <p:nvPr/>
          </p:nvGrpSpPr>
          <p:grpSpPr>
            <a:xfrm>
              <a:off x="6480481" y="316573"/>
              <a:ext cx="1085850" cy="1597921"/>
              <a:chOff x="6326102" y="202361"/>
              <a:chExt cx="1085850" cy="1597921"/>
            </a:xfrm>
          </p:grpSpPr>
          <p:pic>
            <p:nvPicPr>
              <p:cNvPr id="27" name="Picture 26">
                <a:extLst>
                  <a:ext uri="{FF2B5EF4-FFF2-40B4-BE49-F238E27FC236}">
                    <a16:creationId xmlns:a16="http://schemas.microsoft.com/office/drawing/2014/main" id="{6C0D5CCC-BDEA-C151-DD4C-4FA38C5BF1A9}"/>
                  </a:ext>
                </a:extLst>
              </p:cNvPr>
              <p:cNvPicPr>
                <a:picLocks noChangeAspect="1"/>
              </p:cNvPicPr>
              <p:nvPr/>
            </p:nvPicPr>
            <p:blipFill>
              <a:blip r:embed="rId25"/>
              <a:stretch>
                <a:fillRect/>
              </a:stretch>
            </p:blipFill>
            <p:spPr>
              <a:xfrm>
                <a:off x="6326102" y="202361"/>
                <a:ext cx="1085850" cy="1085850"/>
              </a:xfrm>
              <a:prstGeom prst="rect">
                <a:avLst/>
              </a:prstGeom>
            </p:spPr>
          </p:pic>
          <p:cxnSp>
            <p:nvCxnSpPr>
              <p:cNvPr id="28" name="Straight Connector 27">
                <a:extLst>
                  <a:ext uri="{FF2B5EF4-FFF2-40B4-BE49-F238E27FC236}">
                    <a16:creationId xmlns:a16="http://schemas.microsoft.com/office/drawing/2014/main" id="{807105F0-0C01-01C9-BE19-4C901D852B69}"/>
                  </a:ext>
                </a:extLst>
              </p:cNvPr>
              <p:cNvCxnSpPr>
                <a:cxnSpLocks/>
              </p:cNvCxnSpPr>
              <p:nvPr/>
            </p:nvCxnSpPr>
            <p:spPr>
              <a:xfrm>
                <a:off x="6687178" y="956236"/>
                <a:ext cx="447138" cy="84404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73AFE982-275D-9F0C-93B8-CD29B231352B}"/>
                </a:ext>
              </a:extLst>
            </p:cNvPr>
            <p:cNvPicPr>
              <a:picLocks noChangeAspect="1"/>
            </p:cNvPicPr>
            <p:nvPr/>
          </p:nvPicPr>
          <p:blipFill>
            <a:blip r:embed="rId25"/>
            <a:stretch>
              <a:fillRect/>
            </a:stretch>
          </p:blipFill>
          <p:spPr>
            <a:xfrm>
              <a:off x="9306036" y="717445"/>
              <a:ext cx="1085850" cy="1085850"/>
            </a:xfrm>
            <a:prstGeom prst="rect">
              <a:avLst/>
            </a:prstGeom>
          </p:spPr>
        </p:pic>
        <p:cxnSp>
          <p:nvCxnSpPr>
            <p:cNvPr id="30" name="Straight Connector 29">
              <a:extLst>
                <a:ext uri="{FF2B5EF4-FFF2-40B4-BE49-F238E27FC236}">
                  <a16:creationId xmlns:a16="http://schemas.microsoft.com/office/drawing/2014/main" id="{F5CBB3D0-186C-E4DD-E597-AC68818DF7F0}"/>
                </a:ext>
              </a:extLst>
            </p:cNvPr>
            <p:cNvCxnSpPr>
              <a:cxnSpLocks/>
            </p:cNvCxnSpPr>
            <p:nvPr/>
          </p:nvCxnSpPr>
          <p:spPr>
            <a:xfrm flipH="1">
              <a:off x="7554278" y="1388868"/>
              <a:ext cx="1751758" cy="49862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283978A-307E-C3A8-73BD-7238D62FD1A8}"/>
                </a:ext>
              </a:extLst>
            </p:cNvPr>
            <p:cNvGrpSpPr/>
            <p:nvPr/>
          </p:nvGrpSpPr>
          <p:grpSpPr>
            <a:xfrm>
              <a:off x="9489806" y="4386551"/>
              <a:ext cx="949283" cy="466471"/>
              <a:chOff x="9343893" y="4200322"/>
              <a:chExt cx="949283" cy="466471"/>
            </a:xfrm>
          </p:grpSpPr>
          <p:pic>
            <p:nvPicPr>
              <p:cNvPr id="33" name="Picture 32">
                <a:extLst>
                  <a:ext uri="{FF2B5EF4-FFF2-40B4-BE49-F238E27FC236}">
                    <a16:creationId xmlns:a16="http://schemas.microsoft.com/office/drawing/2014/main" id="{71707A7A-55CA-6C6F-7B8B-66A4C23E432A}"/>
                  </a:ext>
                </a:extLst>
              </p:cNvPr>
              <p:cNvPicPr>
                <a:picLocks noChangeAspect="1"/>
              </p:cNvPicPr>
              <p:nvPr/>
            </p:nvPicPr>
            <p:blipFill>
              <a:blip r:embed="rId26"/>
              <a:stretch>
                <a:fillRect/>
              </a:stretch>
            </p:blipFill>
            <p:spPr>
              <a:xfrm>
                <a:off x="9655068" y="4200322"/>
                <a:ext cx="573767" cy="98998"/>
              </a:xfrm>
              <a:prstGeom prst="rect">
                <a:avLst/>
              </a:prstGeom>
            </p:spPr>
          </p:pic>
          <p:cxnSp>
            <p:nvCxnSpPr>
              <p:cNvPr id="34" name="Straight Connector 33">
                <a:extLst>
                  <a:ext uri="{FF2B5EF4-FFF2-40B4-BE49-F238E27FC236}">
                    <a16:creationId xmlns:a16="http://schemas.microsoft.com/office/drawing/2014/main" id="{71F1BCDB-1589-87C2-B4F2-C5AFE2D94291}"/>
                  </a:ext>
                </a:extLst>
              </p:cNvPr>
              <p:cNvCxnSpPr>
                <a:cxnSpLocks/>
              </p:cNvCxnSpPr>
              <p:nvPr/>
            </p:nvCxnSpPr>
            <p:spPr>
              <a:xfrm>
                <a:off x="9343893" y="4269966"/>
                <a:ext cx="184986"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D010AD-CF98-BDEF-6C1F-093CE1D478E1}"/>
                  </a:ext>
                </a:extLst>
              </p:cNvPr>
              <p:cNvCxnSpPr>
                <a:cxnSpLocks/>
              </p:cNvCxnSpPr>
              <p:nvPr/>
            </p:nvCxnSpPr>
            <p:spPr>
              <a:xfrm>
                <a:off x="9345634" y="4509571"/>
                <a:ext cx="184986" cy="0"/>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06F5EA0-02E0-B604-DF9F-76B759665C33}"/>
                  </a:ext>
                </a:extLst>
              </p:cNvPr>
              <p:cNvSpPr txBox="1"/>
              <p:nvPr/>
            </p:nvSpPr>
            <p:spPr>
              <a:xfrm>
                <a:off x="9535599" y="4365774"/>
                <a:ext cx="757577" cy="301019"/>
              </a:xfrm>
              <a:prstGeom prst="rect">
                <a:avLst/>
              </a:prstGeom>
              <a:noFill/>
            </p:spPr>
            <p:txBody>
              <a:bodyPr wrap="none" rtlCol="0">
                <a:spAutoFit/>
              </a:bodyPr>
              <a:lstStyle/>
              <a:p>
                <a:r>
                  <a:rPr lang="hr-HR" sz="700" b="1" dirty="0">
                    <a:solidFill>
                      <a:srgbClr val="B14D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HR-ZOO</a:t>
                </a:r>
              </a:p>
            </p:txBody>
          </p:sp>
        </p:grpSp>
        <p:grpSp>
          <p:nvGrpSpPr>
            <p:cNvPr id="37" name="Group 36">
              <a:extLst>
                <a:ext uri="{FF2B5EF4-FFF2-40B4-BE49-F238E27FC236}">
                  <a16:creationId xmlns:a16="http://schemas.microsoft.com/office/drawing/2014/main" id="{50DA60B3-4F28-9A45-77C2-3DF135BB0C50}"/>
                </a:ext>
              </a:extLst>
            </p:cNvPr>
            <p:cNvGrpSpPr/>
            <p:nvPr/>
          </p:nvGrpSpPr>
          <p:grpSpPr>
            <a:xfrm>
              <a:off x="7189722" y="1687963"/>
              <a:ext cx="1404112" cy="856323"/>
              <a:chOff x="5125697" y="497074"/>
              <a:chExt cx="1540343" cy="900000"/>
            </a:xfrm>
          </p:grpSpPr>
          <p:graphicFrame>
            <p:nvGraphicFramePr>
              <p:cNvPr id="39" name="Diagram 38">
                <a:extLst>
                  <a:ext uri="{FF2B5EF4-FFF2-40B4-BE49-F238E27FC236}">
                    <a16:creationId xmlns:a16="http://schemas.microsoft.com/office/drawing/2014/main" id="{1C0C3CE0-F217-B328-1CC4-823F51DB326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40" name="Picture 39">
                <a:extLst>
                  <a:ext uri="{FF2B5EF4-FFF2-40B4-BE49-F238E27FC236}">
                    <a16:creationId xmlns:a16="http://schemas.microsoft.com/office/drawing/2014/main" id="{E2BC4936-1488-6566-AC08-93A75A1577DB}"/>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cxnSp>
          <p:nvCxnSpPr>
            <p:cNvPr id="41" name="Straight Connector 40">
              <a:extLst>
                <a:ext uri="{FF2B5EF4-FFF2-40B4-BE49-F238E27FC236}">
                  <a16:creationId xmlns:a16="http://schemas.microsoft.com/office/drawing/2014/main" id="{30CDEC16-19E6-188B-AD95-689B6C122BB2}"/>
                </a:ext>
              </a:extLst>
            </p:cNvPr>
            <p:cNvCxnSpPr/>
            <p:nvPr/>
          </p:nvCxnSpPr>
          <p:spPr>
            <a:xfrm>
              <a:off x="7446498" y="2579716"/>
              <a:ext cx="544275" cy="176894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B096CDE-83EE-4382-97C6-210BE492EC44}"/>
              </a:ext>
            </a:extLst>
          </p:cNvPr>
          <p:cNvPicPr>
            <a:picLocks noChangeAspect="1"/>
          </p:cNvPicPr>
          <p:nvPr/>
        </p:nvPicPr>
        <p:blipFill>
          <a:blip r:embed="rId32"/>
          <a:stretch>
            <a:fillRect/>
          </a:stretch>
        </p:blipFill>
        <p:spPr>
          <a:xfrm>
            <a:off x="3533684" y="3979122"/>
            <a:ext cx="2728385" cy="753732"/>
          </a:xfrm>
          <a:prstGeom prst="rect">
            <a:avLst/>
          </a:prstGeom>
        </p:spPr>
      </p:pic>
      <p:grpSp>
        <p:nvGrpSpPr>
          <p:cNvPr id="4" name="Group 3">
            <a:extLst>
              <a:ext uri="{FF2B5EF4-FFF2-40B4-BE49-F238E27FC236}">
                <a16:creationId xmlns:a16="http://schemas.microsoft.com/office/drawing/2014/main" id="{DDAB2465-0B3D-4FCA-BA84-D8F482950FAD}"/>
              </a:ext>
            </a:extLst>
          </p:cNvPr>
          <p:cNvGrpSpPr/>
          <p:nvPr/>
        </p:nvGrpSpPr>
        <p:grpSpPr>
          <a:xfrm>
            <a:off x="399776" y="959689"/>
            <a:ext cx="3020246" cy="3596253"/>
            <a:chOff x="895881" y="915559"/>
            <a:chExt cx="3020246" cy="3596253"/>
          </a:xfrm>
        </p:grpSpPr>
        <p:sp>
          <p:nvSpPr>
            <p:cNvPr id="87" name="TextBox 86">
              <a:extLst>
                <a:ext uri="{FF2B5EF4-FFF2-40B4-BE49-F238E27FC236}">
                  <a16:creationId xmlns:a16="http://schemas.microsoft.com/office/drawing/2014/main" id="{56440F4A-C475-43CF-92AA-E04C3B01211E}"/>
                </a:ext>
              </a:extLst>
            </p:cNvPr>
            <p:cNvSpPr txBox="1"/>
            <p:nvPr/>
          </p:nvSpPr>
          <p:spPr>
            <a:xfrm>
              <a:off x="1200510" y="3388848"/>
              <a:ext cx="888917" cy="219291"/>
            </a:xfrm>
            <a:prstGeom prst="rect">
              <a:avLst/>
            </a:prstGeom>
            <a:noFill/>
          </p:spPr>
          <p:txBody>
            <a:bodyPr wrap="square" rtlCol="0">
              <a:spAutoFit/>
            </a:bodyPr>
            <a:lstStyle/>
            <a:p>
              <a:pPr algn="ctr"/>
              <a:r>
                <a:rPr lang="hr-HR" sz="825" dirty="0">
                  <a:solidFill>
                    <a:schemeClr val="bg1"/>
                  </a:solidFill>
                </a:rPr>
                <a:t>Ivan Supek</a:t>
              </a:r>
              <a:endParaRPr lang="en-GB" sz="825" dirty="0">
                <a:solidFill>
                  <a:schemeClr val="bg1"/>
                </a:solidFill>
              </a:endParaRPr>
            </a:p>
          </p:txBody>
        </p:sp>
        <p:sp>
          <p:nvSpPr>
            <p:cNvPr id="88" name="TextBox 87">
              <a:extLst>
                <a:ext uri="{FF2B5EF4-FFF2-40B4-BE49-F238E27FC236}">
                  <a16:creationId xmlns:a16="http://schemas.microsoft.com/office/drawing/2014/main" id="{392AAF92-6DB3-4200-A3D0-D05BA7A5517B}"/>
                </a:ext>
              </a:extLst>
            </p:cNvPr>
            <p:cNvSpPr txBox="1"/>
            <p:nvPr/>
          </p:nvSpPr>
          <p:spPr>
            <a:xfrm>
              <a:off x="2798807" y="3390904"/>
              <a:ext cx="888917" cy="346249"/>
            </a:xfrm>
            <a:prstGeom prst="rect">
              <a:avLst/>
            </a:prstGeom>
            <a:noFill/>
          </p:spPr>
          <p:txBody>
            <a:bodyPr wrap="square" rtlCol="0">
              <a:spAutoFit/>
            </a:bodyPr>
            <a:lstStyle/>
            <a:p>
              <a:pPr algn="ctr"/>
              <a:r>
                <a:rPr lang="hr-HR" sz="825" dirty="0">
                  <a:solidFill>
                    <a:schemeClr val="bg1"/>
                  </a:solidFill>
                </a:rPr>
                <a:t>Andrija Štampar</a:t>
              </a:r>
              <a:endParaRPr lang="en-GB" sz="825" dirty="0">
                <a:solidFill>
                  <a:schemeClr val="bg1"/>
                </a:solidFill>
              </a:endParaRPr>
            </a:p>
          </p:txBody>
        </p:sp>
        <p:grpSp>
          <p:nvGrpSpPr>
            <p:cNvPr id="46" name="Group 45">
              <a:extLst>
                <a:ext uri="{FF2B5EF4-FFF2-40B4-BE49-F238E27FC236}">
                  <a16:creationId xmlns:a16="http://schemas.microsoft.com/office/drawing/2014/main" id="{72AC86CB-19A9-E42B-76B6-D7DBBC563BE1}"/>
                </a:ext>
              </a:extLst>
            </p:cNvPr>
            <p:cNvGrpSpPr/>
            <p:nvPr/>
          </p:nvGrpSpPr>
          <p:grpSpPr>
            <a:xfrm>
              <a:off x="895881" y="915559"/>
              <a:ext cx="3020246" cy="3596253"/>
              <a:chOff x="6325732" y="1180994"/>
              <a:chExt cx="2435622" cy="2412000"/>
            </a:xfrm>
          </p:grpSpPr>
          <p:sp>
            <p:nvSpPr>
              <p:cNvPr id="47" name="Rectangle 46">
                <a:extLst>
                  <a:ext uri="{FF2B5EF4-FFF2-40B4-BE49-F238E27FC236}">
                    <a16:creationId xmlns:a16="http://schemas.microsoft.com/office/drawing/2014/main" id="{5A241291-CEFD-CF79-7703-59F14DB99C65}"/>
                  </a:ext>
                </a:extLst>
              </p:cNvPr>
              <p:cNvSpPr/>
              <p:nvPr/>
            </p:nvSpPr>
            <p:spPr>
              <a:xfrm>
                <a:off x="6325732" y="1180994"/>
                <a:ext cx="2435622" cy="2412000"/>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EE5D820-E107-6166-DA71-695F206745EF}"/>
                  </a:ext>
                </a:extLst>
              </p:cNvPr>
              <p:cNvSpPr txBox="1"/>
              <p:nvPr/>
            </p:nvSpPr>
            <p:spPr>
              <a:xfrm>
                <a:off x="6427271" y="1210958"/>
                <a:ext cx="2077087" cy="201264"/>
              </a:xfrm>
              <a:prstGeom prst="rect">
                <a:avLst/>
              </a:prstGeom>
              <a:noFill/>
            </p:spPr>
            <p:txBody>
              <a:bodyPr wrap="square" rtlCol="0">
                <a:spAutoFit/>
              </a:bodyPr>
              <a:lstStyle/>
              <a:p>
                <a:r>
                  <a:rPr lang="hr-HR" b="1" dirty="0">
                    <a:solidFill>
                      <a:schemeClr val="bg1"/>
                    </a:solidFill>
                  </a:rPr>
                  <a:t>DATA CENTRES</a:t>
                </a:r>
                <a:endParaRPr lang="en-GB" b="1" dirty="0">
                  <a:solidFill>
                    <a:schemeClr val="bg1"/>
                  </a:solidFill>
                </a:endParaRPr>
              </a:p>
            </p:txBody>
          </p:sp>
        </p:grpSp>
        <p:pic>
          <p:nvPicPr>
            <p:cNvPr id="45" name="Picture 44">
              <a:extLst>
                <a:ext uri="{FF2B5EF4-FFF2-40B4-BE49-F238E27FC236}">
                  <a16:creationId xmlns:a16="http://schemas.microsoft.com/office/drawing/2014/main" id="{3D51294A-50EC-43A2-A703-0984332C03E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26057" y="1257712"/>
              <a:ext cx="1483154" cy="836953"/>
            </a:xfrm>
            <a:prstGeom prst="rect">
              <a:avLst/>
            </a:prstGeom>
            <a:ln>
              <a:solidFill>
                <a:schemeClr val="bg1"/>
              </a:solid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1ACF87D0-9018-42F1-A848-74D42964BD6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326216" y="1605799"/>
              <a:ext cx="1500621" cy="844310"/>
            </a:xfrm>
            <a:prstGeom prst="rect">
              <a:avLst/>
            </a:prstGeom>
            <a:ln>
              <a:solidFill>
                <a:schemeClr val="bg1"/>
              </a:solidFill>
            </a:ln>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B6EA33B5-2A2F-284F-4CA1-CFE97B41FE99}"/>
                </a:ext>
              </a:extLst>
            </p:cNvPr>
            <p:cNvPicPr>
              <a:picLocks noChangeAspect="1"/>
            </p:cNvPicPr>
            <p:nvPr/>
          </p:nvPicPr>
          <p:blipFill>
            <a:blip r:embed="rId35"/>
            <a:stretch>
              <a:fillRect/>
            </a:stretch>
          </p:blipFill>
          <p:spPr>
            <a:xfrm>
              <a:off x="1033199" y="3444813"/>
              <a:ext cx="1223538" cy="896170"/>
            </a:xfrm>
            <a:prstGeom prst="rect">
              <a:avLst/>
            </a:prstGeom>
            <a:ln>
              <a:solidFill>
                <a:schemeClr val="bg1"/>
              </a:solidFill>
            </a:ln>
            <a:effectLst>
              <a:outerShdw blurRad="50800" dist="38100" dir="5400000" algn="t" rotWithShape="0">
                <a:prstClr val="black">
                  <a:alpha val="40000"/>
                </a:prstClr>
              </a:outerShdw>
            </a:effectLst>
          </p:spPr>
        </p:pic>
        <p:pic>
          <p:nvPicPr>
            <p:cNvPr id="54" name="Picture 53">
              <a:extLst>
                <a:ext uri="{FF2B5EF4-FFF2-40B4-BE49-F238E27FC236}">
                  <a16:creationId xmlns:a16="http://schemas.microsoft.com/office/drawing/2014/main" id="{70EA18E2-F95A-4DEB-A041-AE39C0ABCA5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6057" y="2316817"/>
              <a:ext cx="1530923" cy="812096"/>
            </a:xfrm>
            <a:prstGeom prst="rect">
              <a:avLst/>
            </a:prstGeom>
            <a:ln>
              <a:solidFill>
                <a:schemeClr val="bg1"/>
              </a:solid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B565DD38-E49E-8F1F-DF7C-682BB663F618}"/>
                </a:ext>
              </a:extLst>
            </p:cNvPr>
            <p:cNvPicPr>
              <a:picLocks noChangeAspect="1"/>
            </p:cNvPicPr>
            <p:nvPr/>
          </p:nvPicPr>
          <p:blipFill>
            <a:blip r:embed="rId37"/>
            <a:stretch>
              <a:fillRect/>
            </a:stretch>
          </p:blipFill>
          <p:spPr>
            <a:xfrm>
              <a:off x="2224038" y="2993013"/>
              <a:ext cx="1612040" cy="1112093"/>
            </a:xfrm>
            <a:prstGeom prst="rect">
              <a:avLst/>
            </a:prstGeom>
            <a:ln>
              <a:solidFill>
                <a:schemeClr val="bg1"/>
              </a:solidFill>
            </a:ln>
            <a:effectLst>
              <a:outerShdw blurRad="50800" dist="38100" dir="5400000" algn="t" rotWithShape="0">
                <a:prstClr val="black">
                  <a:alpha val="40000"/>
                </a:prstClr>
              </a:outerShdw>
            </a:effectLst>
          </p:spPr>
        </p:pic>
      </p:grpSp>
      <p:sp>
        <p:nvSpPr>
          <p:cNvPr id="59" name="Title 1">
            <a:extLst>
              <a:ext uri="{FF2B5EF4-FFF2-40B4-BE49-F238E27FC236}">
                <a16:creationId xmlns:a16="http://schemas.microsoft.com/office/drawing/2014/main" id="{79747ACF-208E-43D0-9D36-06AE8BE4C213}"/>
              </a:ext>
            </a:extLst>
          </p:cNvPr>
          <p:cNvSpPr>
            <a:spLocks noGrp="1"/>
          </p:cNvSpPr>
          <p:nvPr>
            <p:ph type="title"/>
          </p:nvPr>
        </p:nvSpPr>
        <p:spPr>
          <a:xfrm>
            <a:off x="628650" y="142376"/>
            <a:ext cx="7886700" cy="994172"/>
          </a:xfrm>
        </p:spPr>
        <p:txBody>
          <a:bodyPr/>
          <a:lstStyle/>
          <a:p>
            <a:r>
              <a:rPr lang="hr-HR" dirty="0"/>
              <a:t>Croatian </a:t>
            </a:r>
            <a:r>
              <a:rPr lang="hr-HR" dirty="0" err="1"/>
              <a:t>Scientific</a:t>
            </a:r>
            <a:r>
              <a:rPr lang="hr-HR" dirty="0"/>
              <a:t> </a:t>
            </a:r>
            <a:r>
              <a:rPr lang="hr-HR" dirty="0" err="1"/>
              <a:t>and</a:t>
            </a:r>
            <a:r>
              <a:rPr lang="hr-HR" dirty="0"/>
              <a:t> </a:t>
            </a:r>
            <a:r>
              <a:rPr lang="hr-HR" dirty="0" err="1"/>
              <a:t>Educational</a:t>
            </a:r>
            <a:r>
              <a:rPr lang="hr-HR" dirty="0"/>
              <a:t> Cloud (HR-ZOO)</a:t>
            </a:r>
            <a:endParaRPr lang="en-GB" dirty="0"/>
          </a:p>
        </p:txBody>
      </p:sp>
      <p:sp>
        <p:nvSpPr>
          <p:cNvPr id="57" name="TextBox 56">
            <a:extLst>
              <a:ext uri="{FF2B5EF4-FFF2-40B4-BE49-F238E27FC236}">
                <a16:creationId xmlns:a16="http://schemas.microsoft.com/office/drawing/2014/main" id="{5C05BC7F-3BE2-4E8D-954D-AC546C65F134}"/>
              </a:ext>
            </a:extLst>
          </p:cNvPr>
          <p:cNvSpPr txBox="1"/>
          <p:nvPr/>
        </p:nvSpPr>
        <p:spPr>
          <a:xfrm>
            <a:off x="3485801" y="2737129"/>
            <a:ext cx="3065481" cy="1338828"/>
          </a:xfrm>
          <a:prstGeom prst="rect">
            <a:avLst/>
          </a:prstGeom>
          <a:noFill/>
        </p:spPr>
        <p:txBody>
          <a:bodyPr wrap="square">
            <a:spAutoFit/>
          </a:bodyPr>
          <a:lstStyle/>
          <a:p>
            <a:r>
              <a:rPr lang="en-GB" sz="1300" b="1" i="0" dirty="0">
                <a:solidFill>
                  <a:srgbClr val="2D2D2D"/>
                </a:solidFill>
                <a:effectLst/>
                <a:latin typeface="+mj-lt"/>
              </a:rPr>
              <a:t>Coordinator:</a:t>
            </a:r>
            <a:r>
              <a:rPr lang="en-GB" sz="1300" b="0" i="0" dirty="0">
                <a:solidFill>
                  <a:srgbClr val="2D2D2D"/>
                </a:solidFill>
                <a:effectLst/>
                <a:latin typeface="+mj-lt"/>
              </a:rPr>
              <a:t> SRCE</a:t>
            </a:r>
            <a:br>
              <a:rPr lang="en-GB" sz="1300" dirty="0">
                <a:latin typeface="+mj-lt"/>
              </a:rPr>
            </a:br>
            <a:r>
              <a:rPr lang="en-GB" sz="1300" b="1" i="0" dirty="0">
                <a:solidFill>
                  <a:srgbClr val="2D2D2D"/>
                </a:solidFill>
                <a:effectLst/>
                <a:latin typeface="+mj-lt"/>
              </a:rPr>
              <a:t>Reference:</a:t>
            </a:r>
            <a:r>
              <a:rPr lang="en-GB" sz="1300" b="0" i="0" dirty="0">
                <a:solidFill>
                  <a:srgbClr val="2D2D2D"/>
                </a:solidFill>
                <a:effectLst/>
                <a:latin typeface="+mj-lt"/>
              </a:rPr>
              <a:t> KK.01.1.1.08.0001</a:t>
            </a:r>
            <a:br>
              <a:rPr lang="en-GB" sz="1300" dirty="0">
                <a:latin typeface="+mj-lt"/>
              </a:rPr>
            </a:br>
            <a:r>
              <a:rPr lang="en-GB" sz="1300" b="1" i="0" dirty="0">
                <a:solidFill>
                  <a:srgbClr val="2D2D2D"/>
                </a:solidFill>
                <a:effectLst/>
                <a:latin typeface="+mj-lt"/>
              </a:rPr>
              <a:t>Project value:</a:t>
            </a:r>
            <a:r>
              <a:rPr lang="en-GB" sz="1300" b="0" i="0" dirty="0">
                <a:solidFill>
                  <a:srgbClr val="2D2D2D"/>
                </a:solidFill>
                <a:effectLst/>
                <a:latin typeface="+mj-lt"/>
              </a:rPr>
              <a:t> 2</a:t>
            </a:r>
            <a:r>
              <a:rPr lang="hr-HR" sz="1300" b="0" i="0" dirty="0">
                <a:solidFill>
                  <a:srgbClr val="2D2D2D"/>
                </a:solidFill>
                <a:effectLst/>
                <a:latin typeface="+mj-lt"/>
              </a:rPr>
              <a:t>5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EU contribution:</a:t>
            </a:r>
            <a:r>
              <a:rPr lang="en-GB" sz="1300" b="0" i="0" dirty="0">
                <a:solidFill>
                  <a:srgbClr val="2D2D2D"/>
                </a:solidFill>
                <a:effectLst/>
                <a:latin typeface="+mj-lt"/>
              </a:rPr>
              <a:t> </a:t>
            </a:r>
            <a:r>
              <a:rPr lang="hr-HR" sz="1300" b="0" i="0" dirty="0">
                <a:solidFill>
                  <a:srgbClr val="2D2D2D"/>
                </a:solidFill>
                <a:effectLst/>
                <a:latin typeface="+mj-lt"/>
              </a:rPr>
              <a:t>21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Implementation:</a:t>
            </a:r>
            <a:r>
              <a:rPr lang="en-GB" sz="1300" b="0" i="0" dirty="0">
                <a:solidFill>
                  <a:srgbClr val="2D2D2D"/>
                </a:solidFill>
                <a:effectLst/>
                <a:latin typeface="+mj-lt"/>
              </a:rPr>
              <a:t> 1.7.2017 - 1.5.2023</a:t>
            </a:r>
            <a:endParaRPr lang="hr-HR" sz="1300" b="0" i="0" dirty="0">
              <a:solidFill>
                <a:srgbClr val="2D2D2D"/>
              </a:solidFill>
              <a:effectLst/>
              <a:latin typeface="+mj-lt"/>
            </a:endParaRPr>
          </a:p>
          <a:p>
            <a:r>
              <a:rPr lang="en-GB" sz="1300" dirty="0">
                <a:latin typeface="+mj-lt"/>
                <a:hlinkClick r:id="rId38"/>
              </a:rPr>
              <a:t>https://www.srce.unizg.hr/hr-zoo/</a:t>
            </a:r>
            <a:r>
              <a:rPr lang="hr-HR" sz="1300" dirty="0" err="1">
                <a:latin typeface="+mj-lt"/>
                <a:hlinkClick r:id="rId38"/>
              </a:rPr>
              <a:t>en</a:t>
            </a:r>
            <a:r>
              <a:rPr lang="hr-HR" sz="1300" dirty="0">
                <a:latin typeface="+mj-lt"/>
              </a:rPr>
              <a:t> </a:t>
            </a:r>
            <a:r>
              <a:rPr lang="en-GB" sz="1300" dirty="0">
                <a:latin typeface="+mj-lt"/>
              </a:rPr>
              <a:t> </a:t>
            </a:r>
          </a:p>
        </p:txBody>
      </p:sp>
      <p:sp>
        <p:nvSpPr>
          <p:cNvPr id="60" name="TextBox 59">
            <a:extLst>
              <a:ext uri="{FF2B5EF4-FFF2-40B4-BE49-F238E27FC236}">
                <a16:creationId xmlns:a16="http://schemas.microsoft.com/office/drawing/2014/main" id="{0476BD09-FF09-444D-B3C5-93C85CEA092A}"/>
              </a:ext>
            </a:extLst>
          </p:cNvPr>
          <p:cNvSpPr txBox="1"/>
          <p:nvPr/>
        </p:nvSpPr>
        <p:spPr>
          <a:xfrm>
            <a:off x="6129753" y="4091685"/>
            <a:ext cx="1104903" cy="523220"/>
          </a:xfrm>
          <a:prstGeom prst="rect">
            <a:avLst/>
          </a:prstGeom>
          <a:noFill/>
        </p:spPr>
        <p:txBody>
          <a:bodyPr wrap="square" rtlCol="0">
            <a:spAutoFit/>
          </a:bodyPr>
          <a:lstStyle/>
          <a:p>
            <a:pPr algn="l"/>
            <a:r>
              <a:rPr lang="en-GB" sz="700" kern="1200" dirty="0">
                <a:solidFill>
                  <a:srgbClr val="4E4C4D"/>
                </a:solidFill>
                <a:effectLst/>
                <a:latin typeface="Arial" panose="020B0604020202020204" pitchFamily="34" charset="0"/>
                <a:cs typeface="Arial" panose="020B0604020202020204" pitchFamily="34" charset="0"/>
              </a:rPr>
              <a:t>Project is co-funded by European </a:t>
            </a:r>
            <a:r>
              <a:rPr lang="hr-HR" sz="700" kern="1200" dirty="0">
                <a:solidFill>
                  <a:srgbClr val="4E4C4D"/>
                </a:solidFill>
                <a:effectLst/>
                <a:latin typeface="Arial" panose="020B0604020202020204" pitchFamily="34" charset="0"/>
                <a:cs typeface="Arial" panose="020B0604020202020204" pitchFamily="34" charset="0"/>
              </a:rPr>
              <a:t>U</a:t>
            </a:r>
            <a:r>
              <a:rPr lang="en-GB" sz="700" dirty="0" err="1">
                <a:solidFill>
                  <a:srgbClr val="4E4C4D"/>
                </a:solidFill>
                <a:latin typeface="Arial" panose="020B0604020202020204" pitchFamily="34" charset="0"/>
                <a:cs typeface="Arial" panose="020B0604020202020204" pitchFamily="34" charset="0"/>
              </a:rPr>
              <a:t>nion</a:t>
            </a:r>
            <a:r>
              <a:rPr lang="en-GB" sz="700" dirty="0">
                <a:solidFill>
                  <a:srgbClr val="4E4C4D"/>
                </a:solidFill>
                <a:latin typeface="Arial" panose="020B0604020202020204" pitchFamily="34" charset="0"/>
                <a:cs typeface="Arial" panose="020B0604020202020204" pitchFamily="34" charset="0"/>
              </a:rPr>
              <a:t> from </a:t>
            </a:r>
            <a:r>
              <a:rPr lang="en-GB" sz="700" kern="1200" dirty="0">
                <a:solidFill>
                  <a:srgbClr val="4E4C4D"/>
                </a:solidFill>
                <a:effectLst/>
                <a:latin typeface="Arial" panose="020B0604020202020204" pitchFamily="34" charset="0"/>
                <a:cs typeface="Arial" panose="020B0604020202020204" pitchFamily="34" charset="0"/>
              </a:rPr>
              <a:t>European Regional Development Fund</a:t>
            </a:r>
          </a:p>
        </p:txBody>
      </p:sp>
      <p:sp>
        <p:nvSpPr>
          <p:cNvPr id="58" name="Footer Placeholder 4">
            <a:extLst>
              <a:ext uri="{FF2B5EF4-FFF2-40B4-BE49-F238E27FC236}">
                <a16:creationId xmlns:a16="http://schemas.microsoft.com/office/drawing/2014/main" id="{C76E2535-3B7D-4227-AEA1-87B0225D403D}"/>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62" name="Date Placeholder 3">
            <a:extLst>
              <a:ext uri="{FF2B5EF4-FFF2-40B4-BE49-F238E27FC236}">
                <a16:creationId xmlns:a16="http://schemas.microsoft.com/office/drawing/2014/main" id="{30A1C601-ADCC-4C10-98A5-DA8C16D6236B}"/>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159927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F755E1-859D-423E-B19D-4B57D86775E4}"/>
              </a:ext>
            </a:extLst>
          </p:cNvPr>
          <p:cNvSpPr/>
          <p:nvPr/>
        </p:nvSpPr>
        <p:spPr>
          <a:xfrm>
            <a:off x="486977" y="991672"/>
            <a:ext cx="2711650" cy="36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CC1D29C-911B-480C-BF13-23FFCA28BF12}"/>
              </a:ext>
            </a:extLst>
          </p:cNvPr>
          <p:cNvSpPr/>
          <p:nvPr/>
        </p:nvSpPr>
        <p:spPr>
          <a:xfrm>
            <a:off x="6083544" y="991672"/>
            <a:ext cx="2704333" cy="36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9AC311E-75D5-4677-AC51-D722928A75C8}"/>
              </a:ext>
            </a:extLst>
          </p:cNvPr>
          <p:cNvSpPr/>
          <p:nvPr/>
        </p:nvSpPr>
        <p:spPr>
          <a:xfrm>
            <a:off x="3295746" y="991672"/>
            <a:ext cx="2704332" cy="36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94" defTabSz="134994"/>
            <a:endParaRPr lang="hr-HR" sz="13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D62A47D0-3F39-4AA2-8272-E055A82E4F6D}"/>
              </a:ext>
            </a:extLst>
          </p:cNvPr>
          <p:cNvPicPr>
            <a:picLocks noChangeAspect="1"/>
          </p:cNvPicPr>
          <p:nvPr/>
        </p:nvPicPr>
        <p:blipFill>
          <a:blip r:embed="rId3"/>
          <a:stretch>
            <a:fillRect/>
          </a:stretch>
        </p:blipFill>
        <p:spPr>
          <a:xfrm>
            <a:off x="1685454" y="1450480"/>
            <a:ext cx="1332153" cy="1661758"/>
          </a:xfrm>
          <a:prstGeom prst="rect">
            <a:avLst/>
          </a:prstGeom>
          <a:ln>
            <a:solidFill>
              <a:schemeClr val="bg1"/>
            </a:solidFill>
          </a:ln>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7F6C2793-ACF5-42B4-AFA9-F81F86A552B6}"/>
              </a:ext>
            </a:extLst>
          </p:cNvPr>
          <p:cNvPicPr>
            <a:picLocks noChangeAspect="1"/>
          </p:cNvPicPr>
          <p:nvPr/>
        </p:nvPicPr>
        <p:blipFill>
          <a:blip r:embed="rId4"/>
          <a:stretch>
            <a:fillRect/>
          </a:stretch>
        </p:blipFill>
        <p:spPr>
          <a:xfrm>
            <a:off x="651015" y="3264359"/>
            <a:ext cx="1572939" cy="1224662"/>
          </a:xfrm>
          <a:prstGeom prst="rect">
            <a:avLst/>
          </a:prstGeom>
          <a:ln>
            <a:solidFill>
              <a:schemeClr val="bg1"/>
            </a:solidFill>
          </a:ln>
          <a:effectLst>
            <a:outerShdw blurRad="50800" dist="38100" dir="5400000" algn="t" rotWithShape="0">
              <a:prstClr val="black">
                <a:alpha val="40000"/>
              </a:prstClr>
            </a:outerShdw>
          </a:effectLst>
        </p:spPr>
      </p:pic>
      <p:sp>
        <p:nvSpPr>
          <p:cNvPr id="30" name="Rectangle 29">
            <a:extLst>
              <a:ext uri="{FF2B5EF4-FFF2-40B4-BE49-F238E27FC236}">
                <a16:creationId xmlns:a16="http://schemas.microsoft.com/office/drawing/2014/main" id="{5B704341-E61A-4F2F-83E0-EDB9299FD8EC}"/>
              </a:ext>
            </a:extLst>
          </p:cNvPr>
          <p:cNvSpPr/>
          <p:nvPr/>
        </p:nvSpPr>
        <p:spPr>
          <a:xfrm>
            <a:off x="628162" y="258140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1013" dirty="0">
                <a:solidFill>
                  <a:schemeClr val="bg1"/>
                </a:solidFill>
              </a:rPr>
              <a:t>Ivan Supek</a:t>
            </a:r>
            <a:endParaRPr lang="en-GB" sz="1013" dirty="0">
              <a:solidFill>
                <a:schemeClr val="bg1"/>
              </a:solidFill>
            </a:endParaRPr>
          </a:p>
        </p:txBody>
      </p:sp>
      <p:pic>
        <p:nvPicPr>
          <p:cNvPr id="34" name="Picture 33">
            <a:extLst>
              <a:ext uri="{FF2B5EF4-FFF2-40B4-BE49-F238E27FC236}">
                <a16:creationId xmlns:a16="http://schemas.microsoft.com/office/drawing/2014/main" id="{60355FAD-50B2-42B9-8648-ABC848C6D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794" y="2469008"/>
            <a:ext cx="346577" cy="346577"/>
          </a:xfrm>
          <a:prstGeom prst="rect">
            <a:avLst/>
          </a:prstGeom>
          <a:ln>
            <a:solidFill>
              <a:schemeClr val="bg1"/>
            </a:solidFill>
          </a:ln>
          <a:effectLst>
            <a:outerShdw blurRad="50800" dist="38100" dir="5400000" algn="t" rotWithShape="0">
              <a:prstClr val="black">
                <a:alpha val="40000"/>
              </a:prstClr>
            </a:outerShdw>
          </a:effectLst>
        </p:spPr>
      </p:pic>
      <p:sp>
        <p:nvSpPr>
          <p:cNvPr id="39" name="Rectangle 38">
            <a:extLst>
              <a:ext uri="{FF2B5EF4-FFF2-40B4-BE49-F238E27FC236}">
                <a16:creationId xmlns:a16="http://schemas.microsoft.com/office/drawing/2014/main" id="{229EB699-11EB-4D71-B255-D1EF4CCF18B3}"/>
              </a:ext>
            </a:extLst>
          </p:cNvPr>
          <p:cNvSpPr/>
          <p:nvPr/>
        </p:nvSpPr>
        <p:spPr>
          <a:xfrm>
            <a:off x="1588236" y="384253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Faust Vrančić</a:t>
            </a:r>
            <a:endParaRPr lang="en-GB" sz="1013" dirty="0">
              <a:solidFill>
                <a:schemeClr val="bg1"/>
              </a:solidFill>
            </a:endParaRPr>
          </a:p>
        </p:txBody>
      </p:sp>
      <p:pic>
        <p:nvPicPr>
          <p:cNvPr id="41" name="Picture 40">
            <a:extLst>
              <a:ext uri="{FF2B5EF4-FFF2-40B4-BE49-F238E27FC236}">
                <a16:creationId xmlns:a16="http://schemas.microsoft.com/office/drawing/2014/main" id="{A54932BB-6D0A-45A9-AED8-26DA52AFE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6077" y="3735614"/>
            <a:ext cx="323077" cy="323077"/>
          </a:xfrm>
          <a:prstGeom prst="rect">
            <a:avLst/>
          </a:prstGeom>
          <a:ln>
            <a:solidFill>
              <a:schemeClr val="bg1"/>
            </a:solidFill>
          </a:ln>
          <a:effectLst>
            <a:outerShdw blurRad="50800" dist="38100" dir="5400000" algn="t" rotWithShape="0">
              <a:prstClr val="black">
                <a:alpha val="40000"/>
              </a:prstClr>
            </a:outerShdw>
          </a:effectLst>
        </p:spPr>
      </p:pic>
      <p:pic>
        <p:nvPicPr>
          <p:cNvPr id="43" name="Picture 42">
            <a:extLst>
              <a:ext uri="{FF2B5EF4-FFF2-40B4-BE49-F238E27FC236}">
                <a16:creationId xmlns:a16="http://schemas.microsoft.com/office/drawing/2014/main" id="{A29DE4D8-6C0E-4B17-965F-481A9432EB51}"/>
              </a:ext>
            </a:extLst>
          </p:cNvPr>
          <p:cNvPicPr>
            <a:picLocks noChangeAspect="1"/>
          </p:cNvPicPr>
          <p:nvPr/>
        </p:nvPicPr>
        <p:blipFill>
          <a:blip r:embed="rId7"/>
          <a:stretch>
            <a:fillRect/>
          </a:stretch>
        </p:blipFill>
        <p:spPr>
          <a:xfrm>
            <a:off x="3730509" y="2135636"/>
            <a:ext cx="1812394" cy="1213477"/>
          </a:xfrm>
          <a:prstGeom prst="rect">
            <a:avLst/>
          </a:prstGeom>
          <a:ln>
            <a:solidFill>
              <a:schemeClr val="bg1"/>
            </a:solidFill>
          </a:ln>
          <a:effectLst>
            <a:outerShdw blurRad="50800" dist="38100" dir="5400000" algn="t" rotWithShape="0">
              <a:prstClr val="black">
                <a:alpha val="40000"/>
              </a:prstClr>
            </a:outerShdw>
          </a:effectLst>
        </p:spPr>
      </p:pic>
      <p:sp>
        <p:nvSpPr>
          <p:cNvPr id="44" name="Rectangle 43">
            <a:extLst>
              <a:ext uri="{FF2B5EF4-FFF2-40B4-BE49-F238E27FC236}">
                <a16:creationId xmlns:a16="http://schemas.microsoft.com/office/drawing/2014/main" id="{E3F871F1-3DF0-4EE8-8BBB-A7171C570F27}"/>
              </a:ext>
            </a:extLst>
          </p:cNvPr>
          <p:cNvSpPr/>
          <p:nvPr/>
        </p:nvSpPr>
        <p:spPr>
          <a:xfrm>
            <a:off x="4208402" y="3336430"/>
            <a:ext cx="1541283"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Andrija Štampar</a:t>
            </a:r>
            <a:endParaRPr lang="en-GB" sz="1013" dirty="0">
              <a:solidFill>
                <a:schemeClr val="bg1"/>
              </a:solidFill>
            </a:endParaRPr>
          </a:p>
        </p:txBody>
      </p:sp>
      <p:pic>
        <p:nvPicPr>
          <p:cNvPr id="32" name="Picture 31">
            <a:extLst>
              <a:ext uri="{FF2B5EF4-FFF2-40B4-BE49-F238E27FC236}">
                <a16:creationId xmlns:a16="http://schemas.microsoft.com/office/drawing/2014/main" id="{590CAD5B-EF99-46DB-B839-3E42E9BC1A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4336" y="3423823"/>
            <a:ext cx="341723" cy="341723"/>
          </a:xfrm>
          <a:prstGeom prst="rect">
            <a:avLst/>
          </a:prstGeom>
          <a:ln>
            <a:solidFill>
              <a:schemeClr val="bg1"/>
            </a:solidFill>
          </a:ln>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011354F3-B38B-47BE-D91D-C5A252507676}"/>
              </a:ext>
            </a:extLst>
          </p:cNvPr>
          <p:cNvPicPr>
            <a:picLocks noChangeAspect="1"/>
          </p:cNvPicPr>
          <p:nvPr/>
        </p:nvPicPr>
        <p:blipFill>
          <a:blip r:embed="rId9"/>
          <a:stretch>
            <a:fillRect/>
          </a:stretch>
        </p:blipFill>
        <p:spPr>
          <a:xfrm>
            <a:off x="6855521" y="1713072"/>
            <a:ext cx="1739506" cy="2119312"/>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AF57AFB1-AD76-2A2E-5A89-62BA2255B7B6}"/>
              </a:ext>
            </a:extLst>
          </p:cNvPr>
          <p:cNvGrpSpPr/>
          <p:nvPr/>
        </p:nvGrpSpPr>
        <p:grpSpPr>
          <a:xfrm>
            <a:off x="6162649" y="2787597"/>
            <a:ext cx="2552754" cy="1360181"/>
            <a:chOff x="940993" y="1429733"/>
            <a:chExt cx="9190495" cy="3438361"/>
          </a:xfrm>
        </p:grpSpPr>
        <p:pic>
          <p:nvPicPr>
            <p:cNvPr id="3" name="Picture 2">
              <a:extLst>
                <a:ext uri="{FF2B5EF4-FFF2-40B4-BE49-F238E27FC236}">
                  <a16:creationId xmlns:a16="http://schemas.microsoft.com/office/drawing/2014/main" id="{2A0ECAE9-B269-A0B5-2CA1-6F7283065A18}"/>
                </a:ext>
              </a:extLst>
            </p:cNvPr>
            <p:cNvPicPr>
              <a:picLocks noChangeAspect="1"/>
            </p:cNvPicPr>
            <p:nvPr/>
          </p:nvPicPr>
          <p:blipFill>
            <a:blip r:embed="rId10"/>
            <a:stretch>
              <a:fillRect/>
            </a:stretch>
          </p:blipFill>
          <p:spPr>
            <a:xfrm rot="20958403">
              <a:off x="940993" y="1429733"/>
              <a:ext cx="6183824" cy="2249845"/>
            </a:xfrm>
            <a:prstGeom prst="rect">
              <a:avLst/>
            </a:prstGeom>
          </p:spPr>
        </p:pic>
        <p:pic>
          <p:nvPicPr>
            <p:cNvPr id="6" name="Picture 5">
              <a:extLst>
                <a:ext uri="{FF2B5EF4-FFF2-40B4-BE49-F238E27FC236}">
                  <a16:creationId xmlns:a16="http://schemas.microsoft.com/office/drawing/2014/main" id="{C570FA2F-AEB1-4C95-4F5A-FD9D8B94F55C}"/>
                </a:ext>
              </a:extLst>
            </p:cNvPr>
            <p:cNvPicPr>
              <a:picLocks noChangeAspect="1"/>
            </p:cNvPicPr>
            <p:nvPr/>
          </p:nvPicPr>
          <p:blipFill>
            <a:blip r:embed="rId11"/>
            <a:stretch>
              <a:fillRect/>
            </a:stretch>
          </p:blipFill>
          <p:spPr>
            <a:xfrm rot="20958403">
              <a:off x="4328906" y="2756955"/>
              <a:ext cx="5802582" cy="2111139"/>
            </a:xfrm>
            <a:prstGeom prst="rect">
              <a:avLst/>
            </a:prstGeom>
          </p:spPr>
        </p:pic>
      </p:grpSp>
      <p:sp>
        <p:nvSpPr>
          <p:cNvPr id="21" name="TextBox 20">
            <a:extLst>
              <a:ext uri="{FF2B5EF4-FFF2-40B4-BE49-F238E27FC236}">
                <a16:creationId xmlns:a16="http://schemas.microsoft.com/office/drawing/2014/main" id="{B283FCED-E867-4735-85EC-93438CF0D927}"/>
              </a:ext>
            </a:extLst>
          </p:cNvPr>
          <p:cNvSpPr txBox="1"/>
          <p:nvPr/>
        </p:nvSpPr>
        <p:spPr>
          <a:xfrm>
            <a:off x="690909" y="1155559"/>
            <a:ext cx="2321765" cy="300082"/>
          </a:xfrm>
          <a:prstGeom prst="rect">
            <a:avLst/>
          </a:prstGeom>
          <a:noFill/>
        </p:spPr>
        <p:txBody>
          <a:bodyPr wrap="square" rtlCol="0">
            <a:spAutoFit/>
          </a:bodyPr>
          <a:lstStyle/>
          <a:p>
            <a:r>
              <a:rPr lang="hr-HR" b="1" dirty="0">
                <a:solidFill>
                  <a:schemeClr val="tx1">
                    <a:lumMod val="75000"/>
                    <a:lumOff val="25000"/>
                  </a:schemeClr>
                </a:solidFill>
              </a:rPr>
              <a:t>ADVANCED COMPUTING</a:t>
            </a:r>
            <a:endParaRPr lang="en-GB" b="1" dirty="0">
              <a:solidFill>
                <a:schemeClr val="tx1">
                  <a:lumMod val="75000"/>
                  <a:lumOff val="25000"/>
                </a:schemeClr>
              </a:solidFill>
            </a:endParaRPr>
          </a:p>
        </p:txBody>
      </p:sp>
      <p:sp>
        <p:nvSpPr>
          <p:cNvPr id="22" name="TextBox 21">
            <a:extLst>
              <a:ext uri="{FF2B5EF4-FFF2-40B4-BE49-F238E27FC236}">
                <a16:creationId xmlns:a16="http://schemas.microsoft.com/office/drawing/2014/main" id="{10A6FEDC-6C34-470C-AB9D-58426D721550}"/>
              </a:ext>
            </a:extLst>
          </p:cNvPr>
          <p:cNvSpPr txBox="1"/>
          <p:nvPr/>
        </p:nvSpPr>
        <p:spPr>
          <a:xfrm>
            <a:off x="6377972" y="1149761"/>
            <a:ext cx="2451638" cy="507831"/>
          </a:xfrm>
          <a:prstGeom prst="rect">
            <a:avLst/>
          </a:prstGeom>
          <a:noFill/>
        </p:spPr>
        <p:txBody>
          <a:bodyPr wrap="square" rtlCol="0">
            <a:spAutoFit/>
          </a:bodyPr>
          <a:lstStyle/>
          <a:p>
            <a:r>
              <a:rPr lang="hr-HR" b="1" dirty="0">
                <a:solidFill>
                  <a:schemeClr val="tx1">
                    <a:lumMod val="75000"/>
                    <a:lumOff val="25000"/>
                  </a:schemeClr>
                </a:solidFill>
              </a:rPr>
              <a:t>SPECIALIZED SUPPORT </a:t>
            </a:r>
          </a:p>
          <a:p>
            <a:r>
              <a:rPr lang="hr-HR" b="1" dirty="0">
                <a:solidFill>
                  <a:schemeClr val="tx1">
                    <a:lumMod val="75000"/>
                    <a:lumOff val="25000"/>
                  </a:schemeClr>
                </a:solidFill>
              </a:rPr>
              <a:t>SCIENTIFIC SOFTWARE</a:t>
            </a:r>
          </a:p>
        </p:txBody>
      </p:sp>
      <p:sp>
        <p:nvSpPr>
          <p:cNvPr id="23" name="TextBox 22">
            <a:extLst>
              <a:ext uri="{FF2B5EF4-FFF2-40B4-BE49-F238E27FC236}">
                <a16:creationId xmlns:a16="http://schemas.microsoft.com/office/drawing/2014/main" id="{D521A3E4-4779-437C-9D7D-ABE564E4D18A}"/>
              </a:ext>
            </a:extLst>
          </p:cNvPr>
          <p:cNvSpPr txBox="1"/>
          <p:nvPr/>
        </p:nvSpPr>
        <p:spPr>
          <a:xfrm>
            <a:off x="3544566" y="1155717"/>
            <a:ext cx="2054868" cy="507831"/>
          </a:xfrm>
          <a:prstGeom prst="rect">
            <a:avLst/>
          </a:prstGeom>
          <a:noFill/>
        </p:spPr>
        <p:txBody>
          <a:bodyPr wrap="square" rtlCol="0">
            <a:spAutoFit/>
          </a:bodyPr>
          <a:lstStyle/>
          <a:p>
            <a:pPr algn="ctr"/>
            <a:r>
              <a:rPr lang="hr-HR" b="1" dirty="0">
                <a:solidFill>
                  <a:schemeClr val="tx1">
                    <a:lumMod val="75000"/>
                    <a:lumOff val="25000"/>
                  </a:schemeClr>
                </a:solidFill>
              </a:rPr>
              <a:t>VIRTUAL DATA </a:t>
            </a:r>
            <a:br>
              <a:rPr lang="hr-HR" b="1" dirty="0">
                <a:solidFill>
                  <a:schemeClr val="tx1">
                    <a:lumMod val="75000"/>
                    <a:lumOff val="25000"/>
                  </a:schemeClr>
                </a:solidFill>
              </a:rPr>
            </a:br>
            <a:r>
              <a:rPr lang="hr-HR" b="1" dirty="0">
                <a:solidFill>
                  <a:schemeClr val="tx1">
                    <a:lumMod val="75000"/>
                    <a:lumOff val="25000"/>
                  </a:schemeClr>
                </a:solidFill>
              </a:rPr>
              <a:t>CENTRES</a:t>
            </a:r>
            <a:endParaRPr lang="en-GB" b="1" dirty="0">
              <a:solidFill>
                <a:schemeClr val="tx1">
                  <a:lumMod val="75000"/>
                  <a:lumOff val="25000"/>
                </a:schemeClr>
              </a:solidFill>
            </a:endParaRPr>
          </a:p>
        </p:txBody>
      </p:sp>
      <p:sp>
        <p:nvSpPr>
          <p:cNvPr id="24" name="Title 1">
            <a:extLst>
              <a:ext uri="{FF2B5EF4-FFF2-40B4-BE49-F238E27FC236}">
                <a16:creationId xmlns:a16="http://schemas.microsoft.com/office/drawing/2014/main" id="{B0A39155-2A0B-4C66-A7F3-91FB89F94358}"/>
              </a:ext>
            </a:extLst>
          </p:cNvPr>
          <p:cNvSpPr>
            <a:spLocks noGrp="1"/>
          </p:cNvSpPr>
          <p:nvPr>
            <p:ph type="title"/>
          </p:nvPr>
        </p:nvSpPr>
        <p:spPr>
          <a:xfrm>
            <a:off x="628651" y="142547"/>
            <a:ext cx="7886700" cy="994172"/>
          </a:xfrm>
        </p:spPr>
        <p:txBody>
          <a:bodyPr/>
          <a:lstStyle/>
          <a:p>
            <a:r>
              <a:rPr lang="hr-HR" dirty="0"/>
              <a:t>New and </a:t>
            </a:r>
            <a:r>
              <a:rPr lang="hr-HR" dirty="0" err="1"/>
              <a:t>improved</a:t>
            </a:r>
            <a:r>
              <a:rPr lang="hr-HR" dirty="0"/>
              <a:t> SRCE </a:t>
            </a:r>
            <a:r>
              <a:rPr lang="hr-HR" dirty="0" err="1"/>
              <a:t>services</a:t>
            </a:r>
            <a:r>
              <a:rPr lang="hr-HR" dirty="0"/>
              <a:t> </a:t>
            </a:r>
            <a:r>
              <a:rPr lang="hr-HR" dirty="0" err="1"/>
              <a:t>within</a:t>
            </a:r>
            <a:r>
              <a:rPr lang="hr-HR" dirty="0"/>
              <a:t> project HR-ZOO</a:t>
            </a:r>
            <a:endParaRPr lang="en-GB" dirty="0"/>
          </a:p>
        </p:txBody>
      </p:sp>
      <p:grpSp>
        <p:nvGrpSpPr>
          <p:cNvPr id="31" name="Group 30">
            <a:extLst>
              <a:ext uri="{FF2B5EF4-FFF2-40B4-BE49-F238E27FC236}">
                <a16:creationId xmlns:a16="http://schemas.microsoft.com/office/drawing/2014/main" id="{066965EB-8350-48BC-B84D-E8EBE4B4746F}"/>
              </a:ext>
            </a:extLst>
          </p:cNvPr>
          <p:cNvGrpSpPr/>
          <p:nvPr/>
        </p:nvGrpSpPr>
        <p:grpSpPr>
          <a:xfrm rot="17519230">
            <a:off x="520483" y="1046439"/>
            <a:ext cx="340659" cy="340659"/>
            <a:chOff x="3609787" y="1688350"/>
            <a:chExt cx="340659" cy="340659"/>
          </a:xfrm>
          <a:solidFill>
            <a:srgbClr val="D71634"/>
          </a:solidFill>
        </p:grpSpPr>
        <p:sp>
          <p:nvSpPr>
            <p:cNvPr id="33" name="Block Arc 32">
              <a:extLst>
                <a:ext uri="{FF2B5EF4-FFF2-40B4-BE49-F238E27FC236}">
                  <a16:creationId xmlns:a16="http://schemas.microsoft.com/office/drawing/2014/main" id="{CB6AB98C-3FBB-4CEF-9251-BD4DA391A5E7}"/>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DF06155F-3415-406C-AB89-A8A21199DCEF}"/>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72DBEC18-2DE8-4634-AA44-CC0FB991B1D0}"/>
              </a:ext>
            </a:extLst>
          </p:cNvPr>
          <p:cNvGrpSpPr/>
          <p:nvPr/>
        </p:nvGrpSpPr>
        <p:grpSpPr>
          <a:xfrm rot="17519230">
            <a:off x="3362752" y="1039509"/>
            <a:ext cx="340659" cy="340659"/>
            <a:chOff x="3609787" y="1688350"/>
            <a:chExt cx="340659" cy="340659"/>
          </a:xfrm>
          <a:solidFill>
            <a:srgbClr val="F9A61A"/>
          </a:solidFill>
        </p:grpSpPr>
        <p:sp>
          <p:nvSpPr>
            <p:cNvPr id="37" name="Block Arc 36">
              <a:extLst>
                <a:ext uri="{FF2B5EF4-FFF2-40B4-BE49-F238E27FC236}">
                  <a16:creationId xmlns:a16="http://schemas.microsoft.com/office/drawing/2014/main" id="{725996A6-35EC-437A-871C-811BD5487C1E}"/>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Oval 37">
              <a:extLst>
                <a:ext uri="{FF2B5EF4-FFF2-40B4-BE49-F238E27FC236}">
                  <a16:creationId xmlns:a16="http://schemas.microsoft.com/office/drawing/2014/main" id="{3DF2F1B7-C992-4FF4-8A4A-C476E288F3A0}"/>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23598E1D-8BF9-4061-BC5B-C6E563BECB17}"/>
              </a:ext>
            </a:extLst>
          </p:cNvPr>
          <p:cNvGrpSpPr/>
          <p:nvPr/>
        </p:nvGrpSpPr>
        <p:grpSpPr>
          <a:xfrm rot="17519230">
            <a:off x="6134732" y="1039508"/>
            <a:ext cx="340659" cy="340659"/>
            <a:chOff x="3609787" y="1688350"/>
            <a:chExt cx="340659" cy="340659"/>
          </a:xfrm>
          <a:solidFill>
            <a:srgbClr val="46C1AD"/>
          </a:solidFill>
        </p:grpSpPr>
        <p:sp>
          <p:nvSpPr>
            <p:cNvPr id="42" name="Block Arc 41">
              <a:extLst>
                <a:ext uri="{FF2B5EF4-FFF2-40B4-BE49-F238E27FC236}">
                  <a16:creationId xmlns:a16="http://schemas.microsoft.com/office/drawing/2014/main" id="{03BF3E28-8217-4F9E-97A1-1A898557F464}"/>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Oval 44">
              <a:extLst>
                <a:ext uri="{FF2B5EF4-FFF2-40B4-BE49-F238E27FC236}">
                  <a16:creationId xmlns:a16="http://schemas.microsoft.com/office/drawing/2014/main" id="{A1ADDA33-7F47-48AA-BCE5-C01225FAEC17}"/>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Footer Placeholder 4">
            <a:extLst>
              <a:ext uri="{FF2B5EF4-FFF2-40B4-BE49-F238E27FC236}">
                <a16:creationId xmlns:a16="http://schemas.microsoft.com/office/drawing/2014/main" id="{591E8D5B-3C92-4F92-8DB3-A7DDECA01D9C}"/>
              </a:ext>
            </a:extLst>
          </p:cNvPr>
          <p:cNvSpPr txBox="1">
            <a:spLocks/>
          </p:cNvSpPr>
          <p:nvPr/>
        </p:nvSpPr>
        <p:spPr>
          <a:xfrm>
            <a:off x="2048611" y="4774138"/>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49" name="Date Placeholder 3">
            <a:extLst>
              <a:ext uri="{FF2B5EF4-FFF2-40B4-BE49-F238E27FC236}">
                <a16:creationId xmlns:a16="http://schemas.microsoft.com/office/drawing/2014/main" id="{7434AC1C-76AC-4456-B0FE-2EE6F8A0C13C}"/>
              </a:ext>
            </a:extLst>
          </p:cNvPr>
          <p:cNvSpPr txBox="1">
            <a:spLocks/>
          </p:cNvSpPr>
          <p:nvPr/>
        </p:nvSpPr>
        <p:spPr>
          <a:xfrm>
            <a:off x="7562850" y="4774138"/>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325900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1" y="96040"/>
            <a:ext cx="7886700" cy="994172"/>
          </a:xfrm>
        </p:spPr>
        <p:txBody>
          <a:bodyPr/>
          <a:lstStyle/>
          <a:p>
            <a:r>
              <a:rPr lang="hr-HR" dirty="0" err="1"/>
              <a:t>Chronology</a:t>
            </a:r>
            <a:endParaRPr lang="hr-HR" dirty="0"/>
          </a:p>
        </p:txBody>
      </p:sp>
      <p:grpSp>
        <p:nvGrpSpPr>
          <p:cNvPr id="2" name="Group 1">
            <a:extLst>
              <a:ext uri="{FF2B5EF4-FFF2-40B4-BE49-F238E27FC236}">
                <a16:creationId xmlns:a16="http://schemas.microsoft.com/office/drawing/2014/main" id="{F59EE37A-A3A7-40BC-A4BC-2B7185160E1B}"/>
              </a:ext>
            </a:extLst>
          </p:cNvPr>
          <p:cNvGrpSpPr/>
          <p:nvPr/>
        </p:nvGrpSpPr>
        <p:grpSpPr>
          <a:xfrm>
            <a:off x="195489" y="643946"/>
            <a:ext cx="8515711" cy="3832899"/>
            <a:chOff x="195489" y="643946"/>
            <a:chExt cx="8515711" cy="3832899"/>
          </a:xfrm>
        </p:grpSpPr>
        <p:cxnSp>
          <p:nvCxnSpPr>
            <p:cNvPr id="154" name="Straight Connector 153">
              <a:extLst>
                <a:ext uri="{FF2B5EF4-FFF2-40B4-BE49-F238E27FC236}">
                  <a16:creationId xmlns:a16="http://schemas.microsoft.com/office/drawing/2014/main" id="{768C2AE3-657B-410E-8EEE-9A13B60A8509}"/>
                </a:ext>
              </a:extLst>
            </p:cNvPr>
            <p:cNvCxnSpPr>
              <a:cxnSpLocks/>
            </p:cNvCxnSpPr>
            <p:nvPr/>
          </p:nvCxnSpPr>
          <p:spPr>
            <a:xfrm flipH="1" flipV="1">
              <a:off x="7958985" y="1585376"/>
              <a:ext cx="987" cy="226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C7F7C4C-EE3A-4260-AABE-A1D6A98A50D4}"/>
                </a:ext>
              </a:extLst>
            </p:cNvPr>
            <p:cNvCxnSpPr>
              <a:cxnSpLocks/>
            </p:cNvCxnSpPr>
            <p:nvPr/>
          </p:nvCxnSpPr>
          <p:spPr>
            <a:xfrm flipV="1">
              <a:off x="4618756" y="2703653"/>
              <a:ext cx="0" cy="1156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4B11481-82EA-478C-8E82-D1C2628B2B0F}"/>
                </a:ext>
              </a:extLst>
            </p:cNvPr>
            <p:cNvCxnSpPr>
              <a:cxnSpLocks/>
            </p:cNvCxnSpPr>
            <p:nvPr/>
          </p:nvCxnSpPr>
          <p:spPr>
            <a:xfrm flipV="1">
              <a:off x="5057430" y="1397218"/>
              <a:ext cx="5450" cy="24538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Rectangle: Diagonal Corners Rounded 142">
              <a:extLst>
                <a:ext uri="{FF2B5EF4-FFF2-40B4-BE49-F238E27FC236}">
                  <a16:creationId xmlns:a16="http://schemas.microsoft.com/office/drawing/2014/main" id="{F3EBF7AF-4BD4-4954-8340-8507137B415E}"/>
                </a:ext>
              </a:extLst>
            </p:cNvPr>
            <p:cNvSpPr/>
            <p:nvPr/>
          </p:nvSpPr>
          <p:spPr>
            <a:xfrm>
              <a:off x="5062880" y="1397218"/>
              <a:ext cx="1174328" cy="471923"/>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F913A9C5-2DBA-463D-8E69-6CA8F1848990}"/>
                </a:ext>
              </a:extLst>
            </p:cNvPr>
            <p:cNvSpPr/>
            <p:nvPr/>
          </p:nvSpPr>
          <p:spPr>
            <a:xfrm>
              <a:off x="4569846" y="37978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a:extLst>
                <a:ext uri="{FF2B5EF4-FFF2-40B4-BE49-F238E27FC236}">
                  <a16:creationId xmlns:a16="http://schemas.microsoft.com/office/drawing/2014/main" id="{3E60DFDE-B61C-4B87-A786-2816CD51110D}"/>
                </a:ext>
              </a:extLst>
            </p:cNvPr>
            <p:cNvSpPr txBox="1"/>
            <p:nvPr/>
          </p:nvSpPr>
          <p:spPr>
            <a:xfrm>
              <a:off x="5003450" y="1393408"/>
              <a:ext cx="1315532" cy="461665"/>
            </a:xfrm>
            <a:prstGeom prst="rect">
              <a:avLst/>
            </a:prstGeom>
            <a:noFill/>
          </p:spPr>
          <p:txBody>
            <a:bodyPr wrap="square" rtlCol="0">
              <a:spAutoFit/>
            </a:bodyPr>
            <a:lstStyle/>
            <a:p>
              <a:r>
                <a:rPr lang="en-GB" sz="800" b="1" dirty="0"/>
                <a:t>Research</a:t>
              </a:r>
              <a:r>
                <a:rPr lang="hr-HR" sz="800" b="1" dirty="0"/>
                <a:t> &amp; I</a:t>
              </a:r>
              <a:r>
                <a:rPr lang="en-GB" sz="800" b="1" dirty="0" err="1"/>
                <a:t>nnovation</a:t>
              </a:r>
              <a:r>
                <a:rPr lang="en-GB" sz="800" b="1" dirty="0"/>
                <a:t> </a:t>
              </a:r>
              <a:br>
                <a:rPr lang="hr-HR" sz="800" b="1" dirty="0"/>
              </a:br>
              <a:r>
                <a:rPr lang="hr-HR" sz="800" b="1" dirty="0"/>
                <a:t>I</a:t>
              </a:r>
              <a:r>
                <a:rPr lang="en-GB" sz="800" b="1" dirty="0" err="1"/>
                <a:t>nfrastructure</a:t>
              </a:r>
              <a:r>
                <a:rPr lang="en-GB" sz="800" b="1" dirty="0"/>
                <a:t> </a:t>
              </a:r>
              <a:br>
                <a:rPr lang="hr-HR" sz="800" b="1" dirty="0"/>
              </a:br>
              <a:r>
                <a:rPr lang="hr-HR" sz="800" b="1" dirty="0"/>
                <a:t>D</a:t>
              </a:r>
              <a:r>
                <a:rPr lang="en-GB" sz="800" b="1" dirty="0" err="1"/>
                <a:t>evelopment</a:t>
              </a:r>
              <a:r>
                <a:rPr lang="hr-HR" sz="800" b="1" dirty="0"/>
                <a:t> P</a:t>
              </a:r>
              <a:r>
                <a:rPr lang="en-GB" sz="800" b="1" dirty="0" err="1"/>
                <a:t>lan</a:t>
              </a:r>
              <a:endParaRPr lang="en-GB" sz="800" b="1" dirty="0"/>
            </a:p>
          </p:txBody>
        </p:sp>
        <p:cxnSp>
          <p:nvCxnSpPr>
            <p:cNvPr id="136" name="Straight Connector 135">
              <a:extLst>
                <a:ext uri="{FF2B5EF4-FFF2-40B4-BE49-F238E27FC236}">
                  <a16:creationId xmlns:a16="http://schemas.microsoft.com/office/drawing/2014/main" id="{2FC1FC50-CCC9-4504-9CAF-3501AE93FB6B}"/>
                </a:ext>
              </a:extLst>
            </p:cNvPr>
            <p:cNvCxnSpPr>
              <a:cxnSpLocks/>
            </p:cNvCxnSpPr>
            <p:nvPr/>
          </p:nvCxnSpPr>
          <p:spPr>
            <a:xfrm flipV="1">
              <a:off x="4160114" y="903455"/>
              <a:ext cx="5448" cy="29235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Rectangle: Diagonal Corners Rounded 136">
              <a:extLst>
                <a:ext uri="{FF2B5EF4-FFF2-40B4-BE49-F238E27FC236}">
                  <a16:creationId xmlns:a16="http://schemas.microsoft.com/office/drawing/2014/main" id="{0B9593DD-BE85-421F-B9B2-DABB990D4A8A}"/>
                </a:ext>
              </a:extLst>
            </p:cNvPr>
            <p:cNvSpPr/>
            <p:nvPr/>
          </p:nvSpPr>
          <p:spPr>
            <a:xfrm>
              <a:off x="4165562" y="917102"/>
              <a:ext cx="1273394" cy="346926"/>
            </a:xfrm>
            <a:prstGeom prst="round2DiagRect">
              <a:avLst/>
            </a:prstGeom>
            <a:no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401B35D2-BEDA-4E78-9ED7-07A83C69A12D}"/>
                </a:ext>
              </a:extLst>
            </p:cNvPr>
            <p:cNvSpPr/>
            <p:nvPr/>
          </p:nvSpPr>
          <p:spPr>
            <a:xfrm>
              <a:off x="4114782" y="378980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TextBox 134">
              <a:extLst>
                <a:ext uri="{FF2B5EF4-FFF2-40B4-BE49-F238E27FC236}">
                  <a16:creationId xmlns:a16="http://schemas.microsoft.com/office/drawing/2014/main" id="{240F60D5-699E-421D-B3AE-06EA4C334254}"/>
                </a:ext>
              </a:extLst>
            </p:cNvPr>
            <p:cNvSpPr txBox="1"/>
            <p:nvPr/>
          </p:nvSpPr>
          <p:spPr>
            <a:xfrm>
              <a:off x="4112116" y="915407"/>
              <a:ext cx="1273394" cy="338554"/>
            </a:xfrm>
            <a:prstGeom prst="rect">
              <a:avLst/>
            </a:prstGeom>
            <a:noFill/>
          </p:spPr>
          <p:txBody>
            <a:bodyPr wrap="square" rtlCol="0">
              <a:spAutoFit/>
            </a:bodyPr>
            <a:lstStyle/>
            <a:p>
              <a:r>
                <a:rPr lang="en-GB" sz="800" b="1" dirty="0"/>
                <a:t>Strategy of Education, </a:t>
              </a:r>
              <a:br>
                <a:rPr lang="hr-HR" sz="800" b="1" dirty="0"/>
              </a:br>
              <a:r>
                <a:rPr lang="en-GB" sz="800" b="1" dirty="0"/>
                <a:t>Science </a:t>
              </a:r>
              <a:r>
                <a:rPr lang="hr-HR" sz="800" b="1" dirty="0"/>
                <a:t>&amp;</a:t>
              </a:r>
              <a:r>
                <a:rPr lang="en-GB" sz="800" b="1" dirty="0"/>
                <a:t>Technology </a:t>
              </a:r>
            </a:p>
          </p:txBody>
        </p:sp>
        <p:cxnSp>
          <p:nvCxnSpPr>
            <p:cNvPr id="130" name="Straight Connector 129">
              <a:extLst>
                <a:ext uri="{FF2B5EF4-FFF2-40B4-BE49-F238E27FC236}">
                  <a16:creationId xmlns:a16="http://schemas.microsoft.com/office/drawing/2014/main" id="{C4852CD9-AE2B-4C5F-A3DC-D81F7A6FBF31}"/>
                </a:ext>
              </a:extLst>
            </p:cNvPr>
            <p:cNvCxnSpPr>
              <a:cxnSpLocks/>
            </p:cNvCxnSpPr>
            <p:nvPr/>
          </p:nvCxnSpPr>
          <p:spPr>
            <a:xfrm flipV="1">
              <a:off x="3219134" y="1397218"/>
              <a:ext cx="1974" cy="246271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Rectangle: Diagonal Corners Rounded 130">
              <a:extLst>
                <a:ext uri="{FF2B5EF4-FFF2-40B4-BE49-F238E27FC236}">
                  <a16:creationId xmlns:a16="http://schemas.microsoft.com/office/drawing/2014/main" id="{A0090519-FA69-4BD4-8C92-F2BD6C2F5DBA}"/>
                </a:ext>
              </a:extLst>
            </p:cNvPr>
            <p:cNvSpPr/>
            <p:nvPr/>
          </p:nvSpPr>
          <p:spPr>
            <a:xfrm>
              <a:off x="3224583" y="1406061"/>
              <a:ext cx="1053970" cy="369332"/>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43B05810-2AE1-45A9-BE89-36AAA4F6543A}"/>
                </a:ext>
              </a:extLst>
            </p:cNvPr>
            <p:cNvSpPr/>
            <p:nvPr/>
          </p:nvSpPr>
          <p:spPr>
            <a:xfrm>
              <a:off x="3173802" y="379964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1F203CEE-09B4-4256-A82E-BE1E12F06E61}"/>
                </a:ext>
              </a:extLst>
            </p:cNvPr>
            <p:cNvSpPr txBox="1"/>
            <p:nvPr/>
          </p:nvSpPr>
          <p:spPr>
            <a:xfrm>
              <a:off x="3171135" y="1422294"/>
              <a:ext cx="1136850" cy="338554"/>
            </a:xfrm>
            <a:prstGeom prst="rect">
              <a:avLst/>
            </a:prstGeom>
            <a:noFill/>
          </p:spPr>
          <p:txBody>
            <a:bodyPr wrap="none" rtlCol="0">
              <a:spAutoFit/>
            </a:bodyPr>
            <a:lstStyle/>
            <a:p>
              <a:r>
                <a:rPr lang="hr-HR" sz="800" b="1" dirty="0"/>
                <a:t>Croatian Open </a:t>
              </a:r>
              <a:br>
                <a:rPr lang="hr-HR" sz="800" b="1" dirty="0"/>
              </a:br>
              <a:r>
                <a:rPr lang="hr-HR" sz="800" b="1" dirty="0"/>
                <a:t>Access </a:t>
              </a:r>
              <a:r>
                <a:rPr lang="hr-HR" sz="800" b="1" dirty="0" err="1"/>
                <a:t>Declaration</a:t>
              </a:r>
              <a:endParaRPr lang="en-GB" sz="800" b="1" dirty="0"/>
            </a:p>
          </p:txBody>
        </p:sp>
        <p:sp>
          <p:nvSpPr>
            <p:cNvPr id="105" name="Rectangle: Diagonal Corners Rounded 104">
              <a:extLst>
                <a:ext uri="{FF2B5EF4-FFF2-40B4-BE49-F238E27FC236}">
                  <a16:creationId xmlns:a16="http://schemas.microsoft.com/office/drawing/2014/main" id="{896619B5-1168-44B9-B325-DBCAF6BE0393}"/>
                </a:ext>
              </a:extLst>
            </p:cNvPr>
            <p:cNvSpPr/>
            <p:nvPr/>
          </p:nvSpPr>
          <p:spPr>
            <a:xfrm>
              <a:off x="4157669" y="2152211"/>
              <a:ext cx="619869"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F127B723-4C2C-475F-85CC-5C4CD184E4B7}"/>
                </a:ext>
              </a:extLst>
            </p:cNvPr>
            <p:cNvSpPr txBox="1"/>
            <p:nvPr/>
          </p:nvSpPr>
          <p:spPr>
            <a:xfrm>
              <a:off x="4104222" y="2192348"/>
              <a:ext cx="665567" cy="369332"/>
            </a:xfrm>
            <a:prstGeom prst="rect">
              <a:avLst/>
            </a:prstGeom>
            <a:noFill/>
          </p:spPr>
          <p:txBody>
            <a:bodyPr wrap="none" rtlCol="0">
              <a:spAutoFit/>
            </a:bodyPr>
            <a:lstStyle/>
            <a:p>
              <a:r>
                <a:rPr lang="hr-HR" sz="900" b="1" dirty="0"/>
                <a:t>DARIAH </a:t>
              </a:r>
            </a:p>
            <a:p>
              <a:r>
                <a:rPr lang="hr-HR" sz="900" b="1" dirty="0"/>
                <a:t>ERIC</a:t>
              </a:r>
              <a:endParaRPr lang="en-GB" sz="900" b="1" dirty="0"/>
            </a:p>
          </p:txBody>
        </p:sp>
        <p:sp>
          <p:nvSpPr>
            <p:cNvPr id="125" name="Rectangle: Diagonal Corners Rounded 124">
              <a:extLst>
                <a:ext uri="{FF2B5EF4-FFF2-40B4-BE49-F238E27FC236}">
                  <a16:creationId xmlns:a16="http://schemas.microsoft.com/office/drawing/2014/main" id="{2728D445-5DB7-405B-8322-519D29D10E62}"/>
                </a:ext>
              </a:extLst>
            </p:cNvPr>
            <p:cNvSpPr/>
            <p:nvPr/>
          </p:nvSpPr>
          <p:spPr>
            <a:xfrm>
              <a:off x="7958254" y="2170030"/>
              <a:ext cx="586472"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8E15C3D2-ABDC-4DE4-AC4B-42BBF6A09E31}"/>
                </a:ext>
              </a:extLst>
            </p:cNvPr>
            <p:cNvSpPr txBox="1"/>
            <p:nvPr/>
          </p:nvSpPr>
          <p:spPr>
            <a:xfrm>
              <a:off x="7904806" y="2210167"/>
              <a:ext cx="639919" cy="369332"/>
            </a:xfrm>
            <a:prstGeom prst="rect">
              <a:avLst/>
            </a:prstGeom>
            <a:noFill/>
          </p:spPr>
          <p:txBody>
            <a:bodyPr wrap="none" rtlCol="0">
              <a:spAutoFit/>
            </a:bodyPr>
            <a:lstStyle/>
            <a:p>
              <a:r>
                <a:rPr lang="hr-HR" sz="900" b="1" dirty="0"/>
                <a:t>EATRIS </a:t>
              </a:r>
            </a:p>
            <a:p>
              <a:r>
                <a:rPr lang="hr-HR" sz="900" b="1" dirty="0"/>
                <a:t>ERIC</a:t>
              </a:r>
              <a:endParaRPr lang="en-GB" sz="900" b="1" dirty="0"/>
            </a:p>
          </p:txBody>
        </p:sp>
        <p:cxnSp>
          <p:nvCxnSpPr>
            <p:cNvPr id="116" name="Straight Connector 115">
              <a:extLst>
                <a:ext uri="{FF2B5EF4-FFF2-40B4-BE49-F238E27FC236}">
                  <a16:creationId xmlns:a16="http://schemas.microsoft.com/office/drawing/2014/main" id="{88A0F251-A620-419B-A361-062EB6574DB2}"/>
                </a:ext>
              </a:extLst>
            </p:cNvPr>
            <p:cNvCxnSpPr>
              <a:cxnSpLocks/>
            </p:cNvCxnSpPr>
            <p:nvPr/>
          </p:nvCxnSpPr>
          <p:spPr>
            <a:xfrm flipV="1">
              <a:off x="6727960" y="2152211"/>
              <a:ext cx="0" cy="172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Rectangle: Diagonal Corners Rounded 116">
              <a:extLst>
                <a:ext uri="{FF2B5EF4-FFF2-40B4-BE49-F238E27FC236}">
                  <a16:creationId xmlns:a16="http://schemas.microsoft.com/office/drawing/2014/main" id="{DC884414-DFCE-409A-8991-732DA41A92E0}"/>
                </a:ext>
              </a:extLst>
            </p:cNvPr>
            <p:cNvSpPr/>
            <p:nvPr/>
          </p:nvSpPr>
          <p:spPr>
            <a:xfrm>
              <a:off x="6733408" y="2163773"/>
              <a:ext cx="664572" cy="401720"/>
            </a:xfrm>
            <a:prstGeom prst="round2DiagRect">
              <a:avLst/>
            </a:prstGeom>
            <a:no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0BEB17A2-A281-4996-BB75-51DC55D0EF2D}"/>
                </a:ext>
              </a:extLst>
            </p:cNvPr>
            <p:cNvSpPr/>
            <p:nvPr/>
          </p:nvSpPr>
          <p:spPr>
            <a:xfrm>
              <a:off x="6682628" y="380730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7CE81282-F7C1-4AE2-B341-EB02C224C238}"/>
                </a:ext>
              </a:extLst>
            </p:cNvPr>
            <p:cNvSpPr txBox="1"/>
            <p:nvPr/>
          </p:nvSpPr>
          <p:spPr>
            <a:xfrm>
              <a:off x="6679961" y="2203910"/>
              <a:ext cx="761747" cy="369332"/>
            </a:xfrm>
            <a:prstGeom prst="rect">
              <a:avLst/>
            </a:prstGeom>
            <a:noFill/>
          </p:spPr>
          <p:txBody>
            <a:bodyPr wrap="none" rtlCol="0">
              <a:spAutoFit/>
            </a:bodyPr>
            <a:lstStyle/>
            <a:p>
              <a:r>
                <a:rPr lang="hr-HR" sz="900" b="1" dirty="0"/>
                <a:t>CESSDA /</a:t>
              </a:r>
            </a:p>
            <a:p>
              <a:r>
                <a:rPr lang="hr-HR" sz="900" b="1" dirty="0"/>
                <a:t>CROSSDA</a:t>
              </a:r>
              <a:endParaRPr lang="en-GB" sz="900" b="1" dirty="0"/>
            </a:p>
          </p:txBody>
        </p:sp>
        <p:cxnSp>
          <p:nvCxnSpPr>
            <p:cNvPr id="91" name="Straight Connector 90">
              <a:extLst>
                <a:ext uri="{FF2B5EF4-FFF2-40B4-BE49-F238E27FC236}">
                  <a16:creationId xmlns:a16="http://schemas.microsoft.com/office/drawing/2014/main" id="{9279BFA1-3FBC-476E-97AC-EDBFF4B54DC9}"/>
                </a:ext>
              </a:extLst>
            </p:cNvPr>
            <p:cNvCxnSpPr>
              <a:cxnSpLocks/>
            </p:cNvCxnSpPr>
            <p:nvPr/>
          </p:nvCxnSpPr>
          <p:spPr>
            <a:xfrm flipV="1">
              <a:off x="6286520" y="643946"/>
              <a:ext cx="0" cy="321669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Rectangle: Diagonal Corners Rounded 91">
              <a:extLst>
                <a:ext uri="{FF2B5EF4-FFF2-40B4-BE49-F238E27FC236}">
                  <a16:creationId xmlns:a16="http://schemas.microsoft.com/office/drawing/2014/main" id="{B23F91DE-E821-4B1E-B3C5-A34FB07BC94C}"/>
                </a:ext>
              </a:extLst>
            </p:cNvPr>
            <p:cNvSpPr/>
            <p:nvPr/>
          </p:nvSpPr>
          <p:spPr>
            <a:xfrm>
              <a:off x="6284219" y="2726468"/>
              <a:ext cx="702437"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1D7A204-126C-4698-ADD8-01CA9C385786}"/>
                </a:ext>
              </a:extLst>
            </p:cNvPr>
            <p:cNvSpPr/>
            <p:nvPr/>
          </p:nvSpPr>
          <p:spPr>
            <a:xfrm>
              <a:off x="6241188" y="380393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56BFFD76-B1A6-41C7-B5ED-7EC1D971819E}"/>
                </a:ext>
              </a:extLst>
            </p:cNvPr>
            <p:cNvSpPr txBox="1"/>
            <p:nvPr/>
          </p:nvSpPr>
          <p:spPr>
            <a:xfrm>
              <a:off x="6238521" y="2758856"/>
              <a:ext cx="800219" cy="230832"/>
            </a:xfrm>
            <a:prstGeom prst="rect">
              <a:avLst/>
            </a:prstGeom>
            <a:noFill/>
          </p:spPr>
          <p:txBody>
            <a:bodyPr wrap="none" rtlCol="0">
              <a:spAutoFit/>
            </a:bodyPr>
            <a:lstStyle/>
            <a:p>
              <a:r>
                <a:rPr lang="hr-HR" sz="900" b="1" dirty="0"/>
                <a:t>RDA NODE</a:t>
              </a:r>
              <a:endParaRPr lang="en-GB" sz="900" b="1" dirty="0"/>
            </a:p>
          </p:txBody>
        </p:sp>
        <p:cxnSp>
          <p:nvCxnSpPr>
            <p:cNvPr id="79" name="Straight Connector 78">
              <a:extLst>
                <a:ext uri="{FF2B5EF4-FFF2-40B4-BE49-F238E27FC236}">
                  <a16:creationId xmlns:a16="http://schemas.microsoft.com/office/drawing/2014/main" id="{14BCBD97-74E2-4325-A832-E3522E03DDA1}"/>
                </a:ext>
              </a:extLst>
            </p:cNvPr>
            <p:cNvCxnSpPr>
              <a:cxnSpLocks/>
            </p:cNvCxnSpPr>
            <p:nvPr/>
          </p:nvCxnSpPr>
          <p:spPr>
            <a:xfrm flipV="1">
              <a:off x="3704400" y="2675013"/>
              <a:ext cx="0"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Diagonal Corners Rounded 79">
              <a:extLst>
                <a:ext uri="{FF2B5EF4-FFF2-40B4-BE49-F238E27FC236}">
                  <a16:creationId xmlns:a16="http://schemas.microsoft.com/office/drawing/2014/main" id="{1265229C-AB9E-4249-A3F5-46CE4A53B305}"/>
                </a:ext>
              </a:extLst>
            </p:cNvPr>
            <p:cNvSpPr/>
            <p:nvPr/>
          </p:nvSpPr>
          <p:spPr>
            <a:xfrm>
              <a:off x="3702100" y="2703653"/>
              <a:ext cx="593594"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12AACA9-E454-4DBD-B9BE-1369206302C5}"/>
                </a:ext>
              </a:extLst>
            </p:cNvPr>
            <p:cNvSpPr/>
            <p:nvPr/>
          </p:nvSpPr>
          <p:spPr>
            <a:xfrm>
              <a:off x="3659068" y="379518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9A5FB0AC-2C1E-4E54-A7BC-A91064FED6F0}"/>
                </a:ext>
              </a:extLst>
            </p:cNvPr>
            <p:cNvSpPr txBox="1"/>
            <p:nvPr/>
          </p:nvSpPr>
          <p:spPr>
            <a:xfrm>
              <a:off x="3656401" y="2736041"/>
              <a:ext cx="434734" cy="230832"/>
            </a:xfrm>
            <a:prstGeom prst="rect">
              <a:avLst/>
            </a:prstGeom>
            <a:noFill/>
          </p:spPr>
          <p:txBody>
            <a:bodyPr wrap="none" rtlCol="0">
              <a:spAutoFit/>
            </a:bodyPr>
            <a:lstStyle/>
            <a:p>
              <a:r>
                <a:rPr lang="hr-HR" sz="900" b="1" dirty="0"/>
                <a:t>ARA</a:t>
              </a:r>
              <a:endParaRPr lang="en-GB" sz="900" b="1" dirty="0"/>
            </a:p>
          </p:txBody>
        </p:sp>
        <p:cxnSp>
          <p:nvCxnSpPr>
            <p:cNvPr id="49" name="Straight Connector 48">
              <a:extLst>
                <a:ext uri="{FF2B5EF4-FFF2-40B4-BE49-F238E27FC236}">
                  <a16:creationId xmlns:a16="http://schemas.microsoft.com/office/drawing/2014/main" id="{3E2EFFF7-0555-4A5C-9933-6FECF9036562}"/>
                </a:ext>
              </a:extLst>
            </p:cNvPr>
            <p:cNvCxnSpPr>
              <a:cxnSpLocks/>
            </p:cNvCxnSpPr>
            <p:nvPr/>
          </p:nvCxnSpPr>
          <p:spPr>
            <a:xfrm flipH="1" flipV="1">
              <a:off x="1893789" y="2317808"/>
              <a:ext cx="2301" cy="15700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Diagonal Corners Rounded 49">
              <a:extLst>
                <a:ext uri="{FF2B5EF4-FFF2-40B4-BE49-F238E27FC236}">
                  <a16:creationId xmlns:a16="http://schemas.microsoft.com/office/drawing/2014/main" id="{4EFC3C42-4795-4469-9201-3AB5DCA25F3B}"/>
                </a:ext>
              </a:extLst>
            </p:cNvPr>
            <p:cNvSpPr/>
            <p:nvPr/>
          </p:nvSpPr>
          <p:spPr>
            <a:xfrm>
              <a:off x="1893789" y="2335736"/>
              <a:ext cx="702437"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198EB9D7-7F81-4BAD-A26F-D796C6044DD2}"/>
                </a:ext>
              </a:extLst>
            </p:cNvPr>
            <p:cNvSpPr/>
            <p:nvPr/>
          </p:nvSpPr>
          <p:spPr>
            <a:xfrm>
              <a:off x="1850758" y="380065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C4874DD-513D-4CFD-BFD1-6BAF3C0BE5DF}"/>
                </a:ext>
              </a:extLst>
            </p:cNvPr>
            <p:cNvSpPr txBox="1"/>
            <p:nvPr/>
          </p:nvSpPr>
          <p:spPr>
            <a:xfrm>
              <a:off x="1848091" y="2368124"/>
              <a:ext cx="761747" cy="230832"/>
            </a:xfrm>
            <a:prstGeom prst="rect">
              <a:avLst/>
            </a:prstGeom>
            <a:noFill/>
          </p:spPr>
          <p:txBody>
            <a:bodyPr wrap="none" rtlCol="0">
              <a:spAutoFit/>
            </a:bodyPr>
            <a:lstStyle/>
            <a:p>
              <a:r>
                <a:rPr lang="hr-HR" sz="900" b="1" dirty="0"/>
                <a:t>CRO GRID</a:t>
              </a:r>
              <a:endParaRPr lang="en-GB" sz="900" b="1" dirty="0"/>
            </a:p>
          </p:txBody>
        </p:sp>
        <p:sp>
          <p:nvSpPr>
            <p:cNvPr id="9" name="TextBox 8">
              <a:extLst>
                <a:ext uri="{FF2B5EF4-FFF2-40B4-BE49-F238E27FC236}">
                  <a16:creationId xmlns:a16="http://schemas.microsoft.com/office/drawing/2014/main" id="{5DF9678A-55C3-48EB-9265-818EB1AA4C9C}"/>
                </a:ext>
              </a:extLst>
            </p:cNvPr>
            <p:cNvSpPr txBox="1"/>
            <p:nvPr/>
          </p:nvSpPr>
          <p:spPr>
            <a:xfrm>
              <a:off x="276716" y="3243689"/>
              <a:ext cx="659155" cy="230832"/>
            </a:xfrm>
            <a:prstGeom prst="rect">
              <a:avLst/>
            </a:prstGeom>
            <a:noFill/>
          </p:spPr>
          <p:txBody>
            <a:bodyPr wrap="none" rtlCol="0">
              <a:spAutoFit/>
            </a:bodyPr>
            <a:lstStyle/>
            <a:p>
              <a:r>
                <a:rPr lang="hr-HR" sz="900" b="1" dirty="0"/>
                <a:t>CARNET</a:t>
              </a:r>
              <a:endParaRPr lang="en-GB" sz="900" b="1" dirty="0"/>
            </a:p>
          </p:txBody>
        </p:sp>
        <p:cxnSp>
          <p:nvCxnSpPr>
            <p:cNvPr id="10" name="Straight Connector 9">
              <a:extLst>
                <a:ext uri="{FF2B5EF4-FFF2-40B4-BE49-F238E27FC236}">
                  <a16:creationId xmlns:a16="http://schemas.microsoft.com/office/drawing/2014/main" id="{5B33BB5B-E9AC-48BB-9F64-9885994980CA}"/>
                </a:ext>
              </a:extLst>
            </p:cNvPr>
            <p:cNvCxnSpPr>
              <a:cxnSpLocks/>
            </p:cNvCxnSpPr>
            <p:nvPr/>
          </p:nvCxnSpPr>
          <p:spPr>
            <a:xfrm flipV="1">
              <a:off x="320071" y="3210293"/>
              <a:ext cx="0" cy="64784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Diagonal Corners Rounded 3">
              <a:extLst>
                <a:ext uri="{FF2B5EF4-FFF2-40B4-BE49-F238E27FC236}">
                  <a16:creationId xmlns:a16="http://schemas.microsoft.com/office/drawing/2014/main" id="{8A95E96E-7327-43F6-8F73-42F38A85A71A}"/>
                </a:ext>
              </a:extLst>
            </p:cNvPr>
            <p:cNvSpPr/>
            <p:nvPr/>
          </p:nvSpPr>
          <p:spPr>
            <a:xfrm>
              <a:off x="325653" y="3218176"/>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F71CB65-F477-4B51-991B-3F97A51F4777}"/>
                </a:ext>
              </a:extLst>
            </p:cNvPr>
            <p:cNvSpPr/>
            <p:nvPr/>
          </p:nvSpPr>
          <p:spPr>
            <a:xfrm>
              <a:off x="274739" y="3799018"/>
              <a:ext cx="90000" cy="90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D13E3FDD-098E-4B92-B92D-123CEDB61825}"/>
                </a:ext>
              </a:extLst>
            </p:cNvPr>
            <p:cNvCxnSpPr>
              <a:cxnSpLocks/>
            </p:cNvCxnSpPr>
            <p:nvPr/>
          </p:nvCxnSpPr>
          <p:spPr>
            <a:xfrm flipH="1" flipV="1">
              <a:off x="1694855"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Diagonal Corners Rounded 34">
              <a:extLst>
                <a:ext uri="{FF2B5EF4-FFF2-40B4-BE49-F238E27FC236}">
                  <a16:creationId xmlns:a16="http://schemas.microsoft.com/office/drawing/2014/main" id="{3D1453DE-8158-4E16-996D-03EC51D2ACD4}"/>
                </a:ext>
              </a:extLst>
            </p:cNvPr>
            <p:cNvSpPr/>
            <p:nvPr/>
          </p:nvSpPr>
          <p:spPr>
            <a:xfrm>
              <a:off x="1694855" y="3210293"/>
              <a:ext cx="567761" cy="274637"/>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B62618F-8037-4275-93A8-53A6C78E311A}"/>
                </a:ext>
              </a:extLst>
            </p:cNvPr>
            <p:cNvSpPr/>
            <p:nvPr/>
          </p:nvSpPr>
          <p:spPr>
            <a:xfrm>
              <a:off x="1651824"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F26EE402-BEC7-47B0-8AC5-7B228C008830}"/>
                </a:ext>
              </a:extLst>
            </p:cNvPr>
            <p:cNvCxnSpPr>
              <a:cxnSpLocks/>
            </p:cNvCxnSpPr>
            <p:nvPr/>
          </p:nvCxnSpPr>
          <p:spPr>
            <a:xfrm flipH="1" flipV="1">
              <a:off x="2451864"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Diagonal Corners Rounded 38">
              <a:extLst>
                <a:ext uri="{FF2B5EF4-FFF2-40B4-BE49-F238E27FC236}">
                  <a16:creationId xmlns:a16="http://schemas.microsoft.com/office/drawing/2014/main" id="{A91FB254-27F2-402B-B16A-AD11C985266C}"/>
                </a:ext>
              </a:extLst>
            </p:cNvPr>
            <p:cNvSpPr/>
            <p:nvPr/>
          </p:nvSpPr>
          <p:spPr>
            <a:xfrm>
              <a:off x="2451864" y="3210293"/>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BBD383E-BA2C-4E0F-AC8B-329FB04EB65D}"/>
                </a:ext>
              </a:extLst>
            </p:cNvPr>
            <p:cNvSpPr/>
            <p:nvPr/>
          </p:nvSpPr>
          <p:spPr>
            <a:xfrm>
              <a:off x="2408833"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1D2C0AB-6D58-4B2B-95AD-C1072AE128CD}"/>
                </a:ext>
              </a:extLst>
            </p:cNvPr>
            <p:cNvSpPr txBox="1"/>
            <p:nvPr/>
          </p:nvSpPr>
          <p:spPr>
            <a:xfrm>
              <a:off x="2398283" y="3242681"/>
              <a:ext cx="678391" cy="230832"/>
            </a:xfrm>
            <a:prstGeom prst="rect">
              <a:avLst/>
            </a:prstGeom>
            <a:noFill/>
          </p:spPr>
          <p:txBody>
            <a:bodyPr wrap="none" rtlCol="0">
              <a:spAutoFit/>
            </a:bodyPr>
            <a:lstStyle/>
            <a:p>
              <a:r>
                <a:rPr lang="hr-HR" sz="900" b="1" dirty="0"/>
                <a:t>CRO NGI</a:t>
              </a:r>
              <a:endParaRPr lang="en-GB" sz="900" b="1" dirty="0"/>
            </a:p>
          </p:txBody>
        </p:sp>
        <p:sp>
          <p:nvSpPr>
            <p:cNvPr id="56" name="Rectangle: Diagonal Corners Rounded 55">
              <a:extLst>
                <a:ext uri="{FF2B5EF4-FFF2-40B4-BE49-F238E27FC236}">
                  <a16:creationId xmlns:a16="http://schemas.microsoft.com/office/drawing/2014/main" id="{E93C5CFF-58B4-4E38-A933-EF8E6E65815D}"/>
                </a:ext>
              </a:extLst>
            </p:cNvPr>
            <p:cNvSpPr/>
            <p:nvPr/>
          </p:nvSpPr>
          <p:spPr>
            <a:xfrm>
              <a:off x="3221109" y="3200943"/>
              <a:ext cx="542670" cy="32895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85DF3398-F67F-48B5-B954-5084498219C8}"/>
                </a:ext>
              </a:extLst>
            </p:cNvPr>
            <p:cNvSpPr txBox="1"/>
            <p:nvPr/>
          </p:nvSpPr>
          <p:spPr>
            <a:xfrm>
              <a:off x="3175410" y="3198161"/>
              <a:ext cx="511679" cy="369332"/>
            </a:xfrm>
            <a:prstGeom prst="rect">
              <a:avLst/>
            </a:prstGeom>
            <a:noFill/>
          </p:spPr>
          <p:txBody>
            <a:bodyPr wrap="none" rtlCol="0">
              <a:spAutoFit/>
            </a:bodyPr>
            <a:lstStyle/>
            <a:p>
              <a:r>
                <a:rPr lang="hr-HR" sz="900" b="1" dirty="0"/>
                <a:t>SRCE</a:t>
              </a:r>
              <a:br>
                <a:rPr lang="hr-HR" sz="900" b="1" dirty="0"/>
              </a:br>
              <a:r>
                <a:rPr lang="hr-HR" sz="900" b="1" dirty="0"/>
                <a:t>Cloud</a:t>
              </a:r>
              <a:endParaRPr lang="en-GB" sz="900" b="1" dirty="0"/>
            </a:p>
          </p:txBody>
        </p:sp>
        <p:sp>
          <p:nvSpPr>
            <p:cNvPr id="62" name="Rectangle: Diagonal Corners Rounded 61">
              <a:extLst>
                <a:ext uri="{FF2B5EF4-FFF2-40B4-BE49-F238E27FC236}">
                  <a16:creationId xmlns:a16="http://schemas.microsoft.com/office/drawing/2014/main" id="{7E623CA0-5C16-4C5A-8EE9-F71B939CC766}"/>
                </a:ext>
              </a:extLst>
            </p:cNvPr>
            <p:cNvSpPr/>
            <p:nvPr/>
          </p:nvSpPr>
          <p:spPr>
            <a:xfrm>
              <a:off x="6288207" y="3210293"/>
              <a:ext cx="537429" cy="31960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F78AA353-8ADB-4B9F-8784-FE96F9D98249}"/>
                </a:ext>
              </a:extLst>
            </p:cNvPr>
            <p:cNvSpPr txBox="1"/>
            <p:nvPr/>
          </p:nvSpPr>
          <p:spPr>
            <a:xfrm>
              <a:off x="6256577" y="3193443"/>
              <a:ext cx="511679" cy="369332"/>
            </a:xfrm>
            <a:prstGeom prst="rect">
              <a:avLst/>
            </a:prstGeom>
            <a:noFill/>
          </p:spPr>
          <p:txBody>
            <a:bodyPr wrap="none" rtlCol="0">
              <a:spAutoFit/>
            </a:bodyPr>
            <a:lstStyle/>
            <a:p>
              <a:r>
                <a:rPr lang="hr-HR" sz="900" b="1" dirty="0"/>
                <a:t>HTC</a:t>
              </a:r>
              <a:br>
                <a:rPr lang="hr-HR" sz="900" b="1" dirty="0"/>
              </a:br>
              <a:r>
                <a:rPr lang="hr-HR" sz="900" b="1" dirty="0"/>
                <a:t>Cloud</a:t>
              </a:r>
              <a:endParaRPr lang="en-GB" sz="900" b="1" dirty="0"/>
            </a:p>
          </p:txBody>
        </p:sp>
        <p:cxnSp>
          <p:nvCxnSpPr>
            <p:cNvPr id="67" name="Straight Connector 66">
              <a:extLst>
                <a:ext uri="{FF2B5EF4-FFF2-40B4-BE49-F238E27FC236}">
                  <a16:creationId xmlns:a16="http://schemas.microsoft.com/office/drawing/2014/main" id="{DF451681-909F-430D-ACDD-0BB6693B5835}"/>
                </a:ext>
              </a:extLst>
            </p:cNvPr>
            <p:cNvCxnSpPr>
              <a:cxnSpLocks/>
            </p:cNvCxnSpPr>
            <p:nvPr/>
          </p:nvCxnSpPr>
          <p:spPr>
            <a:xfrm flipH="1" flipV="1">
              <a:off x="1037263"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Diagonal Corners Rounded 67">
              <a:extLst>
                <a:ext uri="{FF2B5EF4-FFF2-40B4-BE49-F238E27FC236}">
                  <a16:creationId xmlns:a16="http://schemas.microsoft.com/office/drawing/2014/main" id="{349A5220-6277-4620-AB85-6280694D4188}"/>
                </a:ext>
              </a:extLst>
            </p:cNvPr>
            <p:cNvSpPr/>
            <p:nvPr/>
          </p:nvSpPr>
          <p:spPr>
            <a:xfrm>
              <a:off x="1037263" y="2712202"/>
              <a:ext cx="702437"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B88687A-A527-4F5F-81B7-280D0D5378A0}"/>
                </a:ext>
              </a:extLst>
            </p:cNvPr>
            <p:cNvSpPr/>
            <p:nvPr/>
          </p:nvSpPr>
          <p:spPr>
            <a:xfrm>
              <a:off x="994232" y="38037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8A7CDE6-E864-4F25-A268-E3518C18B69F}"/>
                </a:ext>
              </a:extLst>
            </p:cNvPr>
            <p:cNvSpPr txBox="1"/>
            <p:nvPr/>
          </p:nvSpPr>
          <p:spPr>
            <a:xfrm>
              <a:off x="991565" y="2744590"/>
              <a:ext cx="633507" cy="230832"/>
            </a:xfrm>
            <a:prstGeom prst="rect">
              <a:avLst/>
            </a:prstGeom>
            <a:noFill/>
          </p:spPr>
          <p:txBody>
            <a:bodyPr wrap="none" rtlCol="0">
              <a:spAutoFit/>
            </a:bodyPr>
            <a:lstStyle/>
            <a:p>
              <a:r>
                <a:rPr lang="hr-HR" sz="900" b="1" dirty="0"/>
                <a:t>CROSBI</a:t>
              </a:r>
              <a:endParaRPr lang="en-GB" sz="900" b="1" dirty="0"/>
            </a:p>
          </p:txBody>
        </p:sp>
        <p:cxnSp>
          <p:nvCxnSpPr>
            <p:cNvPr id="73" name="Straight Connector 72">
              <a:extLst>
                <a:ext uri="{FF2B5EF4-FFF2-40B4-BE49-F238E27FC236}">
                  <a16:creationId xmlns:a16="http://schemas.microsoft.com/office/drawing/2014/main" id="{0B114495-9865-419A-B8A8-A5C27DA3E4D6}"/>
                </a:ext>
              </a:extLst>
            </p:cNvPr>
            <p:cNvCxnSpPr>
              <a:cxnSpLocks/>
            </p:cNvCxnSpPr>
            <p:nvPr/>
          </p:nvCxnSpPr>
          <p:spPr>
            <a:xfrm flipH="1" flipV="1">
              <a:off x="2341594"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Rectangle: Diagonal Corners Rounded 73">
              <a:extLst>
                <a:ext uri="{FF2B5EF4-FFF2-40B4-BE49-F238E27FC236}">
                  <a16:creationId xmlns:a16="http://schemas.microsoft.com/office/drawing/2014/main" id="{C48B77E4-A653-43E4-A23E-33AEB6D5D0E5}"/>
                </a:ext>
              </a:extLst>
            </p:cNvPr>
            <p:cNvSpPr/>
            <p:nvPr/>
          </p:nvSpPr>
          <p:spPr>
            <a:xfrm>
              <a:off x="2341595" y="2720389"/>
              <a:ext cx="582732"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8515EB1-9BF9-496A-BEAF-29C581B99263}"/>
                </a:ext>
              </a:extLst>
            </p:cNvPr>
            <p:cNvSpPr/>
            <p:nvPr/>
          </p:nvSpPr>
          <p:spPr>
            <a:xfrm>
              <a:off x="2298563" y="379785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B6142ECC-DB45-4D3C-BEDE-EFA075203C0C}"/>
                </a:ext>
              </a:extLst>
            </p:cNvPr>
            <p:cNvSpPr txBox="1"/>
            <p:nvPr/>
          </p:nvSpPr>
          <p:spPr>
            <a:xfrm>
              <a:off x="2295896" y="2752777"/>
              <a:ext cx="601447" cy="230832"/>
            </a:xfrm>
            <a:prstGeom prst="rect">
              <a:avLst/>
            </a:prstGeom>
            <a:noFill/>
          </p:spPr>
          <p:txBody>
            <a:bodyPr wrap="none" rtlCol="0">
              <a:spAutoFit/>
            </a:bodyPr>
            <a:lstStyle/>
            <a:p>
              <a:r>
                <a:rPr lang="hr-HR" sz="900" b="1" dirty="0"/>
                <a:t>HRČAK</a:t>
              </a:r>
              <a:endParaRPr lang="en-GB" sz="900" b="1" dirty="0"/>
            </a:p>
          </p:txBody>
        </p:sp>
        <p:sp>
          <p:nvSpPr>
            <p:cNvPr id="86" name="Rectangle: Diagonal Corners Rounded 85">
              <a:extLst>
                <a:ext uri="{FF2B5EF4-FFF2-40B4-BE49-F238E27FC236}">
                  <a16:creationId xmlns:a16="http://schemas.microsoft.com/office/drawing/2014/main" id="{3A787E1D-9485-43F1-8925-AFF13A961CAF}"/>
                </a:ext>
              </a:extLst>
            </p:cNvPr>
            <p:cNvSpPr/>
            <p:nvPr/>
          </p:nvSpPr>
          <p:spPr>
            <a:xfrm>
              <a:off x="4618757" y="2708596"/>
              <a:ext cx="618726"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2EA7E711-3B6E-4034-9B3B-C17803ACC340}"/>
                </a:ext>
              </a:extLst>
            </p:cNvPr>
            <p:cNvSpPr txBox="1"/>
            <p:nvPr/>
          </p:nvSpPr>
          <p:spPr>
            <a:xfrm>
              <a:off x="4573058" y="2740984"/>
              <a:ext cx="601447" cy="230832"/>
            </a:xfrm>
            <a:prstGeom prst="rect">
              <a:avLst/>
            </a:prstGeom>
            <a:noFill/>
          </p:spPr>
          <p:txBody>
            <a:bodyPr wrap="none" rtlCol="0">
              <a:spAutoFit/>
            </a:bodyPr>
            <a:lstStyle/>
            <a:p>
              <a:r>
                <a:rPr lang="hr-HR" sz="900" b="1" dirty="0"/>
                <a:t>DABAR</a:t>
              </a:r>
              <a:endParaRPr lang="en-GB" sz="900" b="1" dirty="0"/>
            </a:p>
          </p:txBody>
        </p:sp>
        <p:sp>
          <p:nvSpPr>
            <p:cNvPr id="98" name="Rectangle: Diagonal Corners Rounded 97">
              <a:extLst>
                <a:ext uri="{FF2B5EF4-FFF2-40B4-BE49-F238E27FC236}">
                  <a16:creationId xmlns:a16="http://schemas.microsoft.com/office/drawing/2014/main" id="{BED64429-FEED-4F59-B322-E62AECF52E5F}"/>
                </a:ext>
              </a:extLst>
            </p:cNvPr>
            <p:cNvSpPr/>
            <p:nvPr/>
          </p:nvSpPr>
          <p:spPr>
            <a:xfrm>
              <a:off x="7964891" y="2712202"/>
              <a:ext cx="587480"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788FA90F-FB9C-4C63-A15C-6574CD411B8D}"/>
                </a:ext>
              </a:extLst>
            </p:cNvPr>
            <p:cNvSpPr txBox="1"/>
            <p:nvPr/>
          </p:nvSpPr>
          <p:spPr>
            <a:xfrm>
              <a:off x="7919192" y="2744590"/>
              <a:ext cx="575799" cy="230832"/>
            </a:xfrm>
            <a:prstGeom prst="rect">
              <a:avLst/>
            </a:prstGeom>
            <a:noFill/>
          </p:spPr>
          <p:txBody>
            <a:bodyPr wrap="none" rtlCol="0">
              <a:spAutoFit/>
            </a:bodyPr>
            <a:lstStyle/>
            <a:p>
              <a:r>
                <a:rPr lang="hr-HR" sz="900" b="1" dirty="0" err="1"/>
                <a:t>CroRIS</a:t>
              </a:r>
              <a:endParaRPr lang="en-GB" sz="900" b="1" dirty="0"/>
            </a:p>
          </p:txBody>
        </p:sp>
        <p:cxnSp>
          <p:nvCxnSpPr>
            <p:cNvPr id="110" name="Straight Connector 109">
              <a:extLst>
                <a:ext uri="{FF2B5EF4-FFF2-40B4-BE49-F238E27FC236}">
                  <a16:creationId xmlns:a16="http://schemas.microsoft.com/office/drawing/2014/main" id="{1E6A0B48-9212-4834-997C-C8D9637511A2}"/>
                </a:ext>
              </a:extLst>
            </p:cNvPr>
            <p:cNvCxnSpPr>
              <a:cxnSpLocks/>
            </p:cNvCxnSpPr>
            <p:nvPr/>
          </p:nvCxnSpPr>
          <p:spPr>
            <a:xfrm flipV="1">
              <a:off x="5835269" y="2096543"/>
              <a:ext cx="0" cy="18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Rectangle: Diagonal Corners Rounded 110">
              <a:extLst>
                <a:ext uri="{FF2B5EF4-FFF2-40B4-BE49-F238E27FC236}">
                  <a16:creationId xmlns:a16="http://schemas.microsoft.com/office/drawing/2014/main" id="{7D0F5D17-9786-4FD2-9245-4FBC8CA6571C}"/>
                </a:ext>
              </a:extLst>
            </p:cNvPr>
            <p:cNvSpPr/>
            <p:nvPr/>
          </p:nvSpPr>
          <p:spPr>
            <a:xfrm>
              <a:off x="5828760" y="1948279"/>
              <a:ext cx="619869" cy="325246"/>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FEC3BEF-1CE0-4CFF-BDE6-4A3DB9ACAFC0}"/>
                </a:ext>
              </a:extLst>
            </p:cNvPr>
            <p:cNvSpPr/>
            <p:nvPr/>
          </p:nvSpPr>
          <p:spPr>
            <a:xfrm>
              <a:off x="5799082" y="380831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66289D22-D9CF-4C4D-A43F-58CF58751DC2}"/>
                </a:ext>
              </a:extLst>
            </p:cNvPr>
            <p:cNvSpPr txBox="1"/>
            <p:nvPr/>
          </p:nvSpPr>
          <p:spPr>
            <a:xfrm>
              <a:off x="5824617" y="1936170"/>
              <a:ext cx="652743" cy="369332"/>
            </a:xfrm>
            <a:prstGeom prst="rect">
              <a:avLst/>
            </a:prstGeom>
            <a:noFill/>
          </p:spPr>
          <p:txBody>
            <a:bodyPr wrap="none" rtlCol="0">
              <a:spAutoFit/>
            </a:bodyPr>
            <a:lstStyle/>
            <a:p>
              <a:r>
                <a:rPr lang="hr-HR" sz="900" b="1" dirty="0"/>
                <a:t>CLARIN </a:t>
              </a:r>
            </a:p>
            <a:p>
              <a:r>
                <a:rPr lang="hr-HR" sz="900" b="1" dirty="0"/>
                <a:t>ERIC</a:t>
              </a:r>
              <a:endParaRPr lang="en-GB" sz="900" b="1" dirty="0"/>
            </a:p>
          </p:txBody>
        </p:sp>
        <p:sp>
          <p:nvSpPr>
            <p:cNvPr id="149" name="Rectangle: Diagonal Corners Rounded 148">
              <a:extLst>
                <a:ext uri="{FF2B5EF4-FFF2-40B4-BE49-F238E27FC236}">
                  <a16:creationId xmlns:a16="http://schemas.microsoft.com/office/drawing/2014/main" id="{00A4158E-AD78-4628-966C-449E619ACE58}"/>
                </a:ext>
              </a:extLst>
            </p:cNvPr>
            <p:cNvSpPr/>
            <p:nvPr/>
          </p:nvSpPr>
          <p:spPr>
            <a:xfrm>
              <a:off x="6288406" y="658819"/>
              <a:ext cx="1310754" cy="353194"/>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TextBox 146">
              <a:extLst>
                <a:ext uri="{FF2B5EF4-FFF2-40B4-BE49-F238E27FC236}">
                  <a16:creationId xmlns:a16="http://schemas.microsoft.com/office/drawing/2014/main" id="{201FE7EC-B561-431E-8574-86B9E4AABC8D}"/>
                </a:ext>
              </a:extLst>
            </p:cNvPr>
            <p:cNvSpPr txBox="1"/>
            <p:nvPr/>
          </p:nvSpPr>
          <p:spPr>
            <a:xfrm>
              <a:off x="6257050" y="643946"/>
              <a:ext cx="1354858" cy="338554"/>
            </a:xfrm>
            <a:prstGeom prst="rect">
              <a:avLst/>
            </a:prstGeom>
            <a:noFill/>
          </p:spPr>
          <p:txBody>
            <a:bodyPr wrap="none" rtlCol="0">
              <a:spAutoFit/>
            </a:bodyPr>
            <a:lstStyle/>
            <a:p>
              <a:r>
                <a:rPr lang="en-GB" sz="800" b="1" dirty="0"/>
                <a:t>Open Science Policy of </a:t>
              </a:r>
              <a:br>
                <a:rPr lang="hr-HR" sz="800" b="1" dirty="0"/>
              </a:br>
              <a:r>
                <a:rPr lang="en-GB" sz="800" b="1" dirty="0"/>
                <a:t>the University of Rijeka</a:t>
              </a:r>
            </a:p>
          </p:txBody>
        </p:sp>
        <p:sp>
          <p:nvSpPr>
            <p:cNvPr id="151" name="Rectangle: Diagonal Corners Rounded 150">
              <a:extLst>
                <a:ext uri="{FF2B5EF4-FFF2-40B4-BE49-F238E27FC236}">
                  <a16:creationId xmlns:a16="http://schemas.microsoft.com/office/drawing/2014/main" id="{DAF25B92-6250-45E1-B6B6-319A3914C976}"/>
                </a:ext>
              </a:extLst>
            </p:cNvPr>
            <p:cNvSpPr/>
            <p:nvPr/>
          </p:nvSpPr>
          <p:spPr>
            <a:xfrm>
              <a:off x="6291039" y="1165239"/>
              <a:ext cx="1572665" cy="464978"/>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TextBox 151">
              <a:extLst>
                <a:ext uri="{FF2B5EF4-FFF2-40B4-BE49-F238E27FC236}">
                  <a16:creationId xmlns:a16="http://schemas.microsoft.com/office/drawing/2014/main" id="{35947923-CFD1-4E9C-BE71-82434DBFF052}"/>
                </a:ext>
              </a:extLst>
            </p:cNvPr>
            <p:cNvSpPr txBox="1"/>
            <p:nvPr/>
          </p:nvSpPr>
          <p:spPr>
            <a:xfrm>
              <a:off x="6243790" y="1179306"/>
              <a:ext cx="1699504" cy="461665"/>
            </a:xfrm>
            <a:prstGeom prst="rect">
              <a:avLst/>
            </a:prstGeom>
            <a:noFill/>
          </p:spPr>
          <p:txBody>
            <a:bodyPr wrap="none" rtlCol="0">
              <a:spAutoFit/>
            </a:bodyPr>
            <a:lstStyle/>
            <a:p>
              <a:r>
                <a:rPr lang="en-GB" sz="800" b="1" dirty="0"/>
                <a:t>Declaration on the Application </a:t>
              </a:r>
              <a:br>
                <a:rPr lang="hr-HR" sz="800" b="1" dirty="0"/>
              </a:br>
              <a:r>
                <a:rPr lang="en-GB" sz="800" b="1" dirty="0"/>
                <a:t>of Open Science Principles </a:t>
              </a:r>
              <a:br>
                <a:rPr lang="hr-HR" sz="800" b="1" dirty="0"/>
              </a:br>
              <a:r>
                <a:rPr lang="hr-HR" sz="800" b="1" dirty="0"/>
                <a:t>at</a:t>
              </a:r>
              <a:r>
                <a:rPr lang="en-GB" sz="800" b="1" dirty="0"/>
                <a:t> the University of Zadar</a:t>
              </a:r>
            </a:p>
          </p:txBody>
        </p:sp>
        <p:sp>
          <p:nvSpPr>
            <p:cNvPr id="120" name="Rectangle: Diagonal Corners Rounded 119">
              <a:extLst>
                <a:ext uri="{FF2B5EF4-FFF2-40B4-BE49-F238E27FC236}">
                  <a16:creationId xmlns:a16="http://schemas.microsoft.com/office/drawing/2014/main" id="{1A159C93-1CBD-4C36-AC22-7F3C73CCE140}"/>
                </a:ext>
              </a:extLst>
            </p:cNvPr>
            <p:cNvSpPr/>
            <p:nvPr/>
          </p:nvSpPr>
          <p:spPr>
            <a:xfrm>
              <a:off x="5829754" y="2321101"/>
              <a:ext cx="619869" cy="319152"/>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F7483A9D-B713-4CDB-9D91-ED5869EE1FA3}"/>
                </a:ext>
              </a:extLst>
            </p:cNvPr>
            <p:cNvSpPr txBox="1"/>
            <p:nvPr/>
          </p:nvSpPr>
          <p:spPr>
            <a:xfrm>
              <a:off x="5794955" y="2306287"/>
              <a:ext cx="671979" cy="369332"/>
            </a:xfrm>
            <a:prstGeom prst="rect">
              <a:avLst/>
            </a:prstGeom>
            <a:noFill/>
          </p:spPr>
          <p:txBody>
            <a:bodyPr wrap="none" rtlCol="0">
              <a:spAutoFit/>
            </a:bodyPr>
            <a:lstStyle/>
            <a:p>
              <a:r>
                <a:rPr lang="hr-HR" sz="900" b="1" dirty="0"/>
                <a:t> C-ERIC</a:t>
              </a:r>
              <a:br>
                <a:rPr lang="hr-HR" sz="900" b="1" dirty="0"/>
              </a:br>
              <a:r>
                <a:rPr lang="hr-HR" sz="900" b="1" dirty="0"/>
                <a:t>(DONES)</a:t>
              </a:r>
              <a:endParaRPr lang="en-GB" sz="900" b="1" dirty="0"/>
            </a:p>
          </p:txBody>
        </p:sp>
        <p:sp>
          <p:nvSpPr>
            <p:cNvPr id="41" name="TextBox 40">
              <a:extLst>
                <a:ext uri="{FF2B5EF4-FFF2-40B4-BE49-F238E27FC236}">
                  <a16:creationId xmlns:a16="http://schemas.microsoft.com/office/drawing/2014/main" id="{766D962F-5347-4143-9951-729501AA7FB3}"/>
                </a:ext>
              </a:extLst>
            </p:cNvPr>
            <p:cNvSpPr txBox="1"/>
            <p:nvPr/>
          </p:nvSpPr>
          <p:spPr>
            <a:xfrm>
              <a:off x="1673130" y="3236705"/>
              <a:ext cx="607859" cy="230832"/>
            </a:xfrm>
            <a:prstGeom prst="rect">
              <a:avLst/>
            </a:prstGeom>
            <a:noFill/>
          </p:spPr>
          <p:txBody>
            <a:bodyPr wrap="none" rtlCol="0">
              <a:spAutoFit/>
            </a:bodyPr>
            <a:lstStyle/>
            <a:p>
              <a:r>
                <a:rPr lang="hr-HR" sz="900" b="1" dirty="0"/>
                <a:t>Isabella</a:t>
              </a:r>
              <a:endParaRPr lang="en-GB" sz="900" b="1" dirty="0"/>
            </a:p>
          </p:txBody>
        </p:sp>
        <p:sp>
          <p:nvSpPr>
            <p:cNvPr id="155" name="Oval 154">
              <a:extLst>
                <a:ext uri="{FF2B5EF4-FFF2-40B4-BE49-F238E27FC236}">
                  <a16:creationId xmlns:a16="http://schemas.microsoft.com/office/drawing/2014/main" id="{39D91942-6C5D-4A0C-B94E-424C68E1C3B5}"/>
                </a:ext>
              </a:extLst>
            </p:cNvPr>
            <p:cNvSpPr/>
            <p:nvPr/>
          </p:nvSpPr>
          <p:spPr>
            <a:xfrm>
              <a:off x="5008661" y="3797681"/>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2EDAD324-EDE3-46F9-8A21-1744AA286FE5}"/>
                </a:ext>
              </a:extLst>
            </p:cNvPr>
            <p:cNvSpPr/>
            <p:nvPr/>
          </p:nvSpPr>
          <p:spPr>
            <a:xfrm>
              <a:off x="8427362" y="3803933"/>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A5D40052-6647-4277-BAB0-EB5A0F2611B6}"/>
                </a:ext>
              </a:extLst>
            </p:cNvPr>
            <p:cNvGrpSpPr>
              <a:grpSpLocks noChangeAspect="1"/>
            </p:cNvGrpSpPr>
            <p:nvPr/>
          </p:nvGrpSpPr>
          <p:grpSpPr>
            <a:xfrm>
              <a:off x="7930958" y="1342536"/>
              <a:ext cx="780242" cy="786474"/>
              <a:chOff x="4344799" y="3287208"/>
              <a:chExt cx="912237" cy="912237"/>
            </a:xfrm>
          </p:grpSpPr>
          <p:pic>
            <p:nvPicPr>
              <p:cNvPr id="148" name="Picture 147">
                <a:extLst>
                  <a:ext uri="{FF2B5EF4-FFF2-40B4-BE49-F238E27FC236}">
                    <a16:creationId xmlns:a16="http://schemas.microsoft.com/office/drawing/2014/main" id="{B805B7F3-AE79-4E10-A56D-B1B5DF87A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852139">
                <a:off x="4344799" y="3287208"/>
                <a:ext cx="912237" cy="912237"/>
              </a:xfrm>
              <a:prstGeom prst="rect">
                <a:avLst/>
              </a:prstGeom>
            </p:spPr>
          </p:pic>
          <p:sp>
            <p:nvSpPr>
              <p:cNvPr id="150" name="TextBox 149">
                <a:extLst>
                  <a:ext uri="{FF2B5EF4-FFF2-40B4-BE49-F238E27FC236}">
                    <a16:creationId xmlns:a16="http://schemas.microsoft.com/office/drawing/2014/main" id="{DC05F6BD-8E77-42EC-944D-33E1105A00E1}"/>
                  </a:ext>
                </a:extLst>
              </p:cNvPr>
              <p:cNvSpPr txBox="1"/>
              <p:nvPr/>
            </p:nvSpPr>
            <p:spPr>
              <a:xfrm>
                <a:off x="4499871" y="3416132"/>
                <a:ext cx="688201" cy="249895"/>
              </a:xfrm>
              <a:prstGeom prst="rect">
                <a:avLst/>
              </a:prstGeom>
              <a:noFill/>
            </p:spPr>
            <p:txBody>
              <a:bodyPr wrap="none" rtlCol="0">
                <a:spAutoFit/>
              </a:bodyPr>
              <a:lstStyle/>
              <a:p>
                <a:pPr defTabSz="914377">
                  <a:defRPr/>
                </a:pPr>
                <a:r>
                  <a:rPr lang="hr-HR" sz="800" b="1" dirty="0">
                    <a:latin typeface="Arial" panose="020B0604020202020204" pitchFamily="34" charset="0"/>
                    <a:cs typeface="Arial" panose="020B0604020202020204" pitchFamily="34" charset="0"/>
                  </a:rPr>
                  <a:t>HR-ZOO</a:t>
                </a:r>
              </a:p>
            </p:txBody>
          </p:sp>
          <p:sp>
            <p:nvSpPr>
              <p:cNvPr id="153" name="TextBox 152">
                <a:extLst>
                  <a:ext uri="{FF2B5EF4-FFF2-40B4-BE49-F238E27FC236}">
                    <a16:creationId xmlns:a16="http://schemas.microsoft.com/office/drawing/2014/main" id="{AC08F93F-9874-4E19-9B2F-AEECD1D37E84}"/>
                  </a:ext>
                </a:extLst>
              </p:cNvPr>
              <p:cNvSpPr txBox="1"/>
              <p:nvPr/>
            </p:nvSpPr>
            <p:spPr>
              <a:xfrm>
                <a:off x="4492969" y="3854420"/>
                <a:ext cx="688201" cy="249895"/>
              </a:xfrm>
              <a:prstGeom prst="rect">
                <a:avLst/>
              </a:prstGeom>
              <a:noFill/>
            </p:spPr>
            <p:txBody>
              <a:bodyPr wrap="none" rtlCol="0">
                <a:spAutoFit/>
              </a:bodyPr>
              <a:lstStyle/>
              <a:p>
                <a:pPr defTabSz="914377">
                  <a:defRPr/>
                </a:pPr>
                <a:r>
                  <a:rPr lang="hr-HR" sz="800" b="1" dirty="0">
                    <a:solidFill>
                      <a:schemeClr val="bg1"/>
                    </a:solidFill>
                    <a:latin typeface="Arial" panose="020B0604020202020204" pitchFamily="34" charset="0"/>
                    <a:cs typeface="Arial" panose="020B0604020202020204" pitchFamily="34" charset="0"/>
                  </a:rPr>
                  <a:t>HR-OOZ</a:t>
                </a:r>
              </a:p>
            </p:txBody>
          </p:sp>
        </p:grpSp>
        <p:sp>
          <p:nvSpPr>
            <p:cNvPr id="159" name="Oval 158">
              <a:extLst>
                <a:ext uri="{FF2B5EF4-FFF2-40B4-BE49-F238E27FC236}">
                  <a16:creationId xmlns:a16="http://schemas.microsoft.com/office/drawing/2014/main" id="{19E074B3-9470-46B6-86C5-AF6A1B8A00CB}"/>
                </a:ext>
              </a:extLst>
            </p:cNvPr>
            <p:cNvSpPr/>
            <p:nvPr/>
          </p:nvSpPr>
          <p:spPr>
            <a:xfrm>
              <a:off x="7919192" y="3803932"/>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Group 163">
              <a:extLst>
                <a:ext uri="{FF2B5EF4-FFF2-40B4-BE49-F238E27FC236}">
                  <a16:creationId xmlns:a16="http://schemas.microsoft.com/office/drawing/2014/main" id="{766E8ABC-B3CE-4F60-96EB-6E54D265A6A0}"/>
                </a:ext>
              </a:extLst>
            </p:cNvPr>
            <p:cNvGrpSpPr/>
            <p:nvPr/>
          </p:nvGrpSpPr>
          <p:grpSpPr>
            <a:xfrm>
              <a:off x="195489" y="3848933"/>
              <a:ext cx="8415418" cy="627912"/>
              <a:chOff x="195489" y="3848933"/>
              <a:chExt cx="8415418" cy="627912"/>
            </a:xfrm>
          </p:grpSpPr>
          <p:sp>
            <p:nvSpPr>
              <p:cNvPr id="12" name="TextBox 11">
                <a:extLst>
                  <a:ext uri="{FF2B5EF4-FFF2-40B4-BE49-F238E27FC236}">
                    <a16:creationId xmlns:a16="http://schemas.microsoft.com/office/drawing/2014/main" id="{CEB77DF2-AB48-4A5B-9EEA-787E991A187F}"/>
                  </a:ext>
                </a:extLst>
              </p:cNvPr>
              <p:cNvSpPr txBox="1"/>
              <p:nvPr/>
            </p:nvSpPr>
            <p:spPr>
              <a:xfrm rot="16200000">
                <a:off x="10750" y="4037744"/>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1992</a:t>
                </a:r>
                <a:endParaRPr lang="en-US" sz="1000" dirty="0">
                  <a:latin typeface="Century Gothic" panose="020B0502020202020204" pitchFamily="34" charset="0"/>
                </a:endParaRPr>
              </a:p>
            </p:txBody>
          </p:sp>
          <p:sp>
            <p:nvSpPr>
              <p:cNvPr id="11" name="TextBox 10">
                <a:extLst>
                  <a:ext uri="{FF2B5EF4-FFF2-40B4-BE49-F238E27FC236}">
                    <a16:creationId xmlns:a16="http://schemas.microsoft.com/office/drawing/2014/main" id="{BBF32819-830F-47D2-BB1E-0126709DC797}"/>
                  </a:ext>
                </a:extLst>
              </p:cNvPr>
              <p:cNvSpPr txBox="1"/>
              <p:nvPr/>
            </p:nvSpPr>
            <p:spPr>
              <a:xfrm rot="16200000">
                <a:off x="729713"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1997</a:t>
                </a:r>
                <a:endParaRPr lang="en-US" sz="1000" dirty="0">
                  <a:latin typeface="Century Gothic" panose="020B0502020202020204" pitchFamily="34" charset="0"/>
                </a:endParaRPr>
              </a:p>
            </p:txBody>
          </p:sp>
          <p:sp>
            <p:nvSpPr>
              <p:cNvPr id="14" name="TextBox 13">
                <a:extLst>
                  <a:ext uri="{FF2B5EF4-FFF2-40B4-BE49-F238E27FC236}">
                    <a16:creationId xmlns:a16="http://schemas.microsoft.com/office/drawing/2014/main" id="{52323E8E-224D-4D83-9484-CDC656DDBB1F}"/>
                  </a:ext>
                </a:extLst>
              </p:cNvPr>
              <p:cNvSpPr txBox="1"/>
              <p:nvPr/>
            </p:nvSpPr>
            <p:spPr>
              <a:xfrm rot="16200000">
                <a:off x="1383921"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2002</a:t>
                </a:r>
                <a:endParaRPr lang="en-US" sz="1000" dirty="0">
                  <a:latin typeface="Century Gothic" panose="020B0502020202020204" pitchFamily="34" charset="0"/>
                </a:endParaRPr>
              </a:p>
            </p:txBody>
          </p:sp>
          <p:sp>
            <p:nvSpPr>
              <p:cNvPr id="15" name="TextBox 14">
                <a:extLst>
                  <a:ext uri="{FF2B5EF4-FFF2-40B4-BE49-F238E27FC236}">
                    <a16:creationId xmlns:a16="http://schemas.microsoft.com/office/drawing/2014/main" id="{86DC2930-1EA2-46FD-B60F-9E9B66E95A72}"/>
                  </a:ext>
                </a:extLst>
              </p:cNvPr>
              <p:cNvSpPr txBox="1"/>
              <p:nvPr/>
            </p:nvSpPr>
            <p:spPr>
              <a:xfrm rot="16200000">
                <a:off x="1594082"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2003</a:t>
                </a:r>
                <a:endParaRPr lang="en-US" sz="1000" dirty="0">
                  <a:latin typeface="Century Gothic" panose="020B0502020202020204" pitchFamily="34" charset="0"/>
                </a:endParaRPr>
              </a:p>
            </p:txBody>
          </p:sp>
          <p:sp>
            <p:nvSpPr>
              <p:cNvPr id="16" name="TextBox 15">
                <a:extLst>
                  <a:ext uri="{FF2B5EF4-FFF2-40B4-BE49-F238E27FC236}">
                    <a16:creationId xmlns:a16="http://schemas.microsoft.com/office/drawing/2014/main" id="{6BE9825E-5F47-46EB-BDB9-EF7B91F0F95C}"/>
                  </a:ext>
                </a:extLst>
              </p:cNvPr>
              <p:cNvSpPr txBox="1"/>
              <p:nvPr/>
            </p:nvSpPr>
            <p:spPr>
              <a:xfrm rot="16200000">
                <a:off x="2212740" y="4040118"/>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2007</a:t>
                </a:r>
                <a:endParaRPr lang="en-US" sz="1000" dirty="0">
                  <a:latin typeface="Century Gothic" panose="020B0502020202020204" pitchFamily="34" charset="0"/>
                </a:endParaRPr>
              </a:p>
            </p:txBody>
          </p:sp>
          <p:sp>
            <p:nvSpPr>
              <p:cNvPr id="18" name="TextBox 17">
                <a:extLst>
                  <a:ext uri="{FF2B5EF4-FFF2-40B4-BE49-F238E27FC236}">
                    <a16:creationId xmlns:a16="http://schemas.microsoft.com/office/drawing/2014/main" id="{C7BEB04D-10BD-4A4E-99D3-9CC04585B724}"/>
                  </a:ext>
                </a:extLst>
              </p:cNvPr>
              <p:cNvSpPr txBox="1"/>
              <p:nvPr/>
            </p:nvSpPr>
            <p:spPr>
              <a:xfrm rot="16200000">
                <a:off x="2920676" y="4040113"/>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2012</a:t>
                </a:r>
                <a:endParaRPr lang="en-US" sz="1000" dirty="0">
                  <a:latin typeface="Century Gothic" panose="020B0502020202020204" pitchFamily="34" charset="0"/>
                </a:endParaRPr>
              </a:p>
            </p:txBody>
          </p:sp>
          <p:sp>
            <p:nvSpPr>
              <p:cNvPr id="20" name="TextBox 19">
                <a:extLst>
                  <a:ext uri="{FF2B5EF4-FFF2-40B4-BE49-F238E27FC236}">
                    <a16:creationId xmlns:a16="http://schemas.microsoft.com/office/drawing/2014/main" id="{5A3FD69F-1C3C-4521-A4AD-C06A9A999F93}"/>
                  </a:ext>
                </a:extLst>
              </p:cNvPr>
              <p:cNvSpPr txBox="1"/>
              <p:nvPr/>
            </p:nvSpPr>
            <p:spPr>
              <a:xfrm rot="16200000">
                <a:off x="5516044"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2018</a:t>
                </a:r>
                <a:endParaRPr lang="en-US" sz="1000" dirty="0">
                  <a:latin typeface="Century Gothic" panose="020B0502020202020204" pitchFamily="34" charset="0"/>
                </a:endParaRPr>
              </a:p>
            </p:txBody>
          </p:sp>
          <p:sp>
            <p:nvSpPr>
              <p:cNvPr id="21" name="TextBox 20">
                <a:extLst>
                  <a:ext uri="{FF2B5EF4-FFF2-40B4-BE49-F238E27FC236}">
                    <a16:creationId xmlns:a16="http://schemas.microsoft.com/office/drawing/2014/main" id="{C6786FD9-3BFE-400B-9D6D-6A410DF0FF60}"/>
                  </a:ext>
                </a:extLst>
              </p:cNvPr>
              <p:cNvSpPr txBox="1"/>
              <p:nvPr/>
            </p:nvSpPr>
            <p:spPr>
              <a:xfrm rot="16200000">
                <a:off x="5980148"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2019</a:t>
                </a:r>
                <a:endParaRPr lang="en-US" sz="1000" dirty="0">
                  <a:latin typeface="Century Gothic" panose="020B0502020202020204" pitchFamily="34" charset="0"/>
                </a:endParaRPr>
              </a:p>
            </p:txBody>
          </p:sp>
          <p:sp>
            <p:nvSpPr>
              <p:cNvPr id="22" name="TextBox 21">
                <a:extLst>
                  <a:ext uri="{FF2B5EF4-FFF2-40B4-BE49-F238E27FC236}">
                    <a16:creationId xmlns:a16="http://schemas.microsoft.com/office/drawing/2014/main" id="{1893B1CA-1967-41ED-B316-3F7244A9AF5A}"/>
                  </a:ext>
                </a:extLst>
              </p:cNvPr>
              <p:cNvSpPr txBox="1"/>
              <p:nvPr/>
            </p:nvSpPr>
            <p:spPr>
              <a:xfrm rot="16200000">
                <a:off x="6408987" y="404012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2020</a:t>
                </a:r>
                <a:endParaRPr lang="en-US" sz="1000" dirty="0">
                  <a:latin typeface="Century Gothic" panose="020B0502020202020204" pitchFamily="34" charset="0"/>
                </a:endParaRPr>
              </a:p>
            </p:txBody>
          </p:sp>
          <p:sp>
            <p:nvSpPr>
              <p:cNvPr id="24" name="TextBox 23">
                <a:extLst>
                  <a:ext uri="{FF2B5EF4-FFF2-40B4-BE49-F238E27FC236}">
                    <a16:creationId xmlns:a16="http://schemas.microsoft.com/office/drawing/2014/main" id="{78B3B36C-5D8E-4C42-8CCC-96C48A1AF938}"/>
                  </a:ext>
                </a:extLst>
              </p:cNvPr>
              <p:cNvSpPr txBox="1"/>
              <p:nvPr/>
            </p:nvSpPr>
            <p:spPr>
              <a:xfrm rot="16200000">
                <a:off x="3403447"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2013</a:t>
                </a:r>
                <a:endParaRPr lang="en-US" sz="1000" dirty="0">
                  <a:latin typeface="Century Gothic" panose="020B0502020202020204" pitchFamily="34" charset="0"/>
                </a:endParaRPr>
              </a:p>
            </p:txBody>
          </p:sp>
          <p:sp>
            <p:nvSpPr>
              <p:cNvPr id="25" name="TextBox 24">
                <a:extLst>
                  <a:ext uri="{FF2B5EF4-FFF2-40B4-BE49-F238E27FC236}">
                    <a16:creationId xmlns:a16="http://schemas.microsoft.com/office/drawing/2014/main" id="{C8C830AE-7CB9-4BB9-A064-F4E0D275DE6B}"/>
                  </a:ext>
                </a:extLst>
              </p:cNvPr>
              <p:cNvSpPr txBox="1"/>
              <p:nvPr/>
            </p:nvSpPr>
            <p:spPr>
              <a:xfrm rot="16200000">
                <a:off x="3847592"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2014</a:t>
                </a:r>
                <a:endParaRPr lang="en-US" sz="1000" dirty="0">
                  <a:latin typeface="Century Gothic" panose="020B0502020202020204" pitchFamily="34" charset="0"/>
                </a:endParaRPr>
              </a:p>
            </p:txBody>
          </p:sp>
          <p:sp>
            <p:nvSpPr>
              <p:cNvPr id="26" name="TextBox 25">
                <a:extLst>
                  <a:ext uri="{FF2B5EF4-FFF2-40B4-BE49-F238E27FC236}">
                    <a16:creationId xmlns:a16="http://schemas.microsoft.com/office/drawing/2014/main" id="{00CF5091-D480-4FC4-90BD-FE9709F9C719}"/>
                  </a:ext>
                </a:extLst>
              </p:cNvPr>
              <p:cNvSpPr txBox="1"/>
              <p:nvPr/>
            </p:nvSpPr>
            <p:spPr>
              <a:xfrm rot="16200000">
                <a:off x="4325560"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2015</a:t>
                </a:r>
                <a:endParaRPr lang="en-US" sz="1000" dirty="0">
                  <a:latin typeface="Century Gothic" panose="020B0502020202020204" pitchFamily="34" charset="0"/>
                </a:endParaRPr>
              </a:p>
            </p:txBody>
          </p:sp>
          <p:sp>
            <p:nvSpPr>
              <p:cNvPr id="27" name="TextBox 26">
                <a:extLst>
                  <a:ext uri="{FF2B5EF4-FFF2-40B4-BE49-F238E27FC236}">
                    <a16:creationId xmlns:a16="http://schemas.microsoft.com/office/drawing/2014/main" id="{7515D17B-4C21-47DD-A23E-65A4B39B97FD}"/>
                  </a:ext>
                </a:extLst>
              </p:cNvPr>
              <p:cNvSpPr txBox="1"/>
              <p:nvPr/>
            </p:nvSpPr>
            <p:spPr>
              <a:xfrm rot="16200000">
                <a:off x="4757115"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2016</a:t>
                </a:r>
                <a:endParaRPr lang="en-US" sz="1000" dirty="0">
                  <a:latin typeface="Century Gothic" panose="020B0502020202020204" pitchFamily="34" charset="0"/>
                </a:endParaRPr>
              </a:p>
            </p:txBody>
          </p:sp>
          <p:sp>
            <p:nvSpPr>
              <p:cNvPr id="29" name="TextBox 28">
                <a:extLst>
                  <a:ext uri="{FF2B5EF4-FFF2-40B4-BE49-F238E27FC236}">
                    <a16:creationId xmlns:a16="http://schemas.microsoft.com/office/drawing/2014/main" id="{4DC49343-7F71-43B6-AFE2-7693F9E14922}"/>
                  </a:ext>
                </a:extLst>
              </p:cNvPr>
              <p:cNvSpPr txBox="1"/>
              <p:nvPr/>
            </p:nvSpPr>
            <p:spPr>
              <a:xfrm rot="16200000">
                <a:off x="2034700"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2006</a:t>
                </a:r>
                <a:endParaRPr lang="en-US" sz="1000" dirty="0">
                  <a:latin typeface="Century Gothic" panose="020B0502020202020204" pitchFamily="34" charset="0"/>
                </a:endParaRPr>
              </a:p>
            </p:txBody>
          </p:sp>
          <p:sp>
            <p:nvSpPr>
              <p:cNvPr id="100" name="TextBox 99">
                <a:extLst>
                  <a:ext uri="{FF2B5EF4-FFF2-40B4-BE49-F238E27FC236}">
                    <a16:creationId xmlns:a16="http://schemas.microsoft.com/office/drawing/2014/main" id="{CDBB3692-BA54-4624-8CC3-766C1C4355C6}"/>
                  </a:ext>
                </a:extLst>
              </p:cNvPr>
              <p:cNvSpPr txBox="1"/>
              <p:nvPr/>
            </p:nvSpPr>
            <p:spPr>
              <a:xfrm rot="16200000">
                <a:off x="7673008" y="404011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2023</a:t>
                </a:r>
                <a:endParaRPr lang="en-US" sz="1000" dirty="0">
                  <a:latin typeface="Century Gothic" panose="020B0502020202020204" pitchFamily="34" charset="0"/>
                </a:endParaRPr>
              </a:p>
            </p:txBody>
          </p:sp>
          <p:cxnSp>
            <p:nvCxnSpPr>
              <p:cNvPr id="99" name="Straight Connector 98">
                <a:extLst>
                  <a:ext uri="{FF2B5EF4-FFF2-40B4-BE49-F238E27FC236}">
                    <a16:creationId xmlns:a16="http://schemas.microsoft.com/office/drawing/2014/main" id="{CC7EA1EA-0851-4984-8234-40E48AC3CF47}"/>
                  </a:ext>
                </a:extLst>
              </p:cNvPr>
              <p:cNvCxnSpPr>
                <a:cxnSpLocks/>
                <a:stCxn id="12" idx="3"/>
                <a:endCxn id="156" idx="2"/>
              </p:cNvCxnSpPr>
              <p:nvPr/>
            </p:nvCxnSpPr>
            <p:spPr>
              <a:xfrm flipV="1">
                <a:off x="318600" y="3848933"/>
                <a:ext cx="8108762" cy="4072"/>
              </a:xfrm>
              <a:prstGeom prst="line">
                <a:avLst/>
              </a:prstGeom>
              <a:ln>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E37735B-8D6D-402B-8AB0-B5DE8420BED9}"/>
                  </a:ext>
                </a:extLst>
              </p:cNvPr>
              <p:cNvSpPr txBox="1"/>
              <p:nvPr/>
            </p:nvSpPr>
            <p:spPr>
              <a:xfrm rot="16200000">
                <a:off x="8179947" y="4045885"/>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2024</a:t>
                </a:r>
                <a:endParaRPr lang="en-US" sz="1000" dirty="0">
                  <a:latin typeface="Century Gothic" panose="020B0502020202020204" pitchFamily="34" charset="0"/>
                </a:endParaRPr>
              </a:p>
            </p:txBody>
          </p:sp>
        </p:grpSp>
      </p:grpSp>
      <p:sp>
        <p:nvSpPr>
          <p:cNvPr id="104" name="Footer Placeholder 4">
            <a:extLst>
              <a:ext uri="{FF2B5EF4-FFF2-40B4-BE49-F238E27FC236}">
                <a16:creationId xmlns:a16="http://schemas.microsoft.com/office/drawing/2014/main" id="{17CED1EE-292D-4A3B-998C-8BC15F80A76F}"/>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113" name="Date Placeholder 3">
            <a:extLst>
              <a:ext uri="{FF2B5EF4-FFF2-40B4-BE49-F238E27FC236}">
                <a16:creationId xmlns:a16="http://schemas.microsoft.com/office/drawing/2014/main" id="{9A118FCA-464F-4BDB-8946-0F80EF45AB5E}"/>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54797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1A8152-E217-4012-BB2E-1E55D5BDA952}"/>
              </a:ext>
            </a:extLst>
          </p:cNvPr>
          <p:cNvSpPr>
            <a:spLocks noGrp="1"/>
          </p:cNvSpPr>
          <p:nvPr>
            <p:ph type="title"/>
          </p:nvPr>
        </p:nvSpPr>
        <p:spPr/>
        <p:txBody>
          <a:bodyPr/>
          <a:lstStyle/>
          <a:p>
            <a:r>
              <a:rPr lang="hr-HR" dirty="0"/>
              <a:t>Croatian Open Science Cloud (HR-OOZ) Initiative</a:t>
            </a:r>
            <a:endParaRPr lang="en-GB" dirty="0"/>
          </a:p>
        </p:txBody>
      </p:sp>
      <p:sp>
        <p:nvSpPr>
          <p:cNvPr id="18" name="Rectangle 17">
            <a:extLst>
              <a:ext uri="{FF2B5EF4-FFF2-40B4-BE49-F238E27FC236}">
                <a16:creationId xmlns:a16="http://schemas.microsoft.com/office/drawing/2014/main" id="{B87B1698-7C8C-47E0-B93F-41E13891E69A}"/>
              </a:ext>
            </a:extLst>
          </p:cNvPr>
          <p:cNvSpPr/>
          <p:nvPr/>
        </p:nvSpPr>
        <p:spPr>
          <a:xfrm>
            <a:off x="628651" y="1181685"/>
            <a:ext cx="2838838" cy="30347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hr-HR" sz="1200" b="1" dirty="0">
                <a:solidFill>
                  <a:schemeClr val="tx1">
                    <a:lumMod val="75000"/>
                    <a:lumOff val="25000"/>
                  </a:schemeClr>
                </a:solidFill>
                <a:latin typeface="Arial" panose="020B0604020202020204" pitchFamily="34" charset="0"/>
                <a:cs typeface="Arial" panose="020B0604020202020204" pitchFamily="34" charset="0"/>
              </a:rPr>
              <a:t>HR-OOZ </a:t>
            </a:r>
            <a:r>
              <a:rPr lang="hr-HR" sz="1200" b="1" dirty="0" err="1">
                <a:solidFill>
                  <a:schemeClr val="tx1">
                    <a:lumMod val="75000"/>
                    <a:lumOff val="25000"/>
                  </a:schemeClr>
                </a:solidFill>
                <a:latin typeface="Arial" panose="020B0604020202020204" pitchFamily="34" charset="0"/>
                <a:cs typeface="Arial" panose="020B0604020202020204" pitchFamily="34" charset="0"/>
              </a:rPr>
              <a:t>Initative</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SRCE, as a mandated organization of the Republic of Croatia, became a full member of the EOSC association in December 2020</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with the role of coordinating national initiative for open science</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Wingdings" panose="05000000000000000000" pitchFamily="2" charset="2"/>
              <a:buChar char="§"/>
              <a:defRPr/>
            </a:pPr>
            <a:r>
              <a:rPr lang="hr-HR" sz="1200" dirty="0">
                <a:solidFill>
                  <a:schemeClr val="tx1">
                    <a:lumMod val="75000"/>
                    <a:lumOff val="25000"/>
                  </a:schemeClr>
                </a:solidFill>
                <a:latin typeface="Arial" panose="020B0604020202020204" pitchFamily="34" charset="0"/>
                <a:cs typeface="Arial" panose="020B0604020202020204" pitchFamily="34" charset="0"/>
              </a:rPr>
              <a:t>G</a:t>
            </a:r>
            <a:r>
              <a:rPr lang="en-GB" sz="1200" dirty="0" err="1">
                <a:solidFill>
                  <a:schemeClr val="tx1">
                    <a:lumMod val="75000"/>
                    <a:lumOff val="25000"/>
                  </a:schemeClr>
                </a:solidFill>
                <a:latin typeface="Arial" panose="020B0604020202020204" pitchFamily="34" charset="0"/>
                <a:cs typeface="Arial" panose="020B0604020202020204" pitchFamily="34" charset="0"/>
              </a:rPr>
              <a:t>athering</a:t>
            </a:r>
            <a:r>
              <a:rPr lang="en-GB" sz="1200" dirty="0">
                <a:solidFill>
                  <a:schemeClr val="tx1">
                    <a:lumMod val="75000"/>
                    <a:lumOff val="25000"/>
                  </a:schemeClr>
                </a:solidFill>
                <a:latin typeface="Arial" panose="020B0604020202020204" pitchFamily="34" charset="0"/>
                <a:cs typeface="Arial" panose="020B0604020202020204" pitchFamily="34" charset="0"/>
              </a:rPr>
              <a:t> of all significant stakeholders in the Croatian science and higher education system </a:t>
            </a:r>
            <a:br>
              <a:rPr lang="hr-HR" sz="1200" dirty="0">
                <a:solidFill>
                  <a:schemeClr val="tx1">
                    <a:lumMod val="75000"/>
                    <a:lumOff val="25000"/>
                  </a:schemeClr>
                </a:solidFill>
                <a:latin typeface="Arial" panose="020B0604020202020204" pitchFamily="34" charset="0"/>
                <a:cs typeface="Arial" panose="020B0604020202020204" pitchFamily="34" charset="0"/>
              </a:rPr>
            </a:br>
            <a:r>
              <a:rPr lang="hr-HR" sz="1200" dirty="0" err="1">
                <a:solidFill>
                  <a:schemeClr val="tx1">
                    <a:lumMod val="75000"/>
                    <a:lumOff val="25000"/>
                  </a:schemeClr>
                </a:solidFill>
                <a:latin typeface="Arial" panose="020B0604020202020204" pitchFamily="34" charset="0"/>
                <a:cs typeface="Arial" panose="020B0604020202020204" pitchFamily="34" charset="0"/>
              </a:rPr>
              <a:t>during</a:t>
            </a:r>
            <a:r>
              <a:rPr lang="hr-HR" sz="1200" dirty="0">
                <a:solidFill>
                  <a:schemeClr val="tx1">
                    <a:lumMod val="75000"/>
                    <a:lumOff val="25000"/>
                  </a:schemeClr>
                </a:solidFill>
                <a:latin typeface="Arial" panose="020B0604020202020204" pitchFamily="34" charset="0"/>
                <a:cs typeface="Arial" panose="020B0604020202020204" pitchFamily="34" charset="0"/>
              </a:rPr>
              <a:t> 2021</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Memorandum of Understanding</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hr-HR" sz="1200" dirty="0" err="1">
                <a:solidFill>
                  <a:schemeClr val="tx1">
                    <a:lumMod val="75000"/>
                    <a:lumOff val="25000"/>
                  </a:schemeClr>
                </a:solidFill>
                <a:latin typeface="Arial" panose="020B0604020202020204" pitchFamily="34" charset="0"/>
                <a:cs typeface="Arial" panose="020B0604020202020204" pitchFamily="34" charset="0"/>
              </a:rPr>
              <a:t>signed</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hr-HR" sz="1200" dirty="0" err="1">
                <a:solidFill>
                  <a:schemeClr val="tx1">
                    <a:lumMod val="75000"/>
                    <a:lumOff val="25000"/>
                  </a:schemeClr>
                </a:solidFill>
                <a:latin typeface="Arial" panose="020B0604020202020204" pitchFamily="34" charset="0"/>
                <a:cs typeface="Arial" panose="020B0604020202020204" pitchFamily="34" charset="0"/>
              </a:rPr>
              <a:t>in</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September 2021 </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3947D47F-2712-4D5B-A1D9-F4B7E09EC124}"/>
              </a:ext>
            </a:extLst>
          </p:cNvPr>
          <p:cNvGrpSpPr/>
          <p:nvPr/>
        </p:nvGrpSpPr>
        <p:grpSpPr>
          <a:xfrm rot="17519230">
            <a:off x="707530" y="1240102"/>
            <a:ext cx="340659" cy="340659"/>
            <a:chOff x="3609787" y="1688350"/>
            <a:chExt cx="340659" cy="340659"/>
          </a:xfrm>
          <a:solidFill>
            <a:srgbClr val="46C1AD"/>
          </a:solidFill>
        </p:grpSpPr>
        <p:sp>
          <p:nvSpPr>
            <p:cNvPr id="13" name="Block Arc 12">
              <a:extLst>
                <a:ext uri="{FF2B5EF4-FFF2-40B4-BE49-F238E27FC236}">
                  <a16:creationId xmlns:a16="http://schemas.microsoft.com/office/drawing/2014/main" id="{F3658594-9257-4BB1-A4B6-DCEA7C7873AB}"/>
                </a:ext>
              </a:extLst>
            </p:cNvPr>
            <p:cNvSpPr/>
            <p:nvPr/>
          </p:nvSpPr>
          <p:spPr>
            <a:xfrm>
              <a:off x="3609787" y="1688350"/>
              <a:ext cx="340659" cy="340659"/>
            </a:xfrm>
            <a:prstGeom prst="blockArc">
              <a:avLst>
                <a:gd name="adj1" fmla="val 14679476"/>
                <a:gd name="adj2" fmla="val 20123959"/>
                <a:gd name="adj3" fmla="val 288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a:extLst>
                <a:ext uri="{FF2B5EF4-FFF2-40B4-BE49-F238E27FC236}">
                  <a16:creationId xmlns:a16="http://schemas.microsoft.com/office/drawing/2014/main" id="{FA60A432-A096-494F-A551-D7C50DDE66C6}"/>
                </a:ext>
              </a:extLst>
            </p:cNvPr>
            <p:cNvSpPr/>
            <p:nvPr/>
          </p:nvSpPr>
          <p:spPr>
            <a:xfrm>
              <a:off x="3643958" y="1775011"/>
              <a:ext cx="216843"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2" name="Rezervirano mjesto sadržaja 10">
            <a:extLst>
              <a:ext uri="{FF2B5EF4-FFF2-40B4-BE49-F238E27FC236}">
                <a16:creationId xmlns:a16="http://schemas.microsoft.com/office/drawing/2014/main" id="{7EF2B6FA-F940-4D00-83A8-D6BC05AEE209}"/>
              </a:ext>
            </a:extLst>
          </p:cNvPr>
          <p:cNvGraphicFramePr>
            <a:graphicFrameLocks noGrp="1"/>
          </p:cNvGraphicFramePr>
          <p:nvPr/>
        </p:nvGraphicFramePr>
        <p:xfrm>
          <a:off x="4364096" y="1202787"/>
          <a:ext cx="3520846" cy="197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Rectangle 42">
            <a:extLst>
              <a:ext uri="{FF2B5EF4-FFF2-40B4-BE49-F238E27FC236}">
                <a16:creationId xmlns:a16="http://schemas.microsoft.com/office/drawing/2014/main" id="{64B05ACF-CF0E-4D6D-9BE0-344D1D1E83D0}"/>
              </a:ext>
            </a:extLst>
          </p:cNvPr>
          <p:cNvSpPr/>
          <p:nvPr/>
        </p:nvSpPr>
        <p:spPr>
          <a:xfrm>
            <a:off x="4735947" y="3522253"/>
            <a:ext cx="2887394" cy="300082"/>
          </a:xfrm>
          <a:prstGeom prst="rect">
            <a:avLst/>
          </a:prstGeom>
        </p:spPr>
        <p:txBody>
          <a:bodyPr wrap="none">
            <a:spAutoFit/>
          </a:bodyPr>
          <a:lstStyle/>
          <a:p>
            <a:pPr lvl="0">
              <a:defRPr/>
            </a:pPr>
            <a:r>
              <a:rPr lang="hr-HR" dirty="0">
                <a:solidFill>
                  <a:prstClr val="black"/>
                </a:solidFill>
                <a:hlinkClick r:id="rId7"/>
              </a:rPr>
              <a:t>https://www.srce.unizg.hr/en/hr-ooz</a:t>
            </a: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E520381-D6DA-447F-B702-34C001D99C13}"/>
              </a:ext>
            </a:extLst>
          </p:cNvPr>
          <p:cNvGrpSpPr/>
          <p:nvPr/>
        </p:nvGrpSpPr>
        <p:grpSpPr>
          <a:xfrm>
            <a:off x="168246" y="4269470"/>
            <a:ext cx="8872172" cy="432412"/>
            <a:chOff x="168246" y="4269470"/>
            <a:chExt cx="8872172" cy="432412"/>
          </a:xfrm>
        </p:grpSpPr>
        <p:pic>
          <p:nvPicPr>
            <p:cNvPr id="20" name="Slika 1">
              <a:extLst>
                <a:ext uri="{FF2B5EF4-FFF2-40B4-BE49-F238E27FC236}">
                  <a16:creationId xmlns:a16="http://schemas.microsoft.com/office/drawing/2014/main" id="{D3E2DEA5-2D81-416B-ACE9-02F0D4AD46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695" b="14703"/>
            <a:stretch/>
          </p:blipFill>
          <p:spPr>
            <a:xfrm>
              <a:off x="1047102" y="4278742"/>
              <a:ext cx="654160" cy="308769"/>
            </a:xfrm>
            <a:prstGeom prst="rect">
              <a:avLst/>
            </a:prstGeom>
          </p:spPr>
        </p:pic>
        <p:pic>
          <p:nvPicPr>
            <p:cNvPr id="21" name="Picture 2" descr="fer">
              <a:extLst>
                <a:ext uri="{FF2B5EF4-FFF2-40B4-BE49-F238E27FC236}">
                  <a16:creationId xmlns:a16="http://schemas.microsoft.com/office/drawing/2014/main" id="{21FC0069-EAF0-4C70-8CA8-5F333E85F8C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5300" y="4387285"/>
              <a:ext cx="410708" cy="185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2" name="Picture 3" descr="ffzg">
              <a:extLst>
                <a:ext uri="{FF2B5EF4-FFF2-40B4-BE49-F238E27FC236}">
                  <a16:creationId xmlns:a16="http://schemas.microsoft.com/office/drawing/2014/main" id="{986A0B9A-6B31-4D27-A6A8-8B14BB582F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6450" y="4361609"/>
              <a:ext cx="430113" cy="230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3" name="Picture 4" descr="hrzz">
              <a:extLst>
                <a:ext uri="{FF2B5EF4-FFF2-40B4-BE49-F238E27FC236}">
                  <a16:creationId xmlns:a16="http://schemas.microsoft.com/office/drawing/2014/main" id="{78C1118B-B8E7-4B6F-84EA-E9FAB0482A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246" y="4320535"/>
              <a:ext cx="546894" cy="214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4" name="Picture 5" descr="irb">
              <a:extLst>
                <a:ext uri="{FF2B5EF4-FFF2-40B4-BE49-F238E27FC236}">
                  <a16:creationId xmlns:a16="http://schemas.microsoft.com/office/drawing/2014/main" id="{6E2008C0-421F-4F6C-A66C-EDD1341CB67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1563" y="4330995"/>
              <a:ext cx="328008" cy="21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 name="Picture 6" descr="ief">
              <a:extLst>
                <a:ext uri="{FF2B5EF4-FFF2-40B4-BE49-F238E27FC236}">
                  <a16:creationId xmlns:a16="http://schemas.microsoft.com/office/drawing/2014/main" id="{F932DE5D-B88C-4E1B-929D-E0C3040A2B3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08339" y="4333523"/>
              <a:ext cx="484354" cy="186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7" descr="mzo">
              <a:extLst>
                <a:ext uri="{FF2B5EF4-FFF2-40B4-BE49-F238E27FC236}">
                  <a16:creationId xmlns:a16="http://schemas.microsoft.com/office/drawing/2014/main" id="{2841E5F1-673C-4952-A108-807000A7F9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96663" y="4329926"/>
              <a:ext cx="457552" cy="22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7" name="Picture 8" descr="nsk">
              <a:extLst>
                <a:ext uri="{FF2B5EF4-FFF2-40B4-BE49-F238E27FC236}">
                  <a16:creationId xmlns:a16="http://schemas.microsoft.com/office/drawing/2014/main" id="{155081AB-D72B-403E-BDFD-B2C003F756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62491" y="4354470"/>
              <a:ext cx="507967" cy="202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8" name="Slika 13">
              <a:extLst>
                <a:ext uri="{FF2B5EF4-FFF2-40B4-BE49-F238E27FC236}">
                  <a16:creationId xmlns:a16="http://schemas.microsoft.com/office/drawing/2014/main" id="{3D636AE2-506D-4F77-85CD-C2769AF3FD7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23342" y="4280016"/>
              <a:ext cx="323017" cy="311722"/>
            </a:xfrm>
            <a:prstGeom prst="rect">
              <a:avLst/>
            </a:prstGeom>
          </p:spPr>
        </p:pic>
        <p:pic>
          <p:nvPicPr>
            <p:cNvPr id="29" name="Picture 12" descr="uniri_logo">
              <a:extLst>
                <a:ext uri="{FF2B5EF4-FFF2-40B4-BE49-F238E27FC236}">
                  <a16:creationId xmlns:a16="http://schemas.microsoft.com/office/drawing/2014/main" id="{126F1E93-2492-4EA7-A22C-FA12F2AAE52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37658" y="4411641"/>
              <a:ext cx="347555" cy="157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13" descr="unizd_novi_logo_250">
              <a:extLst>
                <a:ext uri="{FF2B5EF4-FFF2-40B4-BE49-F238E27FC236}">
                  <a16:creationId xmlns:a16="http://schemas.microsoft.com/office/drawing/2014/main" id="{7A7C3E5C-7FDD-4583-AA00-8B2C36E65AE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31739" y="4269470"/>
              <a:ext cx="434575" cy="43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 name="Picture 14" descr="Sveucilište(TM)-21">
              <a:extLst>
                <a:ext uri="{FF2B5EF4-FFF2-40B4-BE49-F238E27FC236}">
                  <a16:creationId xmlns:a16="http://schemas.microsoft.com/office/drawing/2014/main" id="{ACBE6C52-2640-4B4B-BBAC-30D62470143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14676" t="7722" r="17345" b="14963"/>
            <a:stretch>
              <a:fillRect/>
            </a:stretch>
          </p:blipFill>
          <p:spPr bwMode="auto">
            <a:xfrm>
              <a:off x="6039326" y="4295774"/>
              <a:ext cx="324875" cy="360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2" name="Picture 15" descr="_E-8392H5HywMczyQrDvhiggovniQi6JL3rjnyBi44n8sQXMctsVBTxysspfCU98tM3k_p54-A1esfKTc5gqHna4bPxAABLdL36IRKxfwpPMwqf11GQ">
              <a:extLst>
                <a:ext uri="{FF2B5EF4-FFF2-40B4-BE49-F238E27FC236}">
                  <a16:creationId xmlns:a16="http://schemas.microsoft.com/office/drawing/2014/main" id="{B795F275-8A35-4FA2-827E-D40E9431795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93771" y="4341412"/>
              <a:ext cx="273718" cy="25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16" descr="62a7a81148d869f5e9a19e0b593ca1ae7830_icon">
              <a:extLst>
                <a:ext uri="{FF2B5EF4-FFF2-40B4-BE49-F238E27FC236}">
                  <a16:creationId xmlns:a16="http://schemas.microsoft.com/office/drawing/2014/main" id="{F59C0853-EDA2-46CF-B5E6-975BBF78D86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l="16185" r="18053"/>
            <a:stretch>
              <a:fillRect/>
            </a:stretch>
          </p:blipFill>
          <p:spPr bwMode="auto">
            <a:xfrm>
              <a:off x="3460797" y="4335984"/>
              <a:ext cx="348610" cy="28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4" name="Picture 17" descr="150px-Unisb_logo">
              <a:extLst>
                <a:ext uri="{FF2B5EF4-FFF2-40B4-BE49-F238E27FC236}">
                  <a16:creationId xmlns:a16="http://schemas.microsoft.com/office/drawing/2014/main" id="{0EE15AEB-E4FC-4485-A8CE-D63581AAFD0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97097" y="4333824"/>
              <a:ext cx="312463" cy="294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5" name="Picture 1">
              <a:extLst>
                <a:ext uri="{FF2B5EF4-FFF2-40B4-BE49-F238E27FC236}">
                  <a16:creationId xmlns:a16="http://schemas.microsoft.com/office/drawing/2014/main" id="{691605E7-0739-45CF-9CB4-3A7175D8C71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792261" y="4341412"/>
              <a:ext cx="289320" cy="270246"/>
            </a:xfrm>
            <a:prstGeom prst="rect">
              <a:avLst/>
            </a:prstGeom>
          </p:spPr>
        </p:pic>
        <p:pic>
          <p:nvPicPr>
            <p:cNvPr id="36" name="Content Placeholder 2">
              <a:extLst>
                <a:ext uri="{FF2B5EF4-FFF2-40B4-BE49-F238E27FC236}">
                  <a16:creationId xmlns:a16="http://schemas.microsoft.com/office/drawing/2014/main" id="{2D4C3026-473D-4322-BBD7-9B1F34CAACC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4877" t="17007" r="14311" b="16523"/>
            <a:stretch/>
          </p:blipFill>
          <p:spPr>
            <a:xfrm>
              <a:off x="4077548" y="4334328"/>
              <a:ext cx="601089" cy="313781"/>
            </a:xfrm>
            <a:prstGeom prst="rect">
              <a:avLst/>
            </a:prstGeom>
          </p:spPr>
        </p:pic>
        <p:pic>
          <p:nvPicPr>
            <p:cNvPr id="37" name="Picture 36">
              <a:extLst>
                <a:ext uri="{FF2B5EF4-FFF2-40B4-BE49-F238E27FC236}">
                  <a16:creationId xmlns:a16="http://schemas.microsoft.com/office/drawing/2014/main" id="{CD3797FD-B0CC-4D05-BC4D-28265F083B5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33633" y="4328662"/>
              <a:ext cx="307998" cy="290261"/>
            </a:xfrm>
            <a:prstGeom prst="rect">
              <a:avLst/>
            </a:prstGeom>
          </p:spPr>
        </p:pic>
        <p:pic>
          <p:nvPicPr>
            <p:cNvPr id="38" name="Slika 2">
              <a:extLst>
                <a:ext uri="{FF2B5EF4-FFF2-40B4-BE49-F238E27FC236}">
                  <a16:creationId xmlns:a16="http://schemas.microsoft.com/office/drawing/2014/main" id="{F7CEC8C0-9E19-4982-9E2C-0F0A251F818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36403" y="4316673"/>
              <a:ext cx="490634" cy="288987"/>
            </a:xfrm>
            <a:prstGeom prst="rect">
              <a:avLst/>
            </a:prstGeom>
          </p:spPr>
        </p:pic>
        <p:pic>
          <p:nvPicPr>
            <p:cNvPr id="39" name="Slika 4">
              <a:extLst>
                <a:ext uri="{FF2B5EF4-FFF2-40B4-BE49-F238E27FC236}">
                  <a16:creationId xmlns:a16="http://schemas.microsoft.com/office/drawing/2014/main" id="{CEEECDAB-AC34-4AAC-BDAD-37F26A451FC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75478" y="4269471"/>
              <a:ext cx="342819" cy="323077"/>
            </a:xfrm>
            <a:prstGeom prst="rect">
              <a:avLst/>
            </a:prstGeom>
          </p:spPr>
        </p:pic>
        <p:pic>
          <p:nvPicPr>
            <p:cNvPr id="3" name="Picture 2">
              <a:extLst>
                <a:ext uri="{FF2B5EF4-FFF2-40B4-BE49-F238E27FC236}">
                  <a16:creationId xmlns:a16="http://schemas.microsoft.com/office/drawing/2014/main" id="{50BEF75A-342D-4D63-8666-FFF48331F5C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349926" y="4275644"/>
              <a:ext cx="690492" cy="331436"/>
            </a:xfrm>
            <a:prstGeom prst="rect">
              <a:avLst/>
            </a:prstGeom>
          </p:spPr>
        </p:pic>
      </p:grpSp>
      <p:sp>
        <p:nvSpPr>
          <p:cNvPr id="40" name="Footer Placeholder 4">
            <a:extLst>
              <a:ext uri="{FF2B5EF4-FFF2-40B4-BE49-F238E27FC236}">
                <a16:creationId xmlns:a16="http://schemas.microsoft.com/office/drawing/2014/main" id="{730C0D65-F6BA-4DCF-9923-87ACC273F8DA}"/>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41" name="Date Placeholder 3">
            <a:extLst>
              <a:ext uri="{FF2B5EF4-FFF2-40B4-BE49-F238E27FC236}">
                <a16:creationId xmlns:a16="http://schemas.microsoft.com/office/drawing/2014/main" id="{AA4B30D1-2772-41F2-B4EB-30B792353B6F}"/>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375820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F431-A903-4203-BBA5-21C7A08EF6DC}"/>
              </a:ext>
            </a:extLst>
          </p:cNvPr>
          <p:cNvSpPr>
            <a:spLocks noGrp="1"/>
          </p:cNvSpPr>
          <p:nvPr>
            <p:ph type="title"/>
          </p:nvPr>
        </p:nvSpPr>
        <p:spPr/>
        <p:txBody>
          <a:bodyPr/>
          <a:lstStyle/>
          <a:p>
            <a:r>
              <a:rPr lang="en-GB" dirty="0"/>
              <a:t>Achievements of HR-OOZ Initiative</a:t>
            </a:r>
          </a:p>
        </p:txBody>
      </p:sp>
      <p:sp>
        <p:nvSpPr>
          <p:cNvPr id="6" name="Rectangle 5">
            <a:extLst>
              <a:ext uri="{FF2B5EF4-FFF2-40B4-BE49-F238E27FC236}">
                <a16:creationId xmlns:a16="http://schemas.microsoft.com/office/drawing/2014/main" id="{6E8B070B-0845-4DE1-93F6-C23C3649BCD2}"/>
              </a:ext>
            </a:extLst>
          </p:cNvPr>
          <p:cNvSpPr/>
          <p:nvPr/>
        </p:nvSpPr>
        <p:spPr>
          <a:xfrm>
            <a:off x="466246" y="1704033"/>
            <a:ext cx="1992600" cy="17354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b="1" dirty="0">
                <a:solidFill>
                  <a:schemeClr val="tx1">
                    <a:lumMod val="75000"/>
                    <a:lumOff val="25000"/>
                  </a:schemeClr>
                </a:solidFill>
                <a:latin typeface="Arial" panose="020B0604020202020204" pitchFamily="34" charset="0"/>
                <a:cs typeface="Arial" panose="020B0604020202020204" pitchFamily="34" charset="0"/>
              </a:rPr>
              <a:t>Council of the </a:t>
            </a: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HR-OOZ Initiative</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defTabSz="685783">
              <a:buClr>
                <a:srgbClr val="DE4034"/>
              </a:buClr>
              <a:defRPr/>
            </a:pPr>
            <a:r>
              <a:rPr lang="hr-HR" sz="1200" dirty="0">
                <a:solidFill>
                  <a:schemeClr val="tx1">
                    <a:lumMod val="75000"/>
                    <a:lumOff val="25000"/>
                  </a:schemeClr>
                </a:solidFill>
                <a:latin typeface="Arial" panose="020B0604020202020204" pitchFamily="34" charset="0"/>
                <a:cs typeface="Arial" panose="020B0604020202020204" pitchFamily="34" charset="0"/>
              </a:rPr>
              <a:t>c</a:t>
            </a:r>
            <a:r>
              <a:rPr lang="en-GB" sz="1200" dirty="0" err="1">
                <a:solidFill>
                  <a:schemeClr val="tx1">
                    <a:lumMod val="75000"/>
                    <a:lumOff val="25000"/>
                  </a:schemeClr>
                </a:solidFill>
                <a:latin typeface="Arial" panose="020B0604020202020204" pitchFamily="34" charset="0"/>
                <a:cs typeface="Arial" panose="020B0604020202020204" pitchFamily="34" charset="0"/>
              </a:rPr>
              <a:t>onstitution</a:t>
            </a:r>
            <a:r>
              <a:rPr lang="hr-HR" sz="1200" dirty="0">
                <a:solidFill>
                  <a:schemeClr val="tx1">
                    <a:lumMod val="75000"/>
                    <a:lumOff val="25000"/>
                  </a:schemeClr>
                </a:solidFill>
                <a:latin typeface="Arial" panose="020B0604020202020204" pitchFamily="34" charset="0"/>
                <a:cs typeface="Arial" panose="020B0604020202020204" pitchFamily="34" charset="0"/>
              </a:rPr>
              <a:t> of </a:t>
            </a:r>
            <a:r>
              <a:rPr lang="en-GB" sz="1200" dirty="0">
                <a:solidFill>
                  <a:schemeClr val="tx1">
                    <a:lumMod val="75000"/>
                    <a:lumOff val="25000"/>
                  </a:schemeClr>
                </a:solidFill>
                <a:latin typeface="Arial" panose="020B0604020202020204" pitchFamily="34" charset="0"/>
                <a:cs typeface="Arial" panose="020B0604020202020204" pitchFamily="34" charset="0"/>
              </a:rPr>
              <a:t>the coordinating body that manages the Initiative which is composed of all signatories of the MoU</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66237AA-C218-43B0-95F7-80F2DE4A398B}"/>
              </a:ext>
            </a:extLst>
          </p:cNvPr>
          <p:cNvSpPr/>
          <p:nvPr/>
        </p:nvSpPr>
        <p:spPr>
          <a:xfrm>
            <a:off x="2616036" y="1173939"/>
            <a:ext cx="1992600" cy="13978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dirty="0">
                <a:solidFill>
                  <a:schemeClr val="tx1">
                    <a:lumMod val="75000"/>
                    <a:lumOff val="25000"/>
                  </a:schemeClr>
                </a:solidFill>
                <a:latin typeface="Arial" panose="020B0604020202020204" pitchFamily="34" charset="0"/>
                <a:cs typeface="Arial" panose="020B0604020202020204" pitchFamily="34" charset="0"/>
              </a:rPr>
              <a:t>Task </a:t>
            </a:r>
            <a:r>
              <a:rPr lang="hr-HR" sz="1200" dirty="0" err="1">
                <a:solidFill>
                  <a:schemeClr val="tx1">
                    <a:lumMod val="75000"/>
                    <a:lumOff val="25000"/>
                  </a:schemeClr>
                </a:solidFill>
                <a:latin typeface="Arial" panose="020B0604020202020204" pitchFamily="34" charset="0"/>
                <a:cs typeface="Arial" panose="020B0604020202020204" pitchFamily="34" charset="0"/>
              </a:rPr>
              <a:t>Force</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defTabSz="685783">
              <a:buClr>
                <a:srgbClr val="DE4034"/>
              </a:buClr>
              <a:defRPr/>
            </a:pPr>
            <a:r>
              <a:rPr lang="en-GB" sz="1200" dirty="0">
                <a:solidFill>
                  <a:schemeClr val="tx1">
                    <a:lumMod val="75000"/>
                    <a:lumOff val="25000"/>
                  </a:schemeClr>
                </a:solidFill>
                <a:latin typeface="Arial" panose="020B0604020202020204" pitchFamily="34" charset="0"/>
                <a:cs typeface="Arial" panose="020B0604020202020204" pitchFamily="34" charset="0"/>
              </a:rPr>
              <a:t>that created the proposal of the national plan and policies for open science</a:t>
            </a:r>
          </a:p>
        </p:txBody>
      </p:sp>
      <p:sp>
        <p:nvSpPr>
          <p:cNvPr id="8" name="Rectangle 7">
            <a:extLst>
              <a:ext uri="{FF2B5EF4-FFF2-40B4-BE49-F238E27FC236}">
                <a16:creationId xmlns:a16="http://schemas.microsoft.com/office/drawing/2014/main" id="{6C3E5999-57F4-429D-8AD3-C000ECD8725A}"/>
              </a:ext>
            </a:extLst>
          </p:cNvPr>
          <p:cNvSpPr/>
          <p:nvPr/>
        </p:nvSpPr>
        <p:spPr>
          <a:xfrm>
            <a:off x="2616036" y="2771722"/>
            <a:ext cx="1992600" cy="138362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dirty="0">
                <a:solidFill>
                  <a:schemeClr val="tx1">
                    <a:lumMod val="75000"/>
                    <a:lumOff val="25000"/>
                  </a:schemeClr>
                </a:solidFill>
                <a:latin typeface="Arial" panose="020B0604020202020204" pitchFamily="34" charset="0"/>
                <a:cs typeface="Arial" panose="020B0604020202020204" pitchFamily="34" charset="0"/>
              </a:rPr>
              <a:t>Task </a:t>
            </a:r>
            <a:r>
              <a:rPr lang="hr-HR" sz="1200" dirty="0" err="1">
                <a:solidFill>
                  <a:schemeClr val="tx1">
                    <a:lumMod val="75000"/>
                    <a:lumOff val="25000"/>
                  </a:schemeClr>
                </a:solidFill>
                <a:latin typeface="Arial" panose="020B0604020202020204" pitchFamily="34" charset="0"/>
                <a:cs typeface="Arial" panose="020B0604020202020204" pitchFamily="34" charset="0"/>
              </a:rPr>
              <a:t>Force</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defTabSz="685783">
              <a:buClr>
                <a:srgbClr val="DE4034"/>
              </a:buClr>
              <a:defRPr/>
            </a:pPr>
            <a:r>
              <a:rPr lang="hr-HR" sz="1200" dirty="0" err="1">
                <a:solidFill>
                  <a:schemeClr val="tx1">
                    <a:lumMod val="75000"/>
                    <a:lumOff val="25000"/>
                  </a:schemeClr>
                </a:solidFill>
                <a:latin typeface="Arial" panose="020B0604020202020204" pitchFamily="34" charset="0"/>
                <a:cs typeface="Arial" panose="020B0604020202020204" pitchFamily="34" charset="0"/>
              </a:rPr>
              <a:t>that</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hr-HR" sz="1200" dirty="0" err="1">
                <a:solidFill>
                  <a:schemeClr val="tx1">
                    <a:lumMod val="75000"/>
                    <a:lumOff val="25000"/>
                  </a:schemeClr>
                </a:solidFill>
                <a:latin typeface="Arial" panose="020B0604020202020204" pitchFamily="34" charset="0"/>
                <a:cs typeface="Arial" panose="020B0604020202020204" pitchFamily="34" charset="0"/>
              </a:rPr>
              <a:t>defined</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the structure and principles of HR-OOZ</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546BAA8-9F5D-47F5-B1BE-AB753D7832DD}"/>
              </a:ext>
            </a:extLst>
          </p:cNvPr>
          <p:cNvSpPr/>
          <p:nvPr/>
        </p:nvSpPr>
        <p:spPr>
          <a:xfrm>
            <a:off x="4739250" y="1161439"/>
            <a:ext cx="3460467" cy="13978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b="1" dirty="0" err="1">
                <a:solidFill>
                  <a:schemeClr val="tx1">
                    <a:lumMod val="75000"/>
                    <a:lumOff val="25000"/>
                  </a:schemeClr>
                </a:solidFill>
                <a:latin typeface="Arial" panose="020B0604020202020204" pitchFamily="34" charset="0"/>
                <a:cs typeface="Arial" panose="020B0604020202020204" pitchFamily="34" charset="0"/>
              </a:rPr>
              <a:t>The</a:t>
            </a:r>
            <a:r>
              <a:rPr lang="hr-HR" sz="1200" b="1" dirty="0">
                <a:solidFill>
                  <a:schemeClr val="tx1">
                    <a:lumMod val="75000"/>
                    <a:lumOff val="25000"/>
                  </a:schemeClr>
                </a:solidFill>
                <a:latin typeface="Arial" panose="020B0604020202020204" pitchFamily="34" charset="0"/>
                <a:cs typeface="Arial" panose="020B0604020202020204" pitchFamily="34" charset="0"/>
              </a:rPr>
              <a:t> National Open Science Plan - </a:t>
            </a:r>
            <a:r>
              <a:rPr lang="hr-HR" sz="1200" dirty="0" err="1">
                <a:solidFill>
                  <a:schemeClr val="tx1">
                    <a:lumMod val="75000"/>
                    <a:lumOff val="25000"/>
                  </a:schemeClr>
                </a:solidFill>
                <a:latin typeface="Arial" panose="020B0604020202020204" pitchFamily="34" charset="0"/>
                <a:cs typeface="Arial" panose="020B0604020202020204" pitchFamily="34" charset="0"/>
              </a:rPr>
              <a:t>proposal</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E4034"/>
              </a:buClr>
              <a:buFont typeface="Arial" panose="020B0604020202020204" pitchFamily="34" charset="0"/>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publicly presented at the EOSC National Tripartite Event</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hr-HR" sz="1200" dirty="0" err="1">
                <a:solidFill>
                  <a:schemeClr val="tx1">
                    <a:lumMod val="75000"/>
                    <a:lumOff val="25000"/>
                  </a:schemeClr>
                </a:solidFill>
                <a:latin typeface="Arial" panose="020B0604020202020204" pitchFamily="34" charset="0"/>
                <a:cs typeface="Arial" panose="020B0604020202020204" pitchFamily="34" charset="0"/>
              </a:rPr>
              <a:t>in</a:t>
            </a:r>
            <a:r>
              <a:rPr lang="hr-HR" sz="1200" dirty="0">
                <a:solidFill>
                  <a:schemeClr val="tx1">
                    <a:lumMod val="75000"/>
                    <a:lumOff val="25000"/>
                  </a:schemeClr>
                </a:solidFill>
                <a:latin typeface="Arial" panose="020B0604020202020204" pitchFamily="34" charset="0"/>
                <a:cs typeface="Arial" panose="020B0604020202020204" pitchFamily="34" charset="0"/>
              </a:rPr>
              <a:t> Zagreb, </a:t>
            </a:r>
            <a:r>
              <a:rPr lang="hr-HR" sz="1200" dirty="0" err="1">
                <a:solidFill>
                  <a:schemeClr val="tx1">
                    <a:lumMod val="75000"/>
                    <a:lumOff val="25000"/>
                  </a:schemeClr>
                </a:solidFill>
                <a:latin typeface="Arial" panose="020B0604020202020204" pitchFamily="34" charset="0"/>
                <a:cs typeface="Arial" panose="020B0604020202020204" pitchFamily="34" charset="0"/>
              </a:rPr>
              <a:t>March</a:t>
            </a:r>
            <a:r>
              <a:rPr lang="hr-HR" sz="1200" dirty="0">
                <a:solidFill>
                  <a:schemeClr val="tx1">
                    <a:lumMod val="75000"/>
                    <a:lumOff val="25000"/>
                  </a:schemeClr>
                </a:solidFill>
                <a:latin typeface="Arial" panose="020B0604020202020204" pitchFamily="34" charset="0"/>
                <a:cs typeface="Arial" panose="020B0604020202020204" pitchFamily="34" charset="0"/>
              </a:rPr>
              <a:t> 2023</a:t>
            </a:r>
          </a:p>
          <a:p>
            <a:pPr marL="171450" indent="-171450" defTabSz="685783">
              <a:buClr>
                <a:srgbClr val="DE4034"/>
              </a:buClr>
              <a:buFont typeface="Arial" panose="020B0604020202020204" pitchFamily="34" charset="0"/>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The Ministry of Science and Education of Croatia is currently in </a:t>
            </a:r>
            <a:r>
              <a:rPr lang="en-GB" sz="1200" dirty="0" err="1">
                <a:solidFill>
                  <a:schemeClr val="tx1">
                    <a:lumMod val="75000"/>
                    <a:lumOff val="25000"/>
                  </a:schemeClr>
                </a:solidFill>
                <a:latin typeface="Arial" panose="020B0604020202020204" pitchFamily="34" charset="0"/>
                <a:cs typeface="Arial" panose="020B0604020202020204" pitchFamily="34" charset="0"/>
              </a:rPr>
              <a:t>proces</a:t>
            </a:r>
            <a:r>
              <a:rPr lang="en-GB" sz="1200" dirty="0">
                <a:solidFill>
                  <a:schemeClr val="tx1">
                    <a:lumMod val="75000"/>
                    <a:lumOff val="25000"/>
                  </a:schemeClr>
                </a:solidFill>
                <a:latin typeface="Arial" panose="020B0604020202020204" pitchFamily="34" charset="0"/>
                <a:cs typeface="Arial" panose="020B0604020202020204" pitchFamily="34" charset="0"/>
              </a:rPr>
              <a:t> of adoption</a:t>
            </a:r>
          </a:p>
        </p:txBody>
      </p:sp>
      <p:sp>
        <p:nvSpPr>
          <p:cNvPr id="11" name="Rectangle 10">
            <a:extLst>
              <a:ext uri="{FF2B5EF4-FFF2-40B4-BE49-F238E27FC236}">
                <a16:creationId xmlns:a16="http://schemas.microsoft.com/office/drawing/2014/main" id="{FE7DE3DB-211C-47C4-9DB3-C58F42CB66A4}"/>
              </a:ext>
            </a:extLst>
          </p:cNvPr>
          <p:cNvSpPr/>
          <p:nvPr/>
        </p:nvSpPr>
        <p:spPr>
          <a:xfrm>
            <a:off x="4765825" y="2771722"/>
            <a:ext cx="3433891" cy="138362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685783">
              <a:spcAft>
                <a:spcPts val="600"/>
              </a:spcAft>
              <a:buClr>
                <a:srgbClr val="C3132F"/>
              </a:buClr>
              <a:buFont typeface="Arial" panose="020B0604020202020204" pitchFamily="34" charset="0"/>
              <a:buChar char="•"/>
              <a:defRPr/>
            </a:pPr>
            <a:r>
              <a:rPr lang="hr-HR" sz="1200" b="1" dirty="0">
                <a:solidFill>
                  <a:schemeClr val="tx1">
                    <a:lumMod val="75000"/>
                    <a:lumOff val="25000"/>
                  </a:schemeClr>
                </a:solidFill>
                <a:latin typeface="Arial" panose="020B0604020202020204" pitchFamily="34" charset="0"/>
                <a:cs typeface="Arial" panose="020B0604020202020204" pitchFamily="34" charset="0"/>
              </a:rPr>
              <a:t>HR-OOZ </a:t>
            </a:r>
            <a:r>
              <a:rPr lang="hr-HR" sz="1200" b="1" dirty="0" err="1">
                <a:solidFill>
                  <a:schemeClr val="tx1">
                    <a:lumMod val="75000"/>
                    <a:lumOff val="25000"/>
                  </a:schemeClr>
                </a:solidFill>
                <a:latin typeface="Arial" panose="020B0604020202020204" pitchFamily="34" charset="0"/>
                <a:cs typeface="Arial" panose="020B0604020202020204" pitchFamily="34" charset="0"/>
              </a:rPr>
              <a:t>regulation</a:t>
            </a:r>
            <a:r>
              <a:rPr lang="hr-HR" sz="1200" b="1" dirty="0">
                <a:solidFill>
                  <a:schemeClr val="tx1">
                    <a:lumMod val="75000"/>
                    <a:lumOff val="25000"/>
                  </a:schemeClr>
                </a:solidFill>
                <a:latin typeface="Arial" panose="020B0604020202020204" pitchFamily="34" charset="0"/>
                <a:cs typeface="Arial" panose="020B0604020202020204" pitchFamily="34" charset="0"/>
              </a:rPr>
              <a:t> </a:t>
            </a:r>
            <a:r>
              <a:rPr lang="hr-HR" sz="1200" dirty="0">
                <a:solidFill>
                  <a:schemeClr val="tx1">
                    <a:lumMod val="75000"/>
                    <a:lumOff val="25000"/>
                  </a:schemeClr>
                </a:solidFill>
                <a:latin typeface="Arial" panose="020B0604020202020204" pitchFamily="34" charset="0"/>
                <a:cs typeface="Arial" panose="020B0604020202020204" pitchFamily="34" charset="0"/>
              </a:rPr>
              <a:t>(</a:t>
            </a:r>
            <a:r>
              <a:rPr lang="hr-HR" sz="1200" dirty="0" err="1">
                <a:solidFill>
                  <a:schemeClr val="tx1">
                    <a:lumMod val="75000"/>
                    <a:lumOff val="25000"/>
                  </a:schemeClr>
                </a:solidFill>
                <a:latin typeface="Arial" panose="020B0604020202020204" pitchFamily="34" charset="0"/>
                <a:cs typeface="Arial" panose="020B0604020202020204" pitchFamily="34" charset="0"/>
              </a:rPr>
              <a:t>rulebook</a:t>
            </a:r>
            <a:r>
              <a:rPr lang="hr-HR" sz="1200" dirty="0">
                <a:solidFill>
                  <a:schemeClr val="tx1">
                    <a:lumMod val="75000"/>
                    <a:lumOff val="25000"/>
                  </a:schemeClr>
                </a:solidFill>
                <a:latin typeface="Arial" panose="020B0604020202020204" pitchFamily="34" charset="0"/>
                <a:cs typeface="Arial" panose="020B0604020202020204" pitchFamily="34" charset="0"/>
              </a:rPr>
              <a:t>) </a:t>
            </a:r>
          </a:p>
          <a:p>
            <a:pPr marL="171450" indent="-171450" defTabSz="685783">
              <a:spcAft>
                <a:spcPts val="600"/>
              </a:spcAft>
              <a:buClr>
                <a:srgbClr val="C3132F"/>
              </a:buClr>
              <a:buFont typeface="Arial" panose="020B0604020202020204" pitchFamily="34" charset="0"/>
              <a:buChar char="•"/>
              <a:defRPr/>
            </a:pPr>
            <a:r>
              <a:rPr lang="en-GB" sz="1200" b="1" dirty="0">
                <a:solidFill>
                  <a:schemeClr val="tx1">
                    <a:lumMod val="75000"/>
                    <a:lumOff val="25000"/>
                  </a:schemeClr>
                </a:solidFill>
                <a:latin typeface="Arial" panose="020B0604020202020204" pitchFamily="34" charset="0"/>
                <a:cs typeface="Arial" panose="020B0604020202020204" pitchFamily="34" charset="0"/>
              </a:rPr>
              <a:t>Inclusion criteria </a:t>
            </a:r>
            <a:br>
              <a:rPr lang="hr-HR" sz="1200" b="1" dirty="0">
                <a:solidFill>
                  <a:schemeClr val="tx1">
                    <a:lumMod val="75000"/>
                    <a:lumOff val="25000"/>
                  </a:schemeClr>
                </a:solidFill>
                <a:latin typeface="Arial" panose="020B0604020202020204" pitchFamily="34" charset="0"/>
                <a:cs typeface="Arial" panose="020B0604020202020204" pitchFamily="34" charset="0"/>
              </a:rPr>
            </a:br>
            <a:r>
              <a:rPr lang="en-GB" sz="1200" dirty="0">
                <a:solidFill>
                  <a:schemeClr val="tx1">
                    <a:lumMod val="75000"/>
                    <a:lumOff val="25000"/>
                  </a:schemeClr>
                </a:solidFill>
                <a:latin typeface="Arial" panose="020B0604020202020204" pitchFamily="34" charset="0"/>
                <a:cs typeface="Arial" panose="020B0604020202020204" pitchFamily="34" charset="0"/>
              </a:rPr>
              <a:t>(for on boarding services and recourses)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spcAft>
                <a:spcPts val="600"/>
              </a:spcAft>
              <a:buClr>
                <a:srgbClr val="C3132F"/>
              </a:buClr>
              <a:buFont typeface="Arial" panose="020B0604020202020204" pitchFamily="34" charset="0"/>
              <a:buChar char="•"/>
              <a:defRPr/>
            </a:pPr>
            <a:r>
              <a:rPr lang="en-GB" sz="1200" b="1" dirty="0">
                <a:solidFill>
                  <a:schemeClr val="tx1">
                    <a:lumMod val="75000"/>
                    <a:lumOff val="25000"/>
                  </a:schemeClr>
                </a:solidFill>
                <a:latin typeface="Arial" panose="020B0604020202020204" pitchFamily="34" charset="0"/>
                <a:cs typeface="Arial" panose="020B0604020202020204" pitchFamily="34" charset="0"/>
              </a:rPr>
              <a:t>Catalogue of HR-OOZ services and resources </a:t>
            </a:r>
            <a:r>
              <a:rPr lang="en-GB" sz="1200" i="1" dirty="0">
                <a:solidFill>
                  <a:schemeClr val="tx1">
                    <a:lumMod val="75000"/>
                    <a:lumOff val="25000"/>
                  </a:schemeClr>
                </a:solidFill>
                <a:latin typeface="Arial" panose="020B0604020202020204" pitchFamily="34" charset="0"/>
                <a:cs typeface="Arial" panose="020B0604020202020204" pitchFamily="34" charset="0"/>
              </a:rPr>
              <a:t>(in progress)</a:t>
            </a:r>
          </a:p>
        </p:txBody>
      </p:sp>
      <p:grpSp>
        <p:nvGrpSpPr>
          <p:cNvPr id="13" name="Group 12">
            <a:extLst>
              <a:ext uri="{FF2B5EF4-FFF2-40B4-BE49-F238E27FC236}">
                <a16:creationId xmlns:a16="http://schemas.microsoft.com/office/drawing/2014/main" id="{10C49C38-8B3F-439A-8445-E5C9DE8F76D1}"/>
              </a:ext>
            </a:extLst>
          </p:cNvPr>
          <p:cNvGrpSpPr/>
          <p:nvPr/>
        </p:nvGrpSpPr>
        <p:grpSpPr>
          <a:xfrm rot="17519230">
            <a:off x="517629" y="1743305"/>
            <a:ext cx="340659" cy="340659"/>
            <a:chOff x="3609787" y="1688350"/>
            <a:chExt cx="340659" cy="340659"/>
          </a:xfrm>
          <a:solidFill>
            <a:srgbClr val="D71634"/>
          </a:solidFill>
        </p:grpSpPr>
        <p:sp>
          <p:nvSpPr>
            <p:cNvPr id="14" name="Block Arc 13">
              <a:extLst>
                <a:ext uri="{FF2B5EF4-FFF2-40B4-BE49-F238E27FC236}">
                  <a16:creationId xmlns:a16="http://schemas.microsoft.com/office/drawing/2014/main" id="{19E39B70-155B-49AF-9B0D-5141FB1CB3EC}"/>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a:extLst>
                <a:ext uri="{FF2B5EF4-FFF2-40B4-BE49-F238E27FC236}">
                  <a16:creationId xmlns:a16="http://schemas.microsoft.com/office/drawing/2014/main" id="{94CF3CDE-38A1-4301-836F-4F50F11945A1}"/>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B3395C1E-46AD-481E-946B-9E6116F38E26}"/>
              </a:ext>
            </a:extLst>
          </p:cNvPr>
          <p:cNvGrpSpPr/>
          <p:nvPr/>
        </p:nvGrpSpPr>
        <p:grpSpPr>
          <a:xfrm rot="4080770" flipH="1">
            <a:off x="7807674" y="2823106"/>
            <a:ext cx="340659" cy="340659"/>
            <a:chOff x="3609787" y="1688350"/>
            <a:chExt cx="340659" cy="340659"/>
          </a:xfrm>
          <a:solidFill>
            <a:srgbClr val="F9A61A"/>
          </a:solidFill>
        </p:grpSpPr>
        <p:sp>
          <p:nvSpPr>
            <p:cNvPr id="17" name="Block Arc 16">
              <a:extLst>
                <a:ext uri="{FF2B5EF4-FFF2-40B4-BE49-F238E27FC236}">
                  <a16:creationId xmlns:a16="http://schemas.microsoft.com/office/drawing/2014/main" id="{FEC8FDF2-787F-4BF5-B16B-5952FB4E3026}"/>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a:extLst>
                <a:ext uri="{FF2B5EF4-FFF2-40B4-BE49-F238E27FC236}">
                  <a16:creationId xmlns:a16="http://schemas.microsoft.com/office/drawing/2014/main" id="{56A1971A-5112-41F5-A7CB-1A6476DBEA2E}"/>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53BB1FD3-1AF1-427C-A793-8D18BD513A88}"/>
              </a:ext>
            </a:extLst>
          </p:cNvPr>
          <p:cNvGrpSpPr/>
          <p:nvPr/>
        </p:nvGrpSpPr>
        <p:grpSpPr>
          <a:xfrm rot="17519230" flipH="1" flipV="1">
            <a:off x="7798789" y="2157968"/>
            <a:ext cx="340659" cy="340659"/>
            <a:chOff x="3609787" y="1688350"/>
            <a:chExt cx="340659" cy="340659"/>
          </a:xfrm>
          <a:solidFill>
            <a:srgbClr val="45C0AC"/>
          </a:solidFill>
        </p:grpSpPr>
        <p:sp>
          <p:nvSpPr>
            <p:cNvPr id="20" name="Block Arc 19">
              <a:extLst>
                <a:ext uri="{FF2B5EF4-FFF2-40B4-BE49-F238E27FC236}">
                  <a16:creationId xmlns:a16="http://schemas.microsoft.com/office/drawing/2014/main" id="{0D6890E1-0F95-46F5-873C-5DA6CE4FEAAB}"/>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a:extLst>
                <a:ext uri="{FF2B5EF4-FFF2-40B4-BE49-F238E27FC236}">
                  <a16:creationId xmlns:a16="http://schemas.microsoft.com/office/drawing/2014/main" id="{D0D64228-2988-4412-BEC5-D7D0722231AE}"/>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Footer Placeholder 4">
            <a:extLst>
              <a:ext uri="{FF2B5EF4-FFF2-40B4-BE49-F238E27FC236}">
                <a16:creationId xmlns:a16="http://schemas.microsoft.com/office/drawing/2014/main" id="{85F4F238-C0D8-4401-8E13-1C799328660C}"/>
              </a:ext>
            </a:extLst>
          </p:cNvPr>
          <p:cNvSpPr txBox="1">
            <a:spLocks/>
          </p:cNvSpPr>
          <p:nvPr/>
        </p:nvSpPr>
        <p:spPr>
          <a:xfrm>
            <a:off x="2048611" y="4767263"/>
            <a:ext cx="5120051"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T</a:t>
            </a:r>
            <a:r>
              <a:rPr lang="en-GB"/>
              <a:t>he EOSC Festival 2023 - EOSC National Tripartite Event Poland</a:t>
            </a:r>
            <a:endParaRPr lang="hr-HR" dirty="0"/>
          </a:p>
        </p:txBody>
      </p:sp>
      <p:sp>
        <p:nvSpPr>
          <p:cNvPr id="25" name="Date Placeholder 3">
            <a:extLst>
              <a:ext uri="{FF2B5EF4-FFF2-40B4-BE49-F238E27FC236}">
                <a16:creationId xmlns:a16="http://schemas.microsoft.com/office/drawing/2014/main" id="{A37EEA15-BD49-43F1-93CD-2CF049A7C452}"/>
              </a:ext>
            </a:extLst>
          </p:cNvPr>
          <p:cNvSpPr txBox="1">
            <a:spLocks/>
          </p:cNvSpPr>
          <p:nvPr/>
        </p:nvSpPr>
        <p:spPr>
          <a:xfrm>
            <a:off x="7562850" y="4767263"/>
            <a:ext cx="1296770" cy="274637"/>
          </a:xfrm>
          <a:prstGeom prst="rect">
            <a:avLst/>
          </a:prstGeom>
        </p:spPr>
        <p:txBody>
          <a:bodyPr vert="horz" lIns="91440" tIns="45720" rIns="91440" bIns="45720" rtlCol="0" anchor="ctr"/>
          <a:lstStyle>
            <a:defPPr>
              <a:defRPr lang="sr-Latn-RS"/>
            </a:defPPr>
            <a:lvl1pPr marL="0" algn="ctr" defTabSz="685800" rtl="0" eaLnBrk="1" latinLnBrk="0" hangingPunct="1">
              <a:defRPr sz="900" i="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hr-HR"/>
              <a:t>7</a:t>
            </a:r>
            <a:r>
              <a:rPr lang="hr-HR" baseline="30000"/>
              <a:t>th</a:t>
            </a:r>
            <a:r>
              <a:rPr lang="hr-HR"/>
              <a:t> November 2023</a:t>
            </a:r>
            <a:endParaRPr lang="hr-HR" dirty="0"/>
          </a:p>
        </p:txBody>
      </p:sp>
    </p:spTree>
    <p:extLst>
      <p:ext uri="{BB962C8B-B14F-4D97-AF65-F5344CB8AC3E}">
        <p14:creationId xmlns:p14="http://schemas.microsoft.com/office/powerpoint/2010/main" val="567765383"/>
      </p:ext>
    </p:extLst>
  </p:cSld>
  <p:clrMapOvr>
    <a:masterClrMapping/>
  </p:clrMapOvr>
</p:sld>
</file>

<file path=ppt/theme/theme1.xml><?xml version="1.0" encoding="utf-8"?>
<a:theme xmlns:a="http://schemas.openxmlformats.org/drawingml/2006/main" name="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Custom Design">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2826</TotalTime>
  <Words>1459</Words>
  <Application>Microsoft Macintosh PowerPoint</Application>
  <PresentationFormat>On-screen Show (16:9)</PresentationFormat>
  <Paragraphs>215</Paragraphs>
  <Slides>13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Narrow</vt:lpstr>
      <vt:lpstr>Arial Rounded MT Bold</vt:lpstr>
      <vt:lpstr>Calibri</vt:lpstr>
      <vt:lpstr>Century Gothic</vt:lpstr>
      <vt:lpstr>Times New Roman</vt:lpstr>
      <vt:lpstr>Wingdings</vt:lpstr>
      <vt:lpstr>Srce - 4x3</vt:lpstr>
      <vt:lpstr>Custom Design</vt:lpstr>
      <vt:lpstr>The Croatian Open Science Cloud  (HR-OOZ)</vt:lpstr>
      <vt:lpstr>University computing centre - SRCE</vt:lpstr>
      <vt:lpstr>SRCE &amp; e+d+t-infrastructure</vt:lpstr>
      <vt:lpstr>SRCE for Open Science</vt:lpstr>
      <vt:lpstr>Croatian Scientific and Educational Cloud (HR-ZOO)</vt:lpstr>
      <vt:lpstr>New and improved SRCE services within project HR-ZOO</vt:lpstr>
      <vt:lpstr>Chronology</vt:lpstr>
      <vt:lpstr>Croatian Open Science Cloud (HR-OOZ) Initiative</vt:lpstr>
      <vt:lpstr>Achievements of HR-OOZ Initiative</vt:lpstr>
      <vt:lpstr>Croatian Open Science Plan – main goals</vt:lpstr>
      <vt:lpstr>Croatian Open Science Plan - main goals</vt:lpstr>
      <vt:lpstr>HR-OOZ &amp; EOSC</vt:lpstr>
      <vt:lpstr>The Croatian Open Science Cloud (HR-OOZ)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Ivan Maric</cp:lastModifiedBy>
  <cp:revision>266</cp:revision>
  <cp:lastPrinted>2014-06-24T07:01:20Z</cp:lastPrinted>
  <dcterms:created xsi:type="dcterms:W3CDTF">2014-09-19T07:16:42Z</dcterms:created>
  <dcterms:modified xsi:type="dcterms:W3CDTF">2023-11-07T10:18:24Z</dcterms:modified>
</cp:coreProperties>
</file>