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732" r:id="rId2"/>
    <p:sldMasterId id="2147483735" r:id="rId3"/>
  </p:sldMasterIdLst>
  <p:notesMasterIdLst>
    <p:notesMasterId r:id="rId12"/>
  </p:notesMasterIdLst>
  <p:handoutMasterIdLst>
    <p:handoutMasterId r:id="rId13"/>
  </p:handoutMasterIdLst>
  <p:sldIdLst>
    <p:sldId id="256" r:id="rId4"/>
    <p:sldId id="270" r:id="rId5"/>
    <p:sldId id="274" r:id="rId6"/>
    <p:sldId id="271" r:id="rId7"/>
    <p:sldId id="262" r:id="rId8"/>
    <p:sldId id="266" r:id="rId9"/>
    <p:sldId id="273" r:id="rId10"/>
    <p:sldId id="257" r:id="rId11"/>
  </p:sldIdLst>
  <p:sldSz cx="9144000" cy="5143500" type="screen16x9"/>
  <p:notesSz cx="6797675" cy="9926638"/>
  <p:defaultTextStyle>
    <a:defPPr>
      <a:defRPr lang="sr-Latn-R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1635"/>
    <a:srgbClr val="D2072A"/>
    <a:srgbClr val="C00000"/>
    <a:srgbClr val="D7182A"/>
    <a:srgbClr val="CC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5948" autoAdjust="0"/>
  </p:normalViewPr>
  <p:slideViewPr>
    <p:cSldViewPr snapToGrid="0">
      <p:cViewPr varScale="1">
        <p:scale>
          <a:sx n="212" d="100"/>
          <a:sy n="212" d="100"/>
        </p:scale>
        <p:origin x="296" y="11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115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3.png"/><Relationship Id="rId1" Type="http://schemas.openxmlformats.org/officeDocument/2006/relationships/theme" Target="../theme/theme5.xml"/><Relationship Id="rId4" Type="http://schemas.openxmlformats.org/officeDocument/2006/relationships/image" Target="../media/image4.gi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853DB-230B-4F3D-B9BF-250411BF9C4B}" type="datetimeFigureOut">
              <a:rPr lang="hr-HR" smtClean="0"/>
              <a:t>16.11.2023.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A04F5-5F63-4D08-AD88-EB891A182B2F}" type="slidenum">
              <a:rPr lang="hr-HR" smtClean="0"/>
              <a:t>‹#›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29196"/>
            <a:ext cx="685385" cy="270000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48196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1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3.png"/><Relationship Id="rId1" Type="http://schemas.openxmlformats.org/officeDocument/2006/relationships/theme" Target="../theme/theme4.xml"/><Relationship Id="rId4" Type="http://schemas.openxmlformats.org/officeDocument/2006/relationships/image" Target="../media/image4.gi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F9046-B63C-4A32-BE1A-8D8BC0B360B6}" type="datetimeFigureOut">
              <a:rPr lang="hr-HR" smtClean="0"/>
              <a:t>16.11.2023.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95B1D-EC5B-426D-9BEA-45F6C2B62C27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04812"/>
            <a:ext cx="685385" cy="270000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23812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394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9391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hyperlink" Target="http://www.srce.unizg.hr/otvoreni-pristup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datni naslovn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353A74F-4DD0-138A-975C-5030F8A82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0250" y="1947513"/>
            <a:ext cx="5143500" cy="542415"/>
          </a:xfrm>
        </p:spPr>
        <p:txBody>
          <a:bodyPr anchor="b">
            <a:normAutofit/>
          </a:bodyPr>
          <a:lstStyle>
            <a:lvl1pPr algn="ctr">
              <a:defRPr sz="23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25F8E03-8A89-5F11-2482-9205EF7B5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0250" y="2732813"/>
            <a:ext cx="5143500" cy="1241822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hr-HR"/>
              <a:t>Kliknite da biste uredili stil podnaslova matrice</a:t>
            </a:r>
            <a:endParaRPr lang="hr-HR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F21C0B-EC09-4837-B2A6-D55A3986B074}"/>
              </a:ext>
            </a:extLst>
          </p:cNvPr>
          <p:cNvCxnSpPr>
            <a:cxnSpLocks/>
          </p:cNvCxnSpPr>
          <p:nvPr/>
        </p:nvCxnSpPr>
        <p:spPr>
          <a:xfrm>
            <a:off x="1615381" y="2611370"/>
            <a:ext cx="591502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801C58-8B03-4514-8919-2916CC7BB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DATUM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F23E58-7E92-466F-9C53-C8CC4874C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CUC, Vodice, 8. 11. 2023.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33305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4C00A3-8776-D597-837E-E5B8F56EAE41}"/>
              </a:ext>
            </a:extLst>
          </p:cNvPr>
          <p:cNvCxnSpPr>
            <a:cxnSpLocks/>
          </p:cNvCxnSpPr>
          <p:nvPr/>
        </p:nvCxnSpPr>
        <p:spPr>
          <a:xfrm>
            <a:off x="472381" y="1103811"/>
            <a:ext cx="823552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A435A82-00C5-4FAF-A070-5826349FB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DATUM</a:t>
            </a:r>
            <a:endParaRPr lang="hr-HR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8701E76-D4BD-4098-B7A4-0CE4DBA5F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CUC, Vodice, 8. 11. 2023.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02201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273846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43133-84E4-438A-9797-31F583791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DATUM</a:t>
            </a: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4EF4D-B2FC-4089-BB33-7AFA9E267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CUC, Vodice, 8. 11. 2023.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50425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14062E9D-142C-F67B-5C19-22A0FB32C9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44601" y="1744197"/>
            <a:ext cx="5254797" cy="2384425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ikonu da biste dodali  sliku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9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5F123A9-AD7D-AED8-46ED-E29893A0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487" y="2244113"/>
            <a:ext cx="5915025" cy="739412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BE4BFF0-D125-86A7-CCAE-B468AC558A40}"/>
              </a:ext>
            </a:extLst>
          </p:cNvPr>
          <p:cNvCxnSpPr>
            <a:cxnSpLocks/>
          </p:cNvCxnSpPr>
          <p:nvPr/>
        </p:nvCxnSpPr>
        <p:spPr>
          <a:xfrm>
            <a:off x="1614488" y="2977703"/>
            <a:ext cx="591502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Subtitle 2">
            <a:extLst>
              <a:ext uri="{FF2B5EF4-FFF2-40B4-BE49-F238E27FC236}">
                <a16:creationId xmlns:a16="http://schemas.microsoft.com/office/drawing/2014/main" id="{F2D2217B-1BDD-4FA1-B069-A04B3E2F9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0250" y="3101801"/>
            <a:ext cx="5143500" cy="1241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04688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datni naslovn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353A74F-4DD0-138A-975C-5030F8A82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0250" y="1947513"/>
            <a:ext cx="5143500" cy="542415"/>
          </a:xfrm>
        </p:spPr>
        <p:txBody>
          <a:bodyPr anchor="b">
            <a:normAutofit/>
          </a:bodyPr>
          <a:lstStyle>
            <a:lvl1pPr algn="ctr">
              <a:defRPr sz="23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25F8E03-8A89-5F11-2482-9205EF7B5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0250" y="2732813"/>
            <a:ext cx="5143500" cy="1241822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hr-HR"/>
              <a:t>Kliknite da biste uredili stil podnaslova matrice</a:t>
            </a:r>
            <a:endParaRPr lang="hr-HR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F21C0B-EC09-4837-B2A6-D55A3986B074}"/>
              </a:ext>
            </a:extLst>
          </p:cNvPr>
          <p:cNvCxnSpPr>
            <a:cxnSpLocks/>
          </p:cNvCxnSpPr>
          <p:nvPr/>
        </p:nvCxnSpPr>
        <p:spPr>
          <a:xfrm>
            <a:off x="1615381" y="2611370"/>
            <a:ext cx="591502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801C58-8B03-4514-8919-2916CC7BB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F23E58-7E92-466F-9C53-C8CC4874C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15238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8CE25-8879-4D48-B4AD-189C8D4CF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74D94-8336-41CE-B88A-07D441B83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04343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1748DB3-FA31-1911-AAF3-D9A18CECD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5" y="1874519"/>
            <a:ext cx="5915025" cy="378215"/>
          </a:xfrm>
        </p:spPr>
        <p:txBody>
          <a:bodyPr anchor="b">
            <a:normAutofit/>
          </a:bodyPr>
          <a:lstStyle>
            <a:lvl1pPr>
              <a:defRPr sz="1400"/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2558BF4-1C49-4404-8F31-516B6C444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0975" y="2422553"/>
            <a:ext cx="5915025" cy="112514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75F42F8-6F72-C635-A622-A932D2286450}"/>
              </a:ext>
            </a:extLst>
          </p:cNvPr>
          <p:cNvCxnSpPr>
            <a:cxnSpLocks/>
          </p:cNvCxnSpPr>
          <p:nvPr/>
        </p:nvCxnSpPr>
        <p:spPr>
          <a:xfrm>
            <a:off x="1455440" y="2337643"/>
            <a:ext cx="591502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D18CF3-F27A-4CF7-88DA-6DE5ADBB0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6D1D6D-C8A3-4CDF-B800-B23D48CE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61690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7DA85-8210-4E8D-B374-3ED24910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F2D232-DF4A-4A1E-BF7E-F3A0332EF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06322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1878807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C4DA47-703A-4DA8-B646-C4526E216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977B39-4152-427A-989E-29F97EE3B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82183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9CFEF19-0D93-24E5-035A-7045BEC950A8}"/>
              </a:ext>
            </a:extLst>
          </p:cNvPr>
          <p:cNvCxnSpPr>
            <a:cxnSpLocks/>
          </p:cNvCxnSpPr>
          <p:nvPr/>
        </p:nvCxnSpPr>
        <p:spPr>
          <a:xfrm>
            <a:off x="472381" y="1103811"/>
            <a:ext cx="823552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440ABD-21B3-4DBF-9F7A-5E1926A6E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201F9D-E111-475C-BADF-64FF933C5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14144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8CE25-8879-4D48-B4AD-189C8D4CF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DATUM</a:t>
            </a: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74D94-8336-41CE-B88A-07D441B83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CUC, Vodice, 8. 11. 2023.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101997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5F2A4F-3A01-472D-BD9C-D4948A565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7E9C3A-0250-4665-881A-700202FFE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196931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300"/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1" cy="365521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C2E657-A4E2-407A-BE3A-64539E7AA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DEBB3A-ABE2-420C-A7BA-FE654A21A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69038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300"/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4"/>
            <a:ext cx="4629151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r>
              <a:rPr lang="hr-HR"/>
              <a:t>Kliknite ikonu da biste dodali  sliku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D3E6CB-F5AA-4066-A4D3-5B061AB34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B587E8-ED36-4755-84AA-33A38C729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196130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4C00A3-8776-D597-837E-E5B8F56EAE41}"/>
              </a:ext>
            </a:extLst>
          </p:cNvPr>
          <p:cNvCxnSpPr>
            <a:cxnSpLocks/>
          </p:cNvCxnSpPr>
          <p:nvPr/>
        </p:nvCxnSpPr>
        <p:spPr>
          <a:xfrm>
            <a:off x="472381" y="1103811"/>
            <a:ext cx="823552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A435A82-00C5-4FAF-A070-5826349FB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8701E76-D4BD-4098-B7A4-0CE4DBA5F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180838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273846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43133-84E4-438A-9797-31F583791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4EF4D-B2FC-4089-BB33-7AFA9E267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122326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DF2BC9C-A258-536B-6C86-75014EEF92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0250" y="1947513"/>
            <a:ext cx="5143500" cy="542415"/>
          </a:xfrm>
        </p:spPr>
        <p:txBody>
          <a:bodyPr anchor="b">
            <a:normAutofit/>
          </a:bodyPr>
          <a:lstStyle>
            <a:lvl1pPr algn="ctr">
              <a:defRPr sz="23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63BF917-F1AF-4524-9230-791165FC71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0250" y="2732813"/>
            <a:ext cx="5143500" cy="1241822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8631278-818C-4468-DD85-3462C518445E}"/>
              </a:ext>
            </a:extLst>
          </p:cNvPr>
          <p:cNvCxnSpPr>
            <a:cxnSpLocks/>
          </p:cNvCxnSpPr>
          <p:nvPr userDrawn="1"/>
        </p:nvCxnSpPr>
        <p:spPr>
          <a:xfrm>
            <a:off x="1615381" y="2611370"/>
            <a:ext cx="591502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38FB34-E984-4A70-A81B-1178C3629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4CD700-0456-4099-94A2-04E511AAD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27684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adnj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7">
            <a:extLst>
              <a:ext uri="{FF2B5EF4-FFF2-40B4-BE49-F238E27FC236}">
                <a16:creationId xmlns:a16="http://schemas.microsoft.com/office/drawing/2014/main" id="{AEDFD92A-D570-4044-74DA-54F7B23EEE49}"/>
              </a:ext>
            </a:extLst>
          </p:cNvPr>
          <p:cNvSpPr txBox="1"/>
          <p:nvPr userDrawn="1"/>
        </p:nvSpPr>
        <p:spPr>
          <a:xfrm>
            <a:off x="5704218" y="2915042"/>
            <a:ext cx="254790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hr-HR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Srce politikom otvorenog pristupa široj javnosti osigurava dostupnost i korištenje svih rezultata rada Srca, a prvenstveno obrazovnih i stručnih informacija i sadržaja nastalih djelovanjem i radom Srca.</a:t>
            </a:r>
            <a:endParaRPr lang="hr-HR" sz="700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B1EFE6B7-D1D6-47CD-6EA4-D03F00A30F0E}"/>
              </a:ext>
            </a:extLst>
          </p:cNvPr>
          <p:cNvSpPr txBox="1"/>
          <p:nvPr userDrawn="1"/>
        </p:nvSpPr>
        <p:spPr>
          <a:xfrm>
            <a:off x="2633835" y="2918939"/>
            <a:ext cx="261070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pt-BR" sz="7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Ovo djelo je dano na korištenje pod licencom Creative Commons </a:t>
            </a:r>
            <a:r>
              <a:rPr lang="pt-BR" sz="700" b="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Imenovanje</a:t>
            </a:r>
            <a:r>
              <a:rPr lang="hr-HR" sz="700" b="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pt-BR" sz="7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4.0 međunarodna</a:t>
            </a:r>
            <a:r>
              <a:rPr lang="pt-BR" sz="7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hr-HR" sz="7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AAB90880-4F0D-7C1A-B069-4249B48B4087}"/>
              </a:ext>
            </a:extLst>
          </p:cNvPr>
          <p:cNvSpPr txBox="1"/>
          <p:nvPr userDrawn="1"/>
        </p:nvSpPr>
        <p:spPr>
          <a:xfrm>
            <a:off x="1018086" y="3599709"/>
            <a:ext cx="949299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675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www.srce.unizg.hr</a:t>
            </a:r>
            <a:endParaRPr lang="hr-HR" sz="675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0ECCBBAB-08B2-29D2-8D07-A6D32135129A}"/>
              </a:ext>
            </a:extLst>
          </p:cNvPr>
          <p:cNvSpPr/>
          <p:nvPr userDrawn="1"/>
        </p:nvSpPr>
        <p:spPr>
          <a:xfrm>
            <a:off x="2900519" y="3599709"/>
            <a:ext cx="2077339" cy="19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680" b="1" u="sng" kern="1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creativecommons.org/licenses/by/4.0/deed.hr</a:t>
            </a: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356471A3-9D15-19E7-C3C5-79A39F9FFFDA}"/>
              </a:ext>
            </a:extLst>
          </p:cNvPr>
          <p:cNvSpPr/>
          <p:nvPr userDrawn="1"/>
        </p:nvSpPr>
        <p:spPr>
          <a:xfrm>
            <a:off x="6159678" y="3599709"/>
            <a:ext cx="1636987" cy="196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675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www.srce.unizg.hr/otvoreni-pristup</a:t>
            </a:r>
            <a:endParaRPr lang="hr-HR" sz="675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4">
            <a:hlinkClick r:id="rId4"/>
            <a:extLst>
              <a:ext uri="{FF2B5EF4-FFF2-40B4-BE49-F238E27FC236}">
                <a16:creationId xmlns:a16="http://schemas.microsoft.com/office/drawing/2014/main" id="{113E224B-D696-BF4A-9BF2-F98217CA187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479" y="3976635"/>
            <a:ext cx="685385" cy="270000"/>
          </a:xfrm>
          <a:prstGeom prst="rect">
            <a:avLst/>
          </a:prstGeom>
        </p:spPr>
      </p:pic>
      <p:pic>
        <p:nvPicPr>
          <p:cNvPr id="20" name="Picture 16">
            <a:hlinkClick r:id="rId3"/>
            <a:extLst>
              <a:ext uri="{FF2B5EF4-FFF2-40B4-BE49-F238E27FC236}">
                <a16:creationId xmlns:a16="http://schemas.microsoft.com/office/drawing/2014/main" id="{6127FA4B-F666-45C5-680E-5F8CB71DD35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76" y="2918939"/>
            <a:ext cx="1201718" cy="46854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38BBC1-AE76-4E31-A813-3AE66F387691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175A99-3C77-4CF2-A91F-6E58F7A3838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B63765A-0810-4DA2-BAA9-86CDB74EB01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211873" y="402695"/>
            <a:ext cx="6720254" cy="147592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6CA525B-2D2E-49E5-A9CA-61E7485C5463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1211873" y="2066393"/>
            <a:ext cx="6720254" cy="600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pic>
        <p:nvPicPr>
          <p:cNvPr id="24" name="Slika 14">
            <a:extLst>
              <a:ext uri="{FF2B5EF4-FFF2-40B4-BE49-F238E27FC236}">
                <a16:creationId xmlns:a16="http://schemas.microsoft.com/office/drawing/2014/main" id="{6D32A6A6-D5D7-4F76-B294-39DEB90602D1}"/>
              </a:ext>
            </a:extLst>
          </p:cNvPr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5173" y="3992780"/>
            <a:ext cx="768031" cy="2687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8047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1748DB3-FA31-1911-AAF3-D9A18CECD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5" y="1874519"/>
            <a:ext cx="5915025" cy="378215"/>
          </a:xfrm>
        </p:spPr>
        <p:txBody>
          <a:bodyPr anchor="b">
            <a:normAutofit/>
          </a:bodyPr>
          <a:lstStyle>
            <a:lvl1pPr>
              <a:defRPr sz="1400"/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2558BF4-1C49-4404-8F31-516B6C444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0975" y="2422553"/>
            <a:ext cx="5915025" cy="112514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75F42F8-6F72-C635-A622-A932D2286450}"/>
              </a:ext>
            </a:extLst>
          </p:cNvPr>
          <p:cNvCxnSpPr>
            <a:cxnSpLocks/>
          </p:cNvCxnSpPr>
          <p:nvPr/>
        </p:nvCxnSpPr>
        <p:spPr>
          <a:xfrm>
            <a:off x="1455440" y="2337643"/>
            <a:ext cx="591502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D18CF3-F27A-4CF7-88DA-6DE5ADBB0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DATUM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6D1D6D-C8A3-4CDF-B800-B23D48CE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CUC, Vodice, 8. 11. 2023.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5914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7DA85-8210-4E8D-B374-3ED24910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DATUM</a:t>
            </a:r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F2D232-DF4A-4A1E-BF7E-F3A0332EF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CUC, Vodice, 8. 11. 2023.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64290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1878807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C4DA47-703A-4DA8-B646-C4526E216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DATUM</a:t>
            </a:r>
            <a:endParaRPr lang="hr-H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977B39-4152-427A-989E-29F97EE3B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CUC, Vodice, 8. 11. 2023.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58597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9CFEF19-0D93-24E5-035A-7045BEC950A8}"/>
              </a:ext>
            </a:extLst>
          </p:cNvPr>
          <p:cNvCxnSpPr>
            <a:cxnSpLocks/>
          </p:cNvCxnSpPr>
          <p:nvPr/>
        </p:nvCxnSpPr>
        <p:spPr>
          <a:xfrm>
            <a:off x="472381" y="1103811"/>
            <a:ext cx="823552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440ABD-21B3-4DBF-9F7A-5E1926A6E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DATUM</a:t>
            </a:r>
            <a:endParaRPr lang="hr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201F9D-E111-475C-BADF-64FF933C5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CUC, Vodice, 8. 11. 2023.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86540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5F2A4F-3A01-472D-BD9C-D4948A565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DATUM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7E9C3A-0250-4665-881A-700202FFE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CUC, Vodice, 8. 11. 2023.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23897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300"/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1" cy="365521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C2E657-A4E2-407A-BE3A-64539E7AA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DATUM</a:t>
            </a:r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DEBB3A-ABE2-420C-A7BA-FE654A21A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CUC, Vodice, 8. 11. 2023.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74981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300"/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4"/>
            <a:ext cx="4629151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r>
              <a:rPr lang="hr-HR"/>
              <a:t>Kliknite ikonu da biste dodali  sliku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D3E6CB-F5AA-4066-A4D3-5B061AB34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DATUM</a:t>
            </a:r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B587E8-ED36-4755-84AA-33A38C729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CUC, Vodice, 8. 11. 2023.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20350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A99239-FD53-9984-76A9-B48DEFFE886B}"/>
              </a:ext>
            </a:extLst>
          </p:cNvPr>
          <p:cNvCxnSpPr/>
          <p:nvPr/>
        </p:nvCxnSpPr>
        <p:spPr>
          <a:xfrm>
            <a:off x="1659487" y="4733923"/>
            <a:ext cx="0" cy="2560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61B1C1-1DFF-4411-534B-3764D3A4C50A}"/>
              </a:ext>
            </a:extLst>
          </p:cNvPr>
          <p:cNvCxnSpPr/>
          <p:nvPr/>
        </p:nvCxnSpPr>
        <p:spPr>
          <a:xfrm>
            <a:off x="7478549" y="4733923"/>
            <a:ext cx="0" cy="2560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C151862D-108B-5E80-3537-5ACE387D7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FA6F22B-D305-10FD-132B-93D5797AB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5F70E2-9774-4B9F-B9F1-AA3F852A48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44912" y="4766164"/>
            <a:ext cx="119713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>
                <a:solidFill>
                  <a:schemeClr val="tx1"/>
                </a:solidFill>
              </a:defRPr>
            </a:lvl1pPr>
          </a:lstStyle>
          <a:p>
            <a:r>
              <a:rPr lang="en-US"/>
              <a:t>DATUM</a:t>
            </a:r>
            <a:endParaRPr lang="hr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A46192-7FD8-4465-A667-5FE4EDBD7B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3263" y="4767263"/>
            <a:ext cx="501747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>
                <a:solidFill>
                  <a:schemeClr val="tx1"/>
                </a:solidFill>
              </a:defRPr>
            </a:lvl1pPr>
          </a:lstStyle>
          <a:p>
            <a:r>
              <a:rPr lang="en-US"/>
              <a:t>THE CUC, Vodice, 8. 11. 2023.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1836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sldNum="0" hdr="0" dt="0"/>
  <p:txStyles>
    <p:titleStyle>
      <a:lvl1pPr algn="ctr" defTabSz="514337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000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620" userDrawn="1">
          <p15:clr>
            <a:srgbClr val="F26B43"/>
          </p15:clr>
        </p15:guide>
        <p15:guide id="4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5322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A99239-FD53-9984-76A9-B48DEFFE886B}"/>
              </a:ext>
            </a:extLst>
          </p:cNvPr>
          <p:cNvCxnSpPr/>
          <p:nvPr/>
        </p:nvCxnSpPr>
        <p:spPr>
          <a:xfrm>
            <a:off x="1659487" y="4733923"/>
            <a:ext cx="0" cy="2560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61B1C1-1DFF-4411-534B-3764D3A4C50A}"/>
              </a:ext>
            </a:extLst>
          </p:cNvPr>
          <p:cNvCxnSpPr/>
          <p:nvPr/>
        </p:nvCxnSpPr>
        <p:spPr>
          <a:xfrm>
            <a:off x="7478549" y="4733923"/>
            <a:ext cx="0" cy="2560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C151862D-108B-5E80-3537-5ACE387D7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FA6F22B-D305-10FD-132B-93D5797AB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5F70E2-9774-4B9F-B9F1-AA3F852A48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44912" y="4766164"/>
            <a:ext cx="119713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>
                <a:solidFill>
                  <a:schemeClr val="tx1"/>
                </a:solidFill>
              </a:defRPr>
            </a:lvl1pPr>
          </a:lstStyle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A46192-7FD8-4465-A667-5FE4EDBD7B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3263" y="4767263"/>
            <a:ext cx="501747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>
                <a:solidFill>
                  <a:schemeClr val="tx1"/>
                </a:solidFill>
              </a:defRPr>
            </a:lvl1pPr>
          </a:lstStyle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01196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p:hf sldNum="0" hdr="0"/>
  <p:txStyles>
    <p:titleStyle>
      <a:lvl1pPr algn="ctr" defTabSz="514337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000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620">
          <p15:clr>
            <a:srgbClr val="F26B43"/>
          </p15:clr>
        </p15:guide>
        <p15:guide id="4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erlin.srce.h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hr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Relationship Id="rId4" Type="http://schemas.openxmlformats.org/officeDocument/2006/relationships/hyperlink" Target="mailto:ceu@srce.h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446" y="4120993"/>
            <a:ext cx="4533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Datum, mjesto, autor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7DE4A4-2088-44A2-B1C9-D662C0E94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HIBRIDNA NASTAVA I VIRTUALNO OKRUŽENJE ZA UČENJE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267F370-F4A5-4DFB-A74B-587E29F389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doc. dr. </a:t>
            </a:r>
            <a:r>
              <a:rPr lang="hr-HR" dirty="0" err="1"/>
              <a:t>sc</a:t>
            </a:r>
            <a:r>
              <a:rPr lang="hr-HR" dirty="0"/>
              <a:t>. Sandra Kučina Softić, pomoćnica ravnatelja</a:t>
            </a:r>
          </a:p>
          <a:p>
            <a:r>
              <a:rPr lang="hr-HR" dirty="0"/>
              <a:t>Sveučilište u Zagrebu</a:t>
            </a:r>
          </a:p>
          <a:p>
            <a:r>
              <a:rPr lang="hr-HR" dirty="0"/>
              <a:t>Sveučilišni računski centar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4" y="4555684"/>
            <a:ext cx="4380567" cy="4380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5473" y="4693659"/>
            <a:ext cx="227427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Vodice, 8. studenog 2023</a:t>
            </a:r>
            <a:r>
              <a:rPr lang="hr-HR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8246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1" y="273847"/>
            <a:ext cx="3295715" cy="994172"/>
          </a:xfrm>
        </p:spPr>
        <p:txBody>
          <a:bodyPr>
            <a:normAutofit/>
          </a:bodyPr>
          <a:lstStyle/>
          <a:p>
            <a:pPr algn="l"/>
            <a:r>
              <a:rPr lang="hr-HR" sz="1800" dirty="0"/>
              <a:t>Sveučilišni računski centar</a:t>
            </a:r>
            <a:endParaRPr lang="en-GB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2" y="1333786"/>
            <a:ext cx="2761638" cy="3298937"/>
          </a:xfrm>
        </p:spPr>
        <p:txBody>
          <a:bodyPr>
            <a:normAutofit/>
          </a:bodyPr>
          <a:lstStyle/>
          <a:p>
            <a:r>
              <a:rPr lang="hr-HR" b="1" dirty="0"/>
              <a:t>središnja infrastrukturna ustanova koja za potrebe akademske i znanstvene zajednice u Hrvatskoj planira, razvija i unapređuje e-infrastrukturu i digitalne usluge te pruža podršku u njihovom korištenju.</a:t>
            </a:r>
          </a:p>
          <a:p>
            <a:r>
              <a:rPr lang="pl-PL" b="1" dirty="0"/>
              <a:t>središte za obrazovanje i podršku u primjeni informacijskih i komunikacijskih tehnologija.</a:t>
            </a:r>
          </a:p>
          <a:p>
            <a:r>
              <a:rPr lang="nn-NO" b="1" dirty="0"/>
              <a:t>koordinatora izgradnje i održavanja e-infrastrukture Sveučilišta u Zagrebu</a:t>
            </a:r>
            <a:endParaRPr lang="en-GB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685780" y="1300902"/>
            <a:ext cx="2822695" cy="3364704"/>
          </a:xfrm>
        </p:spPr>
        <p:txBody>
          <a:bodyPr>
            <a:normAutofit/>
          </a:bodyPr>
          <a:lstStyle/>
          <a:p>
            <a:r>
              <a:rPr lang="hr-HR" b="1" dirty="0"/>
              <a:t>nacionalno središte za podršku visokoškolskim ustanovama, nastavnicima i studentima pri uporabi tehnologija i alata za e-učenje u obrazovnom procesu</a:t>
            </a:r>
          </a:p>
          <a:p>
            <a:pPr marL="72000"/>
            <a:r>
              <a:rPr lang="hr-HR" b="1" dirty="0"/>
              <a:t>osigurava infrastrukturu, podršku u korištenju te edukaciju korisnika posebice stručno usavršavanje nastavnika (CPD)</a:t>
            </a:r>
          </a:p>
          <a:p>
            <a:pPr marL="72000"/>
            <a:r>
              <a:rPr lang="hr-HR" b="1" dirty="0"/>
              <a:t>ključni dionik u procesu digitalne transformacije sustava visokog obrazovanje</a:t>
            </a:r>
          </a:p>
          <a:p>
            <a:pPr marL="72000"/>
            <a:endParaRPr lang="hr-HR" b="1" dirty="0"/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66" y="891292"/>
            <a:ext cx="1593403" cy="10606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866" y="3598587"/>
            <a:ext cx="1643010" cy="1095340"/>
          </a:xfrm>
          <a:prstGeom prst="rect">
            <a:avLst/>
          </a:prstGeom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5753712" y="273847"/>
            <a:ext cx="329571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hr-HR" sz="1800" dirty="0"/>
              <a:t>Centar za e-učenje</a:t>
            </a:r>
            <a:endParaRPr lang="en-GB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7220081" y="891292"/>
            <a:ext cx="14484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www.srce.hr/ceu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580E847-3A53-44E3-9FA7-A8A6EF80F6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366" y="2225036"/>
            <a:ext cx="1640913" cy="1110696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CUC, Vodice, 8. 11. 2023.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79769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Hibridna nastava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Kombinacija nastave u učionici i online</a:t>
            </a:r>
          </a:p>
          <a:p>
            <a:endParaRPr lang="hr-HR" sz="1400" dirty="0"/>
          </a:p>
          <a:p>
            <a:r>
              <a:rPr lang="hr-HR" sz="1400" dirty="0"/>
              <a:t>Iskustva stečena tijekom </a:t>
            </a:r>
            <a:r>
              <a:rPr lang="hr-HR" sz="1400" dirty="0" err="1"/>
              <a:t>pandemije</a:t>
            </a:r>
            <a:r>
              <a:rPr lang="hr-HR" sz="1400" dirty="0"/>
              <a:t> treba iskoristiti kako bi se unaprijedio obrazovni proces </a:t>
            </a:r>
          </a:p>
          <a:p>
            <a:endParaRPr lang="hr-HR" sz="1400" dirty="0"/>
          </a:p>
          <a:p>
            <a:r>
              <a:rPr lang="hr-HR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Više nije pitanje hoće li nastava biti u učionici ili online nego kako  organizirati oboje od toga u cilju osiguranja najboljeg studentskog iskustva</a:t>
            </a:r>
          </a:p>
          <a:p>
            <a:endParaRPr lang="hr-H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sz="1400" dirty="0"/>
              <a:t>Danas tržište rada traži vještine kao što su snažno sustavno i dizajnersko razmišljanje, ljudska kreativnost, kritičko mišljenje, učinkovita komunikacija, suradnja i rješavanje problema</a:t>
            </a:r>
          </a:p>
          <a:p>
            <a:r>
              <a:rPr lang="hr-HR" sz="1400" dirty="0"/>
              <a:t>Potreba za studijskim programima  koji će studente pripremiti za industriju 4.0</a:t>
            </a:r>
            <a:r>
              <a:rPr lang="en-GB" sz="1400" dirty="0"/>
              <a:t> </a:t>
            </a:r>
            <a:r>
              <a:rPr lang="en-GB" sz="1400" dirty="0" err="1"/>
              <a:t>i</a:t>
            </a:r>
            <a:r>
              <a:rPr lang="en-GB" sz="1400" dirty="0"/>
              <a:t> 5.0</a:t>
            </a:r>
            <a:endParaRPr lang="hr-HR" sz="1400" dirty="0"/>
          </a:p>
          <a:p>
            <a:endParaRPr lang="en-GB" sz="1400" dirty="0"/>
          </a:p>
          <a:p>
            <a:endParaRPr lang="hr-H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CUC, Vodice, 8. 11. 2023.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72065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Okruženje za učenje – virtualni prostor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384300"/>
            <a:ext cx="7886700" cy="3346725"/>
          </a:xfrm>
        </p:spPr>
        <p:txBody>
          <a:bodyPr>
            <a:normAutofit lnSpcReduction="10000"/>
          </a:bodyPr>
          <a:lstStyle/>
          <a:p>
            <a:r>
              <a:rPr lang="hr-HR" sz="1900" dirty="0"/>
              <a:t>Kroz primjenu digitalne tehnologije, današnji prostori za učenje imaju potencijal služiti novoj paradigmi učenja i istovremeno zadovoljiti potrebe i očekivanja najnovije generacije učenika i studenata.</a:t>
            </a:r>
          </a:p>
          <a:p>
            <a:pPr algn="r"/>
            <a:r>
              <a:rPr lang="hr-HR" sz="1800" dirty="0"/>
              <a:t>M. Brown, </a:t>
            </a:r>
            <a:r>
              <a:rPr lang="hr-HR" sz="1800" dirty="0" err="1"/>
              <a:t>Dartmouth</a:t>
            </a:r>
            <a:r>
              <a:rPr lang="hr-HR" sz="1800" dirty="0"/>
              <a:t> </a:t>
            </a:r>
            <a:r>
              <a:rPr lang="hr-HR" sz="1800" dirty="0" err="1"/>
              <a:t>College</a:t>
            </a:r>
            <a:endParaRPr lang="hr-HR" sz="1800" dirty="0"/>
          </a:p>
          <a:p>
            <a:endParaRPr lang="hr-HR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sz="1900" dirty="0"/>
              <a:t>Digitalne tehnologije omogućile su da se praktički svaki prostor izvan učionice može pretvoriti u mjesto za učenje, te su omogućile fleksibilnost prostora i vremena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900" dirty="0"/>
              <a:t>Treba iskoristiti potencijal novih prostora za učenje izvan učionica kako bi podržali, potaknuli i proširili okruženje za učenje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900" dirty="0"/>
              <a:t>Neformalno i </a:t>
            </a:r>
            <a:r>
              <a:rPr lang="hr-HR" sz="1900" dirty="0" err="1"/>
              <a:t>informalno</a:t>
            </a:r>
            <a:r>
              <a:rPr lang="hr-HR" sz="1900" dirty="0"/>
              <a:t> obrazovanje danas zastupljeni u sve većoj mjeri</a:t>
            </a:r>
            <a:endParaRPr lang="hr-HR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CUC, Vodice, 8. 11. 2023.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4417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0055" y="13127"/>
            <a:ext cx="6809092" cy="848382"/>
          </a:xfrm>
        </p:spPr>
        <p:txBody>
          <a:bodyPr>
            <a:normAutofit/>
          </a:bodyPr>
          <a:lstStyle/>
          <a:p>
            <a:r>
              <a:rPr lang="hr-HR" sz="2000" dirty="0"/>
              <a:t>Virtualno okruženje za učenje – </a:t>
            </a:r>
            <a:r>
              <a:rPr lang="hr-HR" sz="2000" dirty="0" err="1"/>
              <a:t>Merli</a:t>
            </a:r>
            <a:r>
              <a:rPr lang="en-GB" sz="2000" dirty="0"/>
              <a:t>n</a:t>
            </a:r>
          </a:p>
        </p:txBody>
      </p:sp>
      <p:sp>
        <p:nvSpPr>
          <p:cNvPr id="3" name="Rectangle 2"/>
          <p:cNvSpPr/>
          <p:nvPr/>
        </p:nvSpPr>
        <p:spPr>
          <a:xfrm>
            <a:off x="348354" y="834724"/>
            <a:ext cx="17327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3"/>
              </a:rPr>
              <a:t>http://merlin.srce.hr</a:t>
            </a:r>
            <a:r>
              <a:rPr lang="en-US" sz="1400" dirty="0"/>
              <a:t> </a:t>
            </a:r>
            <a:endParaRPr lang="en-GB" dirty="0"/>
          </a:p>
        </p:txBody>
      </p:sp>
      <p:pic>
        <p:nvPicPr>
          <p:cNvPr id="11" name="Picture 5" descr="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809" y="273847"/>
            <a:ext cx="1467777" cy="63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F4CBE8D-C1D5-4610-86A6-151AAD14A1D3}"/>
              </a:ext>
            </a:extLst>
          </p:cNvPr>
          <p:cNvSpPr/>
          <p:nvPr/>
        </p:nvSpPr>
        <p:spPr>
          <a:xfrm>
            <a:off x="5104099" y="1698340"/>
            <a:ext cx="1634859" cy="978990"/>
          </a:xfrm>
          <a:prstGeom prst="rect">
            <a:avLst/>
          </a:prstGeom>
          <a:solidFill>
            <a:srgbClr val="D716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hr-HR" sz="1800" b="1" dirty="0">
                <a:latin typeface="Arial"/>
                <a:cs typeface="Arial"/>
              </a:rPr>
              <a:t>107 </a:t>
            </a:r>
          </a:p>
          <a:p>
            <a:pPr algn="ctr"/>
            <a:r>
              <a:rPr lang="hr-HR" sz="1200" dirty="0">
                <a:latin typeface="Arial"/>
                <a:cs typeface="Arial"/>
              </a:rPr>
              <a:t>ustanova VO</a:t>
            </a:r>
          </a:p>
          <a:p>
            <a:pPr algn="ctr"/>
            <a:r>
              <a:rPr lang="hr-HR" sz="1200" dirty="0">
                <a:latin typeface="Arial"/>
                <a:cs typeface="Arial"/>
              </a:rPr>
              <a:t>na Merlinu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427B3BE-74F8-4AB1-91FB-79192C4506E4}"/>
              </a:ext>
            </a:extLst>
          </p:cNvPr>
          <p:cNvSpPr/>
          <p:nvPr/>
        </p:nvSpPr>
        <p:spPr>
          <a:xfrm>
            <a:off x="6402691" y="986521"/>
            <a:ext cx="1636140" cy="917975"/>
          </a:xfrm>
          <a:prstGeom prst="rect">
            <a:avLst/>
          </a:prstGeom>
          <a:solidFill>
            <a:srgbClr val="F99D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/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Moodle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 instalacija</a:t>
            </a:r>
            <a:endParaRPr lang="fi-F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merlin 1">
            <a:extLst>
              <a:ext uri="{FF2B5EF4-FFF2-40B4-BE49-F238E27FC236}">
                <a16:creationId xmlns:a16="http://schemas.microsoft.com/office/drawing/2014/main" id="{FDB6BFD2-9EC2-4395-B2C4-0CA9756C9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16" y="1202452"/>
            <a:ext cx="1370279" cy="16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Content Placeholder 5">
            <a:extLst>
              <a:ext uri="{FF2B5EF4-FFF2-40B4-BE49-F238E27FC236}">
                <a16:creationId xmlns:a16="http://schemas.microsoft.com/office/drawing/2014/main" id="{1D930F52-9DEA-45D9-905C-559DA306F5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22" y="1744079"/>
            <a:ext cx="3961492" cy="2537912"/>
          </a:xfr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88233D87-083F-4A5F-8BD3-21E0B88B1C99}"/>
              </a:ext>
            </a:extLst>
          </p:cNvPr>
          <p:cNvSpPr/>
          <p:nvPr/>
        </p:nvSpPr>
        <p:spPr>
          <a:xfrm>
            <a:off x="2017352" y="2534267"/>
            <a:ext cx="1131431" cy="1055485"/>
          </a:xfrm>
          <a:prstGeom prst="ellipse">
            <a:avLst/>
          </a:prstGeom>
          <a:noFill/>
          <a:ln>
            <a:solidFill>
              <a:srgbClr val="CC3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7CC2C8C-18A3-4FBF-BA4C-CF936B3B6CD3}"/>
              </a:ext>
            </a:extLst>
          </p:cNvPr>
          <p:cNvCxnSpPr/>
          <p:nvPr/>
        </p:nvCxnSpPr>
        <p:spPr>
          <a:xfrm flipH="1">
            <a:off x="1617714" y="3044240"/>
            <a:ext cx="478100" cy="5883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13">
            <a:extLst>
              <a:ext uri="{FF2B5EF4-FFF2-40B4-BE49-F238E27FC236}">
                <a16:creationId xmlns:a16="http://schemas.microsoft.com/office/drawing/2014/main" id="{816C254F-2B2E-4E5F-8352-A5A280DA8443}"/>
              </a:ext>
            </a:extLst>
          </p:cNvPr>
          <p:cNvSpPr/>
          <p:nvPr/>
        </p:nvSpPr>
        <p:spPr>
          <a:xfrm>
            <a:off x="740022" y="3449429"/>
            <a:ext cx="866628" cy="3750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10C8C1F-4FB4-4289-9267-829A6CC36F1E}"/>
              </a:ext>
            </a:extLst>
          </p:cNvPr>
          <p:cNvSpPr txBox="1"/>
          <p:nvPr/>
        </p:nvSpPr>
        <p:spPr>
          <a:xfrm>
            <a:off x="891521" y="3501774"/>
            <a:ext cx="7070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/>
              <a:t>Dabar</a:t>
            </a:r>
            <a:endParaRPr lang="en-GB" sz="1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F28124-8782-9703-8001-503EC667D861}"/>
              </a:ext>
            </a:extLst>
          </p:cNvPr>
          <p:cNvSpPr txBox="1"/>
          <p:nvPr/>
        </p:nvSpPr>
        <p:spPr>
          <a:xfrm>
            <a:off x="3816975" y="3905517"/>
            <a:ext cx="887032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 b="1" dirty="0" err="1">
                <a:cs typeface="Calibri"/>
              </a:rPr>
              <a:t>edumeet</a:t>
            </a:r>
            <a:endParaRPr lang="en-US" sz="8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27B3BE-74F8-4AB1-91FB-79192C4506E4}"/>
              </a:ext>
            </a:extLst>
          </p:cNvPr>
          <p:cNvSpPr/>
          <p:nvPr/>
        </p:nvSpPr>
        <p:spPr>
          <a:xfrm>
            <a:off x="7583811" y="1904496"/>
            <a:ext cx="1636140" cy="9179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800" b="1" dirty="0">
                <a:latin typeface="Arial" panose="020B0604020202020204" pitchFamily="34" charset="0"/>
                <a:cs typeface="Arial" panose="020B0604020202020204" pitchFamily="34" charset="0"/>
              </a:rPr>
              <a:t>30.000+</a:t>
            </a:r>
          </a:p>
          <a:p>
            <a:pPr algn="ctr"/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e-kolegija po ak. god.</a:t>
            </a:r>
            <a:endParaRPr lang="fi-F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617714" y="3071293"/>
            <a:ext cx="478100" cy="1080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13">
            <a:extLst>
              <a:ext uri="{FF2B5EF4-FFF2-40B4-BE49-F238E27FC236}">
                <a16:creationId xmlns:a16="http://schemas.microsoft.com/office/drawing/2014/main" id="{816C254F-2B2E-4E5F-8352-A5A280DA8443}"/>
              </a:ext>
            </a:extLst>
          </p:cNvPr>
          <p:cNvSpPr/>
          <p:nvPr/>
        </p:nvSpPr>
        <p:spPr>
          <a:xfrm>
            <a:off x="811712" y="4050239"/>
            <a:ext cx="866628" cy="3750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8" name="TextBox 7"/>
          <p:cNvSpPr txBox="1"/>
          <p:nvPr/>
        </p:nvSpPr>
        <p:spPr>
          <a:xfrm>
            <a:off x="936290" y="4087712"/>
            <a:ext cx="5568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/>
              <a:t>Puh</a:t>
            </a:r>
            <a:endParaRPr lang="en-GB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2193233" y="634670"/>
            <a:ext cx="38907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najveći i najmoderniji sustav za e-učenje u VO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D144EF4-3B91-4012-9337-FD1DBD6648AF}"/>
              </a:ext>
            </a:extLst>
          </p:cNvPr>
          <p:cNvSpPr/>
          <p:nvPr/>
        </p:nvSpPr>
        <p:spPr>
          <a:xfrm>
            <a:off x="5101152" y="3364016"/>
            <a:ext cx="1634859" cy="9179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800" b="1" dirty="0">
                <a:latin typeface="Arial" panose="020B0604020202020204" pitchFamily="34" charset="0"/>
                <a:cs typeface="Arial" panose="020B0604020202020204" pitchFamily="34" charset="0"/>
              </a:rPr>
              <a:t>10.700+ nastavnika</a:t>
            </a:r>
            <a:endParaRPr lang="fi-F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D144EF4-3B91-4012-9337-FD1DBD6648AF}"/>
              </a:ext>
            </a:extLst>
          </p:cNvPr>
          <p:cNvSpPr/>
          <p:nvPr/>
        </p:nvSpPr>
        <p:spPr>
          <a:xfrm>
            <a:off x="7509141" y="3365469"/>
            <a:ext cx="1634859" cy="9179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800" b="1" dirty="0">
                <a:latin typeface="Arial" panose="020B0604020202020204" pitchFamily="34" charset="0"/>
                <a:cs typeface="Arial" panose="020B0604020202020204" pitchFamily="34" charset="0"/>
              </a:rPr>
              <a:t>90.000+</a:t>
            </a:r>
          </a:p>
          <a:p>
            <a:pPr algn="ctr"/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studenata</a:t>
            </a:r>
            <a:endParaRPr lang="fi-F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144EF4-3B91-4012-9337-FD1DBD6648AF}"/>
              </a:ext>
            </a:extLst>
          </p:cNvPr>
          <p:cNvSpPr/>
          <p:nvPr/>
        </p:nvSpPr>
        <p:spPr>
          <a:xfrm>
            <a:off x="6215631" y="2534623"/>
            <a:ext cx="1634859" cy="917975"/>
          </a:xfrm>
          <a:prstGeom prst="rect">
            <a:avLst/>
          </a:prstGeom>
          <a:solidFill>
            <a:srgbClr val="DD58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800" b="1" dirty="0">
                <a:latin typeface="Arial" panose="020B0604020202020204" pitchFamily="34" charset="0"/>
                <a:cs typeface="Arial" panose="020B0604020202020204" pitchFamily="34" charset="0"/>
              </a:rPr>
              <a:t>81</a:t>
            </a:r>
            <a:r>
              <a:rPr lang="fi-FI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ustanova koristi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ISVU-Merlin 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konekciju</a:t>
            </a:r>
            <a:endParaRPr lang="fi-F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CUC, Vodice, 8. 11. 2023.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75536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3"/>
          <p:cNvSpPr txBox="1">
            <a:spLocks/>
          </p:cNvSpPr>
          <p:nvPr/>
        </p:nvSpPr>
        <p:spPr>
          <a:xfrm>
            <a:off x="431352" y="273430"/>
            <a:ext cx="8543042" cy="5333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r-HR" sz="2000" dirty="0"/>
              <a:t>Sustavna, kvalitetna i dostupna korisnička podrška</a:t>
            </a:r>
            <a:endParaRPr lang="en-GB" sz="20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60216" y="1128252"/>
            <a:ext cx="3877609" cy="3363084"/>
          </a:xfrm>
          <a:prstGeom prst="rect">
            <a:avLst/>
          </a:prstGeom>
          <a:solidFill>
            <a:srgbClr val="F99D1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128585" indent="-128585" algn="l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5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21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090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59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7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27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93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1400" dirty="0">
                <a:solidFill>
                  <a:schemeClr val="bg1"/>
                </a:solidFill>
              </a:rPr>
              <a:t>podrška visokoškolskim ustanovama u sustavnoj implementaciji e-učenja i procesu digitalne transformacije</a:t>
            </a:r>
            <a:endParaRPr lang="en-GB" sz="1400" dirty="0">
              <a:solidFill>
                <a:schemeClr val="bg1"/>
              </a:solidFill>
            </a:endParaRPr>
          </a:p>
          <a:p>
            <a:pPr marL="393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hr-HR" sz="1400" dirty="0">
              <a:solidFill>
                <a:schemeClr val="bg1"/>
              </a:solidFill>
            </a:endParaRPr>
          </a:p>
          <a:p>
            <a:pPr marL="393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1400" dirty="0">
                <a:solidFill>
                  <a:schemeClr val="bg1"/>
                </a:solidFill>
              </a:rPr>
              <a:t>podrška nastavnicima  pri korištenju digitalnih tehnologija  i njihovoj implementaciji u nastavu</a:t>
            </a:r>
            <a:endParaRPr lang="en-GB" sz="1400" dirty="0">
              <a:solidFill>
                <a:schemeClr val="bg1"/>
              </a:solidFill>
            </a:endParaRPr>
          </a:p>
          <a:p>
            <a:pPr marL="393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hr-HR" sz="1400" dirty="0">
              <a:solidFill>
                <a:schemeClr val="bg1"/>
              </a:solidFill>
            </a:endParaRPr>
          </a:p>
          <a:p>
            <a:pPr marL="393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1400" dirty="0">
                <a:solidFill>
                  <a:schemeClr val="bg1"/>
                </a:solidFill>
              </a:rPr>
              <a:t>podrška studentima u snalaženju u online okruženju i korištenju digitalnih tehnologija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29630" y="1128252"/>
            <a:ext cx="3853974" cy="3363084"/>
          </a:xfrm>
          <a:prstGeom prst="rect">
            <a:avLst/>
          </a:prstGeom>
          <a:solidFill>
            <a:srgbClr val="D7182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93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tečajevi  i radionice (učionički i online)</a:t>
            </a:r>
          </a:p>
          <a:p>
            <a:pPr marL="393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helpdesk</a:t>
            </a:r>
            <a:r>
              <a:rPr lang="hr-HR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(telefon, mail, online obrazac)</a:t>
            </a:r>
          </a:p>
          <a:p>
            <a:pPr marL="393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priručnici, brze pomoći, animacije</a:t>
            </a:r>
          </a:p>
          <a:p>
            <a:pPr marL="393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konzultacije s nastavnicima</a:t>
            </a:r>
          </a:p>
          <a:p>
            <a:pPr marL="393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predložak za izradu e-kolegija</a:t>
            </a:r>
          </a:p>
          <a:p>
            <a:pPr marL="393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aplikacija za </a:t>
            </a:r>
            <a:r>
              <a:rPr lang="hr-HR" sz="1400" dirty="0" err="1">
                <a:latin typeface="Arial" panose="020B0604020202020204" pitchFamily="34" charset="0"/>
                <a:cs typeface="Arial" panose="020B0604020202020204" pitchFamily="34" charset="0"/>
              </a:rPr>
              <a:t>samoprocjenu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 e-kolegija</a:t>
            </a:r>
          </a:p>
          <a:p>
            <a:pPr marL="393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digitalne značke za završene tečajeve</a:t>
            </a:r>
          </a:p>
          <a:p>
            <a:pPr marL="393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3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3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Naslovnica online tečaja Vrednovanje studentskih postignuća u online okruženj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863" y="3426307"/>
            <a:ext cx="1764295" cy="889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Značka_CE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662" y="3362929"/>
            <a:ext cx="952500" cy="95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i="1" dirty="0"/>
              <a:t>THE CUC, </a:t>
            </a:r>
            <a:r>
              <a:rPr lang="en-US" sz="1000" i="1" dirty="0" err="1"/>
              <a:t>Vodice</a:t>
            </a:r>
            <a:r>
              <a:rPr lang="en-US" sz="1000" i="1" dirty="0"/>
              <a:t>, 8. 11. 2023.</a:t>
            </a:r>
            <a:endParaRPr lang="hr-HR" sz="10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179928" y="679126"/>
            <a:ext cx="473293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Godišnje se odgovori na 8.500 do 10.000 upita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0425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078" y="1046132"/>
            <a:ext cx="5013389" cy="154716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Sustavno usavršavanje nastavnika – stjecanje digitalnih kompetencija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Tečajevi i radionice </a:t>
            </a:r>
          </a:p>
          <a:p>
            <a:pPr lvl="1"/>
            <a:r>
              <a:rPr lang="hr-HR" dirty="0"/>
              <a:t>u učionici i online</a:t>
            </a:r>
          </a:p>
          <a:p>
            <a:pPr lvl="1"/>
            <a:r>
              <a:rPr lang="hr-HR" dirty="0"/>
              <a:t>uz vodstvo predavača i za samostalno pohađanje</a:t>
            </a:r>
          </a:p>
          <a:p>
            <a:pPr lvl="1"/>
            <a:r>
              <a:rPr lang="hr-HR" dirty="0"/>
              <a:t>paketi tečajeva</a:t>
            </a:r>
          </a:p>
          <a:p>
            <a:pPr lvl="1"/>
            <a:endParaRPr lang="hr-HR" dirty="0"/>
          </a:p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Konzultacije s nastavnicima</a:t>
            </a:r>
          </a:p>
          <a:p>
            <a:r>
              <a:rPr lang="hr-H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Ceu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webinari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Događanja u organizaciji </a:t>
            </a:r>
            <a:r>
              <a:rPr lang="hr-H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Ceu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CUC, Vodice, 8. 11. 2023.</a:t>
            </a:r>
            <a:endParaRPr lang="hr-HR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539" y="2593301"/>
            <a:ext cx="2852814" cy="214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984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6434E-3360-4041-B191-FB7420D03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i="1" dirty="0"/>
              <a:t>THE CUC, </a:t>
            </a:r>
            <a:r>
              <a:rPr lang="en-US" sz="900" i="1" dirty="0" err="1"/>
              <a:t>Vodice</a:t>
            </a:r>
            <a:r>
              <a:rPr lang="en-US" sz="900" i="1" dirty="0"/>
              <a:t>, 8. 11. 2023.</a:t>
            </a:r>
            <a:endParaRPr lang="hr-HR" sz="900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17E4C8-9C04-4F68-AD6B-6E3D57DD7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542" y="120617"/>
            <a:ext cx="2200275" cy="33528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ACD1385-1DA7-4436-B40A-1230C4853DCD}"/>
              </a:ext>
            </a:extLst>
          </p:cNvPr>
          <p:cNvSpPr>
            <a:spLocks noGrp="1"/>
          </p:cNvSpPr>
          <p:nvPr/>
        </p:nvSpPr>
        <p:spPr>
          <a:xfrm>
            <a:off x="220980" y="874998"/>
            <a:ext cx="3120361" cy="1844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rgbClr val="C00000"/>
              </a:buClr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57169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None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14337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None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1506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675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285843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11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180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349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750"/>
              </a:spcBef>
            </a:pPr>
            <a:r>
              <a:rPr lang="hr-HR" sz="1400" dirty="0"/>
              <a:t>Sandra Kučina </a:t>
            </a:r>
            <a:r>
              <a:rPr lang="hr-HR" sz="1400" dirty="0" err="1"/>
              <a:t>Softić</a:t>
            </a:r>
            <a:endParaRPr lang="hr-HR" sz="1400" dirty="0"/>
          </a:p>
          <a:p>
            <a:pPr>
              <a:spcBef>
                <a:spcPts val="750"/>
              </a:spcBef>
            </a:pPr>
            <a:r>
              <a:rPr lang="hr-HR" sz="1400" dirty="0"/>
              <a:t>Centar za e-učenje</a:t>
            </a:r>
          </a:p>
          <a:p>
            <a:pPr>
              <a:spcBef>
                <a:spcPts val="750"/>
              </a:spcBef>
            </a:pPr>
            <a:r>
              <a:rPr lang="hr-HR" sz="1400" dirty="0"/>
              <a:t>Sveučilišni računski centar </a:t>
            </a:r>
            <a:br>
              <a:rPr lang="hr-HR" sz="1400" dirty="0"/>
            </a:br>
            <a:r>
              <a:rPr lang="hr-HR" sz="1400" dirty="0"/>
              <a:t>Sveučilišta u Zagrebu</a:t>
            </a:r>
            <a:br>
              <a:rPr lang="hr-HR" sz="1400" dirty="0"/>
            </a:br>
            <a:r>
              <a:rPr lang="hr-HR" sz="1400" dirty="0">
                <a:hlinkClick r:id="rId3"/>
              </a:rPr>
              <a:t>www.srce.hr</a:t>
            </a:r>
            <a:r>
              <a:rPr lang="en-GB" sz="1400" dirty="0"/>
              <a:t>/</a:t>
            </a:r>
            <a:r>
              <a:rPr lang="en-GB" sz="1400" dirty="0" err="1"/>
              <a:t>ceu</a:t>
            </a:r>
            <a:br>
              <a:rPr lang="hr-HR" sz="1400" dirty="0"/>
            </a:br>
            <a:r>
              <a:rPr lang="hr-HR" sz="1400" dirty="0">
                <a:hlinkClick r:id="rId4"/>
              </a:rPr>
              <a:t>ceu@srce.hr</a:t>
            </a:r>
            <a:endParaRPr lang="en-GB" sz="1400" dirty="0"/>
          </a:p>
          <a:p>
            <a:pPr>
              <a:spcBef>
                <a:spcPts val="750"/>
              </a:spcBef>
            </a:pPr>
            <a:r>
              <a:rPr lang="en-GB" sz="1400" dirty="0"/>
              <a:t>sskucina@srce.hr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18549054"/>
      </p:ext>
    </p:extLst>
  </p:cSld>
  <p:clrMapOvr>
    <a:masterClrMapping/>
  </p:clrMapOvr>
</p:sld>
</file>

<file path=ppt/theme/theme1.xml><?xml version="1.0" encoding="utf-8"?>
<a:theme xmlns:a="http://schemas.openxmlformats.org/drawingml/2006/main" name="Srce_Tema1_16x9">
  <a:themeElements>
    <a:clrScheme name="Srce boje">
      <a:dk1>
        <a:srgbClr val="0C0C0C"/>
      </a:dk1>
      <a:lt1>
        <a:srgbClr val="FFFFFF"/>
      </a:lt1>
      <a:dk2>
        <a:srgbClr val="0C0C0C"/>
      </a:dk2>
      <a:lt2>
        <a:srgbClr val="FFFFFF"/>
      </a:lt2>
      <a:accent1>
        <a:srgbClr val="D71635"/>
      </a:accent1>
      <a:accent2>
        <a:srgbClr val="E39717"/>
      </a:accent2>
      <a:accent3>
        <a:srgbClr val="0095DA"/>
      </a:accent3>
      <a:accent4>
        <a:srgbClr val="80C342"/>
      </a:accent4>
      <a:accent5>
        <a:srgbClr val="00AB4E"/>
      </a:accent5>
      <a:accent6>
        <a:srgbClr val="B04C46"/>
      </a:accent6>
      <a:hlink>
        <a:srgbClr val="D71635"/>
      </a:hlink>
      <a:folHlink>
        <a:srgbClr val="D71635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Tema1_16x9" id="{476E04C6-ED46-4774-BC39-1C443F715698}" vid="{90F83EFC-DEE1-42FC-8BFD-555EDA227AE0}"/>
    </a:ext>
  </a:extLst>
</a:theme>
</file>

<file path=ppt/theme/theme2.xml><?xml version="1.0" encoding="utf-8"?>
<a:theme xmlns:a="http://schemas.openxmlformats.org/drawingml/2006/main" name="1_Custom Design">
  <a:themeElements>
    <a:clrScheme name="Srce boje">
      <a:dk1>
        <a:srgbClr val="0C0C0C"/>
      </a:dk1>
      <a:lt1>
        <a:srgbClr val="FFFFFF"/>
      </a:lt1>
      <a:dk2>
        <a:srgbClr val="0C0C0C"/>
      </a:dk2>
      <a:lt2>
        <a:srgbClr val="FFFFFF"/>
      </a:lt2>
      <a:accent1>
        <a:srgbClr val="D71635"/>
      </a:accent1>
      <a:accent2>
        <a:srgbClr val="E39717"/>
      </a:accent2>
      <a:accent3>
        <a:srgbClr val="0095DA"/>
      </a:accent3>
      <a:accent4>
        <a:srgbClr val="80C342"/>
      </a:accent4>
      <a:accent5>
        <a:srgbClr val="00AB4E"/>
      </a:accent5>
      <a:accent6>
        <a:srgbClr val="B04C46"/>
      </a:accent6>
      <a:hlink>
        <a:srgbClr val="D71635"/>
      </a:hlink>
      <a:folHlink>
        <a:srgbClr val="D71635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rce_Tema1_16x9">
  <a:themeElements>
    <a:clrScheme name="Srce boje">
      <a:dk1>
        <a:srgbClr val="0C0C0C"/>
      </a:dk1>
      <a:lt1>
        <a:srgbClr val="FFFFFF"/>
      </a:lt1>
      <a:dk2>
        <a:srgbClr val="0C0C0C"/>
      </a:dk2>
      <a:lt2>
        <a:srgbClr val="FFFFFF"/>
      </a:lt2>
      <a:accent1>
        <a:srgbClr val="D71635"/>
      </a:accent1>
      <a:accent2>
        <a:srgbClr val="E39717"/>
      </a:accent2>
      <a:accent3>
        <a:srgbClr val="0095DA"/>
      </a:accent3>
      <a:accent4>
        <a:srgbClr val="80C342"/>
      </a:accent4>
      <a:accent5>
        <a:srgbClr val="00AB4E"/>
      </a:accent5>
      <a:accent6>
        <a:srgbClr val="B04C46"/>
      </a:accent6>
      <a:hlink>
        <a:srgbClr val="D71635"/>
      </a:hlink>
      <a:folHlink>
        <a:srgbClr val="D71635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Tema1_16x9" id="{476E04C6-ED46-4774-BC39-1C443F715698}" vid="{90F83EFC-DEE1-42FC-8BFD-555EDA227AE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srce-predlozak-4x3-OA-CC-BY-NC-20140919</Template>
  <TotalTime>617</TotalTime>
  <Words>601</Words>
  <Application>Microsoft Office PowerPoint</Application>
  <PresentationFormat>On-screen Show (16:9)</PresentationFormat>
  <Paragraphs>87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Wingdings</vt:lpstr>
      <vt:lpstr>Srce_Tema1_16x9</vt:lpstr>
      <vt:lpstr>1_Custom Design</vt:lpstr>
      <vt:lpstr>1_Srce_Tema1_16x9</vt:lpstr>
      <vt:lpstr>HIBRIDNA NASTAVA I VIRTUALNO OKRUŽENJE ZA UČENJE</vt:lpstr>
      <vt:lpstr>Sveučilišni računski centar</vt:lpstr>
      <vt:lpstr>Hibridna nastava</vt:lpstr>
      <vt:lpstr>Okruženje za učenje – virtualni prostor</vt:lpstr>
      <vt:lpstr>Virtualno okruženje za učenje – Merlin</vt:lpstr>
      <vt:lpstr>PowerPoint Presentation</vt:lpstr>
      <vt:lpstr>Sustavno usavršavanje nastavnika – stjecanje digitalnih kompetencija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Kruno Golubić</dc:creator>
  <cp:lastModifiedBy>Ljiljana Jertec Musap</cp:lastModifiedBy>
  <cp:revision>80</cp:revision>
  <cp:lastPrinted>2014-06-24T07:01:20Z</cp:lastPrinted>
  <dcterms:created xsi:type="dcterms:W3CDTF">2014-09-19T07:16:42Z</dcterms:created>
  <dcterms:modified xsi:type="dcterms:W3CDTF">2023-11-16T09:44:44Z</dcterms:modified>
</cp:coreProperties>
</file>