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695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948" autoAdjust="0"/>
  </p:normalViewPr>
  <p:slideViewPr>
    <p:cSldViewPr snapToGrid="0">
      <p:cViewPr varScale="1">
        <p:scale>
          <a:sx n="88" d="100"/>
          <a:sy n="88" d="100"/>
        </p:scale>
        <p:origin x="90" y="33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\Documents\Mostar\Anketa_Mostar\Anketa_ffsumba_202208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\Documents\Mostar\Anketa_Mostar\Anketa_ffsumba_202208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\Documents\Mostar\Anketa_Mostar\Anketa_ffsumba_202208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\Documents\Mostar\Anketa_Mostar\Anketa_ffsumba_202208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'[Anketa_ffsumba_20220803.xlsx]pitanja 1-14'!$T$4:$T$6</c:f>
              <c:strCache>
                <c:ptCount val="3"/>
                <c:pt idx="0">
                  <c:v>negative</c:v>
                </c:pt>
                <c:pt idx="1">
                  <c:v>reserved</c:v>
                </c:pt>
                <c:pt idx="2">
                  <c:v>postive</c:v>
                </c:pt>
              </c:strCache>
            </c:strRef>
          </c:cat>
          <c:val>
            <c:numRef>
              <c:f>'[Anketa_ffsumba_20220803.xlsx]pitanja 1-14'!$U$4:$U$6</c:f>
              <c:numCache>
                <c:formatCode>0.0%</c:formatCode>
                <c:ptCount val="3"/>
                <c:pt idx="0">
                  <c:v>1.3513513513513514E-2</c:v>
                </c:pt>
                <c:pt idx="1">
                  <c:v>0.12162162162162163</c:v>
                </c:pt>
                <c:pt idx="2">
                  <c:v>0.86486486486486491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0-41CF-8077-1D2798D75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4283320"/>
        <c:axId val="394286928"/>
      </c:barChart>
      <c:catAx>
        <c:axId val="394283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4286928"/>
        <c:crosses val="autoZero"/>
        <c:auto val="1"/>
        <c:lblAlgn val="ctr"/>
        <c:lblOffset val="100"/>
        <c:noMultiLvlLbl val="0"/>
      </c:catAx>
      <c:valAx>
        <c:axId val="394286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428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'[Anketa_ffsumba_20220803.xlsx]pitanja 1-14'!$T$21:$T$24</c:f>
              <c:strCache>
                <c:ptCount val="4"/>
                <c:pt idx="0">
                  <c:v>not important</c:v>
                </c:pt>
                <c:pt idx="1">
                  <c:v>crucial</c:v>
                </c:pt>
                <c:pt idx="2">
                  <c:v>contribute  but not significantly</c:v>
                </c:pt>
                <c:pt idx="3">
                  <c:v>important, contribute substantially </c:v>
                </c:pt>
              </c:strCache>
            </c:strRef>
          </c:cat>
          <c:val>
            <c:numRef>
              <c:f>'[Anketa_ffsumba_20220803.xlsx]pitanja 1-14'!$U$21:$U$24</c:f>
              <c:numCache>
                <c:formatCode>0.0%</c:formatCode>
                <c:ptCount val="4"/>
                <c:pt idx="0">
                  <c:v>6.8965517241379309E-3</c:v>
                </c:pt>
                <c:pt idx="1">
                  <c:v>0.16551724137931034</c:v>
                </c:pt>
                <c:pt idx="2">
                  <c:v>0.24827586206896551</c:v>
                </c:pt>
                <c:pt idx="3">
                  <c:v>0.57931034482758625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D-4691-A681-8449C45E38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1013584"/>
        <c:axId val="471009320"/>
      </c:barChart>
      <c:catAx>
        <c:axId val="47101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71009320"/>
        <c:crosses val="autoZero"/>
        <c:auto val="1"/>
        <c:lblAlgn val="ctr"/>
        <c:lblOffset val="100"/>
        <c:noMultiLvlLbl val="0"/>
      </c:catAx>
      <c:valAx>
        <c:axId val="471009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7101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'[Anketa_ffsumba_20220803.xlsx]pitanja 23-31'!$Q$102:$Q$106</c:f>
              <c:strCache>
                <c:ptCount val="5"/>
                <c:pt idx="0">
                  <c:v>I do not know</c:v>
                </c:pt>
                <c:pt idx="1">
                  <c:v>I'm very dissetisfied</c:v>
                </c:pt>
                <c:pt idx="2">
                  <c:v>I'm nighter satisfied nor dissetisfied</c:v>
                </c:pt>
                <c:pt idx="3">
                  <c:v>I'm satisfied</c:v>
                </c:pt>
                <c:pt idx="4">
                  <c:v>I'm very satisfied</c:v>
                </c:pt>
              </c:strCache>
            </c:strRef>
          </c:cat>
          <c:val>
            <c:numRef>
              <c:f>'[Anketa_ffsumba_20220803.xlsx]pitanja 23-31'!$R$102:$R$106</c:f>
              <c:numCache>
                <c:formatCode>0.0%</c:formatCode>
                <c:ptCount val="5"/>
                <c:pt idx="0">
                  <c:v>4.1379310344827586E-2</c:v>
                </c:pt>
                <c:pt idx="1">
                  <c:v>6.8965517241379309E-2</c:v>
                </c:pt>
                <c:pt idx="2">
                  <c:v>0.23448275862068965</c:v>
                </c:pt>
                <c:pt idx="3">
                  <c:v>0.51034482758620692</c:v>
                </c:pt>
                <c:pt idx="4">
                  <c:v>0.14482758620689656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5-4BED-881E-2F1D73D12F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2423280"/>
        <c:axId val="462424592"/>
      </c:barChart>
      <c:catAx>
        <c:axId val="46242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2424592"/>
        <c:crosses val="autoZero"/>
        <c:auto val="1"/>
        <c:lblAlgn val="ctr"/>
        <c:lblOffset val="100"/>
        <c:noMultiLvlLbl val="0"/>
      </c:catAx>
      <c:valAx>
        <c:axId val="46242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242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'[Anketa_ffsumba_20220803.xlsx]pitanja 23-31'!$R$117:$R$120</c:f>
              <c:strCache>
                <c:ptCount val="4"/>
                <c:pt idx="0">
                  <c:v>only classroom teaching</c:v>
                </c:pt>
                <c:pt idx="1">
                  <c:v>classroom teaching with online as addition
to classroom teaching</c:v>
                </c:pt>
                <c:pt idx="2">
                  <c:v>blended learning
 </c:v>
                </c:pt>
                <c:pt idx="3">
                  <c:v>dominantly online learning (more than 50%)</c:v>
                </c:pt>
              </c:strCache>
            </c:strRef>
          </c:cat>
          <c:val>
            <c:numRef>
              <c:f>'[Anketa_ffsumba_20220803.xlsx]pitanja 23-31'!$S$117:$S$120</c:f>
              <c:numCache>
                <c:formatCode>0.0%</c:formatCode>
                <c:ptCount val="4"/>
                <c:pt idx="0">
                  <c:v>0.13513513513513514</c:v>
                </c:pt>
                <c:pt idx="1">
                  <c:v>0.47297297297297297</c:v>
                </c:pt>
                <c:pt idx="2">
                  <c:v>0.32432432432432434</c:v>
                </c:pt>
                <c:pt idx="3">
                  <c:v>6.7567567567567571E-2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A-4849-9765-2337295475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1029216"/>
        <c:axId val="461025936"/>
      </c:barChart>
      <c:catAx>
        <c:axId val="46102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1025936"/>
        <c:crosses val="autoZero"/>
        <c:auto val="1"/>
        <c:lblAlgn val="ctr"/>
        <c:lblOffset val="100"/>
        <c:noMultiLvlLbl val="0"/>
      </c:catAx>
      <c:valAx>
        <c:axId val="46102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102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5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16.11.2023.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16.11.2023.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32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://www.srce.unizg.hr/otvoreni-pristup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1203A-8389-4407-B8F7-C973881A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DA643-4B17-4449-8A42-ABBA6F7B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85A2-60CD-4785-8FA6-1BD90F0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B1CB3-FDEA-4387-B192-3D7AC74C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6D38-F5E1-4834-996C-9E6C2D03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43C5-0692-426F-854E-A39EE0A6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C1675-8FC3-4A2D-BB5A-64B1C52F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66B9C-E889-42E1-B13D-98B5708B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865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437545"/>
            <a:ext cx="5915025" cy="41606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 userDrawn="1"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C3D1E7A-3A7F-4429-9D94-A0233046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488" y="3079057"/>
            <a:ext cx="5915025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9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ICERI 2023, November 13-15, Sevilla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9403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210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220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255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DF59-73D0-4DF0-9982-CD5B856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ECA6-BA02-410C-B915-5AE26AEF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da-DK" dirty="0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756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0879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605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176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4428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653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2402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F2BC9C-A258-536B-6C86-75014EEF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BF917-F1AF-4524-9230-791165FC7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631278-818C-4468-DD85-3462C518445E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8FB34-E984-4A70-A81B-1178C36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CD700-0456-4099-94A2-04E511A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227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900519" y="3599709"/>
            <a:ext cx="2077339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hlinkClick r:id="rId4"/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9" y="3976635"/>
            <a:ext cx="685385" cy="270000"/>
          </a:xfrm>
          <a:prstGeom prst="rect">
            <a:avLst/>
          </a:prstGeom>
        </p:spPr>
      </p:pic>
      <p:pic>
        <p:nvPicPr>
          <p:cNvPr id="20" name="Picture 16">
            <a:hlinkClick r:id="rId3"/>
            <a:extLst>
              <a:ext uri="{FF2B5EF4-FFF2-40B4-BE49-F238E27FC236}">
                <a16:creationId xmlns:a16="http://schemas.microsoft.com/office/drawing/2014/main" id="{6127FA4B-F666-45C5-680E-5F8CB71DD3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6" y="2918939"/>
            <a:ext cx="1201718" cy="4685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id="{6D32A6A6-D5D7-4F76-B294-39DEB90602D1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92780"/>
            <a:ext cx="768031" cy="26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1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 userDrawn="1"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3B4F3-D24F-41BD-84AE-C0BBAFCC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440C0-A6B5-4CCA-A944-BFE62BAA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73C8-AA68-4755-989D-8F0BD0D5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F567-ECC1-4D46-985D-680405EA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B55CD-7217-4490-AB86-F25701A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CBC03-1621-489A-A351-7562DE8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D9D5-95B9-4716-89BE-3F3B720B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0C8F-8196-404C-A86B-43708398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5A8C-FE2A-4B41-A9C4-F9EDB11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4B3F9-96B8-4504-BFF2-BE9075AB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24A0A-BF40-4DD1-8AC9-C8328B16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A949-489C-4758-ABF6-A59D55E7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6C6E-6A16-4BB0-BCC5-3293020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73FBF-8D9D-437D-A21E-A4500D96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 userDrawn="1"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 userDrawn="1"/>
        </p:nvCxnSpPr>
        <p:spPr>
          <a:xfrm>
            <a:off x="748733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E4773-5DB7-43BF-B89F-812758881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62850" y="4767263"/>
            <a:ext cx="12967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25641-CBD2-4938-977E-791E85E1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8611" y="4767263"/>
            <a:ext cx="51200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9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88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C58-F8E1-4DB3-A5B0-38EBDE13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64" y="1951038"/>
            <a:ext cx="5915025" cy="925051"/>
          </a:xfrm>
        </p:spPr>
        <p:txBody>
          <a:bodyPr/>
          <a:lstStyle/>
          <a:p>
            <a:r>
              <a:rPr lang="en-GB" dirty="0"/>
              <a:t>On-site, Online or Hybrid? From </a:t>
            </a:r>
            <a:r>
              <a:rPr lang="hr-HR" dirty="0"/>
              <a:t>a</a:t>
            </a:r>
            <a:r>
              <a:rPr lang="en-GB" dirty="0"/>
              <a:t>d hoc solutions to meaningful processes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3EA3E-FC57-4707-B795-8EA705DBB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745" y="3079057"/>
            <a:ext cx="7330965" cy="1125140"/>
          </a:xfrm>
        </p:spPr>
        <p:txBody>
          <a:bodyPr/>
          <a:lstStyle/>
          <a:p>
            <a:pPr algn="l"/>
            <a:r>
              <a:rPr lang="hr-HR" dirty="0"/>
              <a:t>Sandra Kučina </a:t>
            </a:r>
            <a:r>
              <a:rPr lang="hr-HR" dirty="0" err="1"/>
              <a:t>Softić</a:t>
            </a:r>
            <a:r>
              <a:rPr lang="hr-HR" dirty="0"/>
              <a:t>, </a:t>
            </a:r>
            <a:r>
              <a:rPr lang="hr-HR" dirty="0" err="1"/>
              <a:t>Ph</a:t>
            </a:r>
            <a:r>
              <a:rPr lang="hr-HR" dirty="0"/>
              <a:t>. D., University </a:t>
            </a:r>
            <a:r>
              <a:rPr lang="hr-HR" dirty="0" err="1"/>
              <a:t>of</a:t>
            </a:r>
            <a:r>
              <a:rPr lang="hr-HR" dirty="0"/>
              <a:t> Zagreb University </a:t>
            </a:r>
            <a:r>
              <a:rPr lang="hr-HR" dirty="0" err="1"/>
              <a:t>Computing</a:t>
            </a:r>
            <a:r>
              <a:rPr lang="hr-HR" dirty="0"/>
              <a:t> Centre, Croatia</a:t>
            </a:r>
          </a:p>
          <a:p>
            <a:r>
              <a:rPr lang="hr-HR" dirty="0"/>
              <a:t>Marko  Odak, </a:t>
            </a:r>
            <a:r>
              <a:rPr lang="hr-HR" dirty="0" err="1"/>
              <a:t>Ph</a:t>
            </a:r>
            <a:r>
              <a:rPr lang="hr-HR" dirty="0"/>
              <a:t>. D. </a:t>
            </a:r>
            <a:r>
              <a:rPr lang="en-US" dirty="0"/>
              <a:t>University of Mostar, Faculty of Humanities and Social Sciences</a:t>
            </a:r>
            <a:r>
              <a:rPr lang="hr-HR" dirty="0"/>
              <a:t>, </a:t>
            </a:r>
            <a:r>
              <a:rPr lang="hr-HR" dirty="0" err="1"/>
              <a:t>Bosnia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Herzegovina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790762" y="4407165"/>
            <a:ext cx="465082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16th annual International Conference of Education, Research and Innovation</a:t>
            </a:r>
            <a:br>
              <a:rPr lang="en-US" b="1" dirty="0"/>
            </a:br>
            <a:r>
              <a:rPr lang="en-US" b="1" dirty="0"/>
              <a:t>Seville (Spain). 13th - 15th of November, 2023.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5" y="4407165"/>
            <a:ext cx="2565707" cy="6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e-learning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50.0% of teachers use blended learning (part of the teaching is held in the classroom and part online)</a:t>
            </a:r>
          </a:p>
          <a:p>
            <a:r>
              <a:rPr lang="en-GB" dirty="0"/>
              <a:t>43.2% of the teachers use e-learning as an addition to classroom teaching</a:t>
            </a:r>
          </a:p>
          <a:p>
            <a:r>
              <a:rPr lang="en-GB" dirty="0"/>
              <a:t>6.8% of teachers have courses that are conducted entirely online</a:t>
            </a:r>
          </a:p>
          <a:p>
            <a:endParaRPr lang="en-GB" dirty="0"/>
          </a:p>
          <a:p>
            <a:r>
              <a:rPr lang="en-GB" dirty="0"/>
              <a:t>Tools and technologies used in teaching and learning</a:t>
            </a:r>
          </a:p>
          <a:p>
            <a:pPr lvl="1"/>
            <a:r>
              <a:rPr lang="en-GB" dirty="0"/>
              <a:t>25.9% e-mail </a:t>
            </a:r>
          </a:p>
          <a:p>
            <a:pPr lvl="1"/>
            <a:r>
              <a:rPr lang="en-GB" dirty="0"/>
              <a:t>20.3% e-learning system based on the Moodle</a:t>
            </a:r>
          </a:p>
          <a:p>
            <a:pPr lvl="1"/>
            <a:r>
              <a:rPr lang="en-GB" dirty="0"/>
              <a:t>19.3% videoconferencing systems</a:t>
            </a:r>
          </a:p>
          <a:p>
            <a:pPr lvl="1"/>
            <a:r>
              <a:rPr lang="en-GB" dirty="0"/>
              <a:t>14.6% websites</a:t>
            </a:r>
          </a:p>
          <a:p>
            <a:pPr lvl="1"/>
            <a:r>
              <a:rPr lang="en-GB" dirty="0"/>
              <a:t>11.8% systems for creating and sharing documents</a:t>
            </a:r>
          </a:p>
          <a:p>
            <a:pPr lvl="1"/>
            <a:r>
              <a:rPr lang="en-GB" dirty="0"/>
              <a:t>8.0%  other e-learning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793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related to the education after pandemic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85301620"/>
              </p:ext>
            </p:extLst>
          </p:nvPr>
        </p:nvGraphicFramePr>
        <p:xfrm>
          <a:off x="1318804" y="1268019"/>
          <a:ext cx="6351996" cy="263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11944" y="3987676"/>
            <a:ext cx="6720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Figure 3: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 Answer to the question of how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much are teachers satisfied with the way of teaching and learning during the past academic year (2020/2021)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195848" y="1521373"/>
            <a:ext cx="1576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64.5% </a:t>
            </a:r>
            <a:r>
              <a:rPr lang="hr-HR" dirty="0" err="1"/>
              <a:t>satisfied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00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85578" y="4414345"/>
            <a:ext cx="787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Figure</a:t>
            </a:r>
            <a:r>
              <a:rPr lang="en-GB" sz="1200" dirty="0"/>
              <a:t> 4: Teachers' response to the question of what would be their preferred way of </a:t>
            </a:r>
            <a:r>
              <a:rPr lang="en-GB" sz="1200" dirty="0" err="1"/>
              <a:t>teachin</a:t>
            </a:r>
            <a:r>
              <a:rPr lang="hr-HR" sz="1200" dirty="0"/>
              <a:t>g</a:t>
            </a:r>
            <a:endParaRPr lang="en-GB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404390"/>
              </p:ext>
            </p:extLst>
          </p:nvPr>
        </p:nvGraphicFramePr>
        <p:xfrm>
          <a:off x="563203" y="994356"/>
          <a:ext cx="7952148" cy="326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11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poor Internet connection and old computers</a:t>
            </a:r>
            <a:endParaRPr lang="hr-HR" dirty="0"/>
          </a:p>
          <a:p>
            <a:r>
              <a:rPr lang="en-GB" dirty="0"/>
              <a:t>online assessment</a:t>
            </a:r>
            <a:endParaRPr lang="hr-HR" dirty="0"/>
          </a:p>
          <a:p>
            <a:r>
              <a:rPr lang="en-GB" dirty="0"/>
              <a:t>interaction and communication with students</a:t>
            </a:r>
            <a:endParaRPr lang="hr-HR" dirty="0"/>
          </a:p>
          <a:p>
            <a:r>
              <a:rPr lang="en-GB" dirty="0"/>
              <a:t>preparation of online learning materials and their sharing in a way that unauthorised distribution among students is possible.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068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ICERI 2023, November 13-15, Sevilla</a:t>
            </a:r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00C71-0E3A-4D3E-8A59-B260BD5E9205}"/>
              </a:ext>
            </a:extLst>
          </p:cNvPr>
          <p:cNvSpPr txBox="1"/>
          <p:nvPr/>
        </p:nvSpPr>
        <p:spPr>
          <a:xfrm>
            <a:off x="573864" y="416209"/>
            <a:ext cx="41053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err="1"/>
              <a:t>Conclusions</a:t>
            </a:r>
            <a:endParaRPr lang="hr-HR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in the pandemic – emergency remote teaching</a:t>
            </a:r>
            <a:endParaRPr lang="hr-H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Gained</a:t>
            </a:r>
            <a:r>
              <a:rPr lang="hr-H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in </a:t>
            </a:r>
            <a:r>
              <a:rPr lang="hr-HR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digital technologies in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way of teaching and teaching methods did not significantly change</a:t>
            </a:r>
            <a:r>
              <a:rPr lang="en-GB" sz="1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pandemic</a:t>
            </a:r>
            <a:endParaRPr lang="hr-H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 of teachers are satisfied with their way of teaching during a pandemic</a:t>
            </a:r>
            <a:endParaRPr lang="hr-H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 do have a positive attitude towards digital technologies</a:t>
            </a:r>
            <a:endParaRPr lang="hr-H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hr-H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r>
              <a:rPr lang="hr-H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</a:t>
            </a:r>
            <a:r>
              <a:rPr lang="hr-H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sufficient knowledge and understanding of the benefits </a:t>
            </a:r>
            <a:r>
              <a:rPr lang="hr-H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hr-HR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DE663-2A53-4E1B-ACC3-8F35DE2D0DDB}"/>
              </a:ext>
            </a:extLst>
          </p:cNvPr>
          <p:cNvSpPr txBox="1"/>
          <p:nvPr/>
        </p:nvSpPr>
        <p:spPr>
          <a:xfrm>
            <a:off x="4956679" y="1381059"/>
            <a:ext cx="3859398" cy="11310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Associate Professor Marko </a:t>
            </a:r>
            <a:r>
              <a:rPr lang="en-GB" dirty="0" err="1"/>
              <a:t>Odak</a:t>
            </a:r>
            <a:r>
              <a:rPr lang="en-GB" dirty="0"/>
              <a:t>,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marko.odak@ff.sum.ba</a:t>
            </a:r>
          </a:p>
          <a:p>
            <a:endParaRPr lang="en-GB" dirty="0"/>
          </a:p>
          <a:p>
            <a:r>
              <a:rPr lang="en-GB" dirty="0"/>
              <a:t>Assistant </a:t>
            </a:r>
            <a:r>
              <a:rPr lang="hr-HR" dirty="0"/>
              <a:t>P</a:t>
            </a:r>
            <a:r>
              <a:rPr lang="en-GB" dirty="0" err="1"/>
              <a:t>rofessor</a:t>
            </a:r>
            <a:r>
              <a:rPr lang="en-GB" dirty="0"/>
              <a:t> Sandra </a:t>
            </a:r>
            <a:r>
              <a:rPr lang="en-GB" dirty="0" err="1"/>
              <a:t>Kučina</a:t>
            </a:r>
            <a:r>
              <a:rPr lang="en-GB" dirty="0"/>
              <a:t> </a:t>
            </a:r>
            <a:r>
              <a:rPr lang="en-GB" dirty="0" err="1"/>
              <a:t>Softić</a:t>
            </a:r>
            <a:endParaRPr lang="en-GB" dirty="0"/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skucina@srce.hr</a:t>
            </a:r>
          </a:p>
        </p:txBody>
      </p:sp>
    </p:spTree>
    <p:extLst>
      <p:ext uri="{BB962C8B-B14F-4D97-AF65-F5344CB8AC3E}">
        <p14:creationId xmlns:p14="http://schemas.microsoft.com/office/powerpoint/2010/main" val="325857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DCA2-B3CF-B046-BCB3-BB19A03E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University </a:t>
            </a:r>
            <a:r>
              <a:rPr lang="hr-HR" dirty="0" err="1"/>
              <a:t>of</a:t>
            </a:r>
            <a:r>
              <a:rPr lang="hr-HR" dirty="0"/>
              <a:t> Mostar</a:t>
            </a:r>
            <a:br>
              <a:rPr lang="hr-HR" dirty="0"/>
            </a:br>
            <a:r>
              <a:rPr lang="en-GB" dirty="0"/>
              <a:t>Faculty of Humanities and Social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0628-6E5A-8D41-87E5-4932A94C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18286"/>
            <a:ext cx="4132535" cy="3314437"/>
          </a:xfrm>
        </p:spPr>
        <p:txBody>
          <a:bodyPr>
            <a:normAutofit/>
          </a:bodyPr>
          <a:lstStyle/>
          <a:p>
            <a:r>
              <a:rPr lang="en-GB" sz="1600" dirty="0"/>
              <a:t>17 study programmes from various fields of the social sciences and humanities.</a:t>
            </a:r>
          </a:p>
          <a:p>
            <a:r>
              <a:rPr lang="en-GB" sz="1600" dirty="0"/>
              <a:t>~ 2,000 students and 250 teachers.</a:t>
            </a:r>
          </a:p>
          <a:p>
            <a:r>
              <a:rPr lang="en-GB" sz="1600" dirty="0"/>
              <a:t>Undergraduate and graduate cycles offer 47 study programmes conducted by 17 departments. </a:t>
            </a:r>
          </a:p>
          <a:p>
            <a:r>
              <a:rPr lang="en-GB" sz="1600" dirty="0"/>
              <a:t>The undergraduate programme offers 11 single-major and 12 double-major studies.</a:t>
            </a:r>
          </a:p>
          <a:p>
            <a:r>
              <a:rPr lang="en-GB" sz="1600" dirty="0"/>
              <a:t>The graduate programme offers 9 single-major and 12 double-major</a:t>
            </a:r>
          </a:p>
          <a:p>
            <a:r>
              <a:rPr lang="en-GB" dirty="0"/>
              <a:t>Joint Degree Master's programme of Political Sciences in English. (</a:t>
            </a:r>
            <a:r>
              <a:rPr lang="en-GB" dirty="0" err="1"/>
              <a:t>UniMostar</a:t>
            </a:r>
            <a:r>
              <a:rPr lang="en-GB" dirty="0"/>
              <a:t> and </a:t>
            </a:r>
            <a:r>
              <a:rPr lang="en-GB" dirty="0" err="1"/>
              <a:t>Matej</a:t>
            </a:r>
            <a:r>
              <a:rPr lang="en-GB" dirty="0"/>
              <a:t> Bel University, </a:t>
            </a:r>
            <a:r>
              <a:rPr lang="hr-HR" dirty="0" err="1"/>
              <a:t>Slovakia</a:t>
            </a:r>
            <a:r>
              <a:rPr lang="en-GB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55" y="1706169"/>
            <a:ext cx="2045686" cy="16692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  <p:pic>
        <p:nvPicPr>
          <p:cNvPr id="6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7" y="81688"/>
            <a:ext cx="1318709" cy="689245"/>
          </a:xfrm>
          <a:prstGeom prst="rect">
            <a:avLst/>
          </a:prstGeom>
        </p:spPr>
      </p:pic>
      <p:pic>
        <p:nvPicPr>
          <p:cNvPr id="7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1" y="2610294"/>
            <a:ext cx="2308884" cy="202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74" y="1268019"/>
            <a:ext cx="1638300" cy="876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23970" y="1143112"/>
            <a:ext cx="178125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https://ff.sum.ba/en</a:t>
            </a:r>
          </a:p>
        </p:txBody>
      </p:sp>
    </p:spTree>
    <p:extLst>
      <p:ext uri="{BB962C8B-B14F-4D97-AF65-F5344CB8AC3E}">
        <p14:creationId xmlns:p14="http://schemas.microsoft.com/office/powerpoint/2010/main" val="417668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16" y="3308948"/>
            <a:ext cx="2363684" cy="1732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before and during pandemic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Before pandemic</a:t>
            </a:r>
          </a:p>
          <a:p>
            <a:pPr lvl="1"/>
            <a:r>
              <a:rPr lang="en-GB" sz="1600" dirty="0"/>
              <a:t>Teaching and learning in the classroom</a:t>
            </a:r>
          </a:p>
          <a:p>
            <a:pPr lvl="1"/>
            <a:r>
              <a:rPr lang="en-GB" sz="1600" dirty="0"/>
              <a:t>Exams in a traditional way</a:t>
            </a:r>
          </a:p>
          <a:p>
            <a:pPr lvl="1"/>
            <a:r>
              <a:rPr lang="en-GB" sz="1600" dirty="0"/>
              <a:t>E-learning platform as an addition to classroom teaching</a:t>
            </a:r>
          </a:p>
          <a:p>
            <a:pPr lvl="1"/>
            <a:endParaRPr lang="en-GB" sz="1600" dirty="0"/>
          </a:p>
          <a:p>
            <a:r>
              <a:rPr lang="en-GB" sz="1600" dirty="0"/>
              <a:t>During pandemic</a:t>
            </a:r>
          </a:p>
          <a:p>
            <a:pPr lvl="1"/>
            <a:r>
              <a:rPr lang="en-GB" sz="1600" dirty="0"/>
              <a:t>Teaching, learning and exams conducted remotely </a:t>
            </a:r>
          </a:p>
          <a:p>
            <a:pPr lvl="1"/>
            <a:r>
              <a:rPr lang="en-GB" sz="1600" dirty="0"/>
              <a:t>Blended model</a:t>
            </a:r>
          </a:p>
          <a:p>
            <a:pPr lvl="1"/>
            <a:r>
              <a:rPr lang="en-GB" sz="1600" dirty="0"/>
              <a:t>E-learning portal SUMARUM (based on Moodle) and </a:t>
            </a:r>
            <a:r>
              <a:rPr lang="en-GB" sz="1600" dirty="0" err="1"/>
              <a:t>GSuite</a:t>
            </a:r>
            <a:r>
              <a:rPr lang="en-GB" sz="1600" dirty="0"/>
              <a:t> for education</a:t>
            </a:r>
          </a:p>
          <a:p>
            <a:pPr lvl="1"/>
            <a:r>
              <a:rPr lang="hr-HR" sz="1600" dirty="0"/>
              <a:t>V</a:t>
            </a:r>
            <a:r>
              <a:rPr lang="en-GB" sz="1600" dirty="0" err="1"/>
              <a:t>ideo</a:t>
            </a:r>
            <a:r>
              <a:rPr lang="en-GB" sz="1600" dirty="0"/>
              <a:t> conferencing systems</a:t>
            </a:r>
          </a:p>
          <a:p>
            <a:pPr lvl="1"/>
            <a:r>
              <a:rPr lang="en-GB" sz="1600" dirty="0"/>
              <a:t>Support to teachers and students</a:t>
            </a:r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149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1500" dirty="0"/>
              <a:t>After  the experience with online education during </a:t>
            </a:r>
            <a:r>
              <a:rPr lang="hr-HR" sz="1500" dirty="0" err="1"/>
              <a:t>the</a:t>
            </a:r>
            <a:r>
              <a:rPr lang="hr-HR" sz="1500" dirty="0"/>
              <a:t> </a:t>
            </a:r>
            <a:r>
              <a:rPr lang="en-GB" sz="1500" dirty="0"/>
              <a:t>pandemic, research was conducted to get information on the attitude of teachers towards e-learning technologies in higher education and what digital competencies they need in order to be able to apply e-learning in the educational process in a high-quality manner</a:t>
            </a:r>
          </a:p>
          <a:p>
            <a:r>
              <a:rPr lang="en-GB" sz="1500" dirty="0"/>
              <a:t>Quantitative research</a:t>
            </a:r>
            <a:endParaRPr lang="hr-HR" sz="1500" dirty="0"/>
          </a:p>
          <a:p>
            <a:r>
              <a:rPr lang="en-GB" sz="1500" dirty="0"/>
              <a:t>The survey was conducted in April 2022, </a:t>
            </a:r>
            <a:r>
              <a:rPr lang="hr-HR" sz="1500" dirty="0"/>
              <a:t>online, </a:t>
            </a:r>
            <a:r>
              <a:rPr lang="en-GB" sz="1500" dirty="0"/>
              <a:t>anonymous</a:t>
            </a:r>
          </a:p>
          <a:p>
            <a:r>
              <a:rPr lang="en-GB" sz="1500" dirty="0"/>
              <a:t>Target group: teaching staff</a:t>
            </a:r>
          </a:p>
          <a:p>
            <a:r>
              <a:rPr lang="en-GB" sz="1500" dirty="0"/>
              <a:t>Aim: </a:t>
            </a:r>
          </a:p>
          <a:p>
            <a:pPr lvl="1"/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gain insight into how teachers view e-learning after the experience they gained during the pandemic</a:t>
            </a:r>
          </a:p>
          <a:p>
            <a:pPr lvl="1"/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they can single out as advantages and what disadvantages of this form of teaching</a:t>
            </a:r>
            <a:endParaRPr lang="hr-H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500" dirty="0" err="1"/>
              <a:t>Results</a:t>
            </a:r>
            <a:r>
              <a:rPr lang="hr-HR" sz="1500" dirty="0"/>
              <a:t> are </a:t>
            </a:r>
            <a:r>
              <a:rPr lang="en-GB" sz="1500" dirty="0"/>
              <a:t>used to revise the existing study</a:t>
            </a:r>
            <a:r>
              <a:rPr lang="en-GB" sz="1500" b="1" cap="all" dirty="0"/>
              <a:t> </a:t>
            </a:r>
            <a:r>
              <a:rPr lang="en-GB" sz="1500" dirty="0"/>
              <a:t>programs and prepare new ones </a:t>
            </a:r>
            <a:r>
              <a:rPr lang="hr-HR" sz="1500" dirty="0" err="1"/>
              <a:t>and</a:t>
            </a:r>
            <a:r>
              <a:rPr lang="en-GB" sz="1500" dirty="0"/>
              <a:t> adopt strategies and policies that will accompany the digital transformation and investment in the</a:t>
            </a:r>
            <a:r>
              <a:rPr lang="en-GB" sz="1500" b="1" cap="all" dirty="0"/>
              <a:t> </a:t>
            </a:r>
            <a:r>
              <a:rPr lang="en-GB" sz="1500" dirty="0"/>
              <a:t>necessary infrastructure. </a:t>
            </a:r>
            <a:endParaRPr lang="en-GB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GB" sz="1600" dirty="0"/>
          </a:p>
          <a:p>
            <a:pPr lvl="1"/>
            <a:endParaRPr lang="hr-HR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046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survey contained</a:t>
            </a:r>
            <a:endParaRPr lang="hr-HR" sz="1600" dirty="0"/>
          </a:p>
          <a:p>
            <a:pPr lvl="1"/>
            <a:r>
              <a:rPr lang="en-US" sz="1600" dirty="0"/>
              <a:t>32 questions</a:t>
            </a:r>
            <a:endParaRPr lang="hr-HR" sz="1600" dirty="0"/>
          </a:p>
          <a:p>
            <a:pPr lvl="1"/>
            <a:r>
              <a:rPr lang="en-US" sz="1600" dirty="0"/>
              <a:t>additional </a:t>
            </a:r>
            <a:r>
              <a:rPr lang="hr-HR" sz="1600" dirty="0"/>
              <a:t>5</a:t>
            </a:r>
            <a:r>
              <a:rPr lang="en-US" sz="1600" dirty="0"/>
              <a:t> demographic questions</a:t>
            </a:r>
            <a:endParaRPr lang="hr-HR" sz="1600" dirty="0"/>
          </a:p>
          <a:p>
            <a:r>
              <a:rPr lang="en-US" sz="1600" dirty="0"/>
              <a:t>participants needed about 20 minutes </a:t>
            </a:r>
            <a:r>
              <a:rPr lang="hr-HR" sz="1600" dirty="0"/>
              <a:t>for </a:t>
            </a:r>
            <a:r>
              <a:rPr lang="hr-HR" sz="1600" dirty="0" err="1"/>
              <a:t>the</a:t>
            </a:r>
            <a:r>
              <a:rPr lang="hr-HR" sz="1600" dirty="0"/>
              <a:t> </a:t>
            </a:r>
            <a:r>
              <a:rPr lang="hr-HR" sz="1600" dirty="0" err="1"/>
              <a:t>survey</a:t>
            </a:r>
            <a:endParaRPr lang="hr-HR" sz="1600" dirty="0"/>
          </a:p>
          <a:p>
            <a:r>
              <a:rPr lang="hr-HR" sz="1600" dirty="0"/>
              <a:t>t</a:t>
            </a:r>
            <a:r>
              <a:rPr lang="en-US" sz="1600" dirty="0"/>
              <a:t>he questions in the survey were divided into </a:t>
            </a:r>
            <a:r>
              <a:rPr lang="hr-HR" sz="1600" dirty="0" err="1"/>
              <a:t>four</a:t>
            </a:r>
            <a:r>
              <a:rPr lang="en-US" sz="1600" dirty="0"/>
              <a:t> parts:</a:t>
            </a:r>
          </a:p>
          <a:p>
            <a:pPr lvl="1"/>
            <a:r>
              <a:rPr lang="en-US" sz="1600" dirty="0"/>
              <a:t>the higher education teachers' attitude towards digital technologies in education and which technologies and tools teachers use in teaching</a:t>
            </a:r>
          </a:p>
          <a:p>
            <a:pPr lvl="1"/>
            <a:r>
              <a:rPr lang="en-US" sz="1600" dirty="0"/>
              <a:t>support to teachers in the use of digital technologies in the educational process;</a:t>
            </a:r>
          </a:p>
          <a:p>
            <a:pPr lvl="1"/>
            <a:r>
              <a:rPr lang="en-US" sz="1600" dirty="0"/>
              <a:t>teachers’ professional development and digital competences for the application of ICT and e-learning in the educational process; </a:t>
            </a:r>
          </a:p>
          <a:p>
            <a:pPr lvl="1"/>
            <a:r>
              <a:rPr lang="en-US" sz="1600" dirty="0"/>
              <a:t>education after the pandemic.</a:t>
            </a:r>
            <a:endParaRPr lang="hr-HR" sz="1600" dirty="0"/>
          </a:p>
          <a:p>
            <a:r>
              <a:rPr lang="en-US" sz="1600" dirty="0"/>
              <a:t>definitions of the two most important terms used in the survey -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 and digital competence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51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Survey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– </a:t>
            </a:r>
            <a:r>
              <a:rPr lang="hr-HR" dirty="0" err="1"/>
              <a:t>demographic</a:t>
            </a:r>
            <a:r>
              <a:rPr lang="hr-HR" dirty="0"/>
              <a:t> </a:t>
            </a:r>
            <a:r>
              <a:rPr lang="hr-HR" dirty="0" err="1"/>
              <a:t>part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87%</a:t>
            </a:r>
            <a:r>
              <a:rPr lang="en-GB" sz="1600" dirty="0"/>
              <a:t> of teachers from the Faculty of Humanities and Social Sciences University of Mostar participated</a:t>
            </a:r>
          </a:p>
          <a:p>
            <a:r>
              <a:rPr lang="en-GB" sz="1600" dirty="0"/>
              <a:t>58.1% of teachers participating in the survey were men</a:t>
            </a:r>
            <a:endParaRPr lang="hr-HR" sz="1600" dirty="0"/>
          </a:p>
          <a:p>
            <a:endParaRPr lang="en-GB" sz="1600" dirty="0"/>
          </a:p>
          <a:p>
            <a:r>
              <a:rPr lang="en-GB" sz="1600" dirty="0"/>
              <a:t>67.7.% of participants were aged 41 to 50 and 31 to 40 years old </a:t>
            </a:r>
          </a:p>
          <a:p>
            <a:endParaRPr lang="hr-HR" sz="1600" dirty="0"/>
          </a:p>
          <a:p>
            <a:r>
              <a:rPr lang="en-GB" sz="1600" dirty="0"/>
              <a:t>36.5 % of participants have 11 to 20 years of experience</a:t>
            </a:r>
          </a:p>
          <a:p>
            <a:r>
              <a:rPr lang="en-GB" sz="1600" dirty="0"/>
              <a:t>28.4% have experience of 4 to 10 years</a:t>
            </a:r>
          </a:p>
          <a:p>
            <a:r>
              <a:rPr lang="en-GB" sz="1600" dirty="0"/>
              <a:t>28.4% have more than 20 years of experience</a:t>
            </a:r>
          </a:p>
          <a:p>
            <a:endParaRPr lang="hr-HR" sz="1600" dirty="0"/>
          </a:p>
          <a:p>
            <a:r>
              <a:rPr lang="en-GB" sz="1600" dirty="0"/>
              <a:t>82.4% of teachers have an e-component in their e-courses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870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related to the e-learning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665885"/>
              </p:ext>
            </p:extLst>
          </p:nvPr>
        </p:nvGraphicFramePr>
        <p:xfrm>
          <a:off x="1698171" y="1152299"/>
          <a:ext cx="6033407" cy="24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8171" y="3733280"/>
            <a:ext cx="5484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Figure 1</a:t>
            </a:r>
            <a:r>
              <a:rPr lang="en-GB" sz="1200" dirty="0"/>
              <a:t>: Teachers’ attitude toward ICT and e-learning application in education</a:t>
            </a:r>
          </a:p>
        </p:txBody>
      </p:sp>
    </p:spTree>
    <p:extLst>
      <p:ext uri="{BB962C8B-B14F-4D97-AF65-F5344CB8AC3E}">
        <p14:creationId xmlns:p14="http://schemas.microsoft.com/office/powerpoint/2010/main" val="27437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838880" y="4245429"/>
            <a:ext cx="7878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Figure 2</a:t>
            </a:r>
            <a:r>
              <a:rPr lang="en-GB" sz="1200" dirty="0"/>
              <a:t>: Teacher’s attitude towards the role of e-learning and ICT in the improvement of the educational process.</a:t>
            </a:r>
            <a:endParaRPr lang="en-US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52027665"/>
              </p:ext>
            </p:extLst>
          </p:nvPr>
        </p:nvGraphicFramePr>
        <p:xfrm>
          <a:off x="838881" y="1268019"/>
          <a:ext cx="6831920" cy="273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41999" y="1966686"/>
            <a:ext cx="1734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74.5% crucial and important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249090" y="2888344"/>
            <a:ext cx="1659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25.7% contributes but not significantly </a:t>
            </a:r>
          </a:p>
        </p:txBody>
      </p:sp>
    </p:spTree>
    <p:extLst>
      <p:ext uri="{BB962C8B-B14F-4D97-AF65-F5344CB8AC3E}">
        <p14:creationId xmlns:p14="http://schemas.microsoft.com/office/powerpoint/2010/main" val="380773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Teachers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do </a:t>
            </a:r>
            <a:r>
              <a:rPr lang="hr-HR" dirty="0" err="1"/>
              <a:t>not</a:t>
            </a:r>
            <a:r>
              <a:rPr lang="hr-HR" dirty="0"/>
              <a:t> use e-</a:t>
            </a:r>
            <a:r>
              <a:rPr lang="hr-HR" dirty="0" err="1"/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b="1" dirty="0"/>
              <a:t>17.6%</a:t>
            </a:r>
            <a:r>
              <a:rPr lang="en-GB" sz="1600" dirty="0"/>
              <a:t> do not use e-learning</a:t>
            </a:r>
            <a:endParaRPr lang="hr-HR" sz="1600" dirty="0"/>
          </a:p>
          <a:p>
            <a:r>
              <a:rPr lang="hr-HR" sz="1600" dirty="0" err="1"/>
              <a:t>Reasons</a:t>
            </a:r>
            <a:r>
              <a:rPr lang="hr-HR" sz="1600" dirty="0"/>
              <a:t>:</a:t>
            </a:r>
          </a:p>
          <a:p>
            <a:pPr lvl="1"/>
            <a:r>
              <a:rPr lang="hr-HR" sz="1600" dirty="0"/>
              <a:t>50% - </a:t>
            </a:r>
            <a:r>
              <a:rPr lang="en-GB" sz="1600" dirty="0"/>
              <a:t>e-learning is not relevant </a:t>
            </a:r>
            <a:r>
              <a:rPr lang="hr-HR" sz="1600" dirty="0"/>
              <a:t>to</a:t>
            </a:r>
            <a:r>
              <a:rPr lang="en-GB" sz="1600" dirty="0"/>
              <a:t> their </a:t>
            </a:r>
            <a:r>
              <a:rPr lang="hr-HR" sz="1600" dirty="0" err="1"/>
              <a:t>courses</a:t>
            </a:r>
            <a:endParaRPr lang="hr-HR" sz="1600" dirty="0"/>
          </a:p>
          <a:p>
            <a:pPr lvl="1"/>
            <a:r>
              <a:rPr lang="hr-HR" sz="1600" dirty="0"/>
              <a:t>18.8% - </a:t>
            </a:r>
            <a:r>
              <a:rPr lang="en-GB" sz="1600" dirty="0"/>
              <a:t>work invested in e-learning is not valued </a:t>
            </a:r>
            <a:endParaRPr lang="hr-HR" sz="1600" dirty="0"/>
          </a:p>
          <a:p>
            <a:pPr lvl="1"/>
            <a:r>
              <a:rPr lang="hr-HR" sz="1600" dirty="0"/>
              <a:t>12.5% - </a:t>
            </a:r>
            <a:r>
              <a:rPr lang="en-GB" sz="1600" dirty="0"/>
              <a:t>lack of time </a:t>
            </a:r>
            <a:endParaRPr lang="hr-HR" sz="1600" dirty="0"/>
          </a:p>
          <a:p>
            <a:pPr lvl="1"/>
            <a:r>
              <a:rPr lang="hr-HR" sz="1600" dirty="0"/>
              <a:t>  </a:t>
            </a:r>
            <a:r>
              <a:rPr lang="en-GB" sz="1600" dirty="0"/>
              <a:t>6.3% </a:t>
            </a:r>
            <a:r>
              <a:rPr lang="hr-HR" sz="1600" dirty="0"/>
              <a:t> - </a:t>
            </a:r>
            <a:r>
              <a:rPr lang="en-GB" sz="1600" dirty="0"/>
              <a:t>not sure that e-learning can improve the quality of teaching </a:t>
            </a:r>
            <a:endParaRPr lang="hr-HR" sz="1600" dirty="0"/>
          </a:p>
          <a:p>
            <a:pPr lvl="1"/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2752702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1017</Words>
  <Application>Microsoft Office PowerPoint</Application>
  <PresentationFormat>On-screen Show (16:9)</PresentationFormat>
  <Paragraphs>117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Srce - 4x3</vt:lpstr>
      <vt:lpstr>Custom Design</vt:lpstr>
      <vt:lpstr>Srce_Tema1_16x9</vt:lpstr>
      <vt:lpstr>On-site, Online or Hybrid? From ad hoc solutions to meaningful processes</vt:lpstr>
      <vt:lpstr>University of Mostar Faculty of Humanities and Social Sciences</vt:lpstr>
      <vt:lpstr>Education before and during pandemic</vt:lpstr>
      <vt:lpstr>Research</vt:lpstr>
      <vt:lpstr>Survey</vt:lpstr>
      <vt:lpstr>Survey results – demographic part</vt:lpstr>
      <vt:lpstr>Questions related to the e-learning application</vt:lpstr>
      <vt:lpstr>PowerPoint Presentation</vt:lpstr>
      <vt:lpstr>Teachers who do not use e-learning</vt:lpstr>
      <vt:lpstr>Application of e-learning technologies</vt:lpstr>
      <vt:lpstr>Questions related to the education after pandemic</vt:lpstr>
      <vt:lpstr>PowerPoint Presentation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117</cp:revision>
  <cp:lastPrinted>2014-06-24T07:01:20Z</cp:lastPrinted>
  <dcterms:created xsi:type="dcterms:W3CDTF">2014-09-19T07:16:42Z</dcterms:created>
  <dcterms:modified xsi:type="dcterms:W3CDTF">2023-11-16T09:58:38Z</dcterms:modified>
</cp:coreProperties>
</file>