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4" r:id="rId2"/>
    <p:sldMasterId id="2147483678" r:id="rId3"/>
  </p:sldMasterIdLst>
  <p:notesMasterIdLst>
    <p:notesMasterId r:id="rId15"/>
  </p:notesMasterIdLst>
  <p:sldIdLst>
    <p:sldId id="256" r:id="rId4"/>
    <p:sldId id="318" r:id="rId5"/>
    <p:sldId id="319" r:id="rId6"/>
    <p:sldId id="315" r:id="rId7"/>
    <p:sldId id="316" r:id="rId8"/>
    <p:sldId id="317" r:id="rId9"/>
    <p:sldId id="311" r:id="rId10"/>
    <p:sldId id="314" r:id="rId11"/>
    <p:sldId id="309" r:id="rId12"/>
    <p:sldId id="310" r:id="rId13"/>
    <p:sldId id="257" r:id="rId14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FECCC5-B879-47EF-B831-2B4D0473DD8C}">
  <a:tblStyle styleId="{95FECCC5-B879-47EF-B831-2B4D0473DD8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8E7E7"/>
          </a:solidFill>
        </a:fill>
      </a:tcStyle>
    </a:wholeTbl>
    <a:band1H>
      <a:tcTxStyle/>
      <a:tcStyle>
        <a:tcBdr/>
        <a:fill>
          <a:solidFill>
            <a:srgbClr val="F0CA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0CA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5165" autoAdjust="0"/>
  </p:normalViewPr>
  <p:slideViewPr>
    <p:cSldViewPr snapToGrid="0">
      <p:cViewPr varScale="1">
        <p:scale>
          <a:sx n="96" d="100"/>
          <a:sy n="96" d="100"/>
        </p:scale>
        <p:origin x="86" y="245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61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3.png"/><Relationship Id="rId1" Type="http://schemas.openxmlformats.org/officeDocument/2006/relationships/theme" Target="../theme/theme4.xml"/><Relationship Id="rId4" Type="http://schemas.openxmlformats.org/officeDocument/2006/relationships/image" Target="../media/image4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;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8424" y="9004812"/>
            <a:ext cx="685385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n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872" y="8923812"/>
            <a:ext cx="1107980" cy="432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hyperlink" Target="http://www.srce.unizg.hr/otvoreni-pristup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hyperlink" Target="http://www.srce.unizg.hr/otvoreni-pristup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lagođeni izgled">
  <p:cSld name="Prilagođeni izgled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1614487" y="2244113"/>
            <a:ext cx="5915025" cy="73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4" name="Google Shape;14;p2"/>
          <p:cNvCxnSpPr/>
          <p:nvPr/>
        </p:nvCxnSpPr>
        <p:spPr>
          <a:xfrm>
            <a:off x="1614488" y="2977703"/>
            <a:ext cx="5915025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000250" y="3101801"/>
            <a:ext cx="51435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hr-HR"/>
              <a:t>Kliknite ikonu da biste dodali  sliku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3E6CB-F5AA-4066-A4D3-5B061AB34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587E8-ED36-4755-84AA-33A38C72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935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4C00A3-8776-D597-837E-E5B8F56EAE41}"/>
              </a:ext>
            </a:extLst>
          </p:cNvPr>
          <p:cNvCxnSpPr>
            <a:cxnSpLocks/>
          </p:cNvCxnSpPr>
          <p:nvPr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435A82-00C5-4FAF-A070-5826349FB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8701E76-D4BD-4098-B7A4-0CE4DBA5F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80741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43133-84E4-438A-9797-31F58379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4EF4D-B2FC-4089-BB33-7AFA9E26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7905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7">
            <a:extLst>
              <a:ext uri="{FF2B5EF4-FFF2-40B4-BE49-F238E27FC236}">
                <a16:creationId xmlns:a16="http://schemas.microsoft.com/office/drawing/2014/main" id="{AEDFD92A-D570-4044-74DA-54F7B23EEE49}"/>
              </a:ext>
            </a:extLst>
          </p:cNvPr>
          <p:cNvSpPr txBox="1"/>
          <p:nvPr userDrawn="1"/>
        </p:nvSpPr>
        <p:spPr>
          <a:xfrm>
            <a:off x="5704218" y="2915042"/>
            <a:ext cx="254790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700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B1EFE6B7-D1D6-47CD-6EA4-D03F00A30F0E}"/>
              </a:ext>
            </a:extLst>
          </p:cNvPr>
          <p:cNvSpPr txBox="1"/>
          <p:nvPr userDrawn="1"/>
        </p:nvSpPr>
        <p:spPr>
          <a:xfrm>
            <a:off x="2633835" y="2918939"/>
            <a:ext cx="26107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pt-BR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je dano na korištenje pod licencom Creative Commons </a:t>
            </a:r>
            <a:r>
              <a:rPr lang="pt-BR" sz="7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</a:t>
            </a:r>
            <a:r>
              <a:rPr lang="hr-HR" sz="7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-Bez prerada </a:t>
            </a:r>
            <a:r>
              <a:rPr lang="pt-BR" sz="7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4.0 međunarodna</a:t>
            </a:r>
            <a:r>
              <a:rPr lang="pt-BR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7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AAB90880-4F0D-7C1A-B069-4249B48B4087}"/>
              </a:ext>
            </a:extLst>
          </p:cNvPr>
          <p:cNvSpPr txBox="1"/>
          <p:nvPr userDrawn="1"/>
        </p:nvSpPr>
        <p:spPr>
          <a:xfrm>
            <a:off x="1018086" y="3599709"/>
            <a:ext cx="949299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67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www.srce.unizg.hr</a:t>
            </a:r>
            <a:endParaRPr lang="hr-HR" sz="675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0ECCBBAB-08B2-29D2-8D07-A6D32135129A}"/>
              </a:ext>
            </a:extLst>
          </p:cNvPr>
          <p:cNvSpPr/>
          <p:nvPr userDrawn="1"/>
        </p:nvSpPr>
        <p:spPr>
          <a:xfrm>
            <a:off x="2838213" y="3599709"/>
            <a:ext cx="2201950" cy="19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80" b="1" u="sng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creativecommons.org/licenses/by-nd/4.0/deed.hr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356471A3-9D15-19E7-C3C5-79A39F9FFFDA}"/>
              </a:ext>
            </a:extLst>
          </p:cNvPr>
          <p:cNvSpPr/>
          <p:nvPr userDrawn="1"/>
        </p:nvSpPr>
        <p:spPr>
          <a:xfrm>
            <a:off x="6159678" y="3599709"/>
            <a:ext cx="1636987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67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www.srce.unizg.hr/otvoreni-pristup</a:t>
            </a:r>
            <a:endParaRPr lang="hr-HR" sz="675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4">
            <a:extLst>
              <a:ext uri="{FF2B5EF4-FFF2-40B4-BE49-F238E27FC236}">
                <a16:creationId xmlns:a16="http://schemas.microsoft.com/office/drawing/2014/main" id="{113E224B-D696-BF4A-9BF2-F98217CA18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479" y="3944468"/>
            <a:ext cx="685385" cy="270000"/>
          </a:xfrm>
          <a:prstGeom prst="rect">
            <a:avLst/>
          </a:prstGeom>
        </p:spPr>
      </p:pic>
      <p:pic>
        <p:nvPicPr>
          <p:cNvPr id="20" name="Picture 16">
            <a:hlinkClick r:id="rId3"/>
            <a:extLst>
              <a:ext uri="{FF2B5EF4-FFF2-40B4-BE49-F238E27FC236}">
                <a16:creationId xmlns:a16="http://schemas.microsoft.com/office/drawing/2014/main" id="{6127FA4B-F666-45C5-680E-5F8CB71DD35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6" y="2918939"/>
            <a:ext cx="1201718" cy="46854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38BBC1-AE76-4E31-A813-3AE66F387691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11873" y="402695"/>
            <a:ext cx="6720254" cy="147592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211873" y="2066393"/>
            <a:ext cx="6720254" cy="60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F4CF1C-745A-4B8A-A0F4-65D520C6ACE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173" y="3944726"/>
            <a:ext cx="768031" cy="26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93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lagođeni izgled">
  <p:cSld name="Prilagođeni izgled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1614487" y="2244113"/>
            <a:ext cx="5915025" cy="73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4" name="Google Shape;14;p2"/>
          <p:cNvCxnSpPr/>
          <p:nvPr/>
        </p:nvCxnSpPr>
        <p:spPr>
          <a:xfrm>
            <a:off x="1614488" y="2977703"/>
            <a:ext cx="5915025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000250" y="3101801"/>
            <a:ext cx="51435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8536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datni naslov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53A74F-4DD0-138A-975C-5030F8A82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0" y="1947513"/>
            <a:ext cx="5143500" cy="542415"/>
          </a:xfrm>
        </p:spPr>
        <p:txBody>
          <a:bodyPr anchor="b">
            <a:normAutofit/>
          </a:bodyPr>
          <a:lstStyle>
            <a:lvl1pPr algn="ctr">
              <a:defRPr sz="23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F8E03-8A89-5F11-2482-9205EF7B5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2732813"/>
            <a:ext cx="5143500" cy="124182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hr-HR"/>
              <a:t>Kliknite da biste uredili stil podnaslova matrice</a:t>
            </a:r>
            <a:endParaRPr lang="hr-HR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F21C0B-EC09-4837-B2A6-D55A3986B074}"/>
              </a:ext>
            </a:extLst>
          </p:cNvPr>
          <p:cNvCxnSpPr>
            <a:cxnSpLocks/>
          </p:cNvCxnSpPr>
          <p:nvPr/>
        </p:nvCxnSpPr>
        <p:spPr>
          <a:xfrm>
            <a:off x="1615381" y="2611370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01C58-8B03-4514-8919-2916CC7B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23E58-7E92-466F-9C53-C8CC4874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5862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8CE25-8879-4D48-B4AD-189C8D4C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74D94-8336-41CE-B88A-07D441B8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6549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748DB3-FA31-1911-AAF3-D9A18CEC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874519"/>
            <a:ext cx="5915025" cy="378215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558BF4-1C49-4404-8F31-516B6C44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75" y="2422553"/>
            <a:ext cx="5915025" cy="11251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5F42F8-6F72-C635-A622-A932D2286450}"/>
              </a:ext>
            </a:extLst>
          </p:cNvPr>
          <p:cNvCxnSpPr>
            <a:cxnSpLocks/>
          </p:cNvCxnSpPr>
          <p:nvPr/>
        </p:nvCxnSpPr>
        <p:spPr>
          <a:xfrm>
            <a:off x="1455440" y="2337643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D18CF3-F27A-4CF7-88DA-6DE5ADBB0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D1D6D-C8A3-4CDF-B800-B23D48CE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24907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7DA85-8210-4E8D-B374-3ED24910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2D232-DF4A-4A1E-BF7E-F3A0332E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5776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C4DA47-703A-4DA8-B646-C4526E21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977B39-4152-427A-989E-29F97EE3B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6639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datni naslov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53A74F-4DD0-138A-975C-5030F8A82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0" y="1947513"/>
            <a:ext cx="5143500" cy="542415"/>
          </a:xfrm>
        </p:spPr>
        <p:txBody>
          <a:bodyPr anchor="b">
            <a:normAutofit/>
          </a:bodyPr>
          <a:lstStyle>
            <a:lvl1pPr algn="ctr">
              <a:defRPr sz="23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F8E03-8A89-5F11-2482-9205EF7B5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2732813"/>
            <a:ext cx="5143500" cy="124182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hr-HR"/>
              <a:t>Kliknite da biste uredili stil podnaslova matrice</a:t>
            </a:r>
            <a:endParaRPr lang="hr-HR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F21C0B-EC09-4837-B2A6-D55A3986B074}"/>
              </a:ext>
            </a:extLst>
          </p:cNvPr>
          <p:cNvCxnSpPr>
            <a:cxnSpLocks/>
          </p:cNvCxnSpPr>
          <p:nvPr/>
        </p:nvCxnSpPr>
        <p:spPr>
          <a:xfrm>
            <a:off x="1615381" y="2611370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01C58-8B03-4514-8919-2916CC7B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23E58-7E92-466F-9C53-C8CC4874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5375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CFEF19-0D93-24E5-035A-7045BEC950A8}"/>
              </a:ext>
            </a:extLst>
          </p:cNvPr>
          <p:cNvCxnSpPr>
            <a:cxnSpLocks/>
          </p:cNvCxnSpPr>
          <p:nvPr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440ABD-21B3-4DBF-9F7A-5E1926A6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01F9D-E111-475C-BADF-64FF933C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1222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F2A4F-3A01-472D-BD9C-D4948A565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E9C3A-0250-4665-881A-700202FF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61097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2E657-A4E2-407A-BE3A-64539E7AA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EBB3A-ABE2-420C-A7BA-FE654A21A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9424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hr-HR"/>
              <a:t>Kliknite ikonu da biste dodali  sliku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3E6CB-F5AA-4066-A4D3-5B061AB34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587E8-ED36-4755-84AA-33A38C72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8139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4C00A3-8776-D597-837E-E5B8F56EAE41}"/>
              </a:ext>
            </a:extLst>
          </p:cNvPr>
          <p:cNvCxnSpPr>
            <a:cxnSpLocks/>
          </p:cNvCxnSpPr>
          <p:nvPr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435A82-00C5-4FAF-A070-5826349FB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8701E76-D4BD-4098-B7A4-0CE4DBA5F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96340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43133-84E4-438A-9797-31F58379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4EF4D-B2FC-4089-BB33-7AFA9E26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29915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DF2BC9C-A258-536B-6C86-75014EEF9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0" y="1947513"/>
            <a:ext cx="5143500" cy="542415"/>
          </a:xfrm>
        </p:spPr>
        <p:txBody>
          <a:bodyPr anchor="b">
            <a:normAutofit/>
          </a:bodyPr>
          <a:lstStyle>
            <a:lvl1pPr algn="ctr">
              <a:defRPr sz="23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63BF917-F1AF-4524-9230-791165FC7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2732813"/>
            <a:ext cx="5143500" cy="124182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631278-818C-4468-DD85-3462C518445E}"/>
              </a:ext>
            </a:extLst>
          </p:cNvPr>
          <p:cNvCxnSpPr>
            <a:cxnSpLocks/>
          </p:cNvCxnSpPr>
          <p:nvPr userDrawn="1"/>
        </p:nvCxnSpPr>
        <p:spPr>
          <a:xfrm>
            <a:off x="1615381" y="2611370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38FB34-E984-4A70-A81B-1178C362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CD700-0456-4099-94A2-04E511AAD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0973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7">
            <a:extLst>
              <a:ext uri="{FF2B5EF4-FFF2-40B4-BE49-F238E27FC236}">
                <a16:creationId xmlns:a16="http://schemas.microsoft.com/office/drawing/2014/main" id="{AEDFD92A-D570-4044-74DA-54F7B23EEE49}"/>
              </a:ext>
            </a:extLst>
          </p:cNvPr>
          <p:cNvSpPr txBox="1"/>
          <p:nvPr userDrawn="1"/>
        </p:nvSpPr>
        <p:spPr>
          <a:xfrm>
            <a:off x="5704218" y="2915042"/>
            <a:ext cx="254790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700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B1EFE6B7-D1D6-47CD-6EA4-D03F00A30F0E}"/>
              </a:ext>
            </a:extLst>
          </p:cNvPr>
          <p:cNvSpPr txBox="1"/>
          <p:nvPr userDrawn="1"/>
        </p:nvSpPr>
        <p:spPr>
          <a:xfrm>
            <a:off x="2633835" y="2918939"/>
            <a:ext cx="26107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pt-BR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je dano na korištenje pod licencom Creative Commons </a:t>
            </a:r>
            <a:r>
              <a:rPr lang="pt-BR" sz="7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</a:t>
            </a:r>
            <a:r>
              <a:rPr lang="hr-HR" sz="7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t-BR" sz="7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4.0 međunarodna</a:t>
            </a:r>
            <a:r>
              <a:rPr lang="pt-BR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7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AAB90880-4F0D-7C1A-B069-4249B48B4087}"/>
              </a:ext>
            </a:extLst>
          </p:cNvPr>
          <p:cNvSpPr txBox="1"/>
          <p:nvPr userDrawn="1"/>
        </p:nvSpPr>
        <p:spPr>
          <a:xfrm>
            <a:off x="1018086" y="3599709"/>
            <a:ext cx="949299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67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www.srce.unizg.hr</a:t>
            </a:r>
            <a:endParaRPr lang="hr-HR" sz="675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0ECCBBAB-08B2-29D2-8D07-A6D32135129A}"/>
              </a:ext>
            </a:extLst>
          </p:cNvPr>
          <p:cNvSpPr/>
          <p:nvPr userDrawn="1"/>
        </p:nvSpPr>
        <p:spPr>
          <a:xfrm>
            <a:off x="2900519" y="3599709"/>
            <a:ext cx="2077339" cy="19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680" b="1" u="sng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creativecommons.org/licenses/by/4.0/deed.hr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356471A3-9D15-19E7-C3C5-79A39F9FFFDA}"/>
              </a:ext>
            </a:extLst>
          </p:cNvPr>
          <p:cNvSpPr/>
          <p:nvPr userDrawn="1"/>
        </p:nvSpPr>
        <p:spPr>
          <a:xfrm>
            <a:off x="6159678" y="3599709"/>
            <a:ext cx="1636987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67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www.srce.unizg.hr/otvoreni-pristup</a:t>
            </a:r>
            <a:endParaRPr lang="hr-HR" sz="675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4">
            <a:hlinkClick r:id="rId4"/>
            <a:extLst>
              <a:ext uri="{FF2B5EF4-FFF2-40B4-BE49-F238E27FC236}">
                <a16:creationId xmlns:a16="http://schemas.microsoft.com/office/drawing/2014/main" id="{113E224B-D696-BF4A-9BF2-F98217CA18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479" y="3976635"/>
            <a:ext cx="685385" cy="270000"/>
          </a:xfrm>
          <a:prstGeom prst="rect">
            <a:avLst/>
          </a:prstGeom>
        </p:spPr>
      </p:pic>
      <p:pic>
        <p:nvPicPr>
          <p:cNvPr id="20" name="Picture 16">
            <a:hlinkClick r:id="rId3"/>
            <a:extLst>
              <a:ext uri="{FF2B5EF4-FFF2-40B4-BE49-F238E27FC236}">
                <a16:creationId xmlns:a16="http://schemas.microsoft.com/office/drawing/2014/main" id="{6127FA4B-F666-45C5-680E-5F8CB71DD35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6" y="2918939"/>
            <a:ext cx="1201718" cy="46854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38BBC1-AE76-4E31-A813-3AE66F387691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11873" y="402695"/>
            <a:ext cx="6720254" cy="147592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211873" y="2066393"/>
            <a:ext cx="6720254" cy="60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pic>
        <p:nvPicPr>
          <p:cNvPr id="24" name="Slika 14">
            <a:extLst>
              <a:ext uri="{FF2B5EF4-FFF2-40B4-BE49-F238E27FC236}">
                <a16:creationId xmlns:a16="http://schemas.microsoft.com/office/drawing/2014/main" id="{6D32A6A6-D5D7-4F76-B294-39DEB90602D1}"/>
              </a:ext>
            </a:extLst>
          </p:cNvPr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5173" y="3992780"/>
            <a:ext cx="768031" cy="268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36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8CE25-8879-4D48-B4AD-189C8D4C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21.02.2024.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74D94-8336-41CE-B88A-07D441B8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Razgovori u Srcu: Napredno računanje i strojno učenje</a:t>
            </a:r>
          </a:p>
        </p:txBody>
      </p:sp>
    </p:spTree>
    <p:extLst>
      <p:ext uri="{BB962C8B-B14F-4D97-AF65-F5344CB8AC3E}">
        <p14:creationId xmlns:p14="http://schemas.microsoft.com/office/powerpoint/2010/main" val="165311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748DB3-FA31-1911-AAF3-D9A18CEC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874519"/>
            <a:ext cx="5915025" cy="378215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558BF4-1C49-4404-8F31-516B6C44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75" y="2422553"/>
            <a:ext cx="5915025" cy="11251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5F42F8-6F72-C635-A622-A932D2286450}"/>
              </a:ext>
            </a:extLst>
          </p:cNvPr>
          <p:cNvCxnSpPr>
            <a:cxnSpLocks/>
          </p:cNvCxnSpPr>
          <p:nvPr/>
        </p:nvCxnSpPr>
        <p:spPr>
          <a:xfrm>
            <a:off x="1455440" y="2337643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D18CF3-F27A-4CF7-88DA-6DE5ADBB0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D1D6D-C8A3-4CDF-B800-B23D48CE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035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7DA85-8210-4E8D-B374-3ED24910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2D232-DF4A-4A1E-BF7E-F3A0332E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3868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C4DA47-703A-4DA8-B646-C4526E21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977B39-4152-427A-989E-29F97EE3B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593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CFEF19-0D93-24E5-035A-7045BEC950A8}"/>
              </a:ext>
            </a:extLst>
          </p:cNvPr>
          <p:cNvCxnSpPr>
            <a:cxnSpLocks/>
          </p:cNvCxnSpPr>
          <p:nvPr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440ABD-21B3-4DBF-9F7A-5E1926A6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01F9D-E111-475C-BADF-64FF933C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1425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F2A4F-3A01-472D-BD9C-D4948A565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E9C3A-0250-4665-881A-700202FF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82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2E657-A4E2-407A-BE3A-64539E7AA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EBB3A-ABE2-420C-A7BA-FE654A21A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533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A99239-FD53-9984-76A9-B48DEFFE886B}"/>
              </a:ext>
            </a:extLst>
          </p:cNvPr>
          <p:cNvCxnSpPr/>
          <p:nvPr/>
        </p:nvCxnSpPr>
        <p:spPr>
          <a:xfrm>
            <a:off x="1659487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61B1C1-1DFF-4411-534B-3764D3A4C50A}"/>
              </a:ext>
            </a:extLst>
          </p:cNvPr>
          <p:cNvCxnSpPr/>
          <p:nvPr/>
        </p:nvCxnSpPr>
        <p:spPr>
          <a:xfrm>
            <a:off x="7478549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151862D-108B-5E80-3537-5ACE387D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A6F22B-D305-10FD-132B-93D5797A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5F70E2-9774-4B9F-B9F1-AA3F852A4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44912" y="4766164"/>
            <a:ext cx="11971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21.02.2024.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46192-7FD8-4465-A667-5FE4EDBD7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263" y="4767263"/>
            <a:ext cx="501747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hr-HR" dirty="0"/>
              <a:t>Razgovori u Srcu: Napredno računanje i strojno učenje</a:t>
            </a:r>
          </a:p>
        </p:txBody>
      </p:sp>
    </p:spTree>
    <p:extLst>
      <p:ext uri="{BB962C8B-B14F-4D97-AF65-F5344CB8AC3E}">
        <p14:creationId xmlns:p14="http://schemas.microsoft.com/office/powerpoint/2010/main" val="136746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/>
  <p:txStyles>
    <p:titleStyle>
      <a:lvl1pPr algn="ctr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620">
          <p15:clr>
            <a:srgbClr val="F26B43"/>
          </p15:clr>
        </p15:guide>
        <p15:guide id="4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A99239-FD53-9984-76A9-B48DEFFE886B}"/>
              </a:ext>
            </a:extLst>
          </p:cNvPr>
          <p:cNvCxnSpPr/>
          <p:nvPr/>
        </p:nvCxnSpPr>
        <p:spPr>
          <a:xfrm>
            <a:off x="1659487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61B1C1-1DFF-4411-534B-3764D3A4C50A}"/>
              </a:ext>
            </a:extLst>
          </p:cNvPr>
          <p:cNvCxnSpPr/>
          <p:nvPr/>
        </p:nvCxnSpPr>
        <p:spPr>
          <a:xfrm>
            <a:off x="7478549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151862D-108B-5E80-3537-5ACE387D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A6F22B-D305-10FD-132B-93D5797A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5F70E2-9774-4B9F-B9F1-AA3F852A4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44912" y="4766164"/>
            <a:ext cx="11971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46192-7FD8-4465-A667-5FE4EDBD7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263" y="4767263"/>
            <a:ext cx="501747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111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hf sldNum="0" hdr="0"/>
  <p:txStyles>
    <p:titleStyle>
      <a:lvl1pPr algn="ctr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620">
          <p15:clr>
            <a:srgbClr val="F26B43"/>
          </p15:clr>
        </p15:guide>
        <p15:guide id="4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omputing@srce.hr" TargetMode="External"/><Relationship Id="rId2" Type="http://schemas.openxmlformats.org/officeDocument/2006/relationships/hyperlink" Target="https://www.srce.unizg.hr/napredno-racunanje" TargetMode="Externa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.srce.hr/display/NR/RELION" TargetMode="External"/><Relationship Id="rId3" Type="http://schemas.openxmlformats.org/officeDocument/2006/relationships/hyperlink" Target="https://www.srce.unizg.hr/edu/zivotni-ciklus-istrazivanja/R820" TargetMode="External"/><Relationship Id="rId7" Type="http://schemas.openxmlformats.org/officeDocument/2006/relationships/hyperlink" Target="https://wiki.srce.hr/display/NR/Ray" TargetMode="External"/><Relationship Id="rId2" Type="http://schemas.openxmlformats.org/officeDocument/2006/relationships/hyperlink" Target="https://www.srce.unizg.hr/edu/zivotni-ciklus-istrazivanja/R810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iki.srce.hr/display/NR/PyTorch" TargetMode="External"/><Relationship Id="rId5" Type="http://schemas.openxmlformats.org/officeDocument/2006/relationships/hyperlink" Target="https://wiki.srce.hr/display/NR/Dask" TargetMode="External"/><Relationship Id="rId4" Type="http://schemas.openxmlformats.org/officeDocument/2006/relationships/hyperlink" Target="https://www.srce.unizg.hr/edu/zivotni-ciklus-istrazivanja/R830" TargetMode="External"/><Relationship Id="rId9" Type="http://schemas.openxmlformats.org/officeDocument/2006/relationships/hyperlink" Target="https://wiki.srce.hr/display/NR/TensorFlo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/>
        </p:nvSpPr>
        <p:spPr>
          <a:xfrm>
            <a:off x="215446" y="4120993"/>
            <a:ext cx="453367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Datum, </a:t>
            </a:r>
            <a:r>
              <a:rPr lang="en-US" sz="135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mjesto</a:t>
            </a:r>
            <a:r>
              <a:rPr lang="en-US"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35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autor</a:t>
            </a:r>
            <a:endParaRPr dirty="0"/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1614487" y="2244113"/>
            <a:ext cx="5915025" cy="73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hr-HR" noProof="0" dirty="0"/>
              <a:t>Razgovori u Srcu: Napredno računanje i strojno učenje</a:t>
            </a:r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"/>
          </p:nvPr>
        </p:nvSpPr>
        <p:spPr>
          <a:xfrm>
            <a:off x="2000250" y="3101801"/>
            <a:ext cx="51435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noProof="0" dirty="0"/>
              <a:t>Emir </a:t>
            </a:r>
            <a:r>
              <a:rPr lang="en-US" noProof="0" dirty="0" err="1"/>
              <a:t>Imamagić</a:t>
            </a:r>
            <a:endParaRPr lang="hr-HR" noProof="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hr-HR" noProof="0" dirty="0"/>
              <a:t>Sveučilišni računski centar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31877-8684-42AB-BB9E-B3BCB7E94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21.02.2024.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56D36-D9DC-4F12-B02B-C1C46AE3B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Razgovori u Srcu: Napredno računanje i strojno učenje</a:t>
            </a:r>
            <a:endParaRPr lang="hr-HR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ED4AD8B-40EF-4757-846D-F2EF11584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000" y="367200"/>
            <a:ext cx="6814967" cy="4053682"/>
          </a:xfrm>
        </p:spPr>
      </p:pic>
    </p:spTree>
    <p:extLst>
      <p:ext uri="{BB962C8B-B14F-4D97-AF65-F5344CB8AC3E}">
        <p14:creationId xmlns:p14="http://schemas.microsoft.com/office/powerpoint/2010/main" val="1127998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/>
          <a:lstStyle/>
          <a:p>
            <a:r>
              <a:rPr lang="hr-HR" noProof="0" dirty="0"/>
              <a:t>Hvala na pažnji!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43000" y="1959747"/>
            <a:ext cx="6858000" cy="759391"/>
          </a:xfrm>
        </p:spPr>
        <p:txBody>
          <a:bodyPr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u="sng" noProof="0" dirty="0">
                <a:solidFill>
                  <a:schemeClr val="hlink"/>
                </a:solidFill>
                <a:hlinkClick r:id="rId2"/>
              </a:rPr>
              <a:t>https://www.srce.unizg.hr/napredno-racunanje</a:t>
            </a:r>
            <a:endParaRPr lang="hr-HR" noProof="0"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</a:pPr>
            <a:r>
              <a:rPr lang="hr-HR" u="sng" noProof="0" dirty="0">
                <a:solidFill>
                  <a:schemeClr val="hlink"/>
                </a:solidFill>
                <a:hlinkClick r:id="rId3"/>
              </a:rPr>
              <a:t>computing@srce.hr</a:t>
            </a:r>
            <a:endParaRPr lang="hr-HR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6434E-3360-4041-B191-FB7420D0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Srce</a:t>
            </a:r>
            <a:r>
              <a:rPr lang="en-US" dirty="0"/>
              <a:t> Café: </a:t>
            </a:r>
            <a:r>
              <a:rPr lang="en-US" dirty="0" err="1"/>
              <a:t>Srijeda</a:t>
            </a:r>
            <a:r>
              <a:rPr lang="en-US" dirty="0"/>
              <a:t> s </a:t>
            </a:r>
            <a:r>
              <a:rPr lang="en-US" dirty="0" err="1"/>
              <a:t>naprednim</a:t>
            </a:r>
            <a:r>
              <a:rPr lang="en-US" dirty="0"/>
              <a:t> </a:t>
            </a:r>
            <a:r>
              <a:rPr lang="en-US" dirty="0" err="1"/>
              <a:t>računanjem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D0E6976-D4DF-62AA-02BA-2448C8017A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4912" y="4766164"/>
            <a:ext cx="1197135" cy="274637"/>
          </a:xfrm>
        </p:spPr>
        <p:txBody>
          <a:bodyPr/>
          <a:lstStyle/>
          <a:p>
            <a:r>
              <a:rPr lang="en-US" dirty="0"/>
              <a:t>03.01.2024.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CDE8B-6052-4F82-A71C-0CECF06F3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Napredno</a:t>
            </a:r>
            <a:r>
              <a:rPr lang="en-US" dirty="0"/>
              <a:t> </a:t>
            </a:r>
            <a:r>
              <a:rPr lang="en-US" dirty="0" err="1"/>
              <a:t>računanje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CE490-C8F2-48D8-92EF-8DB283B6E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21.02.2024.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CBBA7-1E81-4D91-B241-B142F8F21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Razgovori u Srcu: Napredno računanje i strojno učenje</a:t>
            </a:r>
            <a:endParaRPr lang="hr-H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2FBAA-B5A6-4A55-926A-0AE102100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Superračunalo</a:t>
            </a:r>
            <a:r>
              <a:rPr lang="en-US" dirty="0"/>
              <a:t> </a:t>
            </a:r>
            <a:r>
              <a:rPr lang="en-US" dirty="0" err="1"/>
              <a:t>Supek</a:t>
            </a:r>
            <a:endParaRPr lang="en-US" dirty="0"/>
          </a:p>
          <a:p>
            <a:pPr lvl="1"/>
            <a:r>
              <a:rPr lang="en-US" dirty="0"/>
              <a:t>1,25 PFLOPS</a:t>
            </a:r>
          </a:p>
          <a:p>
            <a:pPr lvl="1"/>
            <a:r>
              <a:rPr lang="hr-HR" dirty="0"/>
              <a:t>8</a:t>
            </a:r>
            <a:r>
              <a:rPr lang="en-US" dirty="0"/>
              <a:t>.</a:t>
            </a:r>
            <a:r>
              <a:rPr lang="hr-HR" dirty="0"/>
              <a:t>384 </a:t>
            </a:r>
            <a:r>
              <a:rPr lang="en-US" dirty="0"/>
              <a:t>CPU </a:t>
            </a:r>
            <a:r>
              <a:rPr lang="en-US" dirty="0" err="1"/>
              <a:t>jezgri</a:t>
            </a:r>
            <a:endParaRPr lang="en-US" dirty="0"/>
          </a:p>
          <a:p>
            <a:pPr lvl="1"/>
            <a:r>
              <a:rPr lang="en-US" dirty="0"/>
              <a:t>81 NVIDIA A100 GPU</a:t>
            </a:r>
          </a:p>
          <a:p>
            <a:pPr lvl="1"/>
            <a:r>
              <a:rPr lang="en-US" dirty="0"/>
              <a:t>32 TB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memorije</a:t>
            </a:r>
            <a:endParaRPr lang="en-US" dirty="0"/>
          </a:p>
          <a:p>
            <a:pPr lvl="1"/>
            <a:r>
              <a:rPr lang="en-US" dirty="0"/>
              <a:t>580 TB </a:t>
            </a:r>
            <a:r>
              <a:rPr lang="en-US" dirty="0" err="1"/>
              <a:t>prostora</a:t>
            </a:r>
            <a:endParaRPr lang="en-US" dirty="0"/>
          </a:p>
          <a:p>
            <a:r>
              <a:rPr lang="pl-PL" dirty="0"/>
              <a:t>Resurs za napredno računanje u oblaku Vrančić</a:t>
            </a:r>
            <a:endParaRPr lang="en-US" dirty="0"/>
          </a:p>
          <a:p>
            <a:pPr lvl="1"/>
            <a:r>
              <a:rPr lang="en-US" dirty="0"/>
              <a:t>11.520 CPU </a:t>
            </a:r>
            <a:r>
              <a:rPr lang="en-US" dirty="0" err="1"/>
              <a:t>jezgri</a:t>
            </a:r>
            <a:endParaRPr lang="en-US" dirty="0"/>
          </a:p>
          <a:p>
            <a:pPr lvl="1"/>
            <a:r>
              <a:rPr lang="en-US" dirty="0"/>
              <a:t>16 NVIDIA A100 GPU</a:t>
            </a:r>
          </a:p>
          <a:p>
            <a:pPr lvl="1"/>
            <a:r>
              <a:rPr lang="en-US" dirty="0"/>
              <a:t>57 TB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memorije</a:t>
            </a:r>
            <a:endParaRPr lang="en-US" dirty="0"/>
          </a:p>
          <a:p>
            <a:r>
              <a:rPr lang="en-US" dirty="0" err="1"/>
              <a:t>Računalni</a:t>
            </a:r>
            <a:r>
              <a:rPr lang="en-US" dirty="0"/>
              <a:t> </a:t>
            </a:r>
            <a:r>
              <a:rPr lang="en-US" dirty="0" err="1"/>
              <a:t>klaster</a:t>
            </a:r>
            <a:r>
              <a:rPr lang="en-US" dirty="0"/>
              <a:t> </a:t>
            </a:r>
            <a:r>
              <a:rPr lang="en-US" dirty="0" err="1"/>
              <a:t>Padobran</a:t>
            </a:r>
            <a:endParaRPr lang="en-US" dirty="0"/>
          </a:p>
          <a:p>
            <a:pPr lvl="1"/>
            <a:r>
              <a:rPr lang="en-US" dirty="0" err="1"/>
              <a:t>uspostavljen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Vrančiću</a:t>
            </a:r>
            <a:endParaRPr lang="en-US" dirty="0"/>
          </a:p>
          <a:p>
            <a:pPr lvl="1"/>
            <a:r>
              <a:rPr lang="en-US" dirty="0"/>
              <a:t>6.400 CPU </a:t>
            </a:r>
            <a:r>
              <a:rPr lang="en-US" dirty="0" err="1"/>
              <a:t>jezgri</a:t>
            </a:r>
            <a:endParaRPr lang="en-US" dirty="0"/>
          </a:p>
          <a:p>
            <a:pPr lvl="1"/>
            <a:r>
              <a:rPr lang="en-US" dirty="0"/>
              <a:t>23,8 TB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memorije</a:t>
            </a:r>
            <a:endParaRPr lang="en-US" dirty="0"/>
          </a:p>
          <a:p>
            <a:pPr lvl="1"/>
            <a:r>
              <a:rPr lang="en-US" dirty="0"/>
              <a:t>464 TB </a:t>
            </a:r>
            <a:r>
              <a:rPr lang="en-US" dirty="0" err="1"/>
              <a:t>prostora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" name="Google Shape;166;p29">
            <a:extLst>
              <a:ext uri="{FF2B5EF4-FFF2-40B4-BE49-F238E27FC236}">
                <a16:creationId xmlns:a16="http://schemas.microsoft.com/office/drawing/2014/main" id="{4663F46D-E8D1-44E4-9C13-198161493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7204814" y="870169"/>
            <a:ext cx="1851722" cy="2276541"/>
          </a:xfrm>
          <a:prstGeom prst="rect">
            <a:avLst/>
          </a:prstGeom>
          <a:ln w="0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F24510-A5E5-415D-95DA-893951844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3156148" y="2883658"/>
            <a:ext cx="3924589" cy="1749065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284986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CDE8B-6052-4F82-A71C-0CECF06F3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Napredno</a:t>
            </a:r>
            <a:r>
              <a:rPr lang="en-US" dirty="0"/>
              <a:t> </a:t>
            </a:r>
            <a:r>
              <a:rPr lang="en-US" dirty="0" err="1"/>
              <a:t>računanje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CE490-C8F2-48D8-92EF-8DB283B6E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21.02.2024.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CBBA7-1E81-4D91-B241-B142F8F21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Razgovori u Srcu: Napredno računanje i strojno učenje</a:t>
            </a:r>
            <a:endParaRPr lang="hr-H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2FBAA-B5A6-4A55-926A-0AE102100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Podrška</a:t>
            </a:r>
            <a:endParaRPr lang="en-US" dirty="0"/>
          </a:p>
          <a:p>
            <a:pPr lvl="1"/>
            <a:r>
              <a:rPr lang="hr-HR" dirty="0">
                <a:hlinkClick r:id="rId2"/>
              </a:rPr>
              <a:t>Pristup i korištenje resursa Supek i Vrančić</a:t>
            </a:r>
            <a:endParaRPr lang="en-US" dirty="0"/>
          </a:p>
          <a:p>
            <a:pPr lvl="1"/>
            <a:r>
              <a:rPr lang="pl-PL" dirty="0">
                <a:hlinkClick r:id="rId3"/>
              </a:rPr>
              <a:t>Korištenje kontejnera na resursima za napredno računanje</a:t>
            </a:r>
            <a:endParaRPr lang="en-US" dirty="0"/>
          </a:p>
          <a:p>
            <a:pPr lvl="1"/>
            <a:r>
              <a:rPr lang="pl-PL" dirty="0">
                <a:hlinkClick r:id="rId4"/>
              </a:rPr>
              <a:t>Aplikacije za strojno učenje na resursu Supek</a:t>
            </a:r>
            <a:endParaRPr lang="en-US" dirty="0"/>
          </a:p>
          <a:p>
            <a:r>
              <a:rPr lang="en-US" dirty="0" err="1"/>
              <a:t>Alati</a:t>
            </a:r>
            <a:r>
              <a:rPr lang="en-US" dirty="0"/>
              <a:t>:</a:t>
            </a:r>
          </a:p>
          <a:p>
            <a:pPr lvl="1"/>
            <a:r>
              <a:rPr lang="en-US" dirty="0" err="1">
                <a:hlinkClick r:id="rId5"/>
              </a:rPr>
              <a:t>Dask</a:t>
            </a:r>
            <a:endParaRPr lang="en-US" dirty="0"/>
          </a:p>
          <a:p>
            <a:pPr lvl="1"/>
            <a:r>
              <a:rPr lang="en-US" dirty="0" err="1">
                <a:hlinkClick r:id="rId6"/>
              </a:rPr>
              <a:t>PyTorch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Ray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RELION</a:t>
            </a:r>
            <a:endParaRPr lang="en-US" dirty="0"/>
          </a:p>
          <a:p>
            <a:pPr lvl="1"/>
            <a:r>
              <a:rPr lang="en-US" dirty="0">
                <a:hlinkClick r:id="rId9"/>
              </a:rPr>
              <a:t>TensorFlow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00056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CDE8B-6052-4F82-A71C-0CECF06F3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Iskorištenje</a:t>
            </a:r>
            <a:r>
              <a:rPr lang="en-US" dirty="0"/>
              <a:t> po </a:t>
            </a:r>
            <a:r>
              <a:rPr lang="en-US" dirty="0" err="1"/>
              <a:t>znanstvenim</a:t>
            </a:r>
            <a:r>
              <a:rPr lang="en-US" dirty="0"/>
              <a:t> </a:t>
            </a:r>
            <a:r>
              <a:rPr lang="en-US" dirty="0" err="1"/>
              <a:t>područjima</a:t>
            </a:r>
            <a:endParaRPr lang="hr-H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B09178F-8945-464B-8B65-80D48FF5C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9796" y="1370013"/>
            <a:ext cx="5524408" cy="326231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CE490-C8F2-48D8-92EF-8DB283B6E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21.02.2024.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CBBA7-1E81-4D91-B241-B142F8F21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Razgovori u Srcu: Napredno računanje i strojno učenje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9509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CDE8B-6052-4F82-A71C-0CECF06F3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Iskorištenje</a:t>
            </a:r>
            <a:r>
              <a:rPr lang="en-US" dirty="0"/>
              <a:t> po </a:t>
            </a:r>
            <a:r>
              <a:rPr lang="en-US" dirty="0" err="1"/>
              <a:t>znanstvenim</a:t>
            </a:r>
            <a:r>
              <a:rPr lang="en-US" dirty="0"/>
              <a:t> </a:t>
            </a:r>
            <a:r>
              <a:rPr lang="en-US" dirty="0" err="1"/>
              <a:t>područjima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CE490-C8F2-48D8-92EF-8DB283B6E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21.02.2024.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CBBA7-1E81-4D91-B241-B142F8F21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Razgovori u Srcu: Napredno računanje i strojno učenje</a:t>
            </a:r>
            <a:endParaRPr lang="hr-HR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3E6D1F6-B404-40B8-B991-5E2E26C30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9796" y="1370013"/>
            <a:ext cx="5524408" cy="3262312"/>
          </a:xfrm>
        </p:spPr>
      </p:pic>
    </p:spTree>
    <p:extLst>
      <p:ext uri="{BB962C8B-B14F-4D97-AF65-F5344CB8AC3E}">
        <p14:creationId xmlns:p14="http://schemas.microsoft.com/office/powerpoint/2010/main" val="111562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CDE8B-6052-4F82-A71C-0CECF06F3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Iskorištenje</a:t>
            </a:r>
            <a:r>
              <a:rPr lang="en-US" dirty="0"/>
              <a:t> po </a:t>
            </a:r>
            <a:r>
              <a:rPr lang="en-US" dirty="0" err="1"/>
              <a:t>znanstvenim</a:t>
            </a:r>
            <a:r>
              <a:rPr lang="en-US" dirty="0"/>
              <a:t> </a:t>
            </a:r>
            <a:r>
              <a:rPr lang="en-US" dirty="0" err="1"/>
              <a:t>područjima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CE490-C8F2-48D8-92EF-8DB283B6E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21.02.2024.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CBBA7-1E81-4D91-B241-B142F8F21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Razgovori u Srcu: Napredno računanje i strojno učenje</a:t>
            </a:r>
            <a:endParaRPr lang="hr-HR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DDF07DF-B38D-437B-81E4-F1191F0B3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9796" y="1370013"/>
            <a:ext cx="5524408" cy="3262312"/>
          </a:xfrm>
        </p:spPr>
      </p:pic>
    </p:spTree>
    <p:extLst>
      <p:ext uri="{BB962C8B-B14F-4D97-AF65-F5344CB8AC3E}">
        <p14:creationId xmlns:p14="http://schemas.microsoft.com/office/powerpoint/2010/main" val="730426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6D3FD-DD36-41A4-961A-8CE826849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Supek</a:t>
            </a:r>
            <a:r>
              <a:rPr lang="en-US" dirty="0"/>
              <a:t> – </a:t>
            </a:r>
            <a:r>
              <a:rPr lang="en-US" dirty="0" err="1"/>
              <a:t>iskorištenje</a:t>
            </a:r>
            <a:r>
              <a:rPr lang="en-US" dirty="0"/>
              <a:t> GPU-ova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76D42-E1A1-40E2-94EE-FF1A9D8D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21.02.2024.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A0E16-51C8-47DF-BA15-D31871389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Razgovori u Srcu: Napredno računanje i strojno učenje</a:t>
            </a:r>
            <a:endParaRPr lang="hr-HR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8A0EE09-DB1A-4B3D-8051-9EA9FF62A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738" y="1411353"/>
            <a:ext cx="8310524" cy="2771709"/>
          </a:xfrm>
        </p:spPr>
      </p:pic>
    </p:spTree>
    <p:extLst>
      <p:ext uri="{BB962C8B-B14F-4D97-AF65-F5344CB8AC3E}">
        <p14:creationId xmlns:p14="http://schemas.microsoft.com/office/powerpoint/2010/main" val="605513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E9080-8C24-4ABE-878A-E8143E159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Udio</a:t>
            </a:r>
            <a:r>
              <a:rPr lang="en-US" dirty="0"/>
              <a:t> AI </a:t>
            </a:r>
            <a:r>
              <a:rPr lang="en-US" dirty="0" err="1"/>
              <a:t>projekata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3D2EA-9244-4861-9ACE-922AC5728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21.02.2024.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77A51-8BBA-4847-B6FF-4F1BFD0F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Razgovori u Srcu: Napredno računanje i strojno učenje</a:t>
            </a:r>
            <a:endParaRPr lang="hr-H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6F9A59-28C1-4E1B-A8B1-F831177A6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078" y="1114425"/>
            <a:ext cx="2573843" cy="17025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1EB167-0A3B-47FA-99DF-C6655515D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377" y="2494360"/>
            <a:ext cx="2573843" cy="19169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A54F7F-319B-4209-A58B-64FB2C287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6235" y="2453461"/>
            <a:ext cx="2573843" cy="195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31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FEB6B-A107-44A7-8C80-608F007A7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21.02.2024.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4094F-D424-473D-81DD-ED21345E3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Razgovori u Srcu: Napredno računanje i strojno učenje</a:t>
            </a:r>
            <a:endParaRPr lang="hr-HR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E3AB0D2-F671-4930-A032-D635A4DC4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990" y="366791"/>
            <a:ext cx="6938772" cy="4244103"/>
          </a:xfrm>
        </p:spPr>
      </p:pic>
    </p:spTree>
    <p:extLst>
      <p:ext uri="{BB962C8B-B14F-4D97-AF65-F5344CB8AC3E}">
        <p14:creationId xmlns:p14="http://schemas.microsoft.com/office/powerpoint/2010/main" val="89721045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Srce boje">
      <a:dk1>
        <a:srgbClr val="0C0C0C"/>
      </a:dk1>
      <a:lt1>
        <a:srgbClr val="FFFFFF"/>
      </a:lt1>
      <a:dk2>
        <a:srgbClr val="0C0C0C"/>
      </a:dk2>
      <a:lt2>
        <a:srgbClr val="FFFFFF"/>
      </a:lt2>
      <a:accent1>
        <a:srgbClr val="D71635"/>
      </a:accent1>
      <a:accent2>
        <a:srgbClr val="E39717"/>
      </a:accent2>
      <a:accent3>
        <a:srgbClr val="0095DA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rce_Tema1_16x9">
  <a:themeElements>
    <a:clrScheme name="Srce boje">
      <a:dk1>
        <a:srgbClr val="0C0C0C"/>
      </a:dk1>
      <a:lt1>
        <a:srgbClr val="FFFFFF"/>
      </a:lt1>
      <a:dk2>
        <a:srgbClr val="0C0C0C"/>
      </a:dk2>
      <a:lt2>
        <a:srgbClr val="FFFFFF"/>
      </a:lt2>
      <a:accent1>
        <a:srgbClr val="D71635"/>
      </a:accent1>
      <a:accent2>
        <a:srgbClr val="E39717"/>
      </a:accent2>
      <a:accent3>
        <a:srgbClr val="0095DA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Tema1_16x9" id="{476E04C6-ED46-4774-BC39-1C443F715698}" vid="{90F83EFC-DEE1-42FC-8BFD-555EDA227AE0}"/>
    </a:ext>
  </a:extLst>
</a:theme>
</file>

<file path=ppt/theme/theme3.xml><?xml version="1.0" encoding="utf-8"?>
<a:theme xmlns:a="http://schemas.openxmlformats.org/drawingml/2006/main" name="2_Srce_Tema1_16x9">
  <a:themeElements>
    <a:clrScheme name="Srce boje">
      <a:dk1>
        <a:srgbClr val="0C0C0C"/>
      </a:dk1>
      <a:lt1>
        <a:srgbClr val="FFFFFF"/>
      </a:lt1>
      <a:dk2>
        <a:srgbClr val="0C0C0C"/>
      </a:dk2>
      <a:lt2>
        <a:srgbClr val="FFFFFF"/>
      </a:lt2>
      <a:accent1>
        <a:srgbClr val="D71635"/>
      </a:accent1>
      <a:accent2>
        <a:srgbClr val="E39717"/>
      </a:accent2>
      <a:accent3>
        <a:srgbClr val="0095DA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Tema1_16x9" id="{476E04C6-ED46-4774-BC39-1C443F715698}" vid="{90F83EFC-DEE1-42FC-8BFD-555EDA227AE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254</Words>
  <Application>Microsoft Office PowerPoint</Application>
  <PresentationFormat>On-screen Show (16:9)</PresentationFormat>
  <Paragraphs>60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1_Custom Design</vt:lpstr>
      <vt:lpstr>1_Srce_Tema1_16x9</vt:lpstr>
      <vt:lpstr>2_Srce_Tema1_16x9</vt:lpstr>
      <vt:lpstr>Razgovori u Srcu: Napredno računanje i strojno učenje</vt:lpstr>
      <vt:lpstr>Napredno računanje</vt:lpstr>
      <vt:lpstr>Napredno računanje</vt:lpstr>
      <vt:lpstr>Iskorištenje po znanstvenim područjima</vt:lpstr>
      <vt:lpstr>Iskorištenje po znanstvenim područjima</vt:lpstr>
      <vt:lpstr>Iskorištenje po znanstvenim područjima</vt:lpstr>
      <vt:lpstr>Supek – iskorištenje GPU-ova</vt:lpstr>
      <vt:lpstr>Udio AI projekata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Srce Café: Srijeda s naprednim računanjem</dc:title>
  <dc:creator>prezentacija</dc:creator>
  <cp:lastModifiedBy>eimamagi</cp:lastModifiedBy>
  <cp:revision>41</cp:revision>
  <dcterms:modified xsi:type="dcterms:W3CDTF">2024-02-21T08:45:12Z</dcterms:modified>
</cp:coreProperties>
</file>