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9" r:id="rId4"/>
    <p:sldId id="262" r:id="rId5"/>
    <p:sldId id="263" r:id="rId6"/>
    <p:sldId id="266" r:id="rId7"/>
    <p:sldId id="261" r:id="rId8"/>
    <p:sldId id="265" r:id="rId9"/>
    <p:sldId id="264" r:id="rId10"/>
    <p:sldId id="269" r:id="rId11"/>
    <p:sldId id="268" r:id="rId12"/>
    <p:sldId id="267" r:id="rId13"/>
    <p:sldId id="270" r:id="rId14"/>
    <p:sldId id="274" r:id="rId15"/>
    <p:sldId id="273" r:id="rId16"/>
    <p:sldId id="272" r:id="rId17"/>
    <p:sldId id="271" r:id="rId18"/>
    <p:sldId id="278" r:id="rId19"/>
    <p:sldId id="277" r:id="rId20"/>
    <p:sldId id="276" r:id="rId21"/>
    <p:sldId id="275" r:id="rId22"/>
    <p:sldId id="279" r:id="rId23"/>
    <p:sldId id="280" r:id="rId24"/>
    <p:sldId id="284" r:id="rId25"/>
    <p:sldId id="283" r:id="rId26"/>
    <p:sldId id="281" r:id="rId27"/>
    <p:sldId id="282" r:id="rId28"/>
    <p:sldId id="287" r:id="rId29"/>
    <p:sldId id="285" r:id="rId30"/>
    <p:sldId id="288" r:id="rId31"/>
    <p:sldId id="286" r:id="rId32"/>
    <p:sldId id="257" r:id="rId33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87" d="100"/>
          <a:sy n="87" d="100"/>
        </p:scale>
        <p:origin x="704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26.2.2024.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http://www.srce.unizg.hr/en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6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D68-00C3-4736-A054-845F5D7E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F94DF-CEB0-493E-9D2A-9FF48581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691289" y="2939603"/>
            <a:ext cx="270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78" y="4035669"/>
            <a:ext cx="712422" cy="281522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392205" y="2939603"/>
            <a:ext cx="28379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 License </a:t>
            </a:r>
            <a:r>
              <a:rPr lang="en-US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 </a:t>
            </a: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711" y="3712303"/>
            <a:ext cx="11514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www.srce.unizg.hr/en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752476" y="3712303"/>
            <a:ext cx="2117422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68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312548" y="3712303"/>
            <a:ext cx="14574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www.srce.unizg.hr/oa-and-oer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5A2C9-046E-4988-A05A-AFB9A6A346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55" y="2841474"/>
            <a:ext cx="1131585" cy="62714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5585493-226D-4AA3-9405-7B0FD749B34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022" y="4037121"/>
            <a:ext cx="796331" cy="27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7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DOGAĐANJA</a:t>
            </a:r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" TargetMode="External"/><Relationship Id="rId2" Type="http://schemas.openxmlformats.org/officeDocument/2006/relationships/hyperlink" Target="https://administracija.aaiedu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aiedu.hr/o-sustavu/imenicke-sheme/sifrarnici" TargetMode="External"/><Relationship Id="rId4" Type="http://schemas.openxmlformats.org/officeDocument/2006/relationships/hyperlink" Target="https://www.aaiedu.hr/o-sustavu/imenicke-sheme/shem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j.aaiedu.hr/" TargetMode="External"/><Relationship Id="rId2" Type="http://schemas.openxmlformats.org/officeDocument/2006/relationships/hyperlink" Target="https://f-ticks.aaiedu.hr/statisti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iedu.hr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C58-F8E1-4DB3-A5B0-38EBDE1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13" y="1728467"/>
            <a:ext cx="6512699" cy="1125140"/>
          </a:xfrm>
        </p:spPr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– Croatian identity federation, ESI, ESC, etc..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3EA3E-FC57-4707-B795-8EA705DBB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679545"/>
            <a:ext cx="5915025" cy="524651"/>
          </a:xfrm>
        </p:spPr>
        <p:txBody>
          <a:bodyPr/>
          <a:lstStyle/>
          <a:p>
            <a:r>
              <a:rPr lang="en-GB" dirty="0"/>
              <a:t>Zagreb, 26. 02. 2024. Mijo </a:t>
            </a:r>
            <a:r>
              <a:rPr lang="en-GB" dirty="0" err="1"/>
              <a:t>Đerek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2800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233 home institutions (identity providers)</a:t>
            </a:r>
          </a:p>
          <a:p>
            <a:pPr marL="172800" indent="-172800">
              <a:spcBef>
                <a:spcPts val="751"/>
              </a:spcBef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latin typeface="Arial"/>
              </a:rPr>
              <a:t>over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sz="1600" spc="-1" dirty="0">
                <a:solidFill>
                  <a:srgbClr val="000000"/>
                </a:solidFill>
                <a:latin typeface="Arial"/>
              </a:rPr>
              <a:t>to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9</a:t>
            </a:r>
            <a:r>
              <a:rPr lang="en-GB" sz="1600" spc="-1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0K e-identities</a:t>
            </a:r>
          </a:p>
          <a:p>
            <a:pPr marL="172800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service</a:t>
            </a:r>
            <a:r>
              <a:rPr lang="hr-HR" sz="1600" spc="-1" dirty="0">
                <a:solidFill>
                  <a:srgbClr val="000000"/>
                </a:solidFill>
                <a:latin typeface="Arial"/>
              </a:rPr>
              <a:t>s</a:t>
            </a:r>
          </a:p>
          <a:p>
            <a:pPr marL="429968" lvl="1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11</a:t>
            </a:r>
            <a:r>
              <a:rPr lang="hr-HR" sz="1600" spc="-1" dirty="0">
                <a:solidFill>
                  <a:srgbClr val="000000"/>
                </a:solidFill>
                <a:latin typeface="Arial"/>
              </a:rPr>
              <a:t>6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network access services (RADIUS)</a:t>
            </a:r>
            <a:endParaRPr lang="hr-HR" sz="1600" spc="-1" dirty="0">
              <a:solidFill>
                <a:srgbClr val="000000"/>
              </a:solidFill>
              <a:latin typeface="Arial"/>
            </a:endParaRPr>
          </a:p>
          <a:p>
            <a:pPr marL="429968" lvl="1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8</a:t>
            </a:r>
            <a:r>
              <a:rPr lang="hr-HR" sz="1600" spc="-1" dirty="0">
                <a:solidFill>
                  <a:srgbClr val="000000"/>
                </a:solidFill>
                <a:latin typeface="Arial"/>
              </a:rPr>
              <a:t>62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web applications (SSO)</a:t>
            </a:r>
          </a:p>
          <a:p>
            <a:pPr marL="172800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in 2023. over 1B successful RADIUS authentications</a:t>
            </a:r>
          </a:p>
          <a:p>
            <a:pPr marL="172800" indent="-172800">
              <a:spcBef>
                <a:spcPts val="751"/>
              </a:spcBef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Arial"/>
              </a:rPr>
              <a:t>in last 30 days:</a:t>
            </a:r>
          </a:p>
          <a:p>
            <a:pPr marL="360000" indent="-172800">
              <a:spcBef>
                <a:spcPts val="751"/>
              </a:spcBef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latin typeface="Arial"/>
              </a:rPr>
              <a:t>88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M+ successful RADIUS authentications</a:t>
            </a:r>
          </a:p>
          <a:p>
            <a:pPr marL="360000" indent="-172800">
              <a:spcBef>
                <a:spcPts val="751"/>
              </a:spcBef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latin typeface="Arial"/>
              </a:rPr>
              <a:t>6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M successful SSO authentications</a:t>
            </a:r>
          </a:p>
          <a:p>
            <a:pPr marL="360000" indent="-172800">
              <a:spcBef>
                <a:spcPts val="751"/>
              </a:spcBef>
              <a:buFont typeface="Arial"/>
              <a:buChar char="•"/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187200" indent="0">
              <a:spcBef>
                <a:spcPts val="751"/>
              </a:spcBef>
              <a:buNone/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859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43CA2A1-ACC4-46B6-AC30-B0D5C6A88BB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18051" y="192104"/>
            <a:ext cx="8038769" cy="4437876"/>
          </a:xfrm>
          <a:prstGeom prst="rect">
            <a:avLst/>
          </a:prstGeom>
          <a:ln w="0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85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home institution – identity provider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4FF698-4328-4BE6-B8AB-15521A8031DA}"/>
              </a:ext>
            </a:extLst>
          </p:cNvPr>
          <p:cNvGrpSpPr/>
          <p:nvPr/>
        </p:nvGrpSpPr>
        <p:grpSpPr>
          <a:xfrm>
            <a:off x="635847" y="1286172"/>
            <a:ext cx="7879502" cy="3346154"/>
            <a:chOff x="635847" y="1286172"/>
            <a:chExt cx="7879502" cy="3346154"/>
          </a:xfrm>
        </p:grpSpPr>
        <p:sp>
          <p:nvSpPr>
            <p:cNvPr id="27" name="Oval 3">
              <a:extLst>
                <a:ext uri="{FF2B5EF4-FFF2-40B4-BE49-F238E27FC236}">
                  <a16:creationId xmlns:a16="http://schemas.microsoft.com/office/drawing/2014/main" id="{2584A470-2007-4EEF-9867-B5A41FB3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553" y="3695052"/>
              <a:ext cx="1874958" cy="535585"/>
            </a:xfrm>
            <a:prstGeom prst="ellipse">
              <a:avLst/>
            </a:prstGeom>
            <a:solidFill>
              <a:srgbClr val="DCACC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3B97F467-55C0-4433-8C7C-0C127BD03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845" y="1729156"/>
              <a:ext cx="1281161" cy="220365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4D01B4DE-B158-4266-BFF2-EF3EE8D7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229" y="2349834"/>
              <a:ext cx="1356735" cy="419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49C1B742-BB48-486B-A59E-C0222093D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229" y="2980522"/>
              <a:ext cx="1356735" cy="41795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6AF578D9-5D27-4535-BA0F-61EEF87D8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6946" y="2578834"/>
              <a:ext cx="809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65066700-F362-4ECF-ABB7-7FEC647BF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43761" y="3129435"/>
              <a:ext cx="885297" cy="75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2E33BE25-9225-439F-85C7-423C2969A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1469" y="1914358"/>
              <a:ext cx="1284760" cy="64570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Line 10">
              <a:extLst>
                <a:ext uri="{FF2B5EF4-FFF2-40B4-BE49-F238E27FC236}">
                  <a16:creationId xmlns:a16="http://schemas.microsoft.com/office/drawing/2014/main" id="{643A531C-9FCA-4D78-AF5A-EADA92A28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02534" y="2158374"/>
              <a:ext cx="1446705" cy="1029875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559D5F0-C1BF-4E79-9AE1-107F012CD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433" y="1372516"/>
              <a:ext cx="4332916" cy="32598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DCF21D55-0CB0-4E2D-9673-B24A588EC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803" y="2402391"/>
              <a:ext cx="1281161" cy="28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r-HR" dirty="0">
                  <a:cs typeface="Arial" charset="0"/>
                </a:rPr>
                <a:t>RADIUS</a:t>
              </a:r>
            </a:p>
          </p:txBody>
        </p:sp>
        <p:sp>
          <p:nvSpPr>
            <p:cNvPr id="37" name="Text Box 13">
              <a:extLst>
                <a:ext uri="{FF2B5EF4-FFF2-40B4-BE49-F238E27FC236}">
                  <a16:creationId xmlns:a16="http://schemas.microsoft.com/office/drawing/2014/main" id="{9661A8E9-B88C-4A30-8B02-699011D11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655" y="3031828"/>
              <a:ext cx="1507884" cy="28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r-HR" dirty="0">
                  <a:cs typeface="Arial" charset="0"/>
                </a:rPr>
                <a:t>AOSI - WS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9E7DB008-7E8B-48BA-93C4-406E88A09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8851" y="2824101"/>
              <a:ext cx="1281161" cy="28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r-HR">
                  <a:cs typeface="Arial" charset="0"/>
                </a:rPr>
                <a:t>LDAP</a:t>
              </a:r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2811126A-520D-4C6E-B996-D1690E07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170" y="3810178"/>
              <a:ext cx="1874958" cy="535585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0" name="Line 16">
              <a:extLst>
                <a:ext uri="{FF2B5EF4-FFF2-40B4-BE49-F238E27FC236}">
                  <a16:creationId xmlns:a16="http://schemas.microsoft.com/office/drawing/2014/main" id="{CE440FF8-B326-4DBF-828C-FE6E7A854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739" y="3405987"/>
              <a:ext cx="255513" cy="416705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id="{5D124AA2-8CB9-433E-B407-28C55F2E9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84" y="3907785"/>
              <a:ext cx="1849767" cy="28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r-HR">
                  <a:cs typeface="Arial" charset="0"/>
                </a:rPr>
                <a:t>AOSI - Web</a:t>
              </a:r>
            </a:p>
          </p:txBody>
        </p:sp>
        <p:sp>
          <p:nvSpPr>
            <p:cNvPr id="42" name="Cloud">
              <a:extLst>
                <a:ext uri="{FF2B5EF4-FFF2-40B4-BE49-F238E27FC236}">
                  <a16:creationId xmlns:a16="http://schemas.microsoft.com/office/drawing/2014/main" id="{8FDCA06F-31E0-4E9C-B023-20E77B16937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35847" y="1286172"/>
              <a:ext cx="2855622" cy="1248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68 h 21600"/>
                <a:gd name="T14" fmla="*/ 17081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9D3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8580" tIns="34290" rIns="68580" bIns="34290"/>
            <a:lstStyle/>
            <a:p>
              <a:pPr algn="ctr" defTabSz="914400">
                <a:lnSpc>
                  <a:spcPct val="90000"/>
                </a:lnSpc>
              </a:pPr>
              <a:endParaRPr lang="hr-HR" sz="1100" dirty="0">
                <a:latin typeface="Tahoma" pitchFamily="34" charset="0"/>
                <a:cs typeface="Arial" charset="0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hr-HR" sz="1500" b="1" dirty="0" err="1">
                  <a:cs typeface="Arial" charset="0"/>
                </a:rPr>
                <a:t>AAI@EduHr</a:t>
              </a:r>
              <a:endParaRPr lang="en-US" sz="1500" b="1" dirty="0">
                <a:cs typeface="Arial" charset="0"/>
              </a:endParaRPr>
            </a:p>
          </p:txBody>
        </p:sp>
        <p:sp>
          <p:nvSpPr>
            <p:cNvPr id="43" name="Line 19">
              <a:extLst>
                <a:ext uri="{FF2B5EF4-FFF2-40B4-BE49-F238E27FC236}">
                  <a16:creationId xmlns:a16="http://schemas.microsoft.com/office/drawing/2014/main" id="{E6127178-E033-438B-8FDC-DF2E37C85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8693" y="3424757"/>
              <a:ext cx="183537" cy="289066"/>
            </a:xfrm>
            <a:prstGeom prst="line">
              <a:avLst/>
            </a:prstGeom>
            <a:noFill/>
            <a:ln w="38100">
              <a:solidFill>
                <a:srgbClr val="DCACC4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4" name="Text Box 20">
              <a:extLst>
                <a:ext uri="{FF2B5EF4-FFF2-40B4-BE49-F238E27FC236}">
                  <a16:creationId xmlns:a16="http://schemas.microsoft.com/office/drawing/2014/main" id="{AADA6186-A850-4C14-9B51-2CD64EEEC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12" y="1370014"/>
              <a:ext cx="2472353" cy="25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hr-HR" b="1" dirty="0" err="1">
                  <a:cs typeface="Arial" charset="0"/>
                </a:rPr>
                <a:t>IdP</a:t>
              </a:r>
              <a:endParaRPr lang="hr-HR" b="1" dirty="0">
                <a:cs typeface="Arial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020096-1ADE-4E45-BE63-573D7DE82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078" y="2804080"/>
              <a:ext cx="2915002" cy="17343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68580" tIns="34290" rIns="68580" bIns="34290" anchor="ctr"/>
            <a:lstStyle/>
            <a:p>
              <a:pPr algn="ctr" defTabSz="914400">
                <a:lnSpc>
                  <a:spcPct val="90000"/>
                </a:lnSpc>
              </a:pPr>
              <a:endParaRPr lang="sr-Latn-CS" sz="11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Cloud">
              <a:extLst>
                <a:ext uri="{FF2B5EF4-FFF2-40B4-BE49-F238E27FC236}">
                  <a16:creationId xmlns:a16="http://schemas.microsoft.com/office/drawing/2014/main" id="{A2D6573F-3017-4517-B6FE-FF0FE902312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073839" y="2875194"/>
              <a:ext cx="1840709" cy="8050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68 h 21600"/>
                <a:gd name="T14" fmla="*/ 17081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8580" tIns="34290" rIns="68580" bIns="34290"/>
            <a:lstStyle/>
            <a:p>
              <a:pPr algn="ctr" defTabSz="914400">
                <a:lnSpc>
                  <a:spcPct val="90000"/>
                </a:lnSpc>
              </a:pPr>
              <a:endParaRPr lang="hr-HR" sz="1100" dirty="0">
                <a:latin typeface="Tahoma" pitchFamily="34" charset="0"/>
                <a:cs typeface="Arial" charset="0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hr-HR" sz="1500" b="1" dirty="0">
                  <a:cs typeface="Arial" charset="0"/>
                </a:rPr>
                <a:t>Office 365</a:t>
              </a:r>
              <a:endParaRPr lang="en-US" sz="1500" b="1" dirty="0">
                <a:cs typeface="Arial" charset="0"/>
              </a:endParaRPr>
            </a:p>
          </p:txBody>
        </p:sp>
        <p:sp>
          <p:nvSpPr>
            <p:cNvPr id="47" name="Cloud">
              <a:extLst>
                <a:ext uri="{FF2B5EF4-FFF2-40B4-BE49-F238E27FC236}">
                  <a16:creationId xmlns:a16="http://schemas.microsoft.com/office/drawing/2014/main" id="{BC29815A-6E9A-4EB3-9711-1FED48CF0376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613099" y="3733467"/>
              <a:ext cx="1840709" cy="8050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68 h 21600"/>
                <a:gd name="T14" fmla="*/ 17081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8580" tIns="34290" rIns="68580" bIns="34290"/>
            <a:lstStyle/>
            <a:p>
              <a:pPr algn="ctr" defTabSz="914400">
                <a:lnSpc>
                  <a:spcPct val="90000"/>
                </a:lnSpc>
              </a:pPr>
              <a:endParaRPr lang="hr-HR" sz="1100" dirty="0">
                <a:latin typeface="Tahoma" pitchFamily="34" charset="0"/>
                <a:cs typeface="Arial" charset="0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hr-HR" sz="1500" b="1" dirty="0">
                  <a:cs typeface="Arial" charset="0"/>
                </a:rPr>
                <a:t>Google</a:t>
              </a:r>
              <a:endParaRPr lang="en-US" sz="1500" b="1" dirty="0">
                <a:cs typeface="Arial" charset="0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CB6A9BFC-C0F4-4CEC-A3FF-2748C2471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8306" y="3273341"/>
              <a:ext cx="782001" cy="4356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CBB569E3-870E-4D0C-B67C-B77218363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910" y="3382195"/>
              <a:ext cx="1363932" cy="550616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0" name="Line 10">
              <a:extLst>
                <a:ext uri="{FF2B5EF4-FFF2-40B4-BE49-F238E27FC236}">
                  <a16:creationId xmlns:a16="http://schemas.microsoft.com/office/drawing/2014/main" id="{4EF125ED-86E3-4944-B264-B056FF513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88851" y="2466450"/>
              <a:ext cx="321212" cy="145629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" name="Line 10">
              <a:extLst>
                <a:ext uri="{FF2B5EF4-FFF2-40B4-BE49-F238E27FC236}">
                  <a16:creationId xmlns:a16="http://schemas.microsoft.com/office/drawing/2014/main" id="{5E619C7F-150F-4756-8929-9E9917AA9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5804" y="2583840"/>
              <a:ext cx="253614" cy="396681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00482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home institution – identity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All components are available as installation packages for Debian </a:t>
            </a:r>
            <a:r>
              <a:rPr lang="en-GB" sz="1600" dirty="0" err="1"/>
              <a:t>linux</a:t>
            </a:r>
            <a:r>
              <a:rPr lang="en-GB" sz="1600" dirty="0"/>
              <a:t>.</a:t>
            </a:r>
          </a:p>
          <a:p>
            <a:r>
              <a:rPr lang="en-GB" sz="1600" dirty="0"/>
              <a:t>LDAP directory</a:t>
            </a:r>
          </a:p>
          <a:p>
            <a:pPr lvl="1"/>
            <a:r>
              <a:rPr lang="en-GB" sz="1400" dirty="0"/>
              <a:t>a hierarchical database used to </a:t>
            </a:r>
            <a:r>
              <a:rPr lang="en-GB" sz="1400" dirty="0" err="1"/>
              <a:t>strore</a:t>
            </a:r>
            <a:r>
              <a:rPr lang="en-GB" sz="1400" dirty="0"/>
              <a:t> all user data (e-identities)</a:t>
            </a:r>
          </a:p>
          <a:p>
            <a:pPr lvl="1"/>
            <a:r>
              <a:rPr lang="en-GB" sz="1400" dirty="0" err="1"/>
              <a:t>hrEduOrg</a:t>
            </a:r>
            <a:r>
              <a:rPr lang="en-GB" sz="1400" dirty="0"/>
              <a:t> and </a:t>
            </a:r>
            <a:r>
              <a:rPr lang="en-GB" sz="1400" dirty="0" err="1"/>
              <a:t>hrEduPerson</a:t>
            </a:r>
            <a:r>
              <a:rPr lang="en-GB" sz="1400" dirty="0"/>
              <a:t> schemas</a:t>
            </a:r>
          </a:p>
          <a:p>
            <a:pPr lvl="1"/>
            <a:r>
              <a:rPr lang="en-GB" sz="1400" dirty="0" err="1"/>
              <a:t>OpenLDAP</a:t>
            </a:r>
            <a:endParaRPr lang="en-GB" sz="1400" dirty="0"/>
          </a:p>
          <a:p>
            <a:r>
              <a:rPr lang="en-GB" sz="1600" dirty="0"/>
              <a:t>RADIUS server</a:t>
            </a:r>
          </a:p>
          <a:p>
            <a:pPr lvl="1"/>
            <a:r>
              <a:rPr lang="en-GB" sz="1400" dirty="0"/>
              <a:t>Implements RADIUS protocol</a:t>
            </a:r>
          </a:p>
          <a:p>
            <a:pPr lvl="1"/>
            <a:r>
              <a:rPr lang="en-GB" sz="1400" dirty="0"/>
              <a:t>Used by central RADIUS servers to authenticate users</a:t>
            </a:r>
          </a:p>
          <a:p>
            <a:pPr lvl="1"/>
            <a:r>
              <a:rPr lang="en-GB" sz="1400" dirty="0"/>
              <a:t>Can be used as SP (service provider) for local services</a:t>
            </a:r>
          </a:p>
          <a:p>
            <a:pPr lvl="2"/>
            <a:r>
              <a:rPr lang="en-GB" sz="1200" dirty="0"/>
              <a:t>Local </a:t>
            </a:r>
            <a:r>
              <a:rPr lang="en-GB" sz="1200" dirty="0" err="1"/>
              <a:t>eduroam</a:t>
            </a:r>
            <a:r>
              <a:rPr lang="en-GB" sz="1200" dirty="0"/>
              <a:t> access points</a:t>
            </a:r>
          </a:p>
          <a:p>
            <a:pPr lvl="2"/>
            <a:r>
              <a:rPr lang="en-GB" sz="1200" dirty="0"/>
              <a:t>PAM RADIUS (</a:t>
            </a:r>
            <a:r>
              <a:rPr lang="en-GB" sz="1200" dirty="0" err="1"/>
              <a:t>ssh</a:t>
            </a:r>
            <a:r>
              <a:rPr lang="en-GB" sz="1200" dirty="0"/>
              <a:t>, mail…)</a:t>
            </a:r>
          </a:p>
          <a:p>
            <a:pPr lvl="1"/>
            <a:r>
              <a:rPr lang="en-GB" sz="1400" dirty="0" err="1"/>
              <a:t>FreeRADIUS</a:t>
            </a:r>
            <a:endParaRPr lang="en-GB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760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home institution – identity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AOSI web service</a:t>
            </a:r>
          </a:p>
          <a:p>
            <a:pPr lvl="1"/>
            <a:r>
              <a:rPr lang="en-GB" sz="1400" dirty="0"/>
              <a:t>Written in </a:t>
            </a:r>
            <a:r>
              <a:rPr lang="en-GB" sz="1400" dirty="0" err="1"/>
              <a:t>perl</a:t>
            </a:r>
            <a:endParaRPr lang="en-GB" sz="1400" dirty="0"/>
          </a:p>
          <a:p>
            <a:pPr lvl="1"/>
            <a:r>
              <a:rPr lang="en-GB" sz="1400" dirty="0"/>
              <a:t>Implements SOAP over HTTPS</a:t>
            </a:r>
          </a:p>
          <a:p>
            <a:pPr lvl="1"/>
            <a:r>
              <a:rPr lang="en-GB" sz="1400" dirty="0"/>
              <a:t>Implements some rules that can’t be implemented using </a:t>
            </a:r>
            <a:r>
              <a:rPr lang="en-GB" sz="1400" dirty="0" err="1"/>
              <a:t>OpenLDAP</a:t>
            </a:r>
            <a:endParaRPr lang="en-GB" sz="1400" dirty="0"/>
          </a:p>
          <a:p>
            <a:pPr lvl="1"/>
            <a:r>
              <a:rPr lang="en-GB" sz="1400" dirty="0"/>
              <a:t>Directory administration, delegation of user privileges, data validation: checks semantic and syntax for some attributes</a:t>
            </a:r>
          </a:p>
          <a:p>
            <a:pPr lvl="1"/>
            <a:r>
              <a:rPr lang="en-GB" sz="1400" dirty="0"/>
              <a:t>Vocabularies</a:t>
            </a:r>
          </a:p>
          <a:p>
            <a:pPr lvl="1"/>
            <a:r>
              <a:rPr lang="en-GB" sz="1400" dirty="0"/>
              <a:t>Used by SSO to authenticate users</a:t>
            </a:r>
          </a:p>
          <a:p>
            <a:pPr lvl="1"/>
            <a:r>
              <a:rPr lang="en-GB" sz="1400" dirty="0"/>
              <a:t>If user is successfully authenticated sends user data to the SSO</a:t>
            </a:r>
          </a:p>
          <a:p>
            <a:pPr lvl="1"/>
            <a:r>
              <a:rPr lang="en-GB" sz="1400" dirty="0"/>
              <a:t>Extendable - plugins can be used for synchronisation – data provisioning with any IS (O365, Google, MSAD,…)</a:t>
            </a:r>
          </a:p>
          <a:p>
            <a:pPr lvl="1"/>
            <a:r>
              <a:rPr lang="en-GB" sz="1400" dirty="0"/>
              <a:t>enables directory administration using Information System of Higher Education Institutions - ISVU</a:t>
            </a:r>
          </a:p>
          <a:p>
            <a:r>
              <a:rPr lang="en-GB" sz="1600" dirty="0"/>
              <a:t>AOSI web interface</a:t>
            </a:r>
          </a:p>
          <a:p>
            <a:pPr lvl="1"/>
            <a:r>
              <a:rPr lang="en-GB" sz="1375" dirty="0"/>
              <a:t>Web application used for directory administration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65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Plugins for AOSI web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23DC07-7A6C-44A3-BDAB-C10204E02975}"/>
              </a:ext>
            </a:extLst>
          </p:cNvPr>
          <p:cNvGrpSpPr/>
          <p:nvPr/>
        </p:nvGrpSpPr>
        <p:grpSpPr>
          <a:xfrm>
            <a:off x="6223710" y="1773001"/>
            <a:ext cx="1488054" cy="817718"/>
            <a:chOff x="3857333" y="1140743"/>
            <a:chExt cx="1488054" cy="817718"/>
          </a:xfrm>
        </p:grpSpPr>
        <p:graphicFrame>
          <p:nvGraphicFramePr>
            <p:cNvPr id="34" name="Object 25">
              <a:extLst>
                <a:ext uri="{FF2B5EF4-FFF2-40B4-BE49-F238E27FC236}">
                  <a16:creationId xmlns:a16="http://schemas.microsoft.com/office/drawing/2014/main" id="{C5FCDA32-81E5-42BC-8E4E-66390E01F8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592109"/>
                </p:ext>
              </p:extLst>
            </p:nvPr>
          </p:nvGraphicFramePr>
          <p:xfrm>
            <a:off x="3857333" y="1140743"/>
            <a:ext cx="1488054" cy="817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" name="Visio" r:id="rId3" imgW="2008967" imgH="1417162" progId="">
                    <p:embed/>
                  </p:oleObj>
                </mc:Choice>
                <mc:Fallback>
                  <p:oleObj name="Visio" r:id="rId3" imgW="2008967" imgH="1417162" progId="">
                    <p:embed/>
                    <p:pic>
                      <p:nvPicPr>
                        <p:cNvPr id="3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333" y="1140743"/>
                          <a:ext cx="1488054" cy="817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44D2DF6D-9DE7-4358-AF30-CFBF01677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240" y="1437601"/>
              <a:ext cx="75509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pPr defTabSz="91440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r-HR" sz="1700" dirty="0">
                  <a:latin typeface="Calibri" pitchFamily="34" charset="0"/>
                  <a:cs typeface="Arial" charset="0"/>
                </a:rPr>
                <a:t>ISVU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81F3E9-38C3-407E-8D43-72DB1E0F2EE5}"/>
              </a:ext>
            </a:extLst>
          </p:cNvPr>
          <p:cNvGrpSpPr/>
          <p:nvPr/>
        </p:nvGrpSpPr>
        <p:grpSpPr>
          <a:xfrm>
            <a:off x="5422810" y="1002665"/>
            <a:ext cx="3160712" cy="3607739"/>
            <a:chOff x="5422810" y="1002665"/>
            <a:chExt cx="3160712" cy="3607739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B9953B5F-CA65-4B15-9C9F-E2C524A96A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132357"/>
                </p:ext>
              </p:extLst>
            </p:nvPr>
          </p:nvGraphicFramePr>
          <p:xfrm>
            <a:off x="6742298" y="1002665"/>
            <a:ext cx="409090" cy="540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" name="Visio" r:id="rId5" imgW="2266916" imgH="3005915" progId="">
                    <p:embed/>
                  </p:oleObj>
                </mc:Choice>
                <mc:Fallback>
                  <p:oleObj name="Visio" r:id="rId5" imgW="2266916" imgH="3005915" progId="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2298" y="1002665"/>
                          <a:ext cx="409090" cy="54085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571D56C6-F008-4765-A8CF-0053EF0C9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953" y="2733999"/>
              <a:ext cx="1646258" cy="388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B2B200"/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80" tIns="34290" rIns="68580" bIns="34290" anchor="ctr"/>
            <a:lstStyle/>
            <a:p>
              <a:pPr algn="ctr" defTabSz="914400" eaLnBrk="1" hangingPunct="1">
                <a:lnSpc>
                  <a:spcPct val="90000"/>
                </a:lnSpc>
              </a:pPr>
              <a:r>
                <a:rPr lang="hr-HR" sz="1700" dirty="0">
                  <a:latin typeface="Calibri" pitchFamily="34" charset="0"/>
                  <a:cs typeface="Arial" charset="0"/>
                </a:rPr>
                <a:t>AOSI-WS</a:t>
              </a:r>
            </a:p>
          </p:txBody>
        </p:sp>
        <p:cxnSp>
          <p:nvCxnSpPr>
            <p:cNvPr id="26" name="AutoShape 12">
              <a:extLst>
                <a:ext uri="{FF2B5EF4-FFF2-40B4-BE49-F238E27FC236}">
                  <a16:creationId xmlns:a16="http://schemas.microsoft.com/office/drawing/2014/main" id="{38BA53EB-6DC1-4E0D-B586-E4D0A65E1B0C}"/>
                </a:ext>
              </a:extLst>
            </p:cNvPr>
            <p:cNvCxnSpPr>
              <a:cxnSpLocks noChangeShapeType="1"/>
              <a:stCxn id="25" idx="2"/>
            </p:cNvCxnSpPr>
            <p:nvPr/>
          </p:nvCxnSpPr>
          <p:spPr bwMode="auto">
            <a:xfrm flipH="1">
              <a:off x="6255129" y="3122361"/>
              <a:ext cx="733503" cy="5079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14">
              <a:extLst>
                <a:ext uri="{FF2B5EF4-FFF2-40B4-BE49-F238E27FC236}">
                  <a16:creationId xmlns:a16="http://schemas.microsoft.com/office/drawing/2014/main" id="{F3282A0F-0125-417A-BAEB-A6A9EC815509}"/>
                </a:ext>
              </a:extLst>
            </p:cNvPr>
            <p:cNvCxnSpPr>
              <a:cxnSpLocks noChangeShapeType="1"/>
              <a:endCxn id="25" idx="0"/>
            </p:cNvCxnSpPr>
            <p:nvPr/>
          </p:nvCxnSpPr>
          <p:spPr bwMode="auto">
            <a:xfrm>
              <a:off x="6967737" y="2478381"/>
              <a:ext cx="20894" cy="2556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15">
              <a:extLst>
                <a:ext uri="{FF2B5EF4-FFF2-40B4-BE49-F238E27FC236}">
                  <a16:creationId xmlns:a16="http://schemas.microsoft.com/office/drawing/2014/main" id="{5A52F6CD-D278-436C-B540-E72CCE65C46F}"/>
                </a:ext>
              </a:extLst>
            </p:cNvPr>
            <p:cNvCxnSpPr>
              <a:cxnSpLocks noChangeShapeType="1"/>
              <a:stCxn id="25" idx="2"/>
            </p:cNvCxnSpPr>
            <p:nvPr/>
          </p:nvCxnSpPr>
          <p:spPr bwMode="auto">
            <a:xfrm>
              <a:off x="6988632" y="3122361"/>
              <a:ext cx="812682" cy="5079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92B4ED13-6651-448D-A745-D5A54F489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6127" y="3630305"/>
              <a:ext cx="1478003" cy="824996"/>
              <a:chOff x="3787" y="3021"/>
              <a:chExt cx="1344" cy="752"/>
            </a:xfrm>
          </p:grpSpPr>
          <p:graphicFrame>
            <p:nvGraphicFramePr>
              <p:cNvPr id="38" name="Object 10">
                <a:extLst>
                  <a:ext uri="{FF2B5EF4-FFF2-40B4-BE49-F238E27FC236}">
                    <a16:creationId xmlns:a16="http://schemas.microsoft.com/office/drawing/2014/main" id="{748BEB90-119F-4DF3-8CCB-76829E45BA3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87" y="3021"/>
              <a:ext cx="1344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" name="Visio" r:id="rId7" imgW="2008967" imgH="1417162" progId="">
                      <p:embed/>
                    </p:oleObj>
                  </mc:Choice>
                  <mc:Fallback>
                    <p:oleObj name="Visio" r:id="rId7" imgW="2008967" imgH="1417162" progId="">
                      <p:embed/>
                      <p:pic>
                        <p:nvPicPr>
                          <p:cNvPr id="1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3021"/>
                            <a:ext cx="1344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8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22">
                <a:extLst>
                  <a:ext uri="{FF2B5EF4-FFF2-40B4-BE49-F238E27FC236}">
                    <a16:creationId xmlns:a16="http://schemas.microsoft.com/office/drawing/2014/main" id="{8CFBA99D-2019-4FEC-92B9-2DF084A59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0" y="3294"/>
                <a:ext cx="68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914400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hr-HR" sz="1700">
                    <a:latin typeface="Calibri" pitchFamily="34" charset="0"/>
                    <a:cs typeface="Arial" charset="0"/>
                  </a:rPr>
                  <a:t>LDAP</a:t>
                </a:r>
              </a:p>
            </p:txBody>
          </p:sp>
        </p:grp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4B26F80B-DECE-40D0-A457-5B0F27173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2312" y="3630305"/>
              <a:ext cx="1478003" cy="824996"/>
              <a:chOff x="3787" y="3021"/>
              <a:chExt cx="1344" cy="752"/>
            </a:xfrm>
          </p:grpSpPr>
          <p:graphicFrame>
            <p:nvGraphicFramePr>
              <p:cNvPr id="36" name="Object 13">
                <a:extLst>
                  <a:ext uri="{FF2B5EF4-FFF2-40B4-BE49-F238E27FC236}">
                    <a16:creationId xmlns:a16="http://schemas.microsoft.com/office/drawing/2014/main" id="{FA092854-6F64-43AE-AD39-1AE85B12F7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87" y="3021"/>
              <a:ext cx="1344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" name="Visio" r:id="rId8" imgW="2008967" imgH="1417162" progId="">
                      <p:embed/>
                    </p:oleObj>
                  </mc:Choice>
                  <mc:Fallback>
                    <p:oleObj name="Visio" r:id="rId8" imgW="2008967" imgH="1417162" progId="">
                      <p:embed/>
                      <p:pic>
                        <p:nvPicPr>
                          <p:cNvPr id="12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3021"/>
                            <a:ext cx="1344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99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Text Box 28">
                <a:extLst>
                  <a:ext uri="{FF2B5EF4-FFF2-40B4-BE49-F238E27FC236}">
                    <a16:creationId xmlns:a16="http://schemas.microsoft.com/office/drawing/2014/main" id="{F21311AD-EA4B-4AB3-AC15-3D9D3208E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0" y="3294"/>
                <a:ext cx="68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914400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hr-HR" sz="1700" dirty="0">
                    <a:latin typeface="Calibri" pitchFamily="34" charset="0"/>
                    <a:cs typeface="Arial" charset="0"/>
                  </a:rPr>
                  <a:t>Azure</a:t>
                </a:r>
              </a:p>
            </p:txBody>
          </p:sp>
        </p:grpSp>
        <p:sp>
          <p:nvSpPr>
            <p:cNvPr id="31" name="Text Box 15">
              <a:extLst>
                <a:ext uri="{FF2B5EF4-FFF2-40B4-BE49-F238E27FC236}">
                  <a16:creationId xmlns:a16="http://schemas.microsoft.com/office/drawing/2014/main" id="{A8780C16-02AA-41C6-ACC7-E7C2F3290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810" y="4388805"/>
              <a:ext cx="3160712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hr-HR" sz="1100" dirty="0">
                  <a:cs typeface="Arial" charset="0"/>
                </a:rPr>
                <a:t>O365 plug-</a:t>
              </a:r>
              <a:r>
                <a:rPr lang="hr-HR" sz="1100" dirty="0" err="1">
                  <a:cs typeface="Arial" charset="0"/>
                </a:rPr>
                <a:t>in</a:t>
              </a:r>
              <a:endParaRPr lang="hr-HR" sz="1100" dirty="0">
                <a:cs typeface="Arial" charset="0"/>
              </a:endParaRPr>
            </a:p>
          </p:txBody>
        </p: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F1FEFDCF-50AB-447C-BCDC-FDB67AA790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46843" y="1538254"/>
              <a:ext cx="20894" cy="2556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61" name="Text Box 17">
            <a:extLst>
              <a:ext uri="{FF2B5EF4-FFF2-40B4-BE49-F238E27FC236}">
                <a16:creationId xmlns:a16="http://schemas.microsoft.com/office/drawing/2014/main" id="{2E21D4F5-B6F8-4119-899C-177487F5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" y="4355318"/>
            <a:ext cx="31591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hr-HR" sz="1100" dirty="0">
                <a:cs typeface="Arial" charset="0"/>
              </a:rPr>
              <a:t>Web </a:t>
            </a:r>
            <a:r>
              <a:rPr lang="hr-HR" sz="1100" dirty="0" err="1">
                <a:cs typeface="Arial" charset="0"/>
              </a:rPr>
              <a:t>service</a:t>
            </a:r>
            <a:r>
              <a:rPr lang="hr-HR" sz="1100" dirty="0">
                <a:cs typeface="Arial" charset="0"/>
              </a:rPr>
              <a:t> plug-</a:t>
            </a:r>
            <a:r>
              <a:rPr lang="hr-HR" sz="1100" dirty="0" err="1">
                <a:cs typeface="Arial" charset="0"/>
              </a:rPr>
              <a:t>in</a:t>
            </a:r>
            <a:endParaRPr lang="hr-HR" sz="1100" dirty="0">
              <a:cs typeface="Arial" charset="0"/>
            </a:endParaRPr>
          </a:p>
        </p:txBody>
      </p:sp>
      <p:grpSp>
        <p:nvGrpSpPr>
          <p:cNvPr id="62" name="Group 18">
            <a:extLst>
              <a:ext uri="{FF2B5EF4-FFF2-40B4-BE49-F238E27FC236}">
                <a16:creationId xmlns:a16="http://schemas.microsoft.com/office/drawing/2014/main" id="{835F43BB-D08C-4871-B2EA-16F7ECB198DC}"/>
              </a:ext>
            </a:extLst>
          </p:cNvPr>
          <p:cNvGrpSpPr>
            <a:grpSpLocks/>
          </p:cNvGrpSpPr>
          <p:nvPr/>
        </p:nvGrpSpPr>
        <p:grpSpPr bwMode="auto">
          <a:xfrm>
            <a:off x="644431" y="1002665"/>
            <a:ext cx="2938463" cy="3009900"/>
            <a:chOff x="2880" y="1071"/>
            <a:chExt cx="2654" cy="2768"/>
          </a:xfrm>
        </p:grpSpPr>
        <p:graphicFrame>
          <p:nvGraphicFramePr>
            <p:cNvPr id="63" name="Object 19">
              <a:extLst>
                <a:ext uri="{FF2B5EF4-FFF2-40B4-BE49-F238E27FC236}">
                  <a16:creationId xmlns:a16="http://schemas.microsoft.com/office/drawing/2014/main" id="{2738DF65-26B3-40EE-B082-8B74180063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1071"/>
            <a:ext cx="372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" name="Visio" r:id="rId10" imgW="2266916" imgH="3005915" progId="">
                    <p:embed/>
                  </p:oleObj>
                </mc:Choice>
                <mc:Fallback>
                  <p:oleObj name="Visio" r:id="rId10" imgW="2266916" imgH="3005915" progId="">
                    <p:embed/>
                    <p:pic>
                      <p:nvPicPr>
                        <p:cNvPr id="1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1071"/>
                          <a:ext cx="372" cy="4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AutoShape 5">
              <a:extLst>
                <a:ext uri="{FF2B5EF4-FFF2-40B4-BE49-F238E27FC236}">
                  <a16:creationId xmlns:a16="http://schemas.microsoft.com/office/drawing/2014/main" id="{11033EC2-B298-49E7-9A50-31242A0D8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797"/>
              <a:ext cx="1497" cy="3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B2B2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80" tIns="34290" rIns="68580" bIns="34290" anchor="ctr"/>
            <a:lstStyle/>
            <a:p>
              <a:pPr algn="ctr" defTabSz="914400" eaLnBrk="1" hangingPunct="1">
                <a:lnSpc>
                  <a:spcPct val="90000"/>
                </a:lnSpc>
              </a:pPr>
              <a:r>
                <a:rPr lang="hr-HR" sz="1700" dirty="0">
                  <a:latin typeface="Calibri" pitchFamily="34" charset="0"/>
                  <a:cs typeface="Arial" charset="0"/>
                </a:rPr>
                <a:t>AOSI-WS</a:t>
              </a:r>
            </a:p>
          </p:txBody>
        </p:sp>
        <p:cxnSp>
          <p:nvCxnSpPr>
            <p:cNvPr id="65" name="AutoShape 6">
              <a:extLst>
                <a:ext uri="{FF2B5EF4-FFF2-40B4-BE49-F238E27FC236}">
                  <a16:creationId xmlns:a16="http://schemas.microsoft.com/office/drawing/2014/main" id="{95FC3C1B-C697-431E-94CE-E21FBEC43BBD}"/>
                </a:ext>
              </a:extLst>
            </p:cNvPr>
            <p:cNvCxnSpPr>
              <a:cxnSpLocks noChangeShapeType="1"/>
              <a:stCxn id="64" idx="2"/>
            </p:cNvCxnSpPr>
            <p:nvPr/>
          </p:nvCxnSpPr>
          <p:spPr bwMode="auto">
            <a:xfrm flipH="1">
              <a:off x="3552" y="2151"/>
              <a:ext cx="667" cy="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7">
              <a:extLst>
                <a:ext uri="{FF2B5EF4-FFF2-40B4-BE49-F238E27FC236}">
                  <a16:creationId xmlns:a16="http://schemas.microsoft.com/office/drawing/2014/main" id="{2539BD0A-580F-4539-990A-23689B24E702}"/>
                </a:ext>
              </a:extLst>
            </p:cNvPr>
            <p:cNvCxnSpPr>
              <a:cxnSpLocks noChangeShapeType="1"/>
              <a:endCxn id="64" idx="0"/>
            </p:cNvCxnSpPr>
            <p:nvPr/>
          </p:nvCxnSpPr>
          <p:spPr bwMode="auto">
            <a:xfrm>
              <a:off x="4200" y="1564"/>
              <a:ext cx="19" cy="2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8">
              <a:extLst>
                <a:ext uri="{FF2B5EF4-FFF2-40B4-BE49-F238E27FC236}">
                  <a16:creationId xmlns:a16="http://schemas.microsoft.com/office/drawing/2014/main" id="{A3E02AF1-D0D4-4B2F-9B93-482D6E981F4E}"/>
                </a:ext>
              </a:extLst>
            </p:cNvPr>
            <p:cNvCxnSpPr>
              <a:cxnSpLocks noChangeShapeType="1"/>
              <a:stCxn id="64" idx="2"/>
              <a:endCxn id="69" idx="0"/>
            </p:cNvCxnSpPr>
            <p:nvPr/>
          </p:nvCxnSpPr>
          <p:spPr bwMode="auto">
            <a:xfrm>
              <a:off x="4219" y="2151"/>
              <a:ext cx="782" cy="5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8" name="Group 9">
              <a:extLst>
                <a:ext uri="{FF2B5EF4-FFF2-40B4-BE49-F238E27FC236}">
                  <a16:creationId xmlns:a16="http://schemas.microsoft.com/office/drawing/2014/main" id="{EAA392B6-457A-4431-AA8C-91E67BED8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614"/>
              <a:ext cx="1344" cy="752"/>
              <a:chOff x="3787" y="3021"/>
              <a:chExt cx="1344" cy="752"/>
            </a:xfrm>
          </p:grpSpPr>
          <p:graphicFrame>
            <p:nvGraphicFramePr>
              <p:cNvPr id="72" name="Object 25">
                <a:extLst>
                  <a:ext uri="{FF2B5EF4-FFF2-40B4-BE49-F238E27FC236}">
                    <a16:creationId xmlns:a16="http://schemas.microsoft.com/office/drawing/2014/main" id="{134EB896-1DD0-46C4-BCB6-C43508E906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87" y="3021"/>
              <a:ext cx="1344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9" name="Visio" r:id="rId11" imgW="2008967" imgH="1417162" progId="">
                      <p:embed/>
                    </p:oleObj>
                  </mc:Choice>
                  <mc:Fallback>
                    <p:oleObj name="Visio" r:id="rId11" imgW="2008967" imgH="1417162" progId="">
                      <p:embed/>
                      <p:pic>
                        <p:nvPicPr>
                          <p:cNvPr id="28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3021"/>
                            <a:ext cx="1344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8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" name="Text Box 11">
                <a:extLst>
                  <a:ext uri="{FF2B5EF4-FFF2-40B4-BE49-F238E27FC236}">
                    <a16:creationId xmlns:a16="http://schemas.microsoft.com/office/drawing/2014/main" id="{5DC94EF8-C524-4CDA-BFDE-2D3F802C5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0" y="3294"/>
                <a:ext cx="682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914400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hr-HR" sz="1700" dirty="0">
                    <a:latin typeface="Calibri" pitchFamily="34" charset="0"/>
                    <a:cs typeface="Arial" charset="0"/>
                  </a:rPr>
                  <a:t>LDAP</a:t>
                </a:r>
              </a:p>
            </p:txBody>
          </p:sp>
        </p:grpSp>
        <p:sp>
          <p:nvSpPr>
            <p:cNvPr id="69" name="AutoShape 15">
              <a:extLst>
                <a:ext uri="{FF2B5EF4-FFF2-40B4-BE49-F238E27FC236}">
                  <a16:creationId xmlns:a16="http://schemas.microsoft.com/office/drawing/2014/main" id="{F52E2417-D529-4879-AC94-1EDE3EFC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750"/>
              <a:ext cx="1066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83AF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80" tIns="34290" rIns="68580" bIns="34290" anchor="ctr"/>
            <a:lstStyle/>
            <a:p>
              <a:pPr defTabSz="914400" eaLnBrk="1" hangingPunct="1">
                <a:lnSpc>
                  <a:spcPct val="90000"/>
                </a:lnSpc>
              </a:pPr>
              <a:r>
                <a:rPr lang="hr-HR" sz="1700" dirty="0">
                  <a:latin typeface="Calibri" pitchFamily="34" charset="0"/>
                  <a:cs typeface="Arial" charset="0"/>
                </a:rPr>
                <a:t>Some API</a:t>
              </a:r>
            </a:p>
          </p:txBody>
        </p:sp>
        <p:sp>
          <p:nvSpPr>
            <p:cNvPr id="70" name="AutoShape 19">
              <a:extLst>
                <a:ext uri="{FF2B5EF4-FFF2-40B4-BE49-F238E27FC236}">
                  <a16:creationId xmlns:a16="http://schemas.microsoft.com/office/drawing/2014/main" id="{72E38353-9F7D-4131-BD5C-64A00C3E3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430"/>
              <a:ext cx="725" cy="4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8D2FF"/>
                </a:gs>
                <a:gs pos="100000">
                  <a:srgbClr val="CC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80" tIns="34290" rIns="68580" bIns="34290" anchor="ctr"/>
            <a:lstStyle/>
            <a:p>
              <a:pPr algn="ctr" defTabSz="914400" eaLnBrk="1" hangingPunct="1">
                <a:lnSpc>
                  <a:spcPct val="90000"/>
                </a:lnSpc>
              </a:pPr>
              <a:r>
                <a:rPr lang="hr-HR" b="1">
                  <a:latin typeface="Calibri" pitchFamily="34" charset="0"/>
                  <a:cs typeface="Arial" charset="0"/>
                </a:rPr>
                <a:t>?</a:t>
              </a:r>
            </a:p>
          </p:txBody>
        </p:sp>
        <p:cxnSp>
          <p:nvCxnSpPr>
            <p:cNvPr id="71" name="AutoShape 20">
              <a:extLst>
                <a:ext uri="{FF2B5EF4-FFF2-40B4-BE49-F238E27FC236}">
                  <a16:creationId xmlns:a16="http://schemas.microsoft.com/office/drawing/2014/main" id="{6BFD4360-FEC9-4147-B745-E4B0CD67B6A7}"/>
                </a:ext>
              </a:extLst>
            </p:cNvPr>
            <p:cNvCxnSpPr>
              <a:cxnSpLocks noChangeShapeType="1"/>
              <a:stCxn id="69" idx="2"/>
              <a:endCxn id="70" idx="1"/>
            </p:cNvCxnSpPr>
            <p:nvPr/>
          </p:nvCxnSpPr>
          <p:spPr bwMode="auto">
            <a:xfrm>
              <a:off x="5001" y="3113"/>
              <a:ext cx="11" cy="3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7380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central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Central RADIUS servers</a:t>
            </a:r>
          </a:p>
          <a:p>
            <a:pPr lvl="1"/>
            <a:r>
              <a:rPr lang="en-GB" sz="1600" dirty="0"/>
              <a:t>Forwards authentication requests received from the service provider to the identity provider’s RADIUS server, and returns received response back to the service provider</a:t>
            </a:r>
          </a:p>
          <a:p>
            <a:pPr lvl="1"/>
            <a:r>
              <a:rPr lang="en-GB" sz="1600" dirty="0"/>
              <a:t>Extracts the domain part from the username and queries the MDS database (or cache) to find out the IP address of IdP’s RADIUS server</a:t>
            </a:r>
          </a:p>
          <a:p>
            <a:pPr lvl="1"/>
            <a:r>
              <a:rPr lang="en-GB" sz="1600" dirty="0"/>
              <a:t>If the IdP’s primary RADIUS server is inaccessible, it sends authentication request to the IdP’s secondary RADIUS server</a:t>
            </a:r>
          </a:p>
          <a:p>
            <a:pPr lvl="1"/>
            <a:r>
              <a:rPr lang="en-GB" sz="1600" dirty="0"/>
              <a:t>3 instances</a:t>
            </a:r>
          </a:p>
          <a:p>
            <a:pPr lvl="1"/>
            <a:r>
              <a:rPr lang="en-GB" sz="1600" dirty="0"/>
              <a:t>Top level </a:t>
            </a:r>
            <a:r>
              <a:rPr lang="en-GB" sz="1600" dirty="0" err="1"/>
              <a:t>eduroam</a:t>
            </a:r>
            <a:r>
              <a:rPr lang="en-GB" sz="1600" dirty="0"/>
              <a:t> servers for .hr domain</a:t>
            </a:r>
          </a:p>
          <a:p>
            <a:pPr lvl="1"/>
            <a:r>
              <a:rPr lang="en-GB" sz="1600" dirty="0"/>
              <a:t>RADIATOR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995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central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Central metadata database (MDS):</a:t>
            </a:r>
          </a:p>
          <a:p>
            <a:pPr lvl="1"/>
            <a:r>
              <a:rPr lang="en-GB" sz="1600" dirty="0"/>
              <a:t>Database with data on all entities in the system (IdPs, SPs)</a:t>
            </a:r>
          </a:p>
          <a:p>
            <a:pPr lvl="1"/>
            <a:r>
              <a:rPr lang="en-GB" sz="1600" dirty="0"/>
              <a:t>Information about RADIUS, LDAP, AOSI components of IdP</a:t>
            </a:r>
          </a:p>
          <a:p>
            <a:pPr lvl="1"/>
            <a:r>
              <a:rPr lang="en-GB" sz="1600" dirty="0"/>
              <a:t>Information about all the services and service providers</a:t>
            </a:r>
          </a:p>
          <a:p>
            <a:pPr lvl="1"/>
            <a:r>
              <a:rPr lang="en-GB" sz="1600" dirty="0"/>
              <a:t>Each service must register all the attributes it wants to consume</a:t>
            </a:r>
          </a:p>
          <a:p>
            <a:pPr lvl="1"/>
            <a:r>
              <a:rPr lang="en-GB" sz="1600" dirty="0"/>
              <a:t>One of the key components. It glues all together.</a:t>
            </a:r>
          </a:p>
          <a:p>
            <a:pPr lvl="1"/>
            <a:r>
              <a:rPr lang="en-GB" sz="1600" dirty="0"/>
              <a:t>MariaDB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246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central services: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authentication mechanism that allows the user to log in only once and then access all applications that are using the SSO service without the need to re-enter the username and password</a:t>
            </a:r>
          </a:p>
          <a:p>
            <a:r>
              <a:rPr lang="en-GB" dirty="0"/>
              <a:t>Significantly improves the user's experience when logging in to a large number of applications, the user uses the same electronic identity to log in to all applications;</a:t>
            </a:r>
          </a:p>
          <a:p>
            <a:r>
              <a:rPr lang="en-GB" dirty="0"/>
              <a:t>To implement the Single Sign-On functionality we are using Security Assertion Markup Language (SAML 2.0) - a technology based on the XML standard that defines a standard framework for formatting and exchanging messages used for user authentication and authorization and the transfer of user data;</a:t>
            </a:r>
          </a:p>
          <a:p>
            <a:r>
              <a:rPr lang="en-GB" dirty="0"/>
              <a:t>It is the only supported authentication method for web applications that want to use </a:t>
            </a:r>
            <a:r>
              <a:rPr lang="en-GB" dirty="0" err="1"/>
              <a:t>AAI@EduHr</a:t>
            </a:r>
            <a:r>
              <a:rPr lang="en-GB" dirty="0"/>
              <a:t> for user authentication;</a:t>
            </a:r>
          </a:p>
          <a:p>
            <a:r>
              <a:rPr lang="en-GB" dirty="0"/>
              <a:t>The use of the SAML 2.0 standard enables the connection of the </a:t>
            </a:r>
            <a:r>
              <a:rPr lang="en-GB" dirty="0" err="1"/>
              <a:t>AAI@EduHr</a:t>
            </a:r>
            <a:r>
              <a:rPr lang="en-GB" dirty="0"/>
              <a:t> system with national (NIAS) and international (</a:t>
            </a:r>
            <a:r>
              <a:rPr lang="en-GB" dirty="0" err="1"/>
              <a:t>eduGAIN</a:t>
            </a:r>
            <a:r>
              <a:rPr lang="en-GB" dirty="0"/>
              <a:t>) authentication and authorization infrastructures </a:t>
            </a:r>
          </a:p>
          <a:p>
            <a:r>
              <a:rPr lang="en-GB" dirty="0" err="1"/>
              <a:t>Wa</a:t>
            </a:r>
            <a:r>
              <a:rPr lang="en-GB" dirty="0"/>
              <a:t> can also support CAS, OIDC, ADFS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20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central services: Single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Extracts the domain part from the username, queries MDS database (or cache) to find out the address of IdP’s AOSI</a:t>
            </a:r>
          </a:p>
          <a:p>
            <a:r>
              <a:rPr lang="en-GB" sz="1600" dirty="0"/>
              <a:t>Authenticates user against IdP’s LDAP directory and fetches user’s data from the directory</a:t>
            </a:r>
          </a:p>
          <a:p>
            <a:r>
              <a:rPr lang="en-GB" sz="1600" dirty="0"/>
              <a:t>Implements attribute release policy using the data from the resource registry</a:t>
            </a:r>
          </a:p>
          <a:p>
            <a:r>
              <a:rPr lang="en-GB" sz="1600" dirty="0"/>
              <a:t>Secure, SP has no access to user’s password</a:t>
            </a:r>
          </a:p>
          <a:p>
            <a:r>
              <a:rPr lang="en-GB" sz="1600" dirty="0" err="1"/>
              <a:t>SimpleSAMLphp</a:t>
            </a:r>
            <a:endParaRPr lang="en-GB" sz="1600" dirty="0"/>
          </a:p>
          <a:p>
            <a:r>
              <a:rPr lang="en-GB" sz="1600" dirty="0"/>
              <a:t>support for 2FA (since 2019)</a:t>
            </a:r>
          </a:p>
          <a:p>
            <a:pPr lvl="1"/>
            <a:r>
              <a:rPr lang="en-GB" sz="1400" dirty="0" err="1"/>
              <a:t>mutiple</a:t>
            </a:r>
            <a:r>
              <a:rPr lang="en-GB" sz="1400" dirty="0"/>
              <a:t> SMS </a:t>
            </a:r>
            <a:r>
              <a:rPr lang="en-GB" sz="1400" dirty="0" err="1"/>
              <a:t>gatways</a:t>
            </a:r>
            <a:endParaRPr lang="en-GB" sz="1400" dirty="0"/>
          </a:p>
          <a:p>
            <a:pPr lvl="1"/>
            <a:r>
              <a:rPr lang="en-GB" sz="1400" dirty="0"/>
              <a:t>TOTP</a:t>
            </a:r>
          </a:p>
          <a:p>
            <a:pPr lvl="1"/>
            <a:r>
              <a:rPr lang="en-GB" sz="1400" dirty="0" err="1"/>
              <a:t>WebAuthn</a:t>
            </a:r>
            <a:r>
              <a:rPr lang="en-GB" sz="1400" dirty="0"/>
              <a:t>/FIDO2</a:t>
            </a:r>
          </a:p>
          <a:p>
            <a:pPr lvl="1"/>
            <a:r>
              <a:rPr lang="en-GB" sz="1400" dirty="0"/>
              <a:t>national EID (X509 certificate)</a:t>
            </a:r>
          </a:p>
          <a:p>
            <a:pPr lvl="1"/>
            <a:r>
              <a:rPr lang="en-GB" sz="1400" dirty="0"/>
              <a:t>social networks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725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AAI@EduHr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522" y="1369219"/>
            <a:ext cx="3884828" cy="3263504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en-GB" sz="1600" dirty="0"/>
              <a:t>Authentication and Authorisation Infrastructure of science and (higher) education in Croatia</a:t>
            </a:r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hub-and-spoke architecture</a:t>
            </a:r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in production since March 1, 2006.</a:t>
            </a:r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connected to the global services </a:t>
            </a:r>
            <a:r>
              <a:rPr lang="en-GB" sz="1600" dirty="0" err="1"/>
              <a:t>eduroam</a:t>
            </a:r>
            <a:r>
              <a:rPr lang="en-GB" sz="1600" dirty="0"/>
              <a:t> and </a:t>
            </a:r>
            <a:r>
              <a:rPr lang="en-GB" sz="1600" dirty="0" err="1"/>
              <a:t>eduGAIN</a:t>
            </a:r>
            <a:endParaRPr lang="en-GB" sz="1600" dirty="0"/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connected to the Croatian </a:t>
            </a:r>
            <a:r>
              <a:rPr lang="en-GB" sz="1600" dirty="0" err="1"/>
              <a:t>eIDAS</a:t>
            </a:r>
            <a:r>
              <a:rPr lang="en-GB" sz="1600" dirty="0"/>
              <a:t> node (NIAS).</a:t>
            </a:r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web: https://www.aaiedu.hr</a:t>
            </a:r>
          </a:p>
          <a:p>
            <a:pPr marL="172800" indent="-172800">
              <a:spcBef>
                <a:spcPts val="750"/>
              </a:spcBef>
            </a:pPr>
            <a:r>
              <a:rPr lang="en-GB" sz="1600" dirty="0"/>
              <a:t>e-mail: aai@srce.hr</a:t>
            </a:r>
            <a:endParaRPr lang="hr-HR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EA35F-DAFC-4C95-B5B6-77B888F3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0B8D-301F-4F5F-B82D-8A419598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  <p:pic>
        <p:nvPicPr>
          <p:cNvPr id="6" name="Grafika 2">
            <a:extLst>
              <a:ext uri="{FF2B5EF4-FFF2-40B4-BE49-F238E27FC236}">
                <a16:creationId xmlns:a16="http://schemas.microsoft.com/office/drawing/2014/main" id="{AE9D7318-58F0-4D47-B84C-AF14705E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72" y="1071031"/>
            <a:ext cx="3928969" cy="35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/>
              <a:t>Central registry of all identity providers</a:t>
            </a:r>
          </a:p>
          <a:p>
            <a:pPr lvl="1"/>
            <a:r>
              <a:rPr lang="en-GB" sz="1600" dirty="0">
                <a:hlinkClick r:id="rId2"/>
              </a:rPr>
              <a:t>https://administracija.aaiedu.hr</a:t>
            </a:r>
            <a:endParaRPr lang="en-GB" sz="1600" dirty="0"/>
          </a:p>
          <a:p>
            <a:pPr lvl="1"/>
            <a:r>
              <a:rPr lang="en-GB" sz="1600" dirty="0"/>
              <a:t>contains all information about the identity providers</a:t>
            </a:r>
          </a:p>
          <a:p>
            <a:r>
              <a:rPr lang="en-GB" sz="1800" dirty="0"/>
              <a:t>Central registry of all service providers</a:t>
            </a:r>
          </a:p>
          <a:p>
            <a:pPr lvl="1"/>
            <a:r>
              <a:rPr lang="en-GB" sz="1600" dirty="0">
                <a:hlinkClick r:id="rId3"/>
              </a:rPr>
              <a:t>https://registar.aaiedu.hr</a:t>
            </a:r>
            <a:endParaRPr lang="en-GB" sz="1600" dirty="0"/>
          </a:p>
          <a:p>
            <a:pPr lvl="1"/>
            <a:r>
              <a:rPr lang="en-GB" sz="1600" dirty="0"/>
              <a:t>contains all information about the service providers and services</a:t>
            </a:r>
          </a:p>
          <a:p>
            <a:pPr lvl="1"/>
            <a:r>
              <a:rPr lang="en-GB" sz="1600" dirty="0"/>
              <a:t>list of all attributes needed for authorisation</a:t>
            </a:r>
          </a:p>
          <a:p>
            <a:r>
              <a:rPr lang="en-GB" sz="1800" dirty="0"/>
              <a:t>Schemas</a:t>
            </a:r>
          </a:p>
          <a:p>
            <a:pPr lvl="1"/>
            <a:r>
              <a:rPr lang="en-GB" sz="1600" dirty="0"/>
              <a:t>An up-to-date list of all attributes:</a:t>
            </a:r>
          </a:p>
          <a:p>
            <a:pPr lvl="1"/>
            <a:r>
              <a:rPr lang="en-GB" sz="1600" dirty="0">
                <a:hlinkClick r:id="rId4"/>
              </a:rPr>
              <a:t>https://www.aaiedu.hr/o-sustavu/imenicke-sheme/shema</a:t>
            </a:r>
            <a:endParaRPr lang="en-GB" sz="1600" dirty="0"/>
          </a:p>
          <a:p>
            <a:pPr lvl="1"/>
            <a:r>
              <a:rPr lang="en-GB" sz="1600" dirty="0"/>
              <a:t>Up-to-date list of all vocabularies (allowed values):</a:t>
            </a:r>
          </a:p>
          <a:p>
            <a:pPr lvl="1"/>
            <a:r>
              <a:rPr lang="en-GB" sz="1600" dirty="0">
                <a:hlinkClick r:id="rId5"/>
              </a:rPr>
              <a:t>https://www.aaiedu.hr/o-sustavu/imenicke-sheme/sifrarnici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407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supporting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100" dirty="0"/>
              <a:t>Central log aggregator</a:t>
            </a:r>
          </a:p>
          <a:p>
            <a:pPr lvl="1"/>
            <a:r>
              <a:rPr lang="en-GB" sz="1900" dirty="0"/>
              <a:t>aggregates all authentication and system logs</a:t>
            </a:r>
          </a:p>
          <a:p>
            <a:pPr lvl="1"/>
            <a:r>
              <a:rPr lang="en-GB" sz="1900" dirty="0">
                <a:hlinkClick r:id="rId2"/>
              </a:rPr>
              <a:t>https://f-ticks.aaiedu.hr/statistike/</a:t>
            </a:r>
            <a:endParaRPr lang="en-GB" sz="1900" dirty="0"/>
          </a:p>
          <a:p>
            <a:r>
              <a:rPr lang="en-GB" sz="2100" dirty="0"/>
              <a:t>User portal</a:t>
            </a:r>
          </a:p>
          <a:p>
            <a:pPr lvl="1"/>
            <a:r>
              <a:rPr lang="en-GB" sz="1900" dirty="0">
                <a:hlinkClick r:id="rId3"/>
              </a:rPr>
              <a:t>https://moj.aaiedu.hr</a:t>
            </a:r>
            <a:endParaRPr lang="en-GB" sz="1900" dirty="0"/>
          </a:p>
          <a:p>
            <a:pPr lvl="1"/>
            <a:r>
              <a:rPr lang="en-GB" sz="1900" dirty="0"/>
              <a:t>information about all authentications</a:t>
            </a:r>
          </a:p>
          <a:p>
            <a:pPr lvl="1"/>
            <a:r>
              <a:rPr lang="en-GB" sz="1900" dirty="0"/>
              <a:t>information about all attributes released to service provider</a:t>
            </a:r>
          </a:p>
          <a:p>
            <a:pPr lvl="1"/>
            <a:r>
              <a:rPr lang="en-GB" sz="1900" dirty="0"/>
              <a:t>2FA registration</a:t>
            </a:r>
          </a:p>
          <a:p>
            <a:r>
              <a:rPr lang="en-GB" sz="2100" dirty="0" err="1"/>
              <a:t>AAI@EduHr</a:t>
            </a:r>
            <a:r>
              <a:rPr lang="en-GB" sz="2100" dirty="0"/>
              <a:t> webpage</a:t>
            </a:r>
          </a:p>
          <a:p>
            <a:pPr lvl="1"/>
            <a:r>
              <a:rPr lang="en-GB" sz="1900" dirty="0">
                <a:hlinkClick r:id="rId4"/>
              </a:rPr>
              <a:t>https://aaiedu.hr</a:t>
            </a:r>
            <a:endParaRPr lang="en-GB" sz="1900" dirty="0"/>
          </a:p>
          <a:p>
            <a:pPr lvl="1"/>
            <a:r>
              <a:rPr lang="en-GB" sz="1900" dirty="0"/>
              <a:t>documentation</a:t>
            </a:r>
          </a:p>
          <a:p>
            <a:r>
              <a:rPr lang="en-GB" sz="2100" dirty="0"/>
              <a:t>Linux Debian packages repository</a:t>
            </a:r>
          </a:p>
          <a:p>
            <a:r>
              <a:rPr lang="en-GB" sz="2100" dirty="0"/>
              <a:t>Support</a:t>
            </a:r>
          </a:p>
          <a:p>
            <a:pPr lvl="1"/>
            <a:r>
              <a:rPr lang="en-GB" sz="1900" dirty="0"/>
              <a:t>End users, IdPs, SPs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0757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supporting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/>
              <a:t>Central monitoring system</a:t>
            </a:r>
          </a:p>
          <a:p>
            <a:pPr lvl="1"/>
            <a:r>
              <a:rPr lang="en-GB" sz="1600" dirty="0"/>
              <a:t>monitors all central services and IdP’s</a:t>
            </a:r>
          </a:p>
          <a:p>
            <a:r>
              <a:rPr lang="en-GB" sz="1800" dirty="0"/>
              <a:t>Virtual organisations</a:t>
            </a:r>
          </a:p>
          <a:p>
            <a:pPr lvl="1"/>
            <a:r>
              <a:rPr lang="en-GB" sz="1600" dirty="0"/>
              <a:t>enables members to create and manage virtual teams and securely access and share common resources</a:t>
            </a:r>
          </a:p>
          <a:p>
            <a:pPr lvl="1"/>
            <a:r>
              <a:rPr lang="en-GB" sz="1600" dirty="0"/>
              <a:t>external attribute repository</a:t>
            </a:r>
          </a:p>
          <a:p>
            <a:r>
              <a:rPr lang="en-GB" sz="1800" dirty="0" err="1"/>
              <a:t>AAI@EduHr</a:t>
            </a:r>
            <a:r>
              <a:rPr lang="en-GB" sz="1800" dirty="0"/>
              <a:t> Lab</a:t>
            </a:r>
          </a:p>
          <a:p>
            <a:pPr lvl="1"/>
            <a:r>
              <a:rPr lang="en-GB" sz="1600" dirty="0"/>
              <a:t>environment for application development and testing</a:t>
            </a:r>
          </a:p>
          <a:p>
            <a:r>
              <a:rPr lang="en-GB" sz="1800" dirty="0"/>
              <a:t>Home for homeless</a:t>
            </a:r>
          </a:p>
          <a:p>
            <a:pPr lvl="1"/>
            <a:r>
              <a:rPr lang="en-GB" sz="1600" dirty="0"/>
              <a:t>a special identity provider for researchers registered in the Republic of Croatia who are not connected to any identity provider</a:t>
            </a:r>
          </a:p>
          <a:p>
            <a:r>
              <a:rPr lang="en-GB" sz="1800" dirty="0"/>
              <a:t>Auditing systems</a:t>
            </a:r>
          </a:p>
          <a:p>
            <a:pPr lvl="1"/>
            <a:r>
              <a:rPr lang="en-GB" sz="1600" dirty="0"/>
              <a:t>Annual audit of all identity providers (since 2011)</a:t>
            </a:r>
          </a:p>
          <a:p>
            <a:pPr lvl="1"/>
            <a:r>
              <a:rPr lang="en-GB" sz="1600" dirty="0"/>
              <a:t>Annual audit of all service providers and services (since 2012)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277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&amp; </a:t>
            </a:r>
            <a:r>
              <a:rPr lang="en-GB" dirty="0" err="1"/>
              <a:t>eduGAIN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early adopter (2012)</a:t>
            </a:r>
          </a:p>
          <a:p>
            <a:r>
              <a:rPr lang="en-GB" sz="1800" dirty="0"/>
              <a:t>all identity providers can access services in </a:t>
            </a:r>
            <a:r>
              <a:rPr lang="en-GB" sz="1800" dirty="0" err="1"/>
              <a:t>eduGAIN</a:t>
            </a:r>
            <a:endParaRPr lang="en-GB" sz="1800" dirty="0"/>
          </a:p>
          <a:p>
            <a:pPr lvl="1"/>
            <a:r>
              <a:rPr lang="en-GB" sz="1600" dirty="0"/>
              <a:t>opt out model</a:t>
            </a:r>
          </a:p>
          <a:p>
            <a:r>
              <a:rPr lang="en-GB" sz="1800" dirty="0"/>
              <a:t>opt in model for services</a:t>
            </a:r>
          </a:p>
          <a:p>
            <a:pPr lvl="1"/>
            <a:r>
              <a:rPr lang="en-GB" sz="1600" dirty="0"/>
              <a:t>each service can request access to </a:t>
            </a:r>
            <a:r>
              <a:rPr lang="en-GB" sz="1600" dirty="0" err="1"/>
              <a:t>eduGAIN</a:t>
            </a:r>
            <a:r>
              <a:rPr lang="en-GB" sz="1600" dirty="0"/>
              <a:t> using the resource registry</a:t>
            </a:r>
          </a:p>
          <a:p>
            <a:pPr lvl="1"/>
            <a:r>
              <a:rPr lang="en-GB" sz="1600" dirty="0"/>
              <a:t>we publish their metadata </a:t>
            </a:r>
          </a:p>
          <a:p>
            <a:r>
              <a:rPr lang="en-GB" sz="1800" dirty="0"/>
              <a:t>one instance of SSO is used to authenticate </a:t>
            </a:r>
            <a:r>
              <a:rPr lang="en-GB" sz="1800" dirty="0" err="1"/>
              <a:t>AAI@EduHr</a:t>
            </a:r>
            <a:r>
              <a:rPr lang="en-GB" sz="1800" dirty="0"/>
              <a:t> users when trying to access any service in </a:t>
            </a:r>
            <a:r>
              <a:rPr lang="en-GB" sz="1800" dirty="0" err="1"/>
              <a:t>eduGAIN</a:t>
            </a:r>
            <a:endParaRPr lang="en-GB" sz="1800" dirty="0"/>
          </a:p>
          <a:p>
            <a:pPr lvl="1"/>
            <a:r>
              <a:rPr lang="en-GB" sz="1600" dirty="0"/>
              <a:t>attribute translation</a:t>
            </a:r>
          </a:p>
          <a:p>
            <a:pPr lvl="1"/>
            <a:r>
              <a:rPr lang="en-GB" sz="1600" dirty="0"/>
              <a:t>attribute release policy</a:t>
            </a:r>
          </a:p>
          <a:p>
            <a:pPr lvl="1"/>
            <a:r>
              <a:rPr lang="en-GB" sz="1600" dirty="0"/>
              <a:t>ESI – adding prefix to our countrywide unique student identifier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529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European Student Identifier (ESI)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globally unique, persistent, non-targeted, protocol neutral and data transport neutral</a:t>
            </a:r>
          </a:p>
          <a:p>
            <a:r>
              <a:rPr lang="en-GB" sz="2000" dirty="0"/>
              <a:t>streamlines administrative processes: </a:t>
            </a:r>
          </a:p>
          <a:p>
            <a:pPr lvl="1"/>
            <a:r>
              <a:rPr lang="en-GB" sz="1600" dirty="0"/>
              <a:t>By having a unique identifier, student information can be securely and efficiently shared between universities, reducing paperwork and simplifying administrative tasks.</a:t>
            </a:r>
          </a:p>
          <a:p>
            <a:r>
              <a:rPr lang="en-GB" sz="2000" dirty="0"/>
              <a:t>improves mobility: </a:t>
            </a:r>
          </a:p>
          <a:p>
            <a:pPr lvl="1"/>
            <a:r>
              <a:rPr lang="en-GB" sz="1600" dirty="0"/>
              <a:t>The ESI makes it easier for students to participate in exchange programs and transition between different institutions, fostering international collaboration and educational opportunities.</a:t>
            </a:r>
          </a:p>
          <a:p>
            <a:r>
              <a:rPr lang="en-GB" sz="2000" dirty="0"/>
              <a:t>enhances security: </a:t>
            </a:r>
          </a:p>
          <a:p>
            <a:pPr lvl="1"/>
            <a:r>
              <a:rPr lang="en-GB" sz="1600" dirty="0"/>
              <a:t>The system ensures secure data exchange and student identification, protecting their personal information.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851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European Student Identifier (ESI)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specifically designed to support student mobility processes</a:t>
            </a:r>
          </a:p>
          <a:p>
            <a:pPr lvl="1"/>
            <a:r>
              <a:rPr lang="en-GB" sz="2000" dirty="0"/>
              <a:t>primarily used for programs like Erasmus+</a:t>
            </a:r>
          </a:p>
          <a:p>
            <a:r>
              <a:rPr lang="en-GB" sz="2400" dirty="0"/>
              <a:t>two forms</a:t>
            </a:r>
          </a:p>
          <a:p>
            <a:pPr lvl="1"/>
            <a:r>
              <a:rPr lang="en-GB" sz="2000" dirty="0"/>
              <a:t>ESI with nation-wide (or region-wide) scope student code :</a:t>
            </a:r>
          </a:p>
          <a:p>
            <a:pPr lvl="2"/>
            <a:r>
              <a:rPr lang="en-GB" sz="1600" dirty="0" err="1"/>
              <a:t>urn:schac:personalUniqueCode:int:esi</a:t>
            </a:r>
            <a:r>
              <a:rPr lang="en-GB" sz="1600" dirty="0"/>
              <a:t>:&lt;country-code&gt;:&lt;code&gt;</a:t>
            </a:r>
          </a:p>
          <a:p>
            <a:pPr lvl="2"/>
            <a:r>
              <a:rPr lang="en-GB" sz="1600" dirty="0" err="1"/>
              <a:t>urn:schac:personalUniqueCode:int:esi:HR:xxxxxxxxxx</a:t>
            </a:r>
            <a:endParaRPr lang="en-GB" sz="1600" dirty="0"/>
          </a:p>
          <a:p>
            <a:pPr lvl="1"/>
            <a:r>
              <a:rPr lang="en-GB" sz="2000" dirty="0"/>
              <a:t>ESI with HEI-wide scope student code :</a:t>
            </a:r>
          </a:p>
          <a:p>
            <a:pPr lvl="2"/>
            <a:r>
              <a:rPr lang="en-GB" sz="1600" dirty="0" err="1"/>
              <a:t>urn:schac:personalUniqueCode:int:esi</a:t>
            </a:r>
            <a:r>
              <a:rPr lang="en-GB" sz="1600" dirty="0"/>
              <a:t>:&lt;</a:t>
            </a:r>
            <a:r>
              <a:rPr lang="en-GB" sz="1600" dirty="0" err="1"/>
              <a:t>sHO</a:t>
            </a:r>
            <a:r>
              <a:rPr lang="en-GB" sz="1600" dirty="0"/>
              <a:t>&gt;:&lt;code&gt;</a:t>
            </a:r>
          </a:p>
          <a:p>
            <a:pPr lvl="2"/>
            <a:r>
              <a:rPr lang="en-GB" sz="1600" dirty="0"/>
              <a:t>urn:schac:personalUniqueCode:int:esi:math.example.edu:xxxxxxxxxx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6452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ESI in Croatia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We have countrywide unique student identifier</a:t>
            </a:r>
          </a:p>
          <a:p>
            <a:r>
              <a:rPr lang="en-GB" sz="1600" dirty="0"/>
              <a:t>JMBAG – unique academic citizen number</a:t>
            </a:r>
          </a:p>
          <a:p>
            <a:pPr lvl="1"/>
            <a:r>
              <a:rPr lang="en-GB" sz="1400" dirty="0"/>
              <a:t>10 digits (one control digit)</a:t>
            </a:r>
          </a:p>
          <a:p>
            <a:pPr lvl="1"/>
            <a:r>
              <a:rPr lang="en-GB" sz="1400" dirty="0"/>
              <a:t>unique, persistent, non-targeted, protocol neutral and data transport neutral</a:t>
            </a:r>
          </a:p>
          <a:p>
            <a:pPr lvl="1"/>
            <a:r>
              <a:rPr lang="en-GB" sz="1400" dirty="0"/>
              <a:t>Issued by HEI using centralised information system (developed and hosted by SRCE)</a:t>
            </a:r>
          </a:p>
          <a:p>
            <a:pPr lvl="1"/>
            <a:r>
              <a:rPr lang="en-GB" sz="1400" dirty="0"/>
              <a:t>part of e-identity for all students in Croatia</a:t>
            </a:r>
          </a:p>
          <a:p>
            <a:pPr lvl="1"/>
            <a:r>
              <a:rPr lang="en-GB" sz="1400" dirty="0"/>
              <a:t>All we had to do is add a prefix</a:t>
            </a:r>
          </a:p>
          <a:p>
            <a:r>
              <a:rPr lang="en-GB" sz="1600" dirty="0" err="1"/>
              <a:t>urn:schac:personalUniqueCode:int:esi:HR:JMBAG</a:t>
            </a:r>
            <a:endParaRPr lang="en-GB" sz="1600" dirty="0"/>
          </a:p>
          <a:p>
            <a:r>
              <a:rPr lang="en-GB" sz="1600" dirty="0"/>
              <a:t>HR:JMBAG</a:t>
            </a:r>
          </a:p>
          <a:p>
            <a:r>
              <a:rPr lang="en-GB" sz="1600" dirty="0"/>
              <a:t>urn:schac:personalUniqueCode:int:esi:HR:0036327711</a:t>
            </a:r>
          </a:p>
          <a:p>
            <a:r>
              <a:rPr lang="en-GB" sz="1600" dirty="0"/>
              <a:t>HR:0036327711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3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cards in Croatia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SRCE is developing and hosting centralised information systems</a:t>
            </a:r>
          </a:p>
          <a:p>
            <a:r>
              <a:rPr lang="en-GB" sz="2000" dirty="0"/>
              <a:t>The Student Rights Information System (ISSP)</a:t>
            </a:r>
          </a:p>
          <a:p>
            <a:pPr lvl="1"/>
            <a:r>
              <a:rPr lang="en-GB" sz="1800" dirty="0"/>
              <a:t>extensive data about all students in Croatia</a:t>
            </a:r>
          </a:p>
          <a:p>
            <a:pPr lvl="1"/>
            <a:r>
              <a:rPr lang="en-GB" sz="1800" dirty="0"/>
              <a:t>REST API technology for integration, </a:t>
            </a:r>
          </a:p>
          <a:p>
            <a:pPr lvl="1"/>
            <a:r>
              <a:rPr lang="en-GB" sz="1800" dirty="0"/>
              <a:t>a critical data source for numerous external systems</a:t>
            </a:r>
          </a:p>
          <a:p>
            <a:pPr lvl="1"/>
            <a:r>
              <a:rPr lang="en-GB" sz="1800" dirty="0"/>
              <a:t>caretaker of the Croatian national unique student identifier (JMBAG)</a:t>
            </a:r>
          </a:p>
          <a:p>
            <a:r>
              <a:rPr lang="en-GB" sz="2000" dirty="0"/>
              <a:t>Academic ID-cards Management System (ISAK)</a:t>
            </a:r>
          </a:p>
          <a:p>
            <a:pPr lvl="1"/>
            <a:r>
              <a:rPr lang="en-GB" sz="1800" dirty="0"/>
              <a:t>Linked with ISSP</a:t>
            </a:r>
          </a:p>
          <a:p>
            <a:pPr lvl="1"/>
            <a:r>
              <a:rPr lang="en-GB" sz="1800" dirty="0"/>
              <a:t>used by HEI to issue the student cards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9139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cards in Croatia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Issued by HEI using ISAK</a:t>
            </a:r>
          </a:p>
          <a:p>
            <a:pPr lvl="1"/>
            <a:r>
              <a:rPr lang="en-GB" sz="1600" dirty="0"/>
              <a:t>Widely used to access al kind of services</a:t>
            </a:r>
          </a:p>
          <a:p>
            <a:pPr lvl="1"/>
            <a:r>
              <a:rPr lang="en-GB" sz="1600" dirty="0"/>
              <a:t>Used for access to student restaurants, cafeterias, libraries, and other on-campus facilities.</a:t>
            </a:r>
          </a:p>
          <a:p>
            <a:pPr lvl="1"/>
            <a:r>
              <a:rPr lang="en-GB" sz="1600" dirty="0"/>
              <a:t>Non-campus facilities such as public transportation etc.</a:t>
            </a:r>
          </a:p>
          <a:p>
            <a:pPr lvl="1"/>
            <a:r>
              <a:rPr lang="en-GB" sz="1600" dirty="0"/>
              <a:t>Plastic card</a:t>
            </a:r>
          </a:p>
          <a:p>
            <a:pPr lvl="1"/>
            <a:r>
              <a:rPr lang="en-GB" sz="1600" dirty="0"/>
              <a:t>Digital format (digital wallet mobile application) within AKD </a:t>
            </a:r>
            <a:r>
              <a:rPr lang="en-GB" sz="1600" dirty="0" err="1"/>
              <a:t>Certilia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933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AAE18F-64AD-4016-B631-F51D30351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" y="138124"/>
            <a:ext cx="6181344" cy="44942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8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all started...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challenges we had in 2000.</a:t>
            </a:r>
          </a:p>
          <a:p>
            <a:pPr lvl="1"/>
            <a:r>
              <a:rPr lang="en-GB" sz="1600" dirty="0"/>
              <a:t>directory services implementation</a:t>
            </a:r>
          </a:p>
          <a:p>
            <a:pPr lvl="1"/>
            <a:r>
              <a:rPr lang="en-GB" sz="1600" dirty="0"/>
              <a:t>remote authentication of dial-in users (Internet connectivity)</a:t>
            </a:r>
          </a:p>
          <a:p>
            <a:r>
              <a:rPr lang="en-GB" sz="1800" dirty="0"/>
              <a:t>solution</a:t>
            </a:r>
          </a:p>
          <a:p>
            <a:pPr lvl="1"/>
            <a:r>
              <a:rPr lang="en-GB" sz="1600" dirty="0"/>
              <a:t>distributed LDAP directories as user database</a:t>
            </a:r>
          </a:p>
          <a:p>
            <a:pPr lvl="1"/>
            <a:r>
              <a:rPr lang="en-GB" sz="1600" dirty="0"/>
              <a:t>RADIUS (Remote Authentication Dial In User Service) authentication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6152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student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/>
              <a:t>first to implement  European student cards requirements on national level</a:t>
            </a:r>
          </a:p>
          <a:p>
            <a:r>
              <a:rPr lang="en-GB" sz="1800" dirty="0"/>
              <a:t>It complies to the regulations of the European Student Card Initiative</a:t>
            </a:r>
          </a:p>
          <a:p>
            <a:r>
              <a:rPr lang="en-GB" sz="1800" dirty="0"/>
              <a:t>A key features of the (plastic) student card</a:t>
            </a:r>
          </a:p>
          <a:p>
            <a:pPr lvl="1"/>
            <a:r>
              <a:rPr lang="en-GB" sz="1600" dirty="0"/>
              <a:t>Chip </a:t>
            </a:r>
            <a:r>
              <a:rPr lang="en-GB" sz="1600" dirty="0" err="1"/>
              <a:t>Mifare</a:t>
            </a:r>
            <a:r>
              <a:rPr lang="en-GB" sz="1600" dirty="0"/>
              <a:t> DESFire EV3 - is the latest standard in developing contactless smart cards,</a:t>
            </a:r>
          </a:p>
          <a:p>
            <a:pPr lvl="1"/>
            <a:r>
              <a:rPr lang="en-GB" sz="1600" dirty="0"/>
              <a:t>high level of data protection between the card and the reader</a:t>
            </a:r>
          </a:p>
          <a:p>
            <a:pPr lvl="1"/>
            <a:r>
              <a:rPr lang="en-GB" sz="1600" dirty="0"/>
              <a:t>the new memory structure allows the storage of multiple applications on the card</a:t>
            </a:r>
          </a:p>
          <a:p>
            <a:pPr lvl="2"/>
            <a:r>
              <a:rPr lang="en-GB" sz="1500" dirty="0"/>
              <a:t>service provider's custom applications</a:t>
            </a:r>
          </a:p>
          <a:p>
            <a:pPr lvl="1"/>
            <a:r>
              <a:rPr lang="en-GB" sz="1600" dirty="0"/>
              <a:t>ESC Hologram - certifies the card’s authenticity at European level.</a:t>
            </a:r>
          </a:p>
          <a:p>
            <a:pPr lvl="1"/>
            <a:r>
              <a:rPr lang="en-GB" sz="1600" dirty="0"/>
              <a:t>ESC QR Code - certifies the card’s validity at European level.</a:t>
            </a:r>
          </a:p>
          <a:p>
            <a:pPr lvl="1"/>
            <a:r>
              <a:rPr lang="en-GB" sz="1600" dirty="0"/>
              <a:t>ESI</a:t>
            </a:r>
          </a:p>
          <a:p>
            <a:pPr lvl="1"/>
            <a:r>
              <a:rPr lang="en-GB" sz="1600" dirty="0"/>
              <a:t>Tactile Braille embossing - accessibility and inclusivity for individuals with visual impairments</a:t>
            </a:r>
          </a:p>
          <a:p>
            <a:pPr lvl="1"/>
            <a:r>
              <a:rPr lang="en-GB" sz="1600" dirty="0"/>
              <a:t>Country Code - uniquely identifies the origin country of the card holder’s HEI.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47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Questions, comments?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en-GB" dirty="0"/>
              <a:t>mijo.djerek@srce.hr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8C63-CE3C-466B-B8BD-85D8A599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2D7C6-49BD-4CEB-8205-777BA6B5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would also like to use it...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for authorisation, not only authentication</a:t>
            </a:r>
          </a:p>
          <a:p>
            <a:pPr lvl="1"/>
            <a:r>
              <a:rPr lang="en-GB" sz="1600" dirty="0"/>
              <a:t>need to know more about the user</a:t>
            </a:r>
          </a:p>
          <a:p>
            <a:pPr lvl="1"/>
            <a:r>
              <a:rPr lang="en-GB" sz="1600" dirty="0" err="1"/>
              <a:t>hrEduOrg</a:t>
            </a:r>
            <a:r>
              <a:rPr lang="en-GB" sz="1600" dirty="0"/>
              <a:t> and </a:t>
            </a:r>
            <a:r>
              <a:rPr lang="en-GB" sz="1600" dirty="0" err="1"/>
              <a:t>hrEduPerson</a:t>
            </a:r>
            <a:r>
              <a:rPr lang="en-GB" sz="1600" dirty="0"/>
              <a:t> schemas based on </a:t>
            </a:r>
            <a:r>
              <a:rPr lang="en-GB" sz="1600" dirty="0" err="1"/>
              <a:t>eduOrg</a:t>
            </a:r>
            <a:r>
              <a:rPr lang="en-GB" sz="1600" dirty="0"/>
              <a:t> and </a:t>
            </a:r>
            <a:r>
              <a:rPr lang="en-GB" sz="1600" dirty="0" err="1"/>
              <a:t>eduPerson</a:t>
            </a:r>
            <a:r>
              <a:rPr lang="en-GB" sz="1600" dirty="0"/>
              <a:t> schemas</a:t>
            </a:r>
          </a:p>
          <a:p>
            <a:pPr lvl="1"/>
            <a:r>
              <a:rPr lang="en-GB" sz="1600" dirty="0"/>
              <a:t>e-identities </a:t>
            </a:r>
          </a:p>
          <a:p>
            <a:r>
              <a:rPr lang="en-GB" sz="1800" dirty="0"/>
              <a:t>to connect with other identity federations</a:t>
            </a:r>
          </a:p>
          <a:p>
            <a:pPr lvl="1"/>
            <a:r>
              <a:rPr lang="en-GB" sz="1600" dirty="0" err="1"/>
              <a:t>eduroam</a:t>
            </a:r>
            <a:r>
              <a:rPr lang="en-GB" sz="1600" dirty="0"/>
              <a:t> (2003.) </a:t>
            </a:r>
          </a:p>
          <a:p>
            <a:pPr lvl="1"/>
            <a:r>
              <a:rPr lang="en-GB" sz="1600" dirty="0"/>
              <a:t>early adopter </a:t>
            </a:r>
          </a:p>
          <a:p>
            <a:pPr lvl="1"/>
            <a:r>
              <a:rPr lang="en-GB" sz="1600" dirty="0"/>
              <a:t>existing RADIUS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762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we started from...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1C01873-2BE9-4C1A-AAD6-F15373DC67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271908" y="1009816"/>
            <a:ext cx="6600185" cy="362250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087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RADIUS clients for authentication</a:t>
            </a:r>
          </a:p>
          <a:p>
            <a:pPr lvl="1"/>
            <a:r>
              <a:rPr lang="en-GB" sz="1600" dirty="0"/>
              <a:t>RAIDUS as protocol is not suitable for delivering user attributes to the SP</a:t>
            </a:r>
          </a:p>
          <a:p>
            <a:r>
              <a:rPr lang="en-GB" sz="1800" dirty="0"/>
              <a:t>2003. CAS authentication for web (only internal) applications</a:t>
            </a:r>
          </a:p>
          <a:p>
            <a:r>
              <a:rPr lang="en-GB" sz="1800" dirty="0"/>
              <a:t>2003. HLS (Home Location Service)</a:t>
            </a:r>
          </a:p>
          <a:p>
            <a:r>
              <a:rPr lang="en-GB" sz="1800" dirty="0"/>
              <a:t>2004. joint project of SRCE and CARNET financed by Ministry</a:t>
            </a:r>
          </a:p>
          <a:p>
            <a:r>
              <a:rPr lang="en-GB" sz="1800" dirty="0"/>
              <a:t>2005. FWS (Federation Web Service) – SOAP over HTTP(S) for authentication and delivering user attributes to SP</a:t>
            </a:r>
          </a:p>
          <a:p>
            <a:pPr lvl="1"/>
            <a:r>
              <a:rPr lang="en-GB" sz="1600" dirty="0"/>
              <a:t>AOSI – an application for maintaining the content of the LDAP directory, access tool for LDAP</a:t>
            </a:r>
          </a:p>
          <a:p>
            <a:pPr lvl="1"/>
            <a:r>
              <a:rPr lang="en-GB" sz="1600" dirty="0"/>
              <a:t>Each application had to have own login form – insecure</a:t>
            </a:r>
          </a:p>
          <a:p>
            <a:r>
              <a:rPr lang="en-GB" sz="1800" dirty="0"/>
              <a:t>We decided to implement SSO based on SAML protocol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288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59217"/>
            <a:ext cx="7886700" cy="994172"/>
          </a:xfrm>
        </p:spPr>
        <p:txBody>
          <a:bodyPr/>
          <a:lstStyle/>
          <a:p>
            <a:r>
              <a:rPr lang="en-GB" dirty="0"/>
              <a:t>FWS / AOSI (2005.)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0E20BDD-6FA0-41FB-9BEE-24C6DBD107BF}"/>
              </a:ext>
            </a:extLst>
          </p:cNvPr>
          <p:cNvGrpSpPr>
            <a:grpSpLocks/>
          </p:cNvGrpSpPr>
          <p:nvPr/>
        </p:nvGrpSpPr>
        <p:grpSpPr bwMode="auto">
          <a:xfrm>
            <a:off x="973671" y="1091932"/>
            <a:ext cx="7196658" cy="3548550"/>
            <a:chOff x="315" y="1071"/>
            <a:chExt cx="5157" cy="267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12777307-681C-4E6C-9B96-AE7076AD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1883"/>
              <a:ext cx="1533" cy="1859"/>
            </a:xfrm>
            <a:prstGeom prst="flowChartAlternateProcess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 b="1" dirty="0"/>
                <a:t>Service provider</a:t>
              </a:r>
              <a:endParaRPr lang="en-US" altLang="en-US" sz="1200" b="1" dirty="0"/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539779B6-D78A-40DB-BD87-2F21AE03F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931"/>
              <a:ext cx="1179" cy="453"/>
            </a:xfrm>
            <a:prstGeom prst="flowChartAlternateProcess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 b="1" dirty="0"/>
                <a:t>Entry point</a:t>
              </a:r>
              <a:endParaRPr lang="en-US" altLang="en-US" sz="1200" b="1" dirty="0"/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01CC0C2D-F8E7-4D8D-9C59-AC4D0453E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35"/>
              <a:ext cx="1179" cy="587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en-US" sz="1200" b="1" dirty="0" err="1"/>
                <a:t>AAI@EduHr</a:t>
              </a:r>
              <a:r>
                <a:rPr lang="hr-HR" altLang="en-US" sz="1200" b="1" dirty="0"/>
                <a:t> </a:t>
              </a:r>
              <a:r>
                <a:rPr lang="en-GB" altLang="en-US" sz="1200" b="1" dirty="0"/>
                <a:t>component</a:t>
              </a:r>
              <a:endParaRPr lang="en-US" altLang="en-US" sz="1200" b="1" dirty="0"/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FB0B65B1-DF39-477D-83CF-6DBBDA499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3086"/>
              <a:ext cx="495" cy="297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en-US"/>
            </a:p>
          </p:txBody>
        </p:sp>
        <p:sp>
          <p:nvSpPr>
            <p:cNvPr id="11" name="Cloud">
              <a:extLst>
                <a:ext uri="{FF2B5EF4-FFF2-40B4-BE49-F238E27FC236}">
                  <a16:creationId xmlns:a16="http://schemas.microsoft.com/office/drawing/2014/main" id="{C1919A9B-9DD5-44F0-86B7-9B52B5E5100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791" y="1071"/>
              <a:ext cx="2223" cy="998"/>
            </a:xfrm>
            <a:custGeom>
              <a:avLst/>
              <a:gdLst>
                <a:gd name="T0" fmla="*/ 1 w 21600"/>
                <a:gd name="T1" fmla="*/ 23 h 21600"/>
                <a:gd name="T2" fmla="*/ 114 w 21600"/>
                <a:gd name="T3" fmla="*/ 46 h 21600"/>
                <a:gd name="T4" fmla="*/ 228 w 21600"/>
                <a:gd name="T5" fmla="*/ 23 h 21600"/>
                <a:gd name="T6" fmla="*/ 114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8 h 21600"/>
                <a:gd name="T14" fmla="*/ 17089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6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GB" sz="1200" b="1" dirty="0">
                  <a:latin typeface="Arial" charset="0"/>
                </a:rPr>
                <a:t>Central </a:t>
              </a:r>
              <a:r>
                <a:rPr lang="en-US" sz="1200" b="1" dirty="0" err="1">
                  <a:latin typeface="Arial" charset="0"/>
                </a:rPr>
                <a:t>AAI@EduHr</a:t>
              </a:r>
              <a:r>
                <a:rPr lang="en-US" sz="1200" b="1" dirty="0">
                  <a:latin typeface="Arial" charset="0"/>
                </a:rPr>
                <a:t> services </a:t>
              </a:r>
              <a:br>
                <a:rPr lang="en-US" sz="1200" b="1" dirty="0">
                  <a:latin typeface="Arial" charset="0"/>
                </a:rPr>
              </a:br>
              <a:r>
                <a:rPr lang="en-US" sz="1200" b="1" dirty="0">
                  <a:latin typeface="Arial" charset="0"/>
                </a:rPr>
                <a:t>(</a:t>
              </a:r>
              <a:r>
                <a:rPr lang="hr-HR" sz="1200" b="1" dirty="0">
                  <a:latin typeface="Arial" charset="0"/>
                </a:rPr>
                <a:t>RADIUS </a:t>
              </a:r>
              <a:r>
                <a:rPr lang="en-US" sz="1200" b="1" dirty="0">
                  <a:latin typeface="Arial" charset="0"/>
                </a:rPr>
                <a:t>proxy, FWS</a:t>
              </a:r>
              <a:r>
                <a:rPr lang="en-GB" sz="1200" b="1" dirty="0">
                  <a:latin typeface="Arial" charset="0"/>
                </a:rPr>
                <a:t>/HLS</a:t>
              </a:r>
              <a:r>
                <a:rPr lang="en-US" sz="1200" b="1" dirty="0">
                  <a:latin typeface="Arial" charset="0"/>
                </a:rPr>
                <a:t>)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5E8E7766-4D04-4B19-ADF6-B609E2E9E7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46839" flipV="1">
              <a:off x="1521" y="2284"/>
              <a:ext cx="235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EC606177-12EB-4ED6-8081-67491279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2976"/>
              <a:ext cx="1387" cy="363"/>
            </a:xfrm>
            <a:prstGeom prst="flowChartAlternateProcess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 b="1" dirty="0"/>
                <a:t>User</a:t>
              </a:r>
              <a:r>
                <a:rPr lang="hr-HR" altLang="en-US" sz="1200" b="1" dirty="0"/>
                <a:t> uid@realm.hr</a:t>
              </a:r>
              <a:endParaRPr lang="en-US" altLang="en-US" sz="1200" b="1" dirty="0"/>
            </a:p>
          </p:txBody>
        </p: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57A24EC6-8BD5-47FD-AFDC-E9B995FF1A3B}"/>
                </a:ext>
              </a:extLst>
            </p:cNvPr>
            <p:cNvCxnSpPr>
              <a:cxnSpLocks noChangeShapeType="1"/>
              <a:stCxn id="8" idx="1"/>
              <a:endCxn id="13" idx="3"/>
            </p:cNvCxnSpPr>
            <p:nvPr/>
          </p:nvCxnSpPr>
          <p:spPr bwMode="auto">
            <a:xfrm flipH="1">
              <a:off x="3494" y="3158"/>
              <a:ext cx="61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A657AAFA-C8B8-4F25-8A23-5AB95979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1915"/>
              <a:ext cx="1533" cy="1827"/>
            </a:xfrm>
            <a:prstGeom prst="flowChartAlternateProcess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00" b="1" dirty="0"/>
                <a:t>Identity provider</a:t>
              </a:r>
              <a:endParaRPr lang="en-US" altLang="en-US" sz="1200" b="1" dirty="0"/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C47B3074-F9A9-4752-8F3B-38342597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2067"/>
              <a:ext cx="1179" cy="587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en-US" sz="1200" b="1" dirty="0"/>
                <a:t>AOSI-WS </a:t>
              </a:r>
              <a:br>
                <a:rPr lang="hr-HR" altLang="en-US" sz="1200" b="1" dirty="0"/>
              </a:br>
              <a:r>
                <a:rPr lang="hr-HR" altLang="en-US" sz="1200" b="1" dirty="0"/>
                <a:t>&amp;</a:t>
              </a:r>
              <a:br>
                <a:rPr lang="hr-HR" altLang="en-US" sz="1200" b="1" dirty="0"/>
              </a:br>
              <a:r>
                <a:rPr lang="hr-HR" altLang="en-US" sz="1200" b="1" dirty="0"/>
                <a:t>RADIUS </a:t>
              </a:r>
              <a:r>
                <a:rPr lang="en-GB" altLang="en-US" sz="1200" b="1" dirty="0"/>
                <a:t>server</a:t>
              </a:r>
              <a:endParaRPr lang="en-US" altLang="en-US" sz="1200" b="1" dirty="0"/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A23F6185-0986-4290-A52E-C72D39C6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976"/>
              <a:ext cx="1179" cy="451"/>
            </a:xfrm>
            <a:prstGeom prst="flowChartAlternateProcess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en-US" sz="1200" b="1" dirty="0"/>
                <a:t>LDAP </a:t>
              </a:r>
              <a:r>
                <a:rPr lang="en-GB" altLang="en-US" sz="1200" b="1" dirty="0"/>
                <a:t>directory</a:t>
              </a:r>
              <a:endParaRPr lang="en-US" altLang="en-US" sz="1200" b="1" dirty="0"/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047A7BD4-6A7A-4906-BADA-D58E5309E9E6}"/>
                </a:ext>
              </a:extLst>
            </p:cNvPr>
            <p:cNvCxnSpPr>
              <a:cxnSpLocks noChangeShapeType="1"/>
              <a:stCxn id="16" idx="0"/>
              <a:endCxn id="11" idx="0"/>
            </p:cNvCxnSpPr>
            <p:nvPr/>
          </p:nvCxnSpPr>
          <p:spPr bwMode="auto">
            <a:xfrm flipV="1">
              <a:off x="1081" y="1570"/>
              <a:ext cx="717" cy="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E4F6985E-D279-4646-9D35-A931D09845BE}"/>
                </a:ext>
              </a:extLst>
            </p:cNvPr>
            <p:cNvCxnSpPr>
              <a:cxnSpLocks noChangeShapeType="1"/>
              <a:stCxn id="11" idx="2"/>
              <a:endCxn id="9" idx="0"/>
            </p:cNvCxnSpPr>
            <p:nvPr/>
          </p:nvCxnSpPr>
          <p:spPr bwMode="auto">
            <a:xfrm>
              <a:off x="4011" y="1570"/>
              <a:ext cx="694" cy="4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>
              <a:extLst>
                <a:ext uri="{FF2B5EF4-FFF2-40B4-BE49-F238E27FC236}">
                  <a16:creationId xmlns:a16="http://schemas.microsoft.com/office/drawing/2014/main" id="{D1546B72-6576-448E-B046-136A79AE5CE1}"/>
                </a:ext>
              </a:extLst>
            </p:cNvPr>
            <p:cNvCxnSpPr>
              <a:cxnSpLocks noChangeShapeType="1"/>
              <a:stCxn id="8" idx="0"/>
              <a:endCxn id="9" idx="2"/>
            </p:cNvCxnSpPr>
            <p:nvPr/>
          </p:nvCxnSpPr>
          <p:spPr bwMode="auto">
            <a:xfrm flipV="1">
              <a:off x="4695" y="2622"/>
              <a:ext cx="10" cy="3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E1C55595-27B3-4FE8-BBD2-489F106D1AC0}"/>
                </a:ext>
              </a:extLst>
            </p:cNvPr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flipV="1">
              <a:off x="1066" y="2654"/>
              <a:ext cx="15" cy="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>
              <a:extLst>
                <a:ext uri="{FF2B5EF4-FFF2-40B4-BE49-F238E27FC236}">
                  <a16:creationId xmlns:a16="http://schemas.microsoft.com/office/drawing/2014/main" id="{35AABC68-3AD6-4636-8CE5-B015A7AABA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70" y="2319"/>
              <a:ext cx="2445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7FA77BD8-3795-4700-A91F-A5E4839DA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117"/>
              <a:ext cx="11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r-HR" altLang="en-US" sz="1200" b="1" dirty="0"/>
                <a:t>RADIUS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hr-HR" altLang="en-US" sz="1200" b="1" dirty="0"/>
                <a:t>HTTPS / </a:t>
              </a:r>
              <a:r>
                <a:rPr lang="en-GB" altLang="en-US" sz="1200" b="1" dirty="0"/>
                <a:t>SOAP</a:t>
              </a:r>
              <a:endParaRPr lang="hr-HR" altLang="en-US" sz="1200" b="1" dirty="0"/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ED6AEAD2-923A-41CD-9BBE-FF9142F6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162"/>
              <a:ext cx="117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r-HR" altLang="en-US" sz="1200" b="1"/>
                <a:t>RADIUS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hr-HR" altLang="en-US" sz="1200" b="1"/>
                <a:t>HTTPS / SOAP</a:t>
              </a:r>
            </a:p>
          </p:txBody>
        </p:sp>
      </p:grp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8B25999-BD16-45E6-B01C-1953C3F9415D}"/>
              </a:ext>
            </a:extLst>
          </p:cNvPr>
          <p:cNvSpPr txBox="1">
            <a:spLocks/>
          </p:cNvSpPr>
          <p:nvPr/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Srce – Univie - 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is officially in production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since </a:t>
            </a:r>
            <a:r>
              <a:rPr lang="en-GB" sz="1600" b="1" dirty="0"/>
              <a:t>March 1st, 2006</a:t>
            </a:r>
            <a:r>
              <a:rPr lang="en-GB" sz="1600" dirty="0"/>
              <a:t>. </a:t>
            </a:r>
            <a:r>
              <a:rPr lang="en-GB" sz="1600" dirty="0" err="1"/>
              <a:t>AAI@EduHr</a:t>
            </a:r>
            <a:r>
              <a:rPr lang="en-GB" sz="1600" dirty="0"/>
              <a:t> has been in full production</a:t>
            </a:r>
          </a:p>
          <a:p>
            <a:r>
              <a:rPr lang="en-GB" sz="1600" dirty="0"/>
              <a:t>developed as a result of a joint project of SRCE and CARNET</a:t>
            </a:r>
          </a:p>
          <a:p>
            <a:r>
              <a:rPr lang="en-GB" sz="1600" dirty="0"/>
              <a:t>supported and financed by the Ministry of Science and Education (MZO)</a:t>
            </a:r>
          </a:p>
          <a:p>
            <a:r>
              <a:rPr lang="en-GB" sz="1600" dirty="0"/>
              <a:t>SRCE managed the project and today independently hosts, maintains and enhances central services of </a:t>
            </a:r>
            <a:r>
              <a:rPr lang="en-GB" sz="1600" dirty="0" err="1"/>
              <a:t>AAI@EduHr</a:t>
            </a:r>
            <a:r>
              <a:rPr lang="en-GB" sz="1600" dirty="0"/>
              <a:t> and cares about the whole system.</a:t>
            </a:r>
          </a:p>
          <a:p>
            <a:r>
              <a:rPr lang="en-GB" sz="1600" dirty="0" err="1"/>
              <a:t>AAI@EduHr</a:t>
            </a:r>
            <a:r>
              <a:rPr lang="en-GB" sz="1600" dirty="0"/>
              <a:t> policy</a:t>
            </a:r>
          </a:p>
          <a:p>
            <a:r>
              <a:rPr lang="en-GB" sz="1600" dirty="0" err="1"/>
              <a:t>hrEduOrg</a:t>
            </a:r>
            <a:r>
              <a:rPr lang="en-GB" sz="1600" dirty="0"/>
              <a:t> and </a:t>
            </a:r>
            <a:r>
              <a:rPr lang="en-GB" sz="1600" dirty="0" err="1"/>
              <a:t>hrEduPerson</a:t>
            </a:r>
            <a:r>
              <a:rPr lang="en-GB" sz="1600" dirty="0"/>
              <a:t> schemas</a:t>
            </a:r>
            <a:endParaRPr lang="en-GB" sz="1375" dirty="0"/>
          </a:p>
          <a:p>
            <a:r>
              <a:rPr lang="en-GB" sz="1600" dirty="0"/>
              <a:t>formalised status of IdPs and SPs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15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1D8-81A3-423D-B04F-5E0D42E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hrEduOrg</a:t>
            </a:r>
            <a:r>
              <a:rPr lang="en-GB" dirty="0"/>
              <a:t> and </a:t>
            </a:r>
            <a:r>
              <a:rPr lang="en-GB" dirty="0" err="1"/>
              <a:t>hrEduPerson</a:t>
            </a:r>
            <a:r>
              <a:rPr lang="en-GB" dirty="0"/>
              <a:t>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5DB2-A622-4593-81CC-DA3A32F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Data stored in the LDAP directory is defined by </a:t>
            </a:r>
            <a:r>
              <a:rPr lang="en-GB" sz="1600" dirty="0" err="1"/>
              <a:t>hrEduPerson</a:t>
            </a:r>
            <a:r>
              <a:rPr lang="en-GB" sz="1600" dirty="0"/>
              <a:t> (user data) and </a:t>
            </a:r>
            <a:r>
              <a:rPr lang="en-GB" sz="1600" dirty="0" err="1"/>
              <a:t>hrEduOrg</a:t>
            </a:r>
            <a:r>
              <a:rPr lang="en-GB" sz="1600" dirty="0"/>
              <a:t> (institution data) schemas</a:t>
            </a:r>
          </a:p>
          <a:p>
            <a:r>
              <a:rPr lang="en-GB" sz="1600" dirty="0"/>
              <a:t>Schemas define the syntax of attributes, their semantics, whether they are required or not, and whether they can have multiple values or only one value. </a:t>
            </a:r>
          </a:p>
          <a:p>
            <a:r>
              <a:rPr lang="en-GB" sz="1600" dirty="0"/>
              <a:t>A set of allowed values (vocabulary) is also defined for some attributes </a:t>
            </a:r>
          </a:p>
          <a:p>
            <a:r>
              <a:rPr lang="en-GB" sz="1600" dirty="0"/>
              <a:t>Directory schemes are defined to meet local needs using international experience</a:t>
            </a:r>
          </a:p>
          <a:p>
            <a:r>
              <a:rPr lang="en-GB" sz="1600" dirty="0"/>
              <a:t>Extensions to the </a:t>
            </a:r>
            <a:r>
              <a:rPr lang="en-GB" sz="1600" dirty="0" err="1"/>
              <a:t>eduPerson</a:t>
            </a:r>
            <a:r>
              <a:rPr lang="en-GB" sz="1600" dirty="0"/>
              <a:t> and </a:t>
            </a:r>
            <a:r>
              <a:rPr lang="en-GB" sz="1600" dirty="0" err="1"/>
              <a:t>eduOrg</a:t>
            </a:r>
            <a:r>
              <a:rPr lang="en-GB" sz="1600" dirty="0"/>
              <a:t> </a:t>
            </a:r>
            <a:r>
              <a:rPr lang="en-GB" sz="1600" dirty="0" err="1"/>
              <a:t>shemas</a:t>
            </a:r>
            <a:r>
              <a:rPr lang="en-GB" sz="1600" dirty="0"/>
              <a:t> – </a:t>
            </a:r>
            <a:r>
              <a:rPr lang="en-GB" sz="1600" dirty="0" err="1"/>
              <a:t>modifyed</a:t>
            </a:r>
            <a:r>
              <a:rPr lang="en-GB" sz="1600" dirty="0"/>
              <a:t> to fit our needs.</a:t>
            </a:r>
          </a:p>
          <a:p>
            <a:r>
              <a:rPr lang="en-GB" sz="1600" dirty="0"/>
              <a:t>Always keep in mind - some attributes can have multiple values, some (optional) attributes may not have a value</a:t>
            </a:r>
          </a:p>
          <a:p>
            <a:endParaRPr lang="en-GB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3519-6AE6-41BE-AC12-2CC734BA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26. 02.2024.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8C5E-9D4A-40B2-88E5-A96E610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Srce</a:t>
            </a:r>
            <a:r>
              <a:rPr lang="en-GB" dirty="0"/>
              <a:t> – </a:t>
            </a:r>
            <a:r>
              <a:rPr lang="en-GB" dirty="0" err="1"/>
              <a:t>Univie</a:t>
            </a:r>
            <a:r>
              <a:rPr lang="en-GB" dirty="0"/>
              <a:t> - </a:t>
            </a:r>
            <a:r>
              <a:rPr lang="en-GB" dirty="0" err="1"/>
              <a:t>Tuwien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0426246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2385</Words>
  <Application>Microsoft Office PowerPoint</Application>
  <PresentationFormat>On-screen Show (16:9)</PresentationFormat>
  <Paragraphs>335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Verdana</vt:lpstr>
      <vt:lpstr>Srce - 4x3</vt:lpstr>
      <vt:lpstr>Custom Design</vt:lpstr>
      <vt:lpstr>Visio</vt:lpstr>
      <vt:lpstr>AAI@EduHr – Croatian identity federation, ESI, ESC, etc.. </vt:lpstr>
      <vt:lpstr>AAI@EduHr</vt:lpstr>
      <vt:lpstr>How it all started...</vt:lpstr>
      <vt:lpstr>We would also like to use it...</vt:lpstr>
      <vt:lpstr>So we started from...</vt:lpstr>
      <vt:lpstr>What about applications?</vt:lpstr>
      <vt:lpstr>FWS / AOSI (2005.)</vt:lpstr>
      <vt:lpstr>AAI@EduHr is officially in production </vt:lpstr>
      <vt:lpstr>hrEduOrg and hrEduPerson schemas</vt:lpstr>
      <vt:lpstr>AAI@EduHr today</vt:lpstr>
      <vt:lpstr>PowerPoint Presentation</vt:lpstr>
      <vt:lpstr>AAI@EduHr home institution – identity provider</vt:lpstr>
      <vt:lpstr>AAI@EduHr home institution – identity provider</vt:lpstr>
      <vt:lpstr>AAI@EduHr home institution – identity provider</vt:lpstr>
      <vt:lpstr>Plugins for AOSI web service</vt:lpstr>
      <vt:lpstr>AAI@EduHr central services</vt:lpstr>
      <vt:lpstr>AAI@EduHr central services</vt:lpstr>
      <vt:lpstr>AAI@EduHr central services: Single Sign-On</vt:lpstr>
      <vt:lpstr>AAI@EduHr central services: Single Sign-On</vt:lpstr>
      <vt:lpstr>AAI@EduHr registries</vt:lpstr>
      <vt:lpstr>AAI@EduHr supporting services</vt:lpstr>
      <vt:lpstr>AAI@EduHr supporting services</vt:lpstr>
      <vt:lpstr>AAI@EduHr &amp; eduGAIN</vt:lpstr>
      <vt:lpstr>The European Student Identifier (ESI) </vt:lpstr>
      <vt:lpstr>The European Student Identifier (ESI) </vt:lpstr>
      <vt:lpstr>ESI in Croatia</vt:lpstr>
      <vt:lpstr>Student cards in Croatia</vt:lpstr>
      <vt:lpstr>Student cards in Croatia</vt:lpstr>
      <vt:lpstr>PowerPoint Presentation</vt:lpstr>
      <vt:lpstr>European student cards</vt:lpstr>
      <vt:lpstr>Questions,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mijo</cp:lastModifiedBy>
  <cp:revision>128</cp:revision>
  <cp:lastPrinted>2014-06-24T07:01:20Z</cp:lastPrinted>
  <dcterms:created xsi:type="dcterms:W3CDTF">2014-09-19T07:16:42Z</dcterms:created>
  <dcterms:modified xsi:type="dcterms:W3CDTF">2024-02-26T10:32:17Z</dcterms:modified>
</cp:coreProperties>
</file>