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5" r:id="rId6"/>
    <p:sldMasterId id="2147483708" r:id="rId7"/>
  </p:sldMasterIdLst>
  <p:notesMasterIdLst>
    <p:notesMasterId r:id="rId29"/>
  </p:notesMasterIdLst>
  <p:handoutMasterIdLst>
    <p:handoutMasterId r:id="rId30"/>
  </p:handoutMasterIdLst>
  <p:sldIdLst>
    <p:sldId id="256" r:id="rId8"/>
    <p:sldId id="306" r:id="rId9"/>
    <p:sldId id="271" r:id="rId10"/>
    <p:sldId id="323" r:id="rId11"/>
    <p:sldId id="414" r:id="rId12"/>
    <p:sldId id="413" r:id="rId13"/>
    <p:sldId id="415" r:id="rId14"/>
    <p:sldId id="274" r:id="rId15"/>
    <p:sldId id="282" r:id="rId16"/>
    <p:sldId id="416" r:id="rId17"/>
    <p:sldId id="291" r:id="rId18"/>
    <p:sldId id="421" r:id="rId19"/>
    <p:sldId id="418" r:id="rId20"/>
    <p:sldId id="313" r:id="rId21"/>
    <p:sldId id="320" r:id="rId22"/>
    <p:sldId id="268" r:id="rId23"/>
    <p:sldId id="265" r:id="rId24"/>
    <p:sldId id="260" r:id="rId25"/>
    <p:sldId id="422" r:id="rId26"/>
    <p:sldId id="288" r:id="rId27"/>
    <p:sldId id="419" r:id="rId28"/>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ža Milanović" initials="NM" lastIdx="1" clrIdx="0">
    <p:extLst>
      <p:ext uri="{19B8F6BF-5375-455C-9EA6-DF929625EA0E}">
        <p15:presenceInfo xmlns:p15="http://schemas.microsoft.com/office/powerpoint/2012/main" userId="Nadža Milanov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BCD8D"/>
    <a:srgbClr val="DC594F"/>
    <a:srgbClr val="F89C1C"/>
    <a:srgbClr val="D2072A"/>
    <a:srgbClr val="F4C0BD"/>
    <a:srgbClr val="AF4C46"/>
    <a:srgbClr val="E9827B"/>
    <a:srgbClr val="E88079"/>
    <a:srgbClr val="F89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E5097-D8FF-583B-E590-38448A44728B}" v="46" dt="2023-06-04T21:34:27.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102" autoAdjust="0"/>
  </p:normalViewPr>
  <p:slideViewPr>
    <p:cSldViewPr snapToGrid="0">
      <p:cViewPr varScale="1">
        <p:scale>
          <a:sx n="88" d="100"/>
          <a:sy n="88" d="100"/>
        </p:scale>
        <p:origin x="90" y="270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ža Milanović" userId="S::nmilanov@srce.hr::ac1de06e-151b-4317-b45e-01eeb9a5cb8c" providerId="AD" clId="Web-{BE9E5097-D8FF-583B-E590-38448A44728B}"/>
    <pc:docChg chg="modSld">
      <pc:chgData name="Nadža Milanović" userId="S::nmilanov@srce.hr::ac1de06e-151b-4317-b45e-01eeb9a5cb8c" providerId="AD" clId="Web-{BE9E5097-D8FF-583B-E590-38448A44728B}" dt="2023-06-04T21:34:27.010" v="33"/>
      <pc:docMkLst>
        <pc:docMk/>
      </pc:docMkLst>
      <pc:sldChg chg="modSp">
        <pc:chgData name="Nadža Milanović" userId="S::nmilanov@srce.hr::ac1de06e-151b-4317-b45e-01eeb9a5cb8c" providerId="AD" clId="Web-{BE9E5097-D8FF-583B-E590-38448A44728B}" dt="2023-06-04T21:32:15.084" v="1" actId="20577"/>
        <pc:sldMkLst>
          <pc:docMk/>
          <pc:sldMk cId="2518549054" sldId="257"/>
        </pc:sldMkLst>
        <pc:spChg chg="mod">
          <ac:chgData name="Nadža Milanović" userId="S::nmilanov@srce.hr::ac1de06e-151b-4317-b45e-01eeb9a5cb8c" providerId="AD" clId="Web-{BE9E5097-D8FF-583B-E590-38448A44728B}" dt="2023-06-04T21:32:15.084" v="1" actId="20577"/>
          <ac:spMkLst>
            <pc:docMk/>
            <pc:sldMk cId="2518549054" sldId="257"/>
            <ac:spMk id="2" creationId="{00000000-0000-0000-0000-000000000000}"/>
          </ac:spMkLst>
        </pc:spChg>
      </pc:sldChg>
      <pc:sldChg chg="addSp modSp modNotes">
        <pc:chgData name="Nadža Milanović" userId="S::nmilanov@srce.hr::ac1de06e-151b-4317-b45e-01eeb9a5cb8c" providerId="AD" clId="Web-{BE9E5097-D8FF-583B-E590-38448A44728B}" dt="2023-06-04T21:34:27.010" v="33"/>
        <pc:sldMkLst>
          <pc:docMk/>
          <pc:sldMk cId="1998784805" sldId="265"/>
        </pc:sldMkLst>
        <pc:spChg chg="add mod">
          <ac:chgData name="Nadža Milanović" userId="S::nmilanov@srce.hr::ac1de06e-151b-4317-b45e-01eeb9a5cb8c" providerId="AD" clId="Web-{BE9E5097-D8FF-583B-E590-38448A44728B}" dt="2023-06-04T21:34:27.010" v="33"/>
          <ac:spMkLst>
            <pc:docMk/>
            <pc:sldMk cId="1998784805" sldId="265"/>
            <ac:spMk id="4" creationId="{540D1F0F-3A4F-CAFD-D58C-649A66852DAC}"/>
          </ac:spMkLst>
        </pc:spChg>
        <pc:spChg chg="mod">
          <ac:chgData name="Nadža Milanović" userId="S::nmilanov@srce.hr::ac1de06e-151b-4317-b45e-01eeb9a5cb8c" providerId="AD" clId="Web-{BE9E5097-D8FF-583B-E590-38448A44728B}" dt="2023-06-04T21:32:54.773" v="6" actId="1076"/>
          <ac:spMkLst>
            <pc:docMk/>
            <pc:sldMk cId="1998784805" sldId="265"/>
            <ac:spMk id="14" creationId="{29DBB6E8-D754-4E9B-8216-138971C66F30}"/>
          </ac:spMkLst>
        </pc:spChg>
        <pc:spChg chg="mod">
          <ac:chgData name="Nadža Milanović" userId="S::nmilanov@srce.hr::ac1de06e-151b-4317-b45e-01eeb9a5cb8c" providerId="AD" clId="Web-{BE9E5097-D8FF-583B-E590-38448A44728B}" dt="2023-06-04T21:32:54.788" v="7" actId="1076"/>
          <ac:spMkLst>
            <pc:docMk/>
            <pc:sldMk cId="1998784805" sldId="265"/>
            <ac:spMk id="15" creationId="{F0114EC4-8EF2-40E9-A968-AE01AD85438A}"/>
          </ac:spMkLst>
        </pc:spChg>
        <pc:spChg chg="mod">
          <ac:chgData name="Nadža Milanović" userId="S::nmilanov@srce.hr::ac1de06e-151b-4317-b45e-01eeb9a5cb8c" providerId="AD" clId="Web-{BE9E5097-D8FF-583B-E590-38448A44728B}" dt="2023-06-04T21:32:54.804" v="8" actId="1076"/>
          <ac:spMkLst>
            <pc:docMk/>
            <pc:sldMk cId="1998784805" sldId="265"/>
            <ac:spMk id="17" creationId="{D5D690EC-A879-4761-BA5A-D1DE0F16956F}"/>
          </ac:spMkLst>
        </pc:spChg>
      </pc:sldChg>
    </pc:docChg>
  </pc:docChgLst>
  <pc:docChgLst>
    <pc:chgData name="Nadža Milanović" userId="ac1de06e-151b-4317-b45e-01eeb9a5cb8c" providerId="ADAL" clId="{8E34BD98-DC27-41F1-919B-92756C2B3D71}"/>
    <pc:docChg chg="custSel modSld">
      <pc:chgData name="Nadža Milanović" userId="ac1de06e-151b-4317-b45e-01eeb9a5cb8c" providerId="ADAL" clId="{8E34BD98-DC27-41F1-919B-92756C2B3D71}" dt="2023-06-05T11:36:26.490" v="187" actId="14100"/>
      <pc:docMkLst>
        <pc:docMk/>
      </pc:docMkLst>
      <pc:sldChg chg="modSp">
        <pc:chgData name="Nadža Milanović" userId="ac1de06e-151b-4317-b45e-01eeb9a5cb8c" providerId="ADAL" clId="{8E34BD98-DC27-41F1-919B-92756C2B3D71}" dt="2023-06-05T10:22:29.082" v="162" actId="790"/>
        <pc:sldMkLst>
          <pc:docMk/>
          <pc:sldMk cId="1148246538" sldId="256"/>
        </pc:sldMkLst>
        <pc:spChg chg="mod">
          <ac:chgData name="Nadža Milanović" userId="ac1de06e-151b-4317-b45e-01eeb9a5cb8c" providerId="ADAL" clId="{8E34BD98-DC27-41F1-919B-92756C2B3D71}" dt="2023-06-05T10:22:29.082" v="162" actId="790"/>
          <ac:spMkLst>
            <pc:docMk/>
            <pc:sldMk cId="1148246538" sldId="256"/>
            <ac:spMk id="5" creationId="{00000000-0000-0000-0000-000000000000}"/>
          </ac:spMkLst>
        </pc:spChg>
      </pc:sldChg>
      <pc:sldChg chg="modSp">
        <pc:chgData name="Nadža Milanović" userId="ac1de06e-151b-4317-b45e-01eeb9a5cb8c" providerId="ADAL" clId="{8E34BD98-DC27-41F1-919B-92756C2B3D71}" dt="2023-06-05T11:36:26.490" v="187" actId="14100"/>
        <pc:sldMkLst>
          <pc:docMk/>
          <pc:sldMk cId="4121741710" sldId="260"/>
        </pc:sldMkLst>
        <pc:picChg chg="mod">
          <ac:chgData name="Nadža Milanović" userId="ac1de06e-151b-4317-b45e-01eeb9a5cb8c" providerId="ADAL" clId="{8E34BD98-DC27-41F1-919B-92756C2B3D71}" dt="2023-06-05T11:36:26.490" v="187" actId="14100"/>
          <ac:picMkLst>
            <pc:docMk/>
            <pc:sldMk cId="4121741710" sldId="260"/>
            <ac:picMk id="7" creationId="{A2E541D6-440E-4F37-AA56-B5872F32CCD4}"/>
          </ac:picMkLst>
        </pc:picChg>
      </pc:sldChg>
      <pc:sldChg chg="modSp">
        <pc:chgData name="Nadža Milanović" userId="ac1de06e-151b-4317-b45e-01eeb9a5cb8c" providerId="ADAL" clId="{8E34BD98-DC27-41F1-919B-92756C2B3D71}" dt="2023-06-05T11:34:57.046" v="180" actId="20577"/>
        <pc:sldMkLst>
          <pc:docMk/>
          <pc:sldMk cId="1073018254" sldId="268"/>
        </pc:sldMkLst>
        <pc:spChg chg="mod">
          <ac:chgData name="Nadža Milanović" userId="ac1de06e-151b-4317-b45e-01eeb9a5cb8c" providerId="ADAL" clId="{8E34BD98-DC27-41F1-919B-92756C2B3D71}" dt="2023-06-05T11:34:57.046" v="180" actId="20577"/>
          <ac:spMkLst>
            <pc:docMk/>
            <pc:sldMk cId="1073018254" sldId="268"/>
            <ac:spMk id="3" creationId="{70A0D638-46B3-446D-B2CF-044693F9BCB5}"/>
          </ac:spMkLst>
        </pc:spChg>
      </pc:sldChg>
      <pc:sldChg chg="modSp">
        <pc:chgData name="Nadža Milanović" userId="ac1de06e-151b-4317-b45e-01eeb9a5cb8c" providerId="ADAL" clId="{8E34BD98-DC27-41F1-919B-92756C2B3D71}" dt="2023-06-05T11:32:06.515" v="168" actId="1076"/>
        <pc:sldMkLst>
          <pc:docMk/>
          <pc:sldMk cId="439128125" sldId="274"/>
        </pc:sldMkLst>
        <pc:graphicFrameChg chg="mod">
          <ac:chgData name="Nadža Milanović" userId="ac1de06e-151b-4317-b45e-01eeb9a5cb8c" providerId="ADAL" clId="{8E34BD98-DC27-41F1-919B-92756C2B3D71}" dt="2023-06-05T11:32:06.515" v="168" actId="1076"/>
          <ac:graphicFrameMkLst>
            <pc:docMk/>
            <pc:sldMk cId="439128125" sldId="274"/>
            <ac:graphicFrameMk id="4" creationId="{F8828E55-B590-4CA2-9B19-20BC84DBFD8D}"/>
          </ac:graphicFrameMkLst>
        </pc:graphicFrameChg>
      </pc:sldChg>
      <pc:sldChg chg="modSp">
        <pc:chgData name="Nadža Milanović" userId="ac1de06e-151b-4317-b45e-01eeb9a5cb8c" providerId="ADAL" clId="{8E34BD98-DC27-41F1-919B-92756C2B3D71}" dt="2023-06-05T10:23:32.460" v="165" actId="790"/>
        <pc:sldMkLst>
          <pc:docMk/>
          <pc:sldMk cId="1077002459" sldId="306"/>
        </pc:sldMkLst>
        <pc:spChg chg="mod">
          <ac:chgData name="Nadža Milanović" userId="ac1de06e-151b-4317-b45e-01eeb9a5cb8c" providerId="ADAL" clId="{8E34BD98-DC27-41F1-919B-92756C2B3D71}" dt="2023-06-05T10:23:03.435" v="163" actId="790"/>
          <ac:spMkLst>
            <pc:docMk/>
            <pc:sldMk cId="1077002459" sldId="306"/>
            <ac:spMk id="4" creationId="{5B6AEA04-052B-43DC-BACF-7662CB0FCB21}"/>
          </ac:spMkLst>
        </pc:spChg>
        <pc:spChg chg="mod">
          <ac:chgData name="Nadža Milanović" userId="ac1de06e-151b-4317-b45e-01eeb9a5cb8c" providerId="ADAL" clId="{8E34BD98-DC27-41F1-919B-92756C2B3D71}" dt="2023-06-05T10:23:32.460" v="165" actId="790"/>
          <ac:spMkLst>
            <pc:docMk/>
            <pc:sldMk cId="1077002459" sldId="306"/>
            <ac:spMk id="5" creationId="{1D80B10B-997D-4F79-955F-61474350FF18}"/>
          </ac:spMkLst>
        </pc:spChg>
      </pc:sldChg>
      <pc:sldChg chg="delSp modSp">
        <pc:chgData name="Nadža Milanović" userId="ac1de06e-151b-4317-b45e-01eeb9a5cb8c" providerId="ADAL" clId="{8E34BD98-DC27-41F1-919B-92756C2B3D71}" dt="2023-06-05T10:21:33.219" v="160" actId="1035"/>
        <pc:sldMkLst>
          <pc:docMk/>
          <pc:sldMk cId="3077973024" sldId="313"/>
        </pc:sldMkLst>
        <pc:spChg chg="del">
          <ac:chgData name="Nadža Milanović" userId="ac1de06e-151b-4317-b45e-01eeb9a5cb8c" providerId="ADAL" clId="{8E34BD98-DC27-41F1-919B-92756C2B3D71}" dt="2023-06-05T10:21:20.121" v="126" actId="478"/>
          <ac:spMkLst>
            <pc:docMk/>
            <pc:sldMk cId="3077973024" sldId="313"/>
            <ac:spMk id="4" creationId="{003F0291-8C86-4976-A16F-020CFC541D41}"/>
          </ac:spMkLst>
        </pc:spChg>
        <pc:spChg chg="mod">
          <ac:chgData name="Nadža Milanović" userId="ac1de06e-151b-4317-b45e-01eeb9a5cb8c" providerId="ADAL" clId="{8E34BD98-DC27-41F1-919B-92756C2B3D71}" dt="2023-06-05T10:21:33.219" v="160" actId="1035"/>
          <ac:spMkLst>
            <pc:docMk/>
            <pc:sldMk cId="3077973024" sldId="313"/>
            <ac:spMk id="5" creationId="{9FE3EF7A-0968-48F1-B147-D14C6EDF00CF}"/>
          </ac:spMkLst>
        </pc:spChg>
        <pc:spChg chg="mod">
          <ac:chgData name="Nadža Milanović" userId="ac1de06e-151b-4317-b45e-01eeb9a5cb8c" providerId="ADAL" clId="{8E34BD98-DC27-41F1-919B-92756C2B3D71}" dt="2023-06-05T10:21:33.219" v="160" actId="1035"/>
          <ac:spMkLst>
            <pc:docMk/>
            <pc:sldMk cId="3077973024" sldId="313"/>
            <ac:spMk id="7" creationId="{1981CDD2-37C8-41DB-83BB-D5145D317299}"/>
          </ac:spMkLst>
        </pc:spChg>
        <pc:spChg chg="mod">
          <ac:chgData name="Nadža Milanović" userId="ac1de06e-151b-4317-b45e-01eeb9a5cb8c" providerId="ADAL" clId="{8E34BD98-DC27-41F1-919B-92756C2B3D71}" dt="2023-06-05T10:21:33.219" v="160" actId="1035"/>
          <ac:spMkLst>
            <pc:docMk/>
            <pc:sldMk cId="3077973024" sldId="313"/>
            <ac:spMk id="9" creationId="{0FFF7377-3517-4C5B-A56B-E62D10F65A4B}"/>
          </ac:spMkLst>
        </pc:spChg>
        <pc:spChg chg="mod">
          <ac:chgData name="Nadža Milanović" userId="ac1de06e-151b-4317-b45e-01eeb9a5cb8c" providerId="ADAL" clId="{8E34BD98-DC27-41F1-919B-92756C2B3D71}" dt="2023-06-05T10:21:33.219" v="160" actId="1035"/>
          <ac:spMkLst>
            <pc:docMk/>
            <pc:sldMk cId="3077973024" sldId="313"/>
            <ac:spMk id="11" creationId="{32831514-C39B-470D-9022-E35176BC6ED7}"/>
          </ac:spMkLst>
        </pc:spChg>
        <pc:spChg chg="mod">
          <ac:chgData name="Nadža Milanović" userId="ac1de06e-151b-4317-b45e-01eeb9a5cb8c" providerId="ADAL" clId="{8E34BD98-DC27-41F1-919B-92756C2B3D71}" dt="2023-06-05T10:21:33.219" v="160" actId="1035"/>
          <ac:spMkLst>
            <pc:docMk/>
            <pc:sldMk cId="3077973024" sldId="313"/>
            <ac:spMk id="22" creationId="{EF1CE3AF-5A28-4C5B-90EE-13C4609F07E5}"/>
          </ac:spMkLst>
        </pc:spChg>
        <pc:spChg chg="mod">
          <ac:chgData name="Nadža Milanović" userId="ac1de06e-151b-4317-b45e-01eeb9a5cb8c" providerId="ADAL" clId="{8E34BD98-DC27-41F1-919B-92756C2B3D71}" dt="2023-06-05T10:21:33.219" v="160" actId="1035"/>
          <ac:spMkLst>
            <pc:docMk/>
            <pc:sldMk cId="3077973024" sldId="313"/>
            <ac:spMk id="23" creationId="{B15B20E6-B9F7-41F6-ADD5-F6AA1F48FD7F}"/>
          </ac:spMkLst>
        </pc:spChg>
        <pc:spChg chg="mod">
          <ac:chgData name="Nadža Milanović" userId="ac1de06e-151b-4317-b45e-01eeb9a5cb8c" providerId="ADAL" clId="{8E34BD98-DC27-41F1-919B-92756C2B3D71}" dt="2023-06-05T10:21:33.219" v="160" actId="1035"/>
          <ac:spMkLst>
            <pc:docMk/>
            <pc:sldMk cId="3077973024" sldId="313"/>
            <ac:spMk id="24" creationId="{B7953C1E-0FD3-44D0-882B-781C3DCF4A4E}"/>
          </ac:spMkLst>
        </pc:spChg>
        <pc:spChg chg="mod">
          <ac:chgData name="Nadža Milanović" userId="ac1de06e-151b-4317-b45e-01eeb9a5cb8c" providerId="ADAL" clId="{8E34BD98-DC27-41F1-919B-92756C2B3D71}" dt="2023-06-05T10:21:33.219" v="160" actId="1035"/>
          <ac:spMkLst>
            <pc:docMk/>
            <pc:sldMk cId="3077973024" sldId="313"/>
            <ac:spMk id="25" creationId="{2622AE81-239E-407A-9E8D-10FFF23CDE3D}"/>
          </ac:spMkLst>
        </pc:spChg>
        <pc:spChg chg="mod">
          <ac:chgData name="Nadža Milanović" userId="ac1de06e-151b-4317-b45e-01eeb9a5cb8c" providerId="ADAL" clId="{8E34BD98-DC27-41F1-919B-92756C2B3D71}" dt="2023-06-05T10:21:33.219" v="160" actId="1035"/>
          <ac:spMkLst>
            <pc:docMk/>
            <pc:sldMk cId="3077973024" sldId="313"/>
            <ac:spMk id="26" creationId="{65B8A7AF-63A6-4A06-887E-530691121BBE}"/>
          </ac:spMkLst>
        </pc:spChg>
        <pc:spChg chg="mod">
          <ac:chgData name="Nadža Milanović" userId="ac1de06e-151b-4317-b45e-01eeb9a5cb8c" providerId="ADAL" clId="{8E34BD98-DC27-41F1-919B-92756C2B3D71}" dt="2023-06-05T10:21:33.219" v="160" actId="1035"/>
          <ac:spMkLst>
            <pc:docMk/>
            <pc:sldMk cId="3077973024" sldId="313"/>
            <ac:spMk id="27" creationId="{28D1CF08-4531-4CFD-9A62-B2B432E0D4BA}"/>
          </ac:spMkLst>
        </pc:spChg>
        <pc:spChg chg="mod">
          <ac:chgData name="Nadža Milanović" userId="ac1de06e-151b-4317-b45e-01eeb9a5cb8c" providerId="ADAL" clId="{8E34BD98-DC27-41F1-919B-92756C2B3D71}" dt="2023-06-05T10:21:33.219" v="160" actId="1035"/>
          <ac:spMkLst>
            <pc:docMk/>
            <pc:sldMk cId="3077973024" sldId="313"/>
            <ac:spMk id="28" creationId="{C32C8AC8-5730-4170-A93A-271C519C127D}"/>
          </ac:spMkLst>
        </pc:spChg>
        <pc:spChg chg="mod">
          <ac:chgData name="Nadža Milanović" userId="ac1de06e-151b-4317-b45e-01eeb9a5cb8c" providerId="ADAL" clId="{8E34BD98-DC27-41F1-919B-92756C2B3D71}" dt="2023-06-05T10:21:33.219" v="160" actId="1035"/>
          <ac:spMkLst>
            <pc:docMk/>
            <pc:sldMk cId="3077973024" sldId="313"/>
            <ac:spMk id="32" creationId="{544699C4-F8A8-466E-8B02-01A04C61B4B7}"/>
          </ac:spMkLst>
        </pc:spChg>
        <pc:spChg chg="mod">
          <ac:chgData name="Nadža Milanović" userId="ac1de06e-151b-4317-b45e-01eeb9a5cb8c" providerId="ADAL" clId="{8E34BD98-DC27-41F1-919B-92756C2B3D71}" dt="2023-06-05T10:21:33.219" v="160" actId="1035"/>
          <ac:spMkLst>
            <pc:docMk/>
            <pc:sldMk cId="3077973024" sldId="313"/>
            <ac:spMk id="43" creationId="{BB46987D-21F8-430C-9463-C607AEEABB48}"/>
          </ac:spMkLst>
        </pc:spChg>
        <pc:spChg chg="mod">
          <ac:chgData name="Nadža Milanović" userId="ac1de06e-151b-4317-b45e-01eeb9a5cb8c" providerId="ADAL" clId="{8E34BD98-DC27-41F1-919B-92756C2B3D71}" dt="2023-06-05T10:21:33.219" v="160" actId="1035"/>
          <ac:spMkLst>
            <pc:docMk/>
            <pc:sldMk cId="3077973024" sldId="313"/>
            <ac:spMk id="45" creationId="{653EC5C1-1C0F-493A-A560-953D82CD1C5A}"/>
          </ac:spMkLst>
        </pc:spChg>
        <pc:grpChg chg="mod">
          <ac:chgData name="Nadža Milanović" userId="ac1de06e-151b-4317-b45e-01eeb9a5cb8c" providerId="ADAL" clId="{8E34BD98-DC27-41F1-919B-92756C2B3D71}" dt="2023-06-05T10:21:33.219" v="160" actId="1035"/>
          <ac:grpSpMkLst>
            <pc:docMk/>
            <pc:sldMk cId="3077973024" sldId="313"/>
            <ac:grpSpMk id="42" creationId="{D386BC2E-BD0E-4A23-A3CB-A638427AE0BF}"/>
          </ac:grpSpMkLst>
        </pc:grpChg>
        <pc:cxnChg chg="mod">
          <ac:chgData name="Nadža Milanović" userId="ac1de06e-151b-4317-b45e-01eeb9a5cb8c" providerId="ADAL" clId="{8E34BD98-DC27-41F1-919B-92756C2B3D71}" dt="2023-06-05T10:21:33.219" v="160" actId="1035"/>
          <ac:cxnSpMkLst>
            <pc:docMk/>
            <pc:sldMk cId="3077973024" sldId="313"/>
            <ac:cxnSpMk id="13" creationId="{5C68121F-A2FB-48C4-8D75-61155A3E152E}"/>
          </ac:cxnSpMkLst>
        </pc:cxnChg>
        <pc:cxnChg chg="mod">
          <ac:chgData name="Nadža Milanović" userId="ac1de06e-151b-4317-b45e-01eeb9a5cb8c" providerId="ADAL" clId="{8E34BD98-DC27-41F1-919B-92756C2B3D71}" dt="2023-06-05T10:21:33.219" v="160" actId="1035"/>
          <ac:cxnSpMkLst>
            <pc:docMk/>
            <pc:sldMk cId="3077973024" sldId="313"/>
            <ac:cxnSpMk id="15" creationId="{9C554033-4133-4A0C-9949-D288F154794E}"/>
          </ac:cxnSpMkLst>
        </pc:cxnChg>
        <pc:cxnChg chg="mod">
          <ac:chgData name="Nadža Milanović" userId="ac1de06e-151b-4317-b45e-01eeb9a5cb8c" providerId="ADAL" clId="{8E34BD98-DC27-41F1-919B-92756C2B3D71}" dt="2023-06-05T10:21:33.219" v="160" actId="1035"/>
          <ac:cxnSpMkLst>
            <pc:docMk/>
            <pc:sldMk cId="3077973024" sldId="313"/>
            <ac:cxnSpMk id="16" creationId="{F3E51FB5-940C-4081-82D9-77EED74AE036}"/>
          </ac:cxnSpMkLst>
        </pc:cxnChg>
        <pc:cxnChg chg="mod">
          <ac:chgData name="Nadža Milanović" userId="ac1de06e-151b-4317-b45e-01eeb9a5cb8c" providerId="ADAL" clId="{8E34BD98-DC27-41F1-919B-92756C2B3D71}" dt="2023-06-05T10:21:33.219" v="160" actId="1035"/>
          <ac:cxnSpMkLst>
            <pc:docMk/>
            <pc:sldMk cId="3077973024" sldId="313"/>
            <ac:cxnSpMk id="17" creationId="{E11A8B3D-9147-404B-95CF-44EA7DA9CBAB}"/>
          </ac:cxnSpMkLst>
        </pc:cxnChg>
        <pc:cxnChg chg="mod">
          <ac:chgData name="Nadža Milanović" userId="ac1de06e-151b-4317-b45e-01eeb9a5cb8c" providerId="ADAL" clId="{8E34BD98-DC27-41F1-919B-92756C2B3D71}" dt="2023-06-05T10:21:33.219" v="160" actId="1035"/>
          <ac:cxnSpMkLst>
            <pc:docMk/>
            <pc:sldMk cId="3077973024" sldId="313"/>
            <ac:cxnSpMk id="18" creationId="{296928DE-4117-4804-9C85-23F03F2B372D}"/>
          </ac:cxnSpMkLst>
        </pc:cxnChg>
        <pc:cxnChg chg="mod">
          <ac:chgData name="Nadža Milanović" userId="ac1de06e-151b-4317-b45e-01eeb9a5cb8c" providerId="ADAL" clId="{8E34BD98-DC27-41F1-919B-92756C2B3D71}" dt="2023-06-05T10:21:33.219" v="160" actId="1035"/>
          <ac:cxnSpMkLst>
            <pc:docMk/>
            <pc:sldMk cId="3077973024" sldId="313"/>
            <ac:cxnSpMk id="19" creationId="{7CB0CE64-1DB1-42C8-AD76-C98B01ABEA0F}"/>
          </ac:cxnSpMkLst>
        </pc:cxnChg>
        <pc:cxnChg chg="mod">
          <ac:chgData name="Nadža Milanović" userId="ac1de06e-151b-4317-b45e-01eeb9a5cb8c" providerId="ADAL" clId="{8E34BD98-DC27-41F1-919B-92756C2B3D71}" dt="2023-06-05T10:21:33.219" v="160" actId="1035"/>
          <ac:cxnSpMkLst>
            <pc:docMk/>
            <pc:sldMk cId="3077973024" sldId="313"/>
            <ac:cxnSpMk id="20" creationId="{F6A7AFF5-4701-4A75-9515-9EEAE1952B04}"/>
          </ac:cxnSpMkLst>
        </pc:cxnChg>
      </pc:sldChg>
      <pc:sldChg chg="modSp">
        <pc:chgData name="Nadža Milanović" userId="ac1de06e-151b-4317-b45e-01eeb9a5cb8c" providerId="ADAL" clId="{8E34BD98-DC27-41F1-919B-92756C2B3D71}" dt="2023-06-05T11:33:55.674" v="177" actId="14100"/>
        <pc:sldMkLst>
          <pc:docMk/>
          <pc:sldMk cId="2365253041" sldId="320"/>
        </pc:sldMkLst>
        <pc:spChg chg="mod">
          <ac:chgData name="Nadža Milanović" userId="ac1de06e-151b-4317-b45e-01eeb9a5cb8c" providerId="ADAL" clId="{8E34BD98-DC27-41F1-919B-92756C2B3D71}" dt="2023-06-05T11:33:55.674" v="177" actId="14100"/>
          <ac:spMkLst>
            <pc:docMk/>
            <pc:sldMk cId="2365253041" sldId="320"/>
            <ac:spMk id="18" creationId="{BEA96153-5741-43F6-BEDF-748C280E8AA9}"/>
          </ac:spMkLst>
        </pc:spChg>
      </pc:sldChg>
      <pc:sldChg chg="modSp">
        <pc:chgData name="Nadža Milanović" userId="ac1de06e-151b-4317-b45e-01eeb9a5cb8c" providerId="ADAL" clId="{8E34BD98-DC27-41F1-919B-92756C2B3D71}" dt="2023-06-05T11:31:38.518" v="167" actId="6549"/>
        <pc:sldMkLst>
          <pc:docMk/>
          <pc:sldMk cId="1488505698" sldId="414"/>
        </pc:sldMkLst>
        <pc:spChg chg="mod">
          <ac:chgData name="Nadža Milanović" userId="ac1de06e-151b-4317-b45e-01eeb9a5cb8c" providerId="ADAL" clId="{8E34BD98-DC27-41F1-919B-92756C2B3D71}" dt="2023-06-05T11:31:38.518" v="167" actId="6549"/>
          <ac:spMkLst>
            <pc:docMk/>
            <pc:sldMk cId="1488505698" sldId="414"/>
            <ac:spMk id="24" creationId="{D442EBEF-7E19-4F23-B850-222170C1EF85}"/>
          </ac:spMkLst>
        </pc:spChg>
      </pc:sldChg>
      <pc:sldChg chg="modSp">
        <pc:chgData name="Nadža Milanović" userId="ac1de06e-151b-4317-b45e-01eeb9a5cb8c" providerId="ADAL" clId="{8E34BD98-DC27-41F1-919B-92756C2B3D71}" dt="2023-06-05T11:33:29.234" v="176" actId="20577"/>
        <pc:sldMkLst>
          <pc:docMk/>
          <pc:sldMk cId="2458046855" sldId="418"/>
        </pc:sldMkLst>
        <pc:spChg chg="mod">
          <ac:chgData name="Nadža Milanović" userId="ac1de06e-151b-4317-b45e-01eeb9a5cb8c" providerId="ADAL" clId="{8E34BD98-DC27-41F1-919B-92756C2B3D71}" dt="2023-06-05T11:33:29.234" v="176" actId="20577"/>
          <ac:spMkLst>
            <pc:docMk/>
            <pc:sldMk cId="2458046855" sldId="418"/>
            <ac:spMk id="73" creationId="{E5BD3BD2-9728-4BFB-8AAF-D5657FFAAA1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A3051-5518-4A68-9136-046CAA7BA59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8E90AE3-4EFE-423C-815C-68AB5448380C}">
      <dgm:prSet custT="1"/>
      <dgm:spPr/>
      <dgm:t>
        <a:bodyPr/>
        <a:lstStyle/>
        <a:p>
          <a:pPr>
            <a:lnSpc>
              <a:spcPct val="100000"/>
            </a:lnSpc>
            <a:defRPr cap="all"/>
          </a:pPr>
          <a:r>
            <a:rPr lang="hr-HR" sz="2000" b="1" cap="none"/>
            <a:t>Users</a:t>
          </a:r>
          <a:endParaRPr lang="en-US" sz="2000" b="1" cap="none" dirty="0"/>
        </a:p>
      </dgm:t>
    </dgm:pt>
    <dgm:pt modelId="{41D92FFC-2A03-43B5-AD1E-1CCAB508BEDB}" type="parTrans" cxnId="{323BDA44-20D3-459D-ADA7-2B127C61C413}">
      <dgm:prSet/>
      <dgm:spPr/>
      <dgm:t>
        <a:bodyPr/>
        <a:lstStyle/>
        <a:p>
          <a:endParaRPr lang="en-US" sz="1800" dirty="0"/>
        </a:p>
      </dgm:t>
    </dgm:pt>
    <dgm:pt modelId="{5EED4C3B-3262-4298-8922-070C75285238}" type="sibTrans" cxnId="{323BDA44-20D3-459D-ADA7-2B127C61C413}">
      <dgm:prSet/>
      <dgm:spPr/>
      <dgm:t>
        <a:bodyPr/>
        <a:lstStyle/>
        <a:p>
          <a:endParaRPr lang="en-US" sz="1800" dirty="0"/>
        </a:p>
      </dgm:t>
    </dgm:pt>
    <dgm:pt modelId="{C6F41633-0FF0-486A-B30E-1ED0E1D05A80}">
      <dgm:prSet custT="1"/>
      <dgm:spPr/>
      <dgm:t>
        <a:bodyPr/>
        <a:lstStyle/>
        <a:p>
          <a:pPr>
            <a:lnSpc>
              <a:spcPct val="100000"/>
            </a:lnSpc>
            <a:defRPr cap="all"/>
          </a:pPr>
          <a:r>
            <a:rPr lang="hr-HR" sz="2000" b="1" cap="none"/>
            <a:t>Processes</a:t>
          </a:r>
          <a:endParaRPr lang="en-US" sz="2000" b="1" cap="none" dirty="0"/>
        </a:p>
      </dgm:t>
    </dgm:pt>
    <dgm:pt modelId="{8CFF2197-1A2B-4DB8-BB31-03AF3BE2A35D}" type="parTrans" cxnId="{6DD35841-89A1-4549-85C7-92BF0106B3BF}">
      <dgm:prSet/>
      <dgm:spPr/>
      <dgm:t>
        <a:bodyPr/>
        <a:lstStyle/>
        <a:p>
          <a:endParaRPr lang="en-US" sz="1800" dirty="0"/>
        </a:p>
      </dgm:t>
    </dgm:pt>
    <dgm:pt modelId="{5BC5CE78-D653-4B24-A128-6A4D23EB6487}" type="sibTrans" cxnId="{6DD35841-89A1-4549-85C7-92BF0106B3BF}">
      <dgm:prSet/>
      <dgm:spPr/>
      <dgm:t>
        <a:bodyPr/>
        <a:lstStyle/>
        <a:p>
          <a:endParaRPr lang="en-US" sz="1800" dirty="0"/>
        </a:p>
      </dgm:t>
    </dgm:pt>
    <dgm:pt modelId="{B71CA56F-3FE0-4E91-A288-148D1A219531}">
      <dgm:prSet custT="1"/>
      <dgm:spPr/>
      <dgm:t>
        <a:bodyPr/>
        <a:lstStyle/>
        <a:p>
          <a:pPr>
            <a:lnSpc>
              <a:spcPct val="100000"/>
            </a:lnSpc>
            <a:defRPr cap="all"/>
          </a:pPr>
          <a:r>
            <a:rPr lang="hr-HR" sz="2000" b="1" cap="none"/>
            <a:t>Data </a:t>
          </a:r>
          <a:endParaRPr lang="en-US" sz="2000" b="1" cap="none" dirty="0"/>
        </a:p>
      </dgm:t>
    </dgm:pt>
    <dgm:pt modelId="{F2CF152A-3C10-4163-A2A0-FCFEDA46A576}" type="parTrans" cxnId="{93986B1C-4F60-4F52-8B62-DB7BDCD7F3BA}">
      <dgm:prSet/>
      <dgm:spPr/>
      <dgm:t>
        <a:bodyPr/>
        <a:lstStyle/>
        <a:p>
          <a:endParaRPr lang="en-US" sz="1800" dirty="0"/>
        </a:p>
      </dgm:t>
    </dgm:pt>
    <dgm:pt modelId="{3551302F-D8DD-4233-8F96-BB798392283B}" type="sibTrans" cxnId="{93986B1C-4F60-4F52-8B62-DB7BDCD7F3BA}">
      <dgm:prSet/>
      <dgm:spPr/>
      <dgm:t>
        <a:bodyPr/>
        <a:lstStyle/>
        <a:p>
          <a:endParaRPr lang="en-US" sz="1800" dirty="0"/>
        </a:p>
      </dgm:t>
    </dgm:pt>
    <dgm:pt modelId="{40445AAF-79D1-46B9-8D2F-1FE4E740F550}">
      <dgm:prSet custT="1"/>
      <dgm:spPr/>
      <dgm:t>
        <a:bodyPr/>
        <a:lstStyle/>
        <a:p>
          <a:pPr>
            <a:lnSpc>
              <a:spcPct val="100000"/>
            </a:lnSpc>
            <a:defRPr cap="all"/>
          </a:pPr>
          <a:r>
            <a:rPr lang="hr-HR" sz="2000" b="1" cap="none"/>
            <a:t>Architecture</a:t>
          </a:r>
          <a:endParaRPr lang="en-US" sz="2000" b="1" cap="none" dirty="0"/>
        </a:p>
      </dgm:t>
    </dgm:pt>
    <dgm:pt modelId="{F4ED57A5-1437-4DDA-B79A-D8002E297C07}" type="parTrans" cxnId="{A804C30D-F5A2-425F-A93C-8ECFDAC90404}">
      <dgm:prSet/>
      <dgm:spPr/>
      <dgm:t>
        <a:bodyPr/>
        <a:lstStyle/>
        <a:p>
          <a:endParaRPr lang="en-US" sz="1800" dirty="0"/>
        </a:p>
      </dgm:t>
    </dgm:pt>
    <dgm:pt modelId="{54582B31-660E-455B-967C-39B58B2EE975}" type="sibTrans" cxnId="{A804C30D-F5A2-425F-A93C-8ECFDAC90404}">
      <dgm:prSet/>
      <dgm:spPr/>
      <dgm:t>
        <a:bodyPr/>
        <a:lstStyle/>
        <a:p>
          <a:endParaRPr lang="en-US" sz="1800" dirty="0"/>
        </a:p>
      </dgm:t>
    </dgm:pt>
    <dgm:pt modelId="{C2FDEC8C-E2B9-4774-8D9D-AED7D6C0D55B}" type="pres">
      <dgm:prSet presAssocID="{F4EA3051-5518-4A68-9136-046CAA7BA59D}" presName="root" presStyleCnt="0">
        <dgm:presLayoutVars>
          <dgm:dir/>
          <dgm:resizeHandles val="exact"/>
        </dgm:presLayoutVars>
      </dgm:prSet>
      <dgm:spPr/>
    </dgm:pt>
    <dgm:pt modelId="{D9AA7755-65D4-4A4F-B074-F7F866931976}" type="pres">
      <dgm:prSet presAssocID="{18E90AE3-4EFE-423C-815C-68AB5448380C}" presName="compNode" presStyleCnt="0"/>
      <dgm:spPr/>
    </dgm:pt>
    <dgm:pt modelId="{2FD584AC-334C-4D98-9E88-D4EE344FF90D}" type="pres">
      <dgm:prSet presAssocID="{18E90AE3-4EFE-423C-815C-68AB5448380C}" presName="iconBgRect" presStyleLbl="bgShp" presStyleIdx="0" presStyleCnt="4"/>
      <dgm:spPr>
        <a:xfrm>
          <a:off x="600792" y="596391"/>
          <a:ext cx="1449891" cy="1449891"/>
        </a:xfrm>
        <a:prstGeom prst="rect">
          <a:avLst/>
        </a:prstGeom>
      </dgm:spPr>
    </dgm:pt>
    <dgm:pt modelId="{2E004ED0-9912-4313-AFA2-7904C1513343}" type="pres">
      <dgm:prSet presAssocID="{18E90AE3-4EFE-423C-815C-68AB5448380C}"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7850D4C-BD15-4810-8DA4-9F6899FBDB2F}" type="pres">
      <dgm:prSet presAssocID="{18E90AE3-4EFE-423C-815C-68AB5448380C}" presName="spaceRect" presStyleCnt="0"/>
      <dgm:spPr/>
    </dgm:pt>
    <dgm:pt modelId="{97947764-D5E2-4B83-8EAA-EA54408B4F84}" type="pres">
      <dgm:prSet presAssocID="{18E90AE3-4EFE-423C-815C-68AB5448380C}" presName="textRect" presStyleLbl="revTx" presStyleIdx="0" presStyleCnt="4">
        <dgm:presLayoutVars>
          <dgm:chMax val="1"/>
          <dgm:chPref val="1"/>
        </dgm:presLayoutVars>
      </dgm:prSet>
      <dgm:spPr/>
    </dgm:pt>
    <dgm:pt modelId="{2818E4B9-6416-4482-9782-ECF7FF702856}" type="pres">
      <dgm:prSet presAssocID="{5EED4C3B-3262-4298-8922-070C75285238}" presName="sibTrans" presStyleCnt="0"/>
      <dgm:spPr/>
    </dgm:pt>
    <dgm:pt modelId="{5D2065B8-BF24-455A-8EE1-5E67BE48B81B}" type="pres">
      <dgm:prSet presAssocID="{C6F41633-0FF0-486A-B30E-1ED0E1D05A80}" presName="compNode" presStyleCnt="0"/>
      <dgm:spPr/>
    </dgm:pt>
    <dgm:pt modelId="{D24D21FC-62C1-4CB3-8209-8661C3C79008}" type="pres">
      <dgm:prSet presAssocID="{C6F41633-0FF0-486A-B30E-1ED0E1D05A80}" presName="iconBgRect" presStyleLbl="bgShp" presStyleIdx="1" presStyleCnt="4"/>
      <dgm:spPr>
        <a:xfrm>
          <a:off x="3393616" y="596391"/>
          <a:ext cx="1449891" cy="1449891"/>
        </a:xfrm>
        <a:prstGeom prst="rect">
          <a:avLst/>
        </a:prstGeom>
      </dgm:spPr>
    </dgm:pt>
    <dgm:pt modelId="{E1CCDF7A-EBE7-495D-AEE1-FE9FEEA33C81}" type="pres">
      <dgm:prSet presAssocID="{C6F41633-0FF0-486A-B30E-1ED0E1D05A80}"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FF203E1-34B6-48E2-B5D4-C37BA4CDBE3D}" type="pres">
      <dgm:prSet presAssocID="{C6F41633-0FF0-486A-B30E-1ED0E1D05A80}" presName="spaceRect" presStyleCnt="0"/>
      <dgm:spPr/>
    </dgm:pt>
    <dgm:pt modelId="{1B26A24F-F4FA-4000-B231-980697CE6BC5}" type="pres">
      <dgm:prSet presAssocID="{C6F41633-0FF0-486A-B30E-1ED0E1D05A80}" presName="textRect" presStyleLbl="revTx" presStyleIdx="1" presStyleCnt="4">
        <dgm:presLayoutVars>
          <dgm:chMax val="1"/>
          <dgm:chPref val="1"/>
        </dgm:presLayoutVars>
      </dgm:prSet>
      <dgm:spPr/>
    </dgm:pt>
    <dgm:pt modelId="{51C87337-A8F2-49D7-9000-D0F5AEC2A3E0}" type="pres">
      <dgm:prSet presAssocID="{5BC5CE78-D653-4B24-A128-6A4D23EB6487}" presName="sibTrans" presStyleCnt="0"/>
      <dgm:spPr/>
    </dgm:pt>
    <dgm:pt modelId="{8CE0322A-4FD6-41C9-8DFD-125E5558BCB9}" type="pres">
      <dgm:prSet presAssocID="{B71CA56F-3FE0-4E91-A288-148D1A219531}" presName="compNode" presStyleCnt="0"/>
      <dgm:spPr/>
    </dgm:pt>
    <dgm:pt modelId="{150E4B2C-C413-4BF2-BE44-61CABB4D422E}" type="pres">
      <dgm:prSet presAssocID="{B71CA56F-3FE0-4E91-A288-148D1A219531}" presName="iconBgRect" presStyleLbl="bgShp" presStyleIdx="2" presStyleCnt="4"/>
      <dgm:spPr>
        <a:xfrm>
          <a:off x="6186441" y="596391"/>
          <a:ext cx="1449891" cy="1449891"/>
        </a:xfrm>
        <a:prstGeom prst="rect">
          <a:avLst/>
        </a:prstGeom>
      </dgm:spPr>
    </dgm:pt>
    <dgm:pt modelId="{338E22CF-4E7D-49DB-8D62-BFBE95644B7C}" type="pres">
      <dgm:prSet presAssocID="{B71CA56F-3FE0-4E91-A288-148D1A219531}"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A4134F78-74E5-417C-9450-B5A5408E0982}" type="pres">
      <dgm:prSet presAssocID="{B71CA56F-3FE0-4E91-A288-148D1A219531}" presName="spaceRect" presStyleCnt="0"/>
      <dgm:spPr/>
    </dgm:pt>
    <dgm:pt modelId="{4E04CA18-7F92-4C8F-B31C-B8DC9BFFC00B}" type="pres">
      <dgm:prSet presAssocID="{B71CA56F-3FE0-4E91-A288-148D1A219531}" presName="textRect" presStyleLbl="revTx" presStyleIdx="2" presStyleCnt="4">
        <dgm:presLayoutVars>
          <dgm:chMax val="1"/>
          <dgm:chPref val="1"/>
        </dgm:presLayoutVars>
      </dgm:prSet>
      <dgm:spPr/>
    </dgm:pt>
    <dgm:pt modelId="{6A22E40D-3490-43F6-BFBB-88887609320F}" type="pres">
      <dgm:prSet presAssocID="{3551302F-D8DD-4233-8F96-BB798392283B}" presName="sibTrans" presStyleCnt="0"/>
      <dgm:spPr/>
    </dgm:pt>
    <dgm:pt modelId="{862E03AE-4DC1-45B4-ACA6-12DC9646DF09}" type="pres">
      <dgm:prSet presAssocID="{40445AAF-79D1-46B9-8D2F-1FE4E740F550}" presName="compNode" presStyleCnt="0"/>
      <dgm:spPr/>
    </dgm:pt>
    <dgm:pt modelId="{FB9B0F2E-A209-4355-A025-0CC7EDD3BBA7}" type="pres">
      <dgm:prSet presAssocID="{40445AAF-79D1-46B9-8D2F-1FE4E740F550}" presName="iconBgRect" presStyleLbl="bgShp" presStyleIdx="3" presStyleCnt="4"/>
      <dgm:spPr>
        <a:xfrm>
          <a:off x="8979265" y="596391"/>
          <a:ext cx="1449891" cy="1449891"/>
        </a:xfrm>
        <a:prstGeom prst="rect">
          <a:avLst/>
        </a:prstGeom>
      </dgm:spPr>
    </dgm:pt>
    <dgm:pt modelId="{65ED3257-C9EC-49C5-B86D-6D93DABEBEEB}" type="pres">
      <dgm:prSet presAssocID="{40445AAF-79D1-46B9-8D2F-1FE4E740F550}"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70DBFBC5-BFFA-4A86-92C2-38A37C3BA021}" type="pres">
      <dgm:prSet presAssocID="{40445AAF-79D1-46B9-8D2F-1FE4E740F550}" presName="spaceRect" presStyleCnt="0"/>
      <dgm:spPr/>
    </dgm:pt>
    <dgm:pt modelId="{164D16BE-1508-46AB-8E58-77F8E5A2FFCC}" type="pres">
      <dgm:prSet presAssocID="{40445AAF-79D1-46B9-8D2F-1FE4E740F550}" presName="textRect" presStyleLbl="revTx" presStyleIdx="3" presStyleCnt="4">
        <dgm:presLayoutVars>
          <dgm:chMax val="1"/>
          <dgm:chPref val="1"/>
        </dgm:presLayoutVars>
      </dgm:prSet>
      <dgm:spPr/>
    </dgm:pt>
  </dgm:ptLst>
  <dgm:cxnLst>
    <dgm:cxn modelId="{A804C30D-F5A2-425F-A93C-8ECFDAC90404}" srcId="{F4EA3051-5518-4A68-9136-046CAA7BA59D}" destId="{40445AAF-79D1-46B9-8D2F-1FE4E740F550}" srcOrd="3" destOrd="0" parTransId="{F4ED57A5-1437-4DDA-B79A-D8002E297C07}" sibTransId="{54582B31-660E-455B-967C-39B58B2EE975}"/>
    <dgm:cxn modelId="{93986B1C-4F60-4F52-8B62-DB7BDCD7F3BA}" srcId="{F4EA3051-5518-4A68-9136-046CAA7BA59D}" destId="{B71CA56F-3FE0-4E91-A288-148D1A219531}" srcOrd="2" destOrd="0" parTransId="{F2CF152A-3C10-4163-A2A0-FCFEDA46A576}" sibTransId="{3551302F-D8DD-4233-8F96-BB798392283B}"/>
    <dgm:cxn modelId="{BAC92A33-5E39-4412-BF0C-C784952C018C}" type="presOf" srcId="{40445AAF-79D1-46B9-8D2F-1FE4E740F550}" destId="{164D16BE-1508-46AB-8E58-77F8E5A2FFCC}" srcOrd="0" destOrd="0" presId="urn:microsoft.com/office/officeart/2018/5/layout/IconCircleLabelList"/>
    <dgm:cxn modelId="{BD002338-3552-4A94-9A4C-BF053FACBDE1}" type="presOf" srcId="{B71CA56F-3FE0-4E91-A288-148D1A219531}" destId="{4E04CA18-7F92-4C8F-B31C-B8DC9BFFC00B}" srcOrd="0" destOrd="0" presId="urn:microsoft.com/office/officeart/2018/5/layout/IconCircleLabelList"/>
    <dgm:cxn modelId="{6DD35841-89A1-4549-85C7-92BF0106B3BF}" srcId="{F4EA3051-5518-4A68-9136-046CAA7BA59D}" destId="{C6F41633-0FF0-486A-B30E-1ED0E1D05A80}" srcOrd="1" destOrd="0" parTransId="{8CFF2197-1A2B-4DB8-BB31-03AF3BE2A35D}" sibTransId="{5BC5CE78-D653-4B24-A128-6A4D23EB6487}"/>
    <dgm:cxn modelId="{323BDA44-20D3-459D-ADA7-2B127C61C413}" srcId="{F4EA3051-5518-4A68-9136-046CAA7BA59D}" destId="{18E90AE3-4EFE-423C-815C-68AB5448380C}" srcOrd="0" destOrd="0" parTransId="{41D92FFC-2A03-43B5-AD1E-1CCAB508BEDB}" sibTransId="{5EED4C3B-3262-4298-8922-070C75285238}"/>
    <dgm:cxn modelId="{7450EC93-7599-4864-9FA8-4A8821018C66}" type="presOf" srcId="{F4EA3051-5518-4A68-9136-046CAA7BA59D}" destId="{C2FDEC8C-E2B9-4774-8D9D-AED7D6C0D55B}" srcOrd="0" destOrd="0" presId="urn:microsoft.com/office/officeart/2018/5/layout/IconCircleLabelList"/>
    <dgm:cxn modelId="{3C09BE9B-8B92-4F85-849A-717ED42FFD0B}" type="presOf" srcId="{18E90AE3-4EFE-423C-815C-68AB5448380C}" destId="{97947764-D5E2-4B83-8EAA-EA54408B4F84}" srcOrd="0" destOrd="0" presId="urn:microsoft.com/office/officeart/2018/5/layout/IconCircleLabelList"/>
    <dgm:cxn modelId="{CDD0FBB8-0886-4C22-927E-6FF3CECB2529}" type="presOf" srcId="{C6F41633-0FF0-486A-B30E-1ED0E1D05A80}" destId="{1B26A24F-F4FA-4000-B231-980697CE6BC5}" srcOrd="0" destOrd="0" presId="urn:microsoft.com/office/officeart/2018/5/layout/IconCircleLabelList"/>
    <dgm:cxn modelId="{3AEBF6BA-0779-4877-ADD5-319164182CB6}" type="presParOf" srcId="{C2FDEC8C-E2B9-4774-8D9D-AED7D6C0D55B}" destId="{D9AA7755-65D4-4A4F-B074-F7F866931976}" srcOrd="0" destOrd="0" presId="urn:microsoft.com/office/officeart/2018/5/layout/IconCircleLabelList"/>
    <dgm:cxn modelId="{6D685894-3B51-4742-8B8C-1FE2983AC7C3}" type="presParOf" srcId="{D9AA7755-65D4-4A4F-B074-F7F866931976}" destId="{2FD584AC-334C-4D98-9E88-D4EE344FF90D}" srcOrd="0" destOrd="0" presId="urn:microsoft.com/office/officeart/2018/5/layout/IconCircleLabelList"/>
    <dgm:cxn modelId="{B7B92DAB-1C57-4F53-B455-8A69D972B14B}" type="presParOf" srcId="{D9AA7755-65D4-4A4F-B074-F7F866931976}" destId="{2E004ED0-9912-4313-AFA2-7904C1513343}" srcOrd="1" destOrd="0" presId="urn:microsoft.com/office/officeart/2018/5/layout/IconCircleLabelList"/>
    <dgm:cxn modelId="{75222A76-6371-4E60-B97A-0C9D46E7515A}" type="presParOf" srcId="{D9AA7755-65D4-4A4F-B074-F7F866931976}" destId="{C7850D4C-BD15-4810-8DA4-9F6899FBDB2F}" srcOrd="2" destOrd="0" presId="urn:microsoft.com/office/officeart/2018/5/layout/IconCircleLabelList"/>
    <dgm:cxn modelId="{DBE4AF70-08BC-4295-BA47-24542D6BC475}" type="presParOf" srcId="{D9AA7755-65D4-4A4F-B074-F7F866931976}" destId="{97947764-D5E2-4B83-8EAA-EA54408B4F84}" srcOrd="3" destOrd="0" presId="urn:microsoft.com/office/officeart/2018/5/layout/IconCircleLabelList"/>
    <dgm:cxn modelId="{7014A335-E14F-4126-97C7-13E7D4E82D79}" type="presParOf" srcId="{C2FDEC8C-E2B9-4774-8D9D-AED7D6C0D55B}" destId="{2818E4B9-6416-4482-9782-ECF7FF702856}" srcOrd="1" destOrd="0" presId="urn:microsoft.com/office/officeart/2018/5/layout/IconCircleLabelList"/>
    <dgm:cxn modelId="{8B0A2CD6-FCCF-42B9-B0BC-543DBA726CDD}" type="presParOf" srcId="{C2FDEC8C-E2B9-4774-8D9D-AED7D6C0D55B}" destId="{5D2065B8-BF24-455A-8EE1-5E67BE48B81B}" srcOrd="2" destOrd="0" presId="urn:microsoft.com/office/officeart/2018/5/layout/IconCircleLabelList"/>
    <dgm:cxn modelId="{424BEA0D-D6D4-4471-986C-F9A0FCC1C535}" type="presParOf" srcId="{5D2065B8-BF24-455A-8EE1-5E67BE48B81B}" destId="{D24D21FC-62C1-4CB3-8209-8661C3C79008}" srcOrd="0" destOrd="0" presId="urn:microsoft.com/office/officeart/2018/5/layout/IconCircleLabelList"/>
    <dgm:cxn modelId="{2D712FCE-E693-44B3-9368-76A2FA836368}" type="presParOf" srcId="{5D2065B8-BF24-455A-8EE1-5E67BE48B81B}" destId="{E1CCDF7A-EBE7-495D-AEE1-FE9FEEA33C81}" srcOrd="1" destOrd="0" presId="urn:microsoft.com/office/officeart/2018/5/layout/IconCircleLabelList"/>
    <dgm:cxn modelId="{9592CB53-DCD1-4BD9-A966-C66AC729FC23}" type="presParOf" srcId="{5D2065B8-BF24-455A-8EE1-5E67BE48B81B}" destId="{AFF203E1-34B6-48E2-B5D4-C37BA4CDBE3D}" srcOrd="2" destOrd="0" presId="urn:microsoft.com/office/officeart/2018/5/layout/IconCircleLabelList"/>
    <dgm:cxn modelId="{899EEA98-FC95-43A6-BB46-3971C1F7C0DD}" type="presParOf" srcId="{5D2065B8-BF24-455A-8EE1-5E67BE48B81B}" destId="{1B26A24F-F4FA-4000-B231-980697CE6BC5}" srcOrd="3" destOrd="0" presId="urn:microsoft.com/office/officeart/2018/5/layout/IconCircleLabelList"/>
    <dgm:cxn modelId="{C35FB77E-52E0-4853-88CB-CBA1A0F868A9}" type="presParOf" srcId="{C2FDEC8C-E2B9-4774-8D9D-AED7D6C0D55B}" destId="{51C87337-A8F2-49D7-9000-D0F5AEC2A3E0}" srcOrd="3" destOrd="0" presId="urn:microsoft.com/office/officeart/2018/5/layout/IconCircleLabelList"/>
    <dgm:cxn modelId="{FB9AFB23-78C6-4FD2-A7F4-F795B6BF6A07}" type="presParOf" srcId="{C2FDEC8C-E2B9-4774-8D9D-AED7D6C0D55B}" destId="{8CE0322A-4FD6-41C9-8DFD-125E5558BCB9}" srcOrd="4" destOrd="0" presId="urn:microsoft.com/office/officeart/2018/5/layout/IconCircleLabelList"/>
    <dgm:cxn modelId="{8DEB5829-F116-425A-A8E2-31EE550D5D70}" type="presParOf" srcId="{8CE0322A-4FD6-41C9-8DFD-125E5558BCB9}" destId="{150E4B2C-C413-4BF2-BE44-61CABB4D422E}" srcOrd="0" destOrd="0" presId="urn:microsoft.com/office/officeart/2018/5/layout/IconCircleLabelList"/>
    <dgm:cxn modelId="{D6543200-46EE-4EC3-8EB7-25E87A62D6EE}" type="presParOf" srcId="{8CE0322A-4FD6-41C9-8DFD-125E5558BCB9}" destId="{338E22CF-4E7D-49DB-8D62-BFBE95644B7C}" srcOrd="1" destOrd="0" presId="urn:microsoft.com/office/officeart/2018/5/layout/IconCircleLabelList"/>
    <dgm:cxn modelId="{E64F7AE5-91EC-43A3-8040-0C4E61182F8E}" type="presParOf" srcId="{8CE0322A-4FD6-41C9-8DFD-125E5558BCB9}" destId="{A4134F78-74E5-417C-9450-B5A5408E0982}" srcOrd="2" destOrd="0" presId="urn:microsoft.com/office/officeart/2018/5/layout/IconCircleLabelList"/>
    <dgm:cxn modelId="{29BC71C9-5771-4BBF-9653-2E06C8B7999E}" type="presParOf" srcId="{8CE0322A-4FD6-41C9-8DFD-125E5558BCB9}" destId="{4E04CA18-7F92-4C8F-B31C-B8DC9BFFC00B}" srcOrd="3" destOrd="0" presId="urn:microsoft.com/office/officeart/2018/5/layout/IconCircleLabelList"/>
    <dgm:cxn modelId="{21E6A1B2-1B1E-4848-8AB9-B4431F338267}" type="presParOf" srcId="{C2FDEC8C-E2B9-4774-8D9D-AED7D6C0D55B}" destId="{6A22E40D-3490-43F6-BFBB-88887609320F}" srcOrd="5" destOrd="0" presId="urn:microsoft.com/office/officeart/2018/5/layout/IconCircleLabelList"/>
    <dgm:cxn modelId="{D3EC028A-082A-47BD-8867-C0092E099E2F}" type="presParOf" srcId="{C2FDEC8C-E2B9-4774-8D9D-AED7D6C0D55B}" destId="{862E03AE-4DC1-45B4-ACA6-12DC9646DF09}" srcOrd="6" destOrd="0" presId="urn:microsoft.com/office/officeart/2018/5/layout/IconCircleLabelList"/>
    <dgm:cxn modelId="{C113A858-8F46-4C5A-8748-3ECBD6A398A2}" type="presParOf" srcId="{862E03AE-4DC1-45B4-ACA6-12DC9646DF09}" destId="{FB9B0F2E-A209-4355-A025-0CC7EDD3BBA7}" srcOrd="0" destOrd="0" presId="urn:microsoft.com/office/officeart/2018/5/layout/IconCircleLabelList"/>
    <dgm:cxn modelId="{7F3EC85E-52E1-472A-97EC-E230665D7860}" type="presParOf" srcId="{862E03AE-4DC1-45B4-ACA6-12DC9646DF09}" destId="{65ED3257-C9EC-49C5-B86D-6D93DABEBEEB}" srcOrd="1" destOrd="0" presId="urn:microsoft.com/office/officeart/2018/5/layout/IconCircleLabelList"/>
    <dgm:cxn modelId="{39E669AC-1B44-45C5-83CD-0DD4528761CA}" type="presParOf" srcId="{862E03AE-4DC1-45B4-ACA6-12DC9646DF09}" destId="{70DBFBC5-BFFA-4A86-92C2-38A37C3BA021}" srcOrd="2" destOrd="0" presId="urn:microsoft.com/office/officeart/2018/5/layout/IconCircleLabelList"/>
    <dgm:cxn modelId="{D2122F2C-5C1E-443B-AE74-353BA9C7B665}" type="presParOf" srcId="{862E03AE-4DC1-45B4-ACA6-12DC9646DF09}" destId="{164D16BE-1508-46AB-8E58-77F8E5A2FFC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584AC-334C-4D98-9E88-D4EE344FF90D}">
      <dsp:nvSpPr>
        <dsp:cNvPr id="0" name=""/>
        <dsp:cNvSpPr/>
      </dsp:nvSpPr>
      <dsp:spPr>
        <a:xfrm>
          <a:off x="621900" y="9929"/>
          <a:ext cx="1098000" cy="109800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04ED0-9912-4313-AFA2-7904C1513343}">
      <dsp:nvSpPr>
        <dsp:cNvPr id="0" name=""/>
        <dsp:cNvSpPr/>
      </dsp:nvSpPr>
      <dsp:spPr>
        <a:xfrm>
          <a:off x="855900" y="243929"/>
          <a:ext cx="630000" cy="630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47764-D5E2-4B83-8EAA-EA54408B4F84}">
      <dsp:nvSpPr>
        <dsp:cNvPr id="0" name=""/>
        <dsp:cNvSpPr/>
      </dsp:nvSpPr>
      <dsp:spPr>
        <a:xfrm>
          <a:off x="270900" y="144992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r-HR" sz="2000" b="1" kern="1200" cap="none"/>
            <a:t>Users</a:t>
          </a:r>
          <a:endParaRPr lang="en-US" sz="2000" b="1" kern="1200" cap="none" dirty="0"/>
        </a:p>
      </dsp:txBody>
      <dsp:txXfrm>
        <a:off x="270900" y="1449929"/>
        <a:ext cx="1800000" cy="720000"/>
      </dsp:txXfrm>
    </dsp:sp>
    <dsp:sp modelId="{D24D21FC-62C1-4CB3-8209-8661C3C79008}">
      <dsp:nvSpPr>
        <dsp:cNvPr id="0" name=""/>
        <dsp:cNvSpPr/>
      </dsp:nvSpPr>
      <dsp:spPr>
        <a:xfrm>
          <a:off x="2736900" y="9929"/>
          <a:ext cx="1098000" cy="109800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CDF7A-EBE7-495D-AEE1-FE9FEEA33C81}">
      <dsp:nvSpPr>
        <dsp:cNvPr id="0" name=""/>
        <dsp:cNvSpPr/>
      </dsp:nvSpPr>
      <dsp:spPr>
        <a:xfrm>
          <a:off x="2970900" y="243929"/>
          <a:ext cx="630000" cy="6300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6A24F-F4FA-4000-B231-980697CE6BC5}">
      <dsp:nvSpPr>
        <dsp:cNvPr id="0" name=""/>
        <dsp:cNvSpPr/>
      </dsp:nvSpPr>
      <dsp:spPr>
        <a:xfrm>
          <a:off x="2385900" y="144992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r-HR" sz="2000" b="1" kern="1200" cap="none"/>
            <a:t>Processes</a:t>
          </a:r>
          <a:endParaRPr lang="en-US" sz="2000" b="1" kern="1200" cap="none" dirty="0"/>
        </a:p>
      </dsp:txBody>
      <dsp:txXfrm>
        <a:off x="2385900" y="1449929"/>
        <a:ext cx="1800000" cy="720000"/>
      </dsp:txXfrm>
    </dsp:sp>
    <dsp:sp modelId="{150E4B2C-C413-4BF2-BE44-61CABB4D422E}">
      <dsp:nvSpPr>
        <dsp:cNvPr id="0" name=""/>
        <dsp:cNvSpPr/>
      </dsp:nvSpPr>
      <dsp:spPr>
        <a:xfrm>
          <a:off x="4851900" y="9929"/>
          <a:ext cx="1098000" cy="109800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E22CF-4E7D-49DB-8D62-BFBE95644B7C}">
      <dsp:nvSpPr>
        <dsp:cNvPr id="0" name=""/>
        <dsp:cNvSpPr/>
      </dsp:nvSpPr>
      <dsp:spPr>
        <a:xfrm>
          <a:off x="5085900" y="243929"/>
          <a:ext cx="630000" cy="63000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4CA18-7F92-4C8F-B31C-B8DC9BFFC00B}">
      <dsp:nvSpPr>
        <dsp:cNvPr id="0" name=""/>
        <dsp:cNvSpPr/>
      </dsp:nvSpPr>
      <dsp:spPr>
        <a:xfrm>
          <a:off x="4500900" y="144992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r-HR" sz="2000" b="1" kern="1200" cap="none"/>
            <a:t>Data </a:t>
          </a:r>
          <a:endParaRPr lang="en-US" sz="2000" b="1" kern="1200" cap="none" dirty="0"/>
        </a:p>
      </dsp:txBody>
      <dsp:txXfrm>
        <a:off x="4500900" y="1449929"/>
        <a:ext cx="1800000" cy="720000"/>
      </dsp:txXfrm>
    </dsp:sp>
    <dsp:sp modelId="{FB9B0F2E-A209-4355-A025-0CC7EDD3BBA7}">
      <dsp:nvSpPr>
        <dsp:cNvPr id="0" name=""/>
        <dsp:cNvSpPr/>
      </dsp:nvSpPr>
      <dsp:spPr>
        <a:xfrm>
          <a:off x="6966900" y="9929"/>
          <a:ext cx="1098000" cy="109800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ED3257-C9EC-49C5-B86D-6D93DABEBEEB}">
      <dsp:nvSpPr>
        <dsp:cNvPr id="0" name=""/>
        <dsp:cNvSpPr/>
      </dsp:nvSpPr>
      <dsp:spPr>
        <a:xfrm>
          <a:off x="7200900" y="243929"/>
          <a:ext cx="630000" cy="63000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D16BE-1508-46AB-8E58-77F8E5A2FFCC}">
      <dsp:nvSpPr>
        <dsp:cNvPr id="0" name=""/>
        <dsp:cNvSpPr/>
      </dsp:nvSpPr>
      <dsp:spPr>
        <a:xfrm>
          <a:off x="6615900" y="144992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hr-HR" sz="2000" b="1" kern="1200" cap="none"/>
            <a:t>Architecture</a:t>
          </a:r>
          <a:endParaRPr lang="en-US" sz="2000" b="1" kern="1200" cap="none" dirty="0"/>
        </a:p>
      </dsp:txBody>
      <dsp:txXfrm>
        <a:off x="6615900" y="144992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6.xml"/><Relationship Id="rId4" Type="http://schemas.openxmlformats.org/officeDocument/2006/relationships/image" Target="../media/image13.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26.3.2024.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5.xml"/><Relationship Id="rId4" Type="http://schemas.openxmlformats.org/officeDocument/2006/relationships/image" Target="../media/image13.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26.3.2024.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dirty="0"/>
          </a:p>
        </p:txBody>
      </p:sp>
    </p:spTree>
    <p:extLst>
      <p:ext uri="{BB962C8B-B14F-4D97-AF65-F5344CB8AC3E}">
        <p14:creationId xmlns:p14="http://schemas.microsoft.com/office/powerpoint/2010/main" val="30039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900" kern="1200">
                <a:solidFill>
                  <a:schemeClr val="tx1"/>
                </a:solidFill>
                <a:effectLst/>
                <a:latin typeface="+mn-lt"/>
                <a:ea typeface="+mn-ea"/>
                <a:cs typeface="+mn-cs"/>
              </a:rPr>
              <a:t>done in phases following the agile approach to the software development </a:t>
            </a:r>
            <a:endParaRPr lang="hr-HR" sz="900" kern="1200">
              <a:solidFill>
                <a:schemeClr val="tx1"/>
              </a:solidFill>
              <a:effectLst/>
              <a:latin typeface="+mn-lt"/>
              <a:ea typeface="+mn-ea"/>
              <a:cs typeface="+mn-cs"/>
            </a:endParaRPr>
          </a:p>
          <a:p>
            <a:pPr marL="514350" lvl="1" indent="-171450">
              <a:buFontTx/>
              <a:buChar char="-"/>
            </a:pPr>
            <a:r>
              <a:rPr lang="en-GB" sz="900" kern="1200">
                <a:solidFill>
                  <a:schemeClr val="tx1"/>
                </a:solidFill>
                <a:effectLst/>
                <a:latin typeface="+mn-lt"/>
                <a:ea typeface="+mn-ea"/>
                <a:cs typeface="+mn-cs"/>
              </a:rPr>
              <a:t>provide valuable deliverables to the users in regular time intervals and before the end of the project </a:t>
            </a:r>
            <a:endParaRPr lang="hr-HR" sz="900" kern="1200">
              <a:solidFill>
                <a:schemeClr val="tx1"/>
              </a:solidFill>
              <a:effectLst/>
              <a:latin typeface="+mn-lt"/>
              <a:ea typeface="+mn-ea"/>
              <a:cs typeface="+mn-cs"/>
            </a:endParaRPr>
          </a:p>
          <a:p>
            <a:pPr marL="171450" lvl="0" indent="-171450">
              <a:buFontTx/>
              <a:buChar char="-"/>
            </a:pPr>
            <a:r>
              <a:rPr lang="en-GB" sz="900" b="1" kern="1200">
                <a:solidFill>
                  <a:schemeClr val="tx1"/>
                </a:solidFill>
                <a:effectLst/>
                <a:latin typeface="+mn-lt"/>
                <a:ea typeface="+mn-ea"/>
                <a:cs typeface="+mn-cs"/>
              </a:rPr>
              <a:t>basic idea</a:t>
            </a:r>
            <a:r>
              <a:rPr lang="hr-HR" sz="900" b="1" kern="1200">
                <a:solidFill>
                  <a:schemeClr val="tx1"/>
                </a:solidFill>
                <a:effectLst/>
                <a:latin typeface="+mn-lt"/>
                <a:ea typeface="+mn-ea"/>
                <a:cs typeface="+mn-cs"/>
              </a:rPr>
              <a:t>: </a:t>
            </a:r>
            <a:r>
              <a:rPr lang="en-GB" sz="900" kern="1200">
                <a:solidFill>
                  <a:schemeClr val="tx1"/>
                </a:solidFill>
                <a:effectLst/>
                <a:latin typeface="+mn-lt"/>
                <a:ea typeface="+mn-ea"/>
                <a:cs typeface="+mn-cs"/>
              </a:rPr>
              <a:t>to enable the quick delivery of valuable parts of the system</a:t>
            </a:r>
            <a:endParaRPr lang="hr-HR" sz="900" kern="1200">
              <a:solidFill>
                <a:schemeClr val="tx1"/>
              </a:solidFill>
              <a:effectLst/>
              <a:latin typeface="+mn-lt"/>
              <a:ea typeface="+mn-ea"/>
              <a:cs typeface="+mn-cs"/>
            </a:endParaRPr>
          </a:p>
          <a:p>
            <a:pPr marL="514350" lvl="1" indent="-171450">
              <a:buFontTx/>
              <a:buChar char="-"/>
            </a:pPr>
            <a:r>
              <a:rPr lang="en-GB" sz="900" kern="1200">
                <a:solidFill>
                  <a:schemeClr val="tx1"/>
                </a:solidFill>
                <a:effectLst/>
                <a:latin typeface="+mn-lt"/>
                <a:ea typeface="+mn-ea"/>
                <a:cs typeface="+mn-cs"/>
              </a:rPr>
              <a:t>delivery of modules with limited functionality. </a:t>
            </a:r>
            <a:endParaRPr lang="hr-HR" sz="900" kern="1200">
              <a:solidFill>
                <a:schemeClr val="tx1"/>
              </a:solidFill>
              <a:effectLst/>
              <a:latin typeface="+mn-lt"/>
              <a:ea typeface="+mn-ea"/>
              <a:cs typeface="+mn-cs"/>
            </a:endParaRPr>
          </a:p>
          <a:p>
            <a:pPr marL="514350" lvl="1" indent="-171450">
              <a:buFontTx/>
              <a:buChar char="-"/>
            </a:pPr>
            <a:r>
              <a:rPr lang="en-GB" sz="900" kern="1200">
                <a:solidFill>
                  <a:schemeClr val="tx1"/>
                </a:solidFill>
                <a:effectLst/>
                <a:latin typeface="+mn-lt"/>
                <a:ea typeface="+mn-ea"/>
                <a:cs typeface="+mn-cs"/>
              </a:rPr>
              <a:t>Software modules will be upgraded and extended constantly with additional features.</a:t>
            </a:r>
            <a:endParaRPr lang="hr-HR" sz="900" kern="1200">
              <a:solidFill>
                <a:schemeClr val="tx1"/>
              </a:solidFill>
              <a:effectLst/>
              <a:latin typeface="+mn-lt"/>
              <a:ea typeface="+mn-ea"/>
              <a:cs typeface="+mn-cs"/>
            </a:endParaRPr>
          </a:p>
          <a:p>
            <a:pPr marL="514350" lvl="1" indent="-171450">
              <a:buFontTx/>
              <a:buChar char="-"/>
            </a:pPr>
            <a:r>
              <a:rPr lang="hr-HR" sz="900" kern="1200">
                <a:solidFill>
                  <a:schemeClr val="tx1"/>
                </a:solidFill>
                <a:effectLst/>
                <a:latin typeface="+mn-lt"/>
                <a:ea typeface="+mn-ea"/>
                <a:cs typeface="+mn-cs"/>
              </a:rPr>
              <a:t>Have </a:t>
            </a:r>
            <a:r>
              <a:rPr lang="en-GB" sz="900" kern="1200">
                <a:solidFill>
                  <a:schemeClr val="tx1"/>
                </a:solidFill>
                <a:effectLst/>
                <a:latin typeface="+mn-lt"/>
                <a:ea typeface="+mn-ea"/>
                <a:cs typeface="+mn-cs"/>
              </a:rPr>
              <a:t>end-users and stakeholders involved in the project all the time</a:t>
            </a:r>
            <a:endParaRPr lang="hr-HR" sz="9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7095B1D-EC5B-426D-9BEA-45F6C2B62C27}" type="slidenum">
              <a:rPr lang="hr-HR" smtClean="0"/>
              <a:t>13</a:t>
            </a:fld>
            <a:endParaRPr lang="hr-HR"/>
          </a:p>
        </p:txBody>
      </p:sp>
    </p:spTree>
    <p:extLst>
      <p:ext uri="{BB962C8B-B14F-4D97-AF65-F5344CB8AC3E}">
        <p14:creationId xmlns:p14="http://schemas.microsoft.com/office/powerpoint/2010/main" val="269125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095B1D-EC5B-426D-9BEA-45F6C2B62C27}" type="slidenum">
              <a:rPr lang="hr-HR" smtClean="0"/>
              <a:t>14</a:t>
            </a:fld>
            <a:endParaRPr lang="hr-HR"/>
          </a:p>
        </p:txBody>
      </p:sp>
    </p:spTree>
    <p:extLst>
      <p:ext uri="{BB962C8B-B14F-4D97-AF65-F5344CB8AC3E}">
        <p14:creationId xmlns:p14="http://schemas.microsoft.com/office/powerpoint/2010/main" val="38277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095B1D-EC5B-426D-9BEA-45F6C2B62C27}" type="slidenum">
              <a:rPr lang="hr-HR" smtClean="0"/>
              <a:t>15</a:t>
            </a:fld>
            <a:endParaRPr lang="hr-HR"/>
          </a:p>
        </p:txBody>
      </p:sp>
    </p:spTree>
    <p:extLst>
      <p:ext uri="{BB962C8B-B14F-4D97-AF65-F5344CB8AC3E}">
        <p14:creationId xmlns:p14="http://schemas.microsoft.com/office/powerpoint/2010/main" val="2353848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At the time of writing this paper, the public procurement process for external programming services is in progress. Usually, this process lasts for a couple of months, and hopefully, without any complications, it will be finalised during the summer of 2023. Because of that, the majority of software developers and external resources will be able to join the project in the late summer or beginning of autumn. </a:t>
            </a:r>
          </a:p>
          <a:p>
            <a:r>
              <a:rPr lang="en-GB" sz="900" kern="1200">
                <a:solidFill>
                  <a:schemeClr val="tx1"/>
                </a:solidFill>
                <a:effectLst/>
                <a:latin typeface="+mn-lt"/>
                <a:ea typeface="+mn-ea"/>
                <a:cs typeface="+mn-cs"/>
              </a:rPr>
              <a:t>In the meantime, we are doing the business analysis and gathering user requirements for the system that will be built. Also, functional specifications are written and stored on the collaboration tool (Confluence), which will be used during the project. We anticipate that these preparations will enable a rapid programming start, better utilisation of external resources, and faster delivery of specific project results.</a:t>
            </a:r>
          </a:p>
          <a:p>
            <a:r>
              <a:rPr lang="en-GB" sz="900" kern="1200">
                <a:solidFill>
                  <a:schemeClr val="tx1"/>
                </a:solidFill>
                <a:effectLst/>
                <a:latin typeface="+mn-lt"/>
                <a:ea typeface="+mn-ea"/>
                <a:cs typeface="+mn-cs"/>
              </a:rPr>
              <a:t>Additionally, we are involved in preparing the related by-laws that should regulate the operation of the HE Register.</a:t>
            </a:r>
          </a:p>
          <a:p>
            <a:endParaRPr lang="hr-HR"/>
          </a:p>
        </p:txBody>
      </p:sp>
      <p:sp>
        <p:nvSpPr>
          <p:cNvPr id="4" name="Slide Number Placeholder 3"/>
          <p:cNvSpPr>
            <a:spLocks noGrp="1"/>
          </p:cNvSpPr>
          <p:nvPr>
            <p:ph type="sldNum" sz="quarter" idx="5"/>
          </p:nvPr>
        </p:nvSpPr>
        <p:spPr/>
        <p:txBody>
          <a:bodyPr/>
          <a:lstStyle/>
          <a:p>
            <a:fld id="{57095B1D-EC5B-426D-9BEA-45F6C2B62C27}" type="slidenum">
              <a:rPr lang="hr-HR" smtClean="0"/>
              <a:t>16</a:t>
            </a:fld>
            <a:endParaRPr lang="hr-HR"/>
          </a:p>
        </p:txBody>
      </p:sp>
    </p:spTree>
    <p:extLst>
      <p:ext uri="{BB962C8B-B14F-4D97-AF65-F5344CB8AC3E}">
        <p14:creationId xmlns:p14="http://schemas.microsoft.com/office/powerpoint/2010/main" val="364358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a:lnSpc>
                <a:spcPct val="150000"/>
              </a:lnSpc>
              <a:buClr>
                <a:srgbClr val="E0584E"/>
              </a:buClr>
              <a:buFont typeface="Courier New" panose="02070309020205020404" pitchFamily="49" charset="0"/>
              <a:buChar char="o"/>
            </a:pPr>
            <a:r>
              <a:rPr lang="hr-HR" sz="2000" dirty="0"/>
              <a:t>New </a:t>
            </a:r>
            <a:r>
              <a:rPr lang="hr-HR" sz="2000" dirty="0" err="1"/>
              <a:t>Registers</a:t>
            </a:r>
            <a:r>
              <a:rPr lang="hr-HR" sz="2000" dirty="0"/>
              <a:t> to </a:t>
            </a:r>
            <a:r>
              <a:rPr lang="hr-HR" sz="2000" dirty="0" err="1"/>
              <a:t>be</a:t>
            </a:r>
            <a:r>
              <a:rPr lang="hr-HR" sz="2000" dirty="0"/>
              <a:t> </a:t>
            </a:r>
            <a:r>
              <a:rPr lang="hr-HR" sz="2000" dirty="0" err="1"/>
              <a:t>build</a:t>
            </a:r>
            <a:r>
              <a:rPr lang="hr-HR" sz="2000" dirty="0"/>
              <a:t>: </a:t>
            </a:r>
            <a:endParaRPr lang="en-US"/>
          </a:p>
          <a:p>
            <a:pPr marL="342265" lvl="1" indent="0">
              <a:lnSpc>
                <a:spcPct val="150000"/>
              </a:lnSpc>
              <a:buClr>
                <a:srgbClr val="E0584E"/>
              </a:buClr>
              <a:buNone/>
            </a:pPr>
            <a:r>
              <a:rPr lang="hr-HR" sz="2000" b="1" dirty="0" err="1">
                <a:solidFill>
                  <a:srgbClr val="C00000"/>
                </a:solidFill>
              </a:rPr>
              <a:t>Enrollments</a:t>
            </a:r>
            <a:r>
              <a:rPr lang="hr-HR" sz="2000" b="1" dirty="0">
                <a:solidFill>
                  <a:srgbClr val="C00000"/>
                </a:solidFill>
              </a:rPr>
              <a:t>, </a:t>
            </a:r>
            <a:r>
              <a:rPr lang="hr-HR" sz="2000" b="1" dirty="0" err="1">
                <a:solidFill>
                  <a:srgbClr val="C00000"/>
                </a:solidFill>
              </a:rPr>
              <a:t>Students</a:t>
            </a:r>
            <a:r>
              <a:rPr lang="hr-HR" sz="2000" b="1" dirty="0">
                <a:solidFill>
                  <a:srgbClr val="C00000"/>
                </a:solidFill>
              </a:rPr>
              <a:t>, </a:t>
            </a:r>
            <a:r>
              <a:rPr lang="hr-HR" sz="2000" b="1" dirty="0" err="1">
                <a:solidFill>
                  <a:srgbClr val="C00000"/>
                </a:solidFill>
              </a:rPr>
              <a:t>Diplomas</a:t>
            </a:r>
            <a:r>
              <a:rPr lang="hr-HR" sz="2000" b="1" dirty="0">
                <a:solidFill>
                  <a:srgbClr val="C00000"/>
                </a:solidFill>
              </a:rPr>
              <a:t>, </a:t>
            </a:r>
            <a:r>
              <a:rPr lang="hr-HR" sz="2000" b="1" dirty="0" err="1">
                <a:solidFill>
                  <a:srgbClr val="C00000"/>
                </a:solidFill>
              </a:rPr>
              <a:t>Employees</a:t>
            </a:r>
            <a:endParaRPr lang="hr-HR" sz="2000" b="1" dirty="0" err="1">
              <a:solidFill>
                <a:srgbClr val="C00000"/>
              </a:solidFill>
              <a:cs typeface="Calibri"/>
            </a:endParaRPr>
          </a:p>
          <a:p>
            <a:pPr marL="269875" indent="-269875">
              <a:lnSpc>
                <a:spcPct val="150000"/>
              </a:lnSpc>
              <a:buClr>
                <a:srgbClr val="E0584E"/>
              </a:buClr>
              <a:buFont typeface="Courier New" panose="02070309020205020404" pitchFamily="49" charset="0"/>
              <a:buChar char="o"/>
            </a:pPr>
            <a:r>
              <a:rPr lang="hr-HR" sz="2000" dirty="0"/>
              <a:t>A </a:t>
            </a:r>
            <a:r>
              <a:rPr lang="hr-HR" sz="2000" dirty="0" err="1"/>
              <a:t>lot</a:t>
            </a:r>
            <a:r>
              <a:rPr lang="hr-HR" sz="2000" dirty="0"/>
              <a:t> </a:t>
            </a:r>
            <a:r>
              <a:rPr lang="hr-HR" sz="2000" dirty="0" err="1"/>
              <a:t>of</a:t>
            </a:r>
            <a:r>
              <a:rPr lang="hr-HR" sz="2000" dirty="0"/>
              <a:t> </a:t>
            </a:r>
            <a:r>
              <a:rPr lang="hr-HR" sz="2000" dirty="0" err="1"/>
              <a:t>work</a:t>
            </a:r>
            <a:r>
              <a:rPr lang="hr-HR" sz="2000" dirty="0"/>
              <a:t> </a:t>
            </a:r>
            <a:r>
              <a:rPr lang="hr-HR" sz="2000" dirty="0" err="1"/>
              <a:t>ahead</a:t>
            </a:r>
            <a:r>
              <a:rPr lang="hr-HR" sz="2000" dirty="0"/>
              <a:t> </a:t>
            </a:r>
            <a:r>
              <a:rPr lang="hr-HR" sz="2000" dirty="0" err="1"/>
              <a:t>of</a:t>
            </a:r>
            <a:r>
              <a:rPr lang="hr-HR" sz="2000" dirty="0"/>
              <a:t> </a:t>
            </a:r>
            <a:r>
              <a:rPr lang="hr-HR" sz="2000" dirty="0" err="1"/>
              <a:t>us</a:t>
            </a:r>
            <a:r>
              <a:rPr lang="hr-HR" sz="2000" dirty="0"/>
              <a:t>, </a:t>
            </a:r>
            <a:r>
              <a:rPr lang="hr-HR" sz="2000" dirty="0" err="1"/>
              <a:t>bigimpact</a:t>
            </a:r>
            <a:r>
              <a:rPr lang="hr-HR" sz="2000" dirty="0"/>
              <a:t> on </a:t>
            </a:r>
            <a:r>
              <a:rPr lang="hr-HR" sz="2000" dirty="0" err="1"/>
              <a:t>existing</a:t>
            </a:r>
            <a:r>
              <a:rPr lang="hr-HR" sz="2000" dirty="0"/>
              <a:t> </a:t>
            </a:r>
            <a:r>
              <a:rPr lang="hr-HR" sz="2000" dirty="0" err="1"/>
              <a:t>systems</a:t>
            </a:r>
            <a:r>
              <a:rPr lang="hr-HR" sz="2000" dirty="0"/>
              <a:t> </a:t>
            </a:r>
            <a:endParaRPr lang="hr-HR" sz="2000" dirty="0">
              <a:cs typeface="Calibri"/>
            </a:endParaRPr>
          </a:p>
          <a:p>
            <a:pPr marL="269875" indent="-269875">
              <a:lnSpc>
                <a:spcPct val="150000"/>
              </a:lnSpc>
              <a:buClr>
                <a:srgbClr val="E0584E"/>
              </a:buClr>
              <a:buFont typeface="Courier New" panose="02070309020205020404" pitchFamily="49" charset="0"/>
              <a:buChar char="o"/>
            </a:pPr>
            <a:r>
              <a:rPr lang="hr-HR" sz="2000" dirty="0" err="1"/>
              <a:t>Have</a:t>
            </a:r>
            <a:r>
              <a:rPr lang="hr-HR" sz="2000" dirty="0"/>
              <a:t> </a:t>
            </a:r>
            <a:r>
              <a:rPr lang="hr-HR" sz="2000" dirty="0" err="1"/>
              <a:t>in</a:t>
            </a:r>
            <a:r>
              <a:rPr lang="hr-HR" sz="2000" dirty="0"/>
              <a:t> </a:t>
            </a:r>
            <a:r>
              <a:rPr lang="hr-HR" sz="2000" dirty="0" err="1"/>
              <a:t>mind</a:t>
            </a:r>
            <a:r>
              <a:rPr lang="hr-HR" sz="2000" dirty="0"/>
              <a:t> </a:t>
            </a:r>
            <a:r>
              <a:rPr lang="hr-HR" sz="2000" dirty="0" err="1"/>
              <a:t>final</a:t>
            </a:r>
            <a:r>
              <a:rPr lang="hr-HR" sz="2000" dirty="0"/>
              <a:t> </a:t>
            </a:r>
            <a:r>
              <a:rPr lang="hr-HR" sz="2000" dirty="0" err="1"/>
              <a:t>goal</a:t>
            </a:r>
            <a:r>
              <a:rPr lang="hr-HR" sz="2000" dirty="0"/>
              <a:t>, </a:t>
            </a:r>
            <a:r>
              <a:rPr lang="hr-HR" sz="2000" dirty="0" err="1"/>
              <a:t>objective</a:t>
            </a:r>
            <a:r>
              <a:rPr lang="hr-HR" sz="2000" dirty="0"/>
              <a:t> </a:t>
            </a:r>
            <a:r>
              <a:rPr lang="hr-HR" sz="2000" dirty="0" err="1"/>
              <a:t>and</a:t>
            </a:r>
            <a:r>
              <a:rPr lang="hr-HR" sz="2000" dirty="0"/>
              <a:t> </a:t>
            </a:r>
            <a:r>
              <a:rPr lang="hr-HR" sz="2000" dirty="0" err="1"/>
              <a:t>vision</a:t>
            </a:r>
            <a:endParaRPr lang="hr-HR" sz="2000" dirty="0" err="1">
              <a:cs typeface="Calibri"/>
            </a:endParaRPr>
          </a:p>
          <a:p>
            <a:pPr marL="270000" indent="-270000">
              <a:lnSpc>
                <a:spcPct val="150000"/>
              </a:lnSpc>
              <a:buClr>
                <a:srgbClr val="E0584E"/>
              </a:buClr>
              <a:buFont typeface="Courier New" panose="02070309020205020404" pitchFamily="49" charset="0"/>
              <a:buChar char="o"/>
            </a:pPr>
            <a:endParaRPr lang="en-GB"/>
          </a:p>
        </p:txBody>
      </p:sp>
      <p:sp>
        <p:nvSpPr>
          <p:cNvPr id="4" name="Slide Number Placeholder 3"/>
          <p:cNvSpPr>
            <a:spLocks noGrp="1"/>
          </p:cNvSpPr>
          <p:nvPr>
            <p:ph type="sldNum" sz="quarter" idx="5"/>
          </p:nvPr>
        </p:nvSpPr>
        <p:spPr/>
        <p:txBody>
          <a:bodyPr/>
          <a:lstStyle/>
          <a:p>
            <a:fld id="{57095B1D-EC5B-426D-9BEA-45F6C2B62C27}" type="slidenum">
              <a:rPr lang="hr-HR" smtClean="0"/>
              <a:t>17</a:t>
            </a:fld>
            <a:endParaRPr lang="hr-HR"/>
          </a:p>
        </p:txBody>
      </p:sp>
    </p:spTree>
    <p:extLst>
      <p:ext uri="{BB962C8B-B14F-4D97-AF65-F5344CB8AC3E}">
        <p14:creationId xmlns:p14="http://schemas.microsoft.com/office/powerpoint/2010/main" val="283566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095B1D-EC5B-426D-9BEA-45F6C2B62C27}" type="slidenum">
              <a:rPr lang="hr-HR" smtClean="0"/>
              <a:t>21</a:t>
            </a:fld>
            <a:endParaRPr lang="hr-HR"/>
          </a:p>
        </p:txBody>
      </p:sp>
    </p:spTree>
    <p:extLst>
      <p:ext uri="{BB962C8B-B14F-4D97-AF65-F5344CB8AC3E}">
        <p14:creationId xmlns:p14="http://schemas.microsoft.com/office/powerpoint/2010/main" val="328653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2</a:t>
            </a:fld>
            <a:endParaRPr lang="hr-HR" dirty="0"/>
          </a:p>
        </p:txBody>
      </p:sp>
    </p:spTree>
    <p:extLst>
      <p:ext uri="{BB962C8B-B14F-4D97-AF65-F5344CB8AC3E}">
        <p14:creationId xmlns:p14="http://schemas.microsoft.com/office/powerpoint/2010/main" val="49673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Simplified view of the future:</a:t>
            </a:r>
          </a:p>
          <a:p>
            <a:pPr marL="170181" indent="-170181">
              <a:buFontTx/>
              <a:buChar char="-"/>
            </a:pPr>
            <a:r>
              <a:rPr lang="hr-HR"/>
              <a:t>The idea is to have 2 main information systems</a:t>
            </a:r>
          </a:p>
          <a:p>
            <a:pPr marL="623976" lvl="1" indent="-170181">
              <a:buFontTx/>
              <a:buChar char="-"/>
            </a:pPr>
            <a:r>
              <a:rPr lang="hr-HR"/>
              <a:t>CroRIS for science</a:t>
            </a:r>
          </a:p>
          <a:p>
            <a:pPr marL="623976" lvl="1" indent="-170181">
              <a:buFontTx/>
              <a:buChar char="-"/>
            </a:pPr>
            <a:r>
              <a:rPr lang="hr-HR"/>
              <a:t>ISeVO for higher education</a:t>
            </a:r>
          </a:p>
          <a:p>
            <a:pPr marL="170181" indent="-170181">
              <a:buFontTx/>
              <a:buChar char="-"/>
            </a:pPr>
            <a:r>
              <a:rPr lang="hr-HR"/>
              <a:t>The systems should be interconnected and data sources for various reports, analyses, business processes, decision making etc.</a:t>
            </a:r>
          </a:p>
          <a:p>
            <a:r>
              <a:rPr lang="hr-HR"/>
              <a:t>For example. </a:t>
            </a:r>
          </a:p>
          <a:p>
            <a:pPr marL="170181" indent="-170181">
              <a:buFontTx/>
              <a:buChar char="-"/>
            </a:pPr>
            <a:r>
              <a:rPr lang="hr-HR"/>
              <a:t>Reacreditation process should be able to collect necessary data from CroRIS and from ISeVO</a:t>
            </a:r>
          </a:p>
          <a:p>
            <a:pPr marL="623976" lvl="1" indent="-170181">
              <a:buFontTx/>
              <a:buChar char="-"/>
            </a:pPr>
            <a:r>
              <a:rPr lang="hr-HR"/>
              <a:t>Reports that are now prepared after HE submits (uploads) all relevant data will be prepared with the data from those two systems</a:t>
            </a:r>
          </a:p>
          <a:p>
            <a:pPr marL="170181" indent="-170181">
              <a:buFontTx/>
              <a:buChar char="-"/>
            </a:pPr>
            <a:endParaRPr lang="hr-HR"/>
          </a:p>
          <a:p>
            <a:pPr marL="170181" indent="-170181">
              <a:buFontTx/>
              <a:buChar char="-"/>
            </a:pPr>
            <a:endParaRPr lang="hr-HR"/>
          </a:p>
        </p:txBody>
      </p:sp>
      <p:sp>
        <p:nvSpPr>
          <p:cNvPr id="4" name="Slide Number Placeholder 3"/>
          <p:cNvSpPr>
            <a:spLocks noGrp="1"/>
          </p:cNvSpPr>
          <p:nvPr>
            <p:ph type="sldNum" sz="quarter" idx="5"/>
          </p:nvPr>
        </p:nvSpPr>
        <p:spPr/>
        <p:txBody>
          <a:bodyPr/>
          <a:lstStyle/>
          <a:p>
            <a:fld id="{57095B1D-EC5B-426D-9BEA-45F6C2B62C27}" type="slidenum">
              <a:rPr lang="hr-HR" smtClean="0"/>
              <a:t>3</a:t>
            </a:fld>
            <a:endParaRPr lang="hr-HR"/>
          </a:p>
        </p:txBody>
      </p:sp>
    </p:spTree>
    <p:extLst>
      <p:ext uri="{BB962C8B-B14F-4D97-AF65-F5344CB8AC3E}">
        <p14:creationId xmlns:p14="http://schemas.microsoft.com/office/powerpoint/2010/main" val="366659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 objective of building ISeVO</a:t>
            </a:r>
            <a:r>
              <a:rPr lang="hr-HR" sz="900" kern="1200">
                <a:solidFill>
                  <a:schemeClr val="tx1"/>
                </a:solidFill>
                <a:effectLst/>
                <a:latin typeface="+mn-lt"/>
                <a:ea typeface="+mn-ea"/>
                <a:cs typeface="+mn-cs"/>
              </a:rPr>
              <a:t>:</a:t>
            </a:r>
          </a:p>
          <a:p>
            <a:pPr marL="171450" indent="-171450">
              <a:buFontTx/>
              <a:buChar char="-"/>
            </a:pPr>
            <a:r>
              <a:rPr lang="hr-HR" sz="900" kern="1200">
                <a:solidFill>
                  <a:schemeClr val="tx1"/>
                </a:solidFill>
                <a:effectLst/>
                <a:latin typeface="+mn-lt"/>
                <a:ea typeface="+mn-ea"/>
                <a:cs typeface="+mn-cs"/>
              </a:rPr>
              <a:t>T</a:t>
            </a:r>
            <a:r>
              <a:rPr lang="en-GB" sz="900" kern="1200">
                <a:solidFill>
                  <a:schemeClr val="tx1"/>
                </a:solidFill>
                <a:effectLst/>
                <a:latin typeface="+mn-lt"/>
                <a:ea typeface="+mn-ea"/>
                <a:cs typeface="+mn-cs"/>
              </a:rPr>
              <a:t>o establish a sole system of accurate, complete and reliable information that will form a foundation for decision-making on all levels of the higher education system</a:t>
            </a:r>
            <a:endParaRPr lang="hr-HR" sz="900" kern="1200">
              <a:solidFill>
                <a:schemeClr val="tx1"/>
              </a:solidFill>
              <a:effectLst/>
              <a:latin typeface="+mn-lt"/>
              <a:ea typeface="+mn-ea"/>
              <a:cs typeface="+mn-cs"/>
            </a:endParaRPr>
          </a:p>
          <a:p>
            <a:pPr marL="171450" indent="-171450">
              <a:buFontTx/>
              <a:buChar char="-"/>
            </a:pPr>
            <a:r>
              <a:rPr lang="hr-HR" sz="900" kern="1200">
                <a:solidFill>
                  <a:schemeClr val="tx1"/>
                </a:solidFill>
                <a:effectLst/>
                <a:latin typeface="+mn-lt"/>
                <a:ea typeface="+mn-ea"/>
                <a:cs typeface="+mn-cs"/>
              </a:rPr>
              <a:t>to have </a:t>
            </a:r>
            <a:r>
              <a:rPr lang="en-GB" sz="900" kern="1200">
                <a:solidFill>
                  <a:schemeClr val="tx1"/>
                </a:solidFill>
                <a:effectLst/>
                <a:latin typeface="+mn-lt"/>
                <a:ea typeface="+mn-ea"/>
                <a:cs typeface="+mn-cs"/>
              </a:rPr>
              <a:t>basis for tracking, reporting and analysis, as well as planning and predicting in higher education. </a:t>
            </a:r>
            <a:endParaRPr lang="hr-HR" sz="900" kern="1200">
              <a:solidFill>
                <a:schemeClr val="tx1"/>
              </a:solidFill>
              <a:effectLst/>
              <a:latin typeface="+mn-lt"/>
              <a:ea typeface="+mn-ea"/>
              <a:cs typeface="+mn-cs"/>
            </a:endParaRPr>
          </a:p>
          <a:p>
            <a:pPr marL="171450" indent="-171450">
              <a:buFontTx/>
              <a:buChar char="-"/>
            </a:pPr>
            <a:r>
              <a:rPr lang="hr-HR" sz="900" kern="1200">
                <a:solidFill>
                  <a:schemeClr val="tx1"/>
                </a:solidFill>
                <a:effectLst/>
                <a:latin typeface="+mn-lt"/>
                <a:ea typeface="+mn-ea"/>
                <a:cs typeface="+mn-cs"/>
              </a:rPr>
              <a:t>To </a:t>
            </a:r>
            <a:r>
              <a:rPr lang="en-GB" sz="900" kern="1200">
                <a:solidFill>
                  <a:schemeClr val="tx1"/>
                </a:solidFill>
                <a:effectLst/>
                <a:latin typeface="+mn-lt"/>
                <a:ea typeface="+mn-ea"/>
                <a:cs typeface="+mn-cs"/>
              </a:rPr>
              <a:t>enable systematic monitoring and evaluation as well as goal recognition of the program financing. </a:t>
            </a:r>
            <a:endParaRPr lang="hr-HR" sz="900" kern="1200">
              <a:solidFill>
                <a:schemeClr val="tx1"/>
              </a:solidFill>
              <a:effectLst/>
              <a:latin typeface="+mn-lt"/>
              <a:ea typeface="+mn-ea"/>
              <a:cs typeface="+mn-cs"/>
            </a:endParaRPr>
          </a:p>
          <a:p>
            <a:pPr marL="0" indent="0">
              <a:buFontTx/>
              <a:buNone/>
            </a:pPr>
            <a:endParaRPr lang="hr-HR" sz="900" kern="1200">
              <a:solidFill>
                <a:schemeClr val="tx1"/>
              </a:solidFill>
              <a:effectLst/>
              <a:latin typeface="+mn-lt"/>
              <a:ea typeface="+mn-ea"/>
              <a:cs typeface="+mn-cs"/>
            </a:endParaRPr>
          </a:p>
          <a:p>
            <a:pPr marL="0" indent="0">
              <a:buFontTx/>
              <a:buNone/>
            </a:pPr>
            <a:r>
              <a:rPr lang="en-GB" sz="900" kern="1200">
                <a:solidFill>
                  <a:schemeClr val="tx1"/>
                </a:solidFill>
                <a:effectLst/>
                <a:latin typeface="+mn-lt"/>
                <a:ea typeface="+mn-ea"/>
                <a:cs typeface="+mn-cs"/>
              </a:rPr>
              <a:t>Systematic monitoring and regular evaluation should increase the efficiency of HEIs and usage of public funds, ensuring prerequisites to accomplish more relevant education of better quality and functional integration of higher education institutions.</a:t>
            </a:r>
          </a:p>
          <a:p>
            <a:r>
              <a:rPr lang="en-GB" sz="900" kern="1200">
                <a:solidFill>
                  <a:schemeClr val="tx1"/>
                </a:solidFill>
                <a:effectLst/>
                <a:latin typeface="+mn-lt"/>
                <a:ea typeface="+mn-ea"/>
                <a:cs typeface="+mn-cs"/>
              </a:rPr>
              <a:t>In particular, ISeVO will help with the following:</a:t>
            </a:r>
          </a:p>
          <a:p>
            <a:r>
              <a:rPr lang="en-GB" sz="900" kern="1200">
                <a:solidFill>
                  <a:schemeClr val="tx1"/>
                </a:solidFill>
                <a:effectLst/>
                <a:latin typeface="+mn-lt"/>
                <a:ea typeface="+mn-ea"/>
                <a:cs typeface="+mn-cs"/>
              </a:rPr>
              <a:t>-	strategic planning and argument-based policy governance of higher education based on data and key performance indicators;</a:t>
            </a:r>
          </a:p>
          <a:p>
            <a:r>
              <a:rPr lang="en-GB" sz="900" kern="1200">
                <a:solidFill>
                  <a:schemeClr val="tx1"/>
                </a:solidFill>
                <a:effectLst/>
                <a:latin typeface="+mn-lt"/>
                <a:ea typeface="+mn-ea"/>
                <a:cs typeface="+mn-cs"/>
              </a:rPr>
              <a:t>-	operational management of the higher education system;</a:t>
            </a:r>
          </a:p>
          <a:p>
            <a:r>
              <a:rPr lang="en-GB" sz="900" kern="1200">
                <a:solidFill>
                  <a:schemeClr val="tx1"/>
                </a:solidFill>
                <a:effectLst/>
                <a:latin typeface="+mn-lt"/>
                <a:ea typeface="+mn-ea"/>
                <a:cs typeface="+mn-cs"/>
              </a:rPr>
              <a:t>-	better written and digital presentation of country potential, the potential of higher education institutions and related individuals;</a:t>
            </a:r>
          </a:p>
          <a:p>
            <a:r>
              <a:rPr lang="en-GB" sz="900" kern="1200">
                <a:solidFill>
                  <a:schemeClr val="tx1"/>
                </a:solidFill>
                <a:effectLst/>
                <a:latin typeface="+mn-lt"/>
                <a:ea typeface="+mn-ea"/>
                <a:cs typeface="+mn-cs"/>
              </a:rPr>
              <a:t>-	the process of accreditation and reaccreditation of institutions in research and education; </a:t>
            </a:r>
          </a:p>
          <a:p>
            <a:r>
              <a:rPr lang="en-GB" sz="900" kern="1200">
                <a:solidFill>
                  <a:schemeClr val="tx1"/>
                </a:solidFill>
                <a:effectLst/>
                <a:latin typeface="+mn-lt"/>
                <a:ea typeface="+mn-ea"/>
                <a:cs typeface="+mn-cs"/>
              </a:rPr>
              <a:t>-	the preparation of documentation needed for elections, re-elections and advancements of the teachers in higher education;</a:t>
            </a:r>
          </a:p>
          <a:p>
            <a:r>
              <a:rPr lang="en-GB" sz="900" kern="1200">
                <a:solidFill>
                  <a:schemeClr val="tx1"/>
                </a:solidFill>
                <a:effectLst/>
                <a:latin typeface="+mn-lt"/>
                <a:ea typeface="+mn-ea"/>
                <a:cs typeface="+mn-cs"/>
              </a:rPr>
              <a:t>-	cooperation of economy and higher education;</a:t>
            </a:r>
          </a:p>
          <a:p>
            <a:r>
              <a:rPr lang="en-GB" sz="900" kern="1200">
                <a:solidFill>
                  <a:schemeClr val="tx1"/>
                </a:solidFill>
                <a:effectLst/>
                <a:latin typeface="+mn-lt"/>
                <a:ea typeface="+mn-ea"/>
                <a:cs typeface="+mn-cs"/>
              </a:rPr>
              <a:t>-	the attraction of Croatian or international students;</a:t>
            </a:r>
          </a:p>
          <a:p>
            <a:r>
              <a:rPr lang="en-GB" sz="900" kern="1200">
                <a:solidFill>
                  <a:schemeClr val="tx1"/>
                </a:solidFill>
                <a:effectLst/>
                <a:latin typeface="+mn-lt"/>
                <a:ea typeface="+mn-ea"/>
                <a:cs typeface="+mn-cs"/>
              </a:rPr>
              <a:t>-	the preparation of materials for publishing regular or jubilee publications of individual institutions.</a:t>
            </a:r>
          </a:p>
          <a:p>
            <a:r>
              <a:rPr lang="en-GB" sz="900" kern="1200">
                <a:solidFill>
                  <a:schemeClr val="tx1"/>
                </a:solidFill>
                <a:effectLst/>
                <a:latin typeface="+mn-lt"/>
                <a:ea typeface="+mn-ea"/>
                <a:cs typeface="+mn-cs"/>
              </a:rPr>
              <a:t>Finally, when we observe and analyse the information landscape of the higher education system in Croatia, the lack of a central information system for higher education is evident. It should be the central reference system that all interested parties can use, and its building should significantly improve data quality in higher education and science in Croatia.</a:t>
            </a:r>
          </a:p>
          <a:p>
            <a:endParaRPr lang="en-GB"/>
          </a:p>
        </p:txBody>
      </p:sp>
      <p:sp>
        <p:nvSpPr>
          <p:cNvPr id="4" name="Slide Number Placeholder 3"/>
          <p:cNvSpPr>
            <a:spLocks noGrp="1"/>
          </p:cNvSpPr>
          <p:nvPr>
            <p:ph type="sldNum" sz="quarter" idx="5"/>
          </p:nvPr>
        </p:nvSpPr>
        <p:spPr/>
        <p:txBody>
          <a:bodyPr/>
          <a:lstStyle/>
          <a:p>
            <a:fld id="{57095B1D-EC5B-426D-9BEA-45F6C2B62C27}" type="slidenum">
              <a:rPr lang="hr-HR" smtClean="0"/>
              <a:t>4</a:t>
            </a:fld>
            <a:endParaRPr lang="hr-HR"/>
          </a:p>
        </p:txBody>
      </p:sp>
    </p:spTree>
    <p:extLst>
      <p:ext uri="{BB962C8B-B14F-4D97-AF65-F5344CB8AC3E}">
        <p14:creationId xmlns:p14="http://schemas.microsoft.com/office/powerpoint/2010/main" val="425909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hr-HR"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7095B1D-EC5B-426D-9BEA-45F6C2B62C27}" type="slidenum">
              <a:rPr lang="hr-HR" smtClean="0"/>
              <a:t>6</a:t>
            </a:fld>
            <a:endParaRPr lang="hr-HR"/>
          </a:p>
        </p:txBody>
      </p:sp>
    </p:spTree>
    <p:extLst>
      <p:ext uri="{BB962C8B-B14F-4D97-AF65-F5344CB8AC3E}">
        <p14:creationId xmlns:p14="http://schemas.microsoft.com/office/powerpoint/2010/main" val="398513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7</a:t>
            </a:fld>
            <a:endParaRPr lang="en-US" dirty="0"/>
          </a:p>
        </p:txBody>
      </p:sp>
    </p:spTree>
    <p:extLst>
      <p:ext uri="{BB962C8B-B14F-4D97-AF65-F5344CB8AC3E}">
        <p14:creationId xmlns:p14="http://schemas.microsoft.com/office/powerpoint/2010/main" val="301763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a:solidFill>
                  <a:schemeClr val="tx1"/>
                </a:solidFill>
                <a:effectLst/>
                <a:latin typeface="+mn-lt"/>
                <a:ea typeface="+mn-ea"/>
                <a:cs typeface="+mn-cs"/>
              </a:rPr>
              <a:t>Eight different groups of users were recognised based on their usage of the system and access rights, i.e. their business needs. They are the Ministry of Science and Education, government agencies, higher education institutions, and legal entities that work with students, students, enrolment candidates, graduates (ex-students) and the public. </a:t>
            </a:r>
          </a:p>
          <a:p>
            <a:r>
              <a:rPr lang="en-GB" sz="800">
                <a:effectLst/>
              </a:rPr>
              <a:t>In particular, it is planned that students have access only to their data (read-only rights), HEI's users can view and edit HEI and their students' data, and the Ministry of Science and Education have access to the whole system. The bird-view notion of the data organisation is shown in Figure 2. </a:t>
            </a:r>
            <a:r>
              <a:rPr lang="en-GB" sz="800" kern="1200">
                <a:solidFill>
                  <a:schemeClr val="tx1"/>
                </a:solidFill>
                <a:effectLst/>
                <a:latin typeface="+mn-lt"/>
                <a:ea typeface="+mn-ea"/>
                <a:cs typeface="+mn-cs"/>
              </a:rPr>
              <a:t>Legal entities that work with students can access the part of the system related to their services. Also, part of the system will be publicly available to anonymous users, which should cover general reports and information attractive to the public about the higher education system.</a:t>
            </a:r>
            <a:endParaRPr lang="en-GB" sz="800"/>
          </a:p>
        </p:txBody>
      </p:sp>
      <p:sp>
        <p:nvSpPr>
          <p:cNvPr id="4" name="Slide Number Placeholder 3"/>
          <p:cNvSpPr>
            <a:spLocks noGrp="1"/>
          </p:cNvSpPr>
          <p:nvPr>
            <p:ph type="sldNum" sz="quarter" idx="5"/>
          </p:nvPr>
        </p:nvSpPr>
        <p:spPr/>
        <p:txBody>
          <a:bodyPr/>
          <a:lstStyle/>
          <a:p>
            <a:fld id="{57095B1D-EC5B-426D-9BEA-45F6C2B62C27}" type="slidenum">
              <a:rPr lang="hr-HR" smtClean="0"/>
              <a:t>8</a:t>
            </a:fld>
            <a:endParaRPr lang="hr-HR"/>
          </a:p>
        </p:txBody>
      </p:sp>
    </p:spTree>
    <p:extLst>
      <p:ext uri="{BB962C8B-B14F-4D97-AF65-F5344CB8AC3E}">
        <p14:creationId xmlns:p14="http://schemas.microsoft.com/office/powerpoint/2010/main" val="146057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56" indent="-169756"/>
            <a:r>
              <a:rPr lang="hr-HR" dirty="0"/>
              <a:t>Preuzimanje, isporuka i pohrana podataka za evidencije u ISeVO</a:t>
            </a:r>
          </a:p>
          <a:p>
            <a:pPr marL="170181" indent="-170181">
              <a:buFontTx/>
              <a:buChar char="-"/>
            </a:pPr>
            <a:r>
              <a:rPr lang="hr-HR" dirty="0"/>
              <a:t>U idejnom rješenju prepoznata </a:t>
            </a:r>
            <a:r>
              <a:rPr lang="hr-HR" b="1" dirty="0">
                <a:solidFill>
                  <a:srgbClr val="C00000"/>
                </a:solidFill>
              </a:rPr>
              <a:t>23</a:t>
            </a:r>
            <a:r>
              <a:rPr lang="hr-HR" dirty="0"/>
              <a:t> različita procesa za razmjenu podataka</a:t>
            </a:r>
          </a:p>
          <a:p>
            <a:pPr marL="169756" indent="-169756"/>
            <a:r>
              <a:rPr lang="hr-HR" dirty="0"/>
              <a:t>Izračun studentskih prava na subvencioniranu prehranu i studentski rad</a:t>
            </a:r>
          </a:p>
          <a:p>
            <a:pPr marL="170181" indent="-170181">
              <a:buFontTx/>
              <a:buChar char="-"/>
            </a:pPr>
            <a:r>
              <a:rPr lang="hr-HR" dirty="0">
                <a:latin typeface="Arial"/>
                <a:cs typeface="Arial"/>
              </a:rPr>
              <a:t>Proces izračuna studentskih prava premješta se iz postojećeg ISSP sustava u ISeVO</a:t>
            </a:r>
            <a:endParaRPr lang="hr-HR" sz="2800" dirty="0"/>
          </a:p>
          <a:p>
            <a:pPr marL="170181" indent="-170181">
              <a:buFontTx/>
              <a:buChar char="-"/>
            </a:pPr>
            <a:r>
              <a:rPr lang="pl-PL"/>
              <a:t>Priprema podataka za analize i izvještaje</a:t>
            </a:r>
          </a:p>
          <a:p>
            <a:pPr marL="170181" indent="-170181">
              <a:buFontTx/>
              <a:buChar char="-"/>
            </a:pPr>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9</a:t>
            </a:fld>
            <a:endParaRPr lang="hr-HR" dirty="0"/>
          </a:p>
        </p:txBody>
      </p:sp>
    </p:spTree>
    <p:extLst>
      <p:ext uri="{BB962C8B-B14F-4D97-AF65-F5344CB8AC3E}">
        <p14:creationId xmlns:p14="http://schemas.microsoft.com/office/powerpoint/2010/main" val="246521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88">
              <a:defRPr/>
            </a:pPr>
            <a:r>
              <a:rPr lang="hr-HR" b="1">
                <a:sym typeface="Wingdings" panose="05000000000000000000" pitchFamily="2" charset="2"/>
              </a:rPr>
              <a:t>Priča:</a:t>
            </a:r>
            <a:endParaRPr lang="hr-HR">
              <a:sym typeface="Wingdings" panose="05000000000000000000" pitchFamily="2" charset="2"/>
            </a:endParaRPr>
          </a:p>
          <a:p>
            <a:pPr marL="170181" indent="-170181">
              <a:buFont typeface="Arial" panose="020B0604020202020204" pitchFamily="34" charset="0"/>
              <a:buChar char="•"/>
            </a:pPr>
            <a:r>
              <a:rPr lang="hr-HR"/>
              <a:t>ISeVO će biti izgrađen kao skup programskih modula na troslojnoj arhitekturi. To znači da će korisnici sustavu pristupati putem web aplikacija (što znači da nema instalacija na računalo.) </a:t>
            </a:r>
          </a:p>
          <a:p>
            <a:pPr marL="170181" indent="-170181">
              <a:buFont typeface="Arial" panose="020B0604020202020204" pitchFamily="34" charset="0"/>
              <a:buChar char="•"/>
            </a:pPr>
            <a:r>
              <a:rPr lang="hr-HR"/>
              <a:t>Odvojeni moduli, ovisno o funkcionalnostima, cjelinama sustava olakšava razvoj i isporuke cjelina sustava u fazama. Isporuka ili izmjena jednog modula minimalno utječe na rad i razvoj drugih modula sustava. </a:t>
            </a:r>
          </a:p>
          <a:p>
            <a:pPr marL="170181" indent="-170181">
              <a:buFont typeface="Arial" panose="020B0604020202020204" pitchFamily="34" charset="0"/>
              <a:buChar char="•"/>
            </a:pPr>
            <a:r>
              <a:rPr lang="hr-HR"/>
              <a:t>Za korisnike, različiti moduli u stvari nisu važni jer će sve biti integrirano i neprimjetno će se prelaziti s jednog na drugi modul. Kao što je to napravljeno u našim drugim sustavima, npr. u CroRIS-u.</a:t>
            </a:r>
            <a:endParaRPr lang="hr-HR">
              <a:sym typeface="Wingdings" panose="05000000000000000000" pitchFamily="2" charset="2"/>
            </a:endParaRPr>
          </a:p>
          <a:p>
            <a:pPr marL="170181" indent="-170181">
              <a:buFontTx/>
              <a:buChar char="-"/>
            </a:pPr>
            <a:endParaRPr lang="hr-HR"/>
          </a:p>
          <a:p>
            <a:endParaRPr lang="hr-HR"/>
          </a:p>
        </p:txBody>
      </p:sp>
      <p:sp>
        <p:nvSpPr>
          <p:cNvPr id="4" name="Slide Number Placeholder 3"/>
          <p:cNvSpPr>
            <a:spLocks noGrp="1"/>
          </p:cNvSpPr>
          <p:nvPr>
            <p:ph type="sldNum" sz="quarter" idx="5"/>
          </p:nvPr>
        </p:nvSpPr>
        <p:spPr/>
        <p:txBody>
          <a:bodyPr/>
          <a:lstStyle/>
          <a:p>
            <a:fld id="{57095B1D-EC5B-426D-9BEA-45F6C2B62C27}" type="slidenum">
              <a:rPr lang="hr-HR" smtClean="0"/>
              <a:t>11</a:t>
            </a:fld>
            <a:endParaRPr lang="hr-HR"/>
          </a:p>
        </p:txBody>
      </p:sp>
    </p:spTree>
    <p:extLst>
      <p:ext uri="{BB962C8B-B14F-4D97-AF65-F5344CB8AC3E}">
        <p14:creationId xmlns:p14="http://schemas.microsoft.com/office/powerpoint/2010/main" val="367682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srce.unizg.hr/otvoreni-pristup" TargetMode="External"/><Relationship Id="rId7"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hyperlink" Target="http://www.srce.unizg.hr/oa-and-oer" TargetMode="External"/><Relationship Id="rId5" Type="http://schemas.openxmlformats.org/officeDocument/2006/relationships/hyperlink" Target="http://www.srce.unizg.hr/en" TargetMode="Externa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4.xml"/><Relationship Id="rId6" Type="http://schemas.openxmlformats.org/officeDocument/2006/relationships/hyperlink" Target="http://www.srce.unizg.hr/oa-and-oer" TargetMode="External"/><Relationship Id="rId5" Type="http://schemas.openxmlformats.org/officeDocument/2006/relationships/hyperlink" Target="http://www.srce.unizg.hr/en" TargetMode="Externa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81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dirty="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Tree>
    <p:extLst>
      <p:ext uri="{BB962C8B-B14F-4D97-AF65-F5344CB8AC3E}">
        <p14:creationId xmlns:p14="http://schemas.microsoft.com/office/powerpoint/2010/main" val="12728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endParaRPr lang="hr-HR" dirty="0"/>
          </a:p>
        </p:txBody>
      </p:sp>
      <p:sp>
        <p:nvSpPr>
          <p:cNvPr id="47" name="TextBox 46"/>
          <p:cNvSpPr txBox="1"/>
          <p:nvPr userDrawn="1"/>
        </p:nvSpPr>
        <p:spPr>
          <a:xfrm>
            <a:off x="5826298" y="2937043"/>
            <a:ext cx="2700000" cy="692497"/>
          </a:xfrm>
          <a:prstGeom prst="rect">
            <a:avLst/>
          </a:prstGeom>
          <a:noFill/>
        </p:spPr>
        <p:txBody>
          <a:bodyPr wrap="square" lIns="0" tIns="0" rIns="0" bIns="0" rtlCol="0">
            <a:spAutoFit/>
          </a:bodyPr>
          <a:lstStyle/>
          <a:p>
            <a:pPr algn="just"/>
            <a:r>
              <a:rPr lang="en-US" sz="900" dirty="0">
                <a:solidFill>
                  <a:prstClr val="black"/>
                </a:solidFill>
                <a:latin typeface="Arial" panose="020B0604020202020204" pitchFamily="34" charset="0"/>
                <a:cs typeface="Arial" panose="020B0604020202020204" pitchFamily="34" charset="0"/>
              </a:rPr>
              <a:t>According to the Open Access Policy, </a:t>
            </a:r>
            <a:r>
              <a:rPr lang="en-US" sz="900" dirty="0" err="1">
                <a:solidFill>
                  <a:prstClr val="black"/>
                </a:solidFill>
                <a:latin typeface="Arial" panose="020B0604020202020204" pitchFamily="34" charset="0"/>
                <a:cs typeface="Arial" panose="020B0604020202020204" pitchFamily="34" charset="0"/>
              </a:rPr>
              <a:t>Srce</a:t>
            </a:r>
            <a:r>
              <a:rPr lang="en-US" sz="900" dirty="0">
                <a:solidFill>
                  <a:prstClr val="black"/>
                </a:solidFill>
                <a:latin typeface="Arial" panose="020B0604020202020204" pitchFamily="34" charset="0"/>
                <a:cs typeface="Arial" panose="020B0604020202020204" pitchFamily="34" charset="0"/>
              </a:rPr>
              <a:t> ensures that all research data made by </a:t>
            </a:r>
            <a:r>
              <a:rPr lang="en-US" sz="900" dirty="0" err="1">
                <a:solidFill>
                  <a:prstClr val="black"/>
                </a:solidFill>
                <a:latin typeface="Arial" panose="020B0604020202020204" pitchFamily="34" charset="0"/>
                <a:cs typeface="Arial" panose="020B0604020202020204" pitchFamily="34" charset="0"/>
              </a:rPr>
              <a:t>Srce</a:t>
            </a:r>
            <a:r>
              <a:rPr lang="en-US" sz="900" dirty="0">
                <a:solidFill>
                  <a:prstClr val="black"/>
                </a:solidFill>
                <a:latin typeface="Arial" panose="020B0604020202020204" pitchFamily="34" charset="0"/>
                <a:cs typeface="Arial" panose="020B0604020202020204" pitchFamily="34" charset="0"/>
              </a:rPr>
              <a:t> is accessible and free to use by the general public, especially educational and professional information and content derived from the actions and work of </a:t>
            </a:r>
            <a:r>
              <a:rPr lang="en-US" sz="900" dirty="0" err="1">
                <a:solidFill>
                  <a:prstClr val="black"/>
                </a:solidFill>
                <a:latin typeface="Arial" panose="020B0604020202020204" pitchFamily="34" charset="0"/>
                <a:cs typeface="Arial" panose="020B0604020202020204" pitchFamily="34" charset="0"/>
              </a:rPr>
              <a:t>Srce</a:t>
            </a:r>
            <a:r>
              <a:rPr lang="en-US" sz="900" dirty="0">
                <a:solidFill>
                  <a:prstClr val="black"/>
                </a:solidFill>
                <a:latin typeface="Arial" panose="020B0604020202020204" pitchFamily="34" charset="0"/>
                <a:cs typeface="Arial" panose="020B0604020202020204" pitchFamily="34" charset="0"/>
              </a:rPr>
              <a:t>.</a:t>
            </a:r>
          </a:p>
        </p:txBody>
      </p:sp>
      <p:pic>
        <p:nvPicPr>
          <p:cNvPr id="48" name="Picture 47">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7298" y="4051657"/>
            <a:ext cx="918000" cy="362758"/>
          </a:xfrm>
          <a:prstGeom prst="rect">
            <a:avLst/>
          </a:prstGeom>
        </p:spPr>
      </p:pic>
      <p:sp>
        <p:nvSpPr>
          <p:cNvPr id="49" name="TextBox 48"/>
          <p:cNvSpPr txBox="1"/>
          <p:nvPr userDrawn="1"/>
        </p:nvSpPr>
        <p:spPr>
          <a:xfrm>
            <a:off x="2489821" y="2937043"/>
            <a:ext cx="2819980" cy="415498"/>
          </a:xfrm>
          <a:prstGeom prst="rect">
            <a:avLst/>
          </a:prstGeom>
          <a:noFill/>
        </p:spPr>
        <p:txBody>
          <a:bodyPr wrap="square" lIns="0" tIns="0" rIns="0" bIns="0" rtlCol="0">
            <a:spAutoFit/>
          </a:bodyPr>
          <a:lstStyle/>
          <a:p>
            <a:pPr algn="just"/>
            <a:r>
              <a:rPr lang="en-US" sz="900" dirty="0">
                <a:solidFill>
                  <a:prstClr val="black"/>
                </a:solidFill>
                <a:latin typeface="Arial" panose="020B0604020202020204" pitchFamily="34" charset="0"/>
                <a:cs typeface="Arial" panose="020B0604020202020204" pitchFamily="34" charset="0"/>
              </a:rPr>
              <a:t>This material is available under the International Creative Commons License </a:t>
            </a:r>
            <a:r>
              <a:rPr lang="en-US" sz="900" i="1" dirty="0">
                <a:solidFill>
                  <a:prstClr val="black"/>
                </a:solidFill>
                <a:latin typeface="Arial" panose="020B0604020202020204" pitchFamily="34" charset="0"/>
                <a:cs typeface="Arial" panose="020B0604020202020204" pitchFamily="34" charset="0"/>
              </a:rPr>
              <a:t>Attribution-No</a:t>
            </a:r>
            <a:r>
              <a:rPr lang="hr-HR" sz="900" i="1" dirty="0" err="1">
                <a:solidFill>
                  <a:prstClr val="black"/>
                </a:solidFill>
                <a:latin typeface="Arial" panose="020B0604020202020204" pitchFamily="34" charset="0"/>
                <a:cs typeface="Arial" panose="020B0604020202020204" pitchFamily="34" charset="0"/>
              </a:rPr>
              <a:t>Derivatives</a:t>
            </a:r>
            <a:r>
              <a:rPr lang="hr-HR" sz="900" i="1" baseline="0" dirty="0">
                <a:solidFill>
                  <a:prstClr val="black"/>
                </a:solidFill>
                <a:latin typeface="Arial" panose="020B0604020202020204" pitchFamily="34" charset="0"/>
                <a:cs typeface="Arial" panose="020B0604020202020204" pitchFamily="34" charset="0"/>
              </a:rPr>
              <a:t> </a:t>
            </a:r>
            <a:r>
              <a:rPr lang="hr-HR" sz="900" i="0" baseline="0" dirty="0">
                <a:solidFill>
                  <a:prstClr val="black"/>
                </a:solidFill>
                <a:latin typeface="Arial" panose="020B0604020202020204" pitchFamily="34" charset="0"/>
                <a:cs typeface="Arial" panose="020B0604020202020204" pitchFamily="34" charset="0"/>
              </a:rPr>
              <a:t>4.0 International.</a:t>
            </a:r>
            <a:endParaRPr lang="hr-HR" sz="900" b="1" i="0" dirty="0">
              <a:solidFill>
                <a:srgbClr val="CC3C00"/>
              </a:solidFill>
              <a:latin typeface="Arial" panose="020B0604020202020204" pitchFamily="34" charset="0"/>
              <a:cs typeface="Arial" panose="020B0604020202020204" pitchFamily="34" charset="0"/>
            </a:endParaRPr>
          </a:p>
        </p:txBody>
      </p:sp>
      <p:sp>
        <p:nvSpPr>
          <p:cNvPr id="50" name="TextBox 49"/>
          <p:cNvSpPr txBox="1"/>
          <p:nvPr userDrawn="1"/>
        </p:nvSpPr>
        <p:spPr>
          <a:xfrm>
            <a:off x="887371" y="3658049"/>
            <a:ext cx="1370888" cy="230832"/>
          </a:xfrm>
          <a:prstGeom prst="rect">
            <a:avLst/>
          </a:prstGeom>
          <a:noFill/>
        </p:spPr>
        <p:txBody>
          <a:bodyPr wrap="none" rtlCol="0">
            <a:spAutoFit/>
          </a:bodyPr>
          <a:lstStyle/>
          <a:p>
            <a:r>
              <a:rPr lang="hr-HR" sz="900" b="1" dirty="0">
                <a:solidFill>
                  <a:srgbClr val="CC3C00"/>
                </a:solidFill>
                <a:latin typeface="Arial" panose="020B0604020202020204" pitchFamily="34" charset="0"/>
                <a:cs typeface="Arial" panose="020B0604020202020204" pitchFamily="34" charset="0"/>
                <a:hlinkClick r:id="rId5"/>
              </a:rPr>
              <a:t>www.srce.unizg.hr/</a:t>
            </a:r>
            <a:r>
              <a:rPr lang="hr-HR" sz="900" b="1" dirty="0" err="1">
                <a:solidFill>
                  <a:srgbClr val="CC3C00"/>
                </a:solidFill>
                <a:latin typeface="Arial" panose="020B0604020202020204" pitchFamily="34" charset="0"/>
                <a:cs typeface="Arial" panose="020B0604020202020204" pitchFamily="34" charset="0"/>
                <a:hlinkClick r:id="rId5"/>
              </a:rPr>
              <a:t>en</a:t>
            </a:r>
            <a:endParaRPr lang="hr-HR" sz="900" b="1" dirty="0">
              <a:solidFill>
                <a:srgbClr val="CC3C00"/>
              </a:solidFill>
              <a:latin typeface="Arial" panose="020B0604020202020204" pitchFamily="34" charset="0"/>
              <a:cs typeface="Arial" panose="020B0604020202020204" pitchFamily="34" charset="0"/>
            </a:endParaRPr>
          </a:p>
        </p:txBody>
      </p:sp>
      <p:sp>
        <p:nvSpPr>
          <p:cNvPr id="51" name="Rectangle 50"/>
          <p:cNvSpPr/>
          <p:nvPr userDrawn="1"/>
        </p:nvSpPr>
        <p:spPr>
          <a:xfrm>
            <a:off x="2489821" y="3658049"/>
            <a:ext cx="2877711" cy="230832"/>
          </a:xfrm>
          <a:prstGeom prst="rect">
            <a:avLst/>
          </a:prstGeom>
        </p:spPr>
        <p:txBody>
          <a:bodyPr wrap="none">
            <a:spAutoFit/>
          </a:bodyPr>
          <a:lstStyle/>
          <a:p>
            <a:pPr algn="ctr"/>
            <a:r>
              <a:rPr lang="hr-HR" sz="900" b="1" u="sng" dirty="0">
                <a:solidFill>
                  <a:srgbClr val="C00000"/>
                </a:solidFill>
                <a:latin typeface="Arial" panose="020B0604020202020204" pitchFamily="34" charset="0"/>
                <a:cs typeface="Arial" panose="020B0604020202020204" pitchFamily="34" charset="0"/>
              </a:rPr>
              <a:t>creativecommons.org/</a:t>
            </a:r>
            <a:r>
              <a:rPr lang="hr-HR" sz="900" b="1" u="sng" dirty="0" err="1">
                <a:solidFill>
                  <a:srgbClr val="C00000"/>
                </a:solidFill>
                <a:latin typeface="Arial" panose="020B0604020202020204" pitchFamily="34" charset="0"/>
                <a:cs typeface="Arial" panose="020B0604020202020204" pitchFamily="34" charset="0"/>
              </a:rPr>
              <a:t>licenses</a:t>
            </a:r>
            <a:r>
              <a:rPr lang="hr-HR" sz="900" b="1" u="sng" dirty="0">
                <a:solidFill>
                  <a:srgbClr val="C00000"/>
                </a:solidFill>
                <a:latin typeface="Arial" panose="020B0604020202020204" pitchFamily="34" charset="0"/>
                <a:cs typeface="Arial" panose="020B0604020202020204" pitchFamily="34" charset="0"/>
              </a:rPr>
              <a:t>/</a:t>
            </a:r>
            <a:r>
              <a:rPr lang="hr-HR" sz="900" b="1" u="sng" dirty="0" err="1">
                <a:solidFill>
                  <a:srgbClr val="C00000"/>
                </a:solidFill>
                <a:latin typeface="Arial" panose="020B0604020202020204" pitchFamily="34" charset="0"/>
                <a:cs typeface="Arial" panose="020B0604020202020204" pitchFamily="34" charset="0"/>
              </a:rPr>
              <a:t>by-nd</a:t>
            </a:r>
            <a:r>
              <a:rPr lang="hr-HR" sz="900" b="1" u="sng" dirty="0">
                <a:solidFill>
                  <a:srgbClr val="C00000"/>
                </a:solidFill>
                <a:latin typeface="Arial" panose="020B0604020202020204" pitchFamily="34" charset="0"/>
                <a:cs typeface="Arial" panose="020B0604020202020204" pitchFamily="34" charset="0"/>
              </a:rPr>
              <a:t>/4.0/</a:t>
            </a:r>
            <a:r>
              <a:rPr lang="hr-HR" sz="900" b="1" u="sng" dirty="0" err="1">
                <a:solidFill>
                  <a:srgbClr val="C00000"/>
                </a:solidFill>
                <a:latin typeface="Arial" panose="020B0604020202020204" pitchFamily="34" charset="0"/>
                <a:cs typeface="Arial" panose="020B0604020202020204" pitchFamily="34" charset="0"/>
              </a:rPr>
              <a:t>deed.en</a:t>
            </a:r>
            <a:endParaRPr lang="hr-HR" sz="900" b="1" u="sng" dirty="0">
              <a:solidFill>
                <a:srgbClr val="C00000"/>
              </a:solidFill>
              <a:latin typeface="Arial" panose="020B0604020202020204" pitchFamily="34" charset="0"/>
              <a:cs typeface="Arial" panose="020B0604020202020204" pitchFamily="34" charset="0"/>
            </a:endParaRPr>
          </a:p>
        </p:txBody>
      </p:sp>
      <p:sp>
        <p:nvSpPr>
          <p:cNvPr id="52" name="Rectangle 51"/>
          <p:cNvSpPr/>
          <p:nvPr userDrawn="1"/>
        </p:nvSpPr>
        <p:spPr>
          <a:xfrm>
            <a:off x="6260023" y="3658049"/>
            <a:ext cx="1832553" cy="230832"/>
          </a:xfrm>
          <a:prstGeom prst="rect">
            <a:avLst/>
          </a:prstGeom>
        </p:spPr>
        <p:txBody>
          <a:bodyPr wrap="none">
            <a:spAutoFit/>
          </a:bodyPr>
          <a:lstStyle/>
          <a:p>
            <a:pPr algn="ctr"/>
            <a:r>
              <a:rPr lang="hr-HR" sz="900" b="1" u="none" kern="1200" dirty="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54" name="Picture 2" descr="C:\Users\gkurtovic\Desktop\SRCE_logo_s_potpisom_engl.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5095" y="2937043"/>
            <a:ext cx="1396732" cy="5379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15650" y="4053027"/>
            <a:ext cx="1026053" cy="360019"/>
          </a:xfrm>
          <a:prstGeom prst="rect">
            <a:avLst/>
          </a:prstGeom>
        </p:spPr>
      </p:pic>
    </p:spTree>
    <p:extLst>
      <p:ext uri="{BB962C8B-B14F-4D97-AF65-F5344CB8AC3E}">
        <p14:creationId xmlns:p14="http://schemas.microsoft.com/office/powerpoint/2010/main" val="254744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3" name="Rectangle 6"/>
          <p:cNvSpPr/>
          <p:nvPr userDrawn="1"/>
        </p:nvSpPr>
        <p:spPr>
          <a:xfrm>
            <a:off x="0" y="797374"/>
            <a:ext cx="9144000" cy="38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628650" y="863017"/>
            <a:ext cx="3886200" cy="3816107"/>
          </a:xfrm>
        </p:spPr>
        <p:txBody>
          <a:bodyPr/>
          <a:lstStyle>
            <a:lvl1pPr>
              <a:spcBef>
                <a:spcPts val="450"/>
              </a:spcBef>
              <a:defRPr>
                <a:solidFill>
                  <a:schemeClr val="tx1"/>
                </a:solidFill>
              </a:defRPr>
            </a:lvl1pPr>
            <a:lvl2pPr>
              <a:spcBef>
                <a:spcPts val="450"/>
              </a:spcBef>
              <a:defRPr>
                <a:solidFill>
                  <a:schemeClr val="tx1"/>
                </a:solidFill>
              </a:defRPr>
            </a:lvl2pPr>
            <a:lvl3pPr>
              <a:spcBef>
                <a:spcPts val="450"/>
              </a:spcBef>
              <a:defRPr>
                <a:solidFill>
                  <a:schemeClr val="tx1"/>
                </a:solidFill>
              </a:defRPr>
            </a:lvl3pPr>
            <a:lvl4pPr>
              <a:spcBef>
                <a:spcPts val="450"/>
              </a:spcBef>
              <a:defRPr>
                <a:solidFill>
                  <a:schemeClr val="tx1"/>
                </a:solidFill>
              </a:defRPr>
            </a:lvl4pPr>
            <a:lvl5pPr>
              <a:spcBef>
                <a:spcPts val="45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0" y="863016"/>
            <a:ext cx="3886200" cy="3816107"/>
          </a:xfrm>
        </p:spPr>
        <p:txBody>
          <a:bodyPr/>
          <a:lstStyle>
            <a:lvl1pPr>
              <a:spcBef>
                <a:spcPts val="450"/>
              </a:spcBef>
              <a:defRPr>
                <a:solidFill>
                  <a:schemeClr val="tx1"/>
                </a:solidFill>
              </a:defRPr>
            </a:lvl1pPr>
            <a:lvl2pPr>
              <a:spcBef>
                <a:spcPts val="450"/>
              </a:spcBef>
              <a:defRPr>
                <a:solidFill>
                  <a:schemeClr val="tx1"/>
                </a:solidFill>
              </a:defRPr>
            </a:lvl2pPr>
            <a:lvl3pPr>
              <a:spcBef>
                <a:spcPts val="450"/>
              </a:spcBef>
              <a:defRPr>
                <a:solidFill>
                  <a:schemeClr val="tx1"/>
                </a:solidFill>
              </a:defRPr>
            </a:lvl3pPr>
            <a:lvl4pPr>
              <a:spcBef>
                <a:spcPts val="450"/>
              </a:spcBef>
              <a:defRPr>
                <a:solidFill>
                  <a:schemeClr val="tx1"/>
                </a:solidFill>
              </a:defRPr>
            </a:lvl4pPr>
            <a:lvl5pPr>
              <a:spcBef>
                <a:spcPts val="450"/>
              </a:spcBef>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9" name="Title 1"/>
          <p:cNvSpPr>
            <a:spLocks noGrp="1"/>
          </p:cNvSpPr>
          <p:nvPr>
            <p:ph type="title"/>
          </p:nvPr>
        </p:nvSpPr>
        <p:spPr>
          <a:xfrm>
            <a:off x="628650" y="117991"/>
            <a:ext cx="7886700" cy="656885"/>
          </a:xfrm>
        </p:spPr>
        <p:txBody>
          <a:bodyPr>
            <a:normAutofit/>
          </a:bodyPr>
          <a:lstStyle>
            <a:lvl1pPr>
              <a:defRPr lang="hr-HR" sz="3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hr-HR"/>
          </a:p>
        </p:txBody>
      </p:sp>
      <p:sp>
        <p:nvSpPr>
          <p:cNvPr id="16" name="TextBox 9"/>
          <p:cNvSpPr txBox="1"/>
          <p:nvPr userDrawn="1"/>
        </p:nvSpPr>
        <p:spPr>
          <a:xfrm>
            <a:off x="6457950" y="4679124"/>
            <a:ext cx="2095889" cy="473206"/>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28. – 30. ožujka 2023.</a:t>
            </a:r>
            <a:endParaRPr kumimoji="0" lang="hr-HR" sz="82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Slika 16">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83" y="4788705"/>
            <a:ext cx="629960" cy="230962"/>
          </a:xfrm>
          <a:prstGeom prst="rect">
            <a:avLst/>
          </a:prstGeom>
        </p:spPr>
      </p:pic>
    </p:spTree>
    <p:extLst>
      <p:ext uri="{BB962C8B-B14F-4D97-AF65-F5344CB8AC3E}">
        <p14:creationId xmlns:p14="http://schemas.microsoft.com/office/powerpoint/2010/main" val="1647415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535717"/>
            <a:ext cx="7777325" cy="1736723"/>
          </a:xfrm>
        </p:spPr>
        <p:txBody>
          <a:bodyPr anchor="b"/>
          <a:lstStyle>
            <a:lvl1pPr>
              <a:defRPr sz="45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hr-HR"/>
          </a:p>
        </p:txBody>
      </p:sp>
      <p:sp>
        <p:nvSpPr>
          <p:cNvPr id="3" name="Text Placeholder 2"/>
          <p:cNvSpPr>
            <a:spLocks noGrp="1"/>
          </p:cNvSpPr>
          <p:nvPr>
            <p:ph type="body" idx="1"/>
          </p:nvPr>
        </p:nvSpPr>
        <p:spPr>
          <a:xfrm>
            <a:off x="628650" y="2337845"/>
            <a:ext cx="7777325" cy="1125140"/>
          </a:xfrm>
        </p:spPr>
        <p:txBody>
          <a:bodyPr/>
          <a:lstStyle>
            <a:lvl1pPr marL="0" indent="0">
              <a:buNone/>
              <a:defRPr sz="1800">
                <a:solidFill>
                  <a:schemeClr val="bg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274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797374"/>
            <a:ext cx="9144000" cy="38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17991"/>
            <a:ext cx="7886700" cy="656885"/>
          </a:xfrm>
        </p:spPr>
        <p:txBody>
          <a:bodyPr>
            <a:normAutofit/>
          </a:bodyPr>
          <a:lstStyle>
            <a:lvl1pPr>
              <a:defRPr lang="hr-HR" sz="3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hr-HR"/>
          </a:p>
        </p:txBody>
      </p:sp>
      <p:sp>
        <p:nvSpPr>
          <p:cNvPr id="3" name="Content Placeholder 2"/>
          <p:cNvSpPr>
            <a:spLocks noGrp="1"/>
          </p:cNvSpPr>
          <p:nvPr>
            <p:ph idx="1" hasCustomPrompt="1"/>
          </p:nvPr>
        </p:nvSpPr>
        <p:spPr>
          <a:xfrm>
            <a:off x="628650" y="863016"/>
            <a:ext cx="7886700" cy="3816110"/>
          </a:xfrm>
        </p:spPr>
        <p:txBody>
          <a:bodyPr>
            <a:normAutofit/>
          </a:bodyPr>
          <a:lstStyle>
            <a:lvl1pPr>
              <a:spcBef>
                <a:spcPts val="450"/>
              </a:spcBef>
              <a:defRPr sz="2100">
                <a:solidFill>
                  <a:schemeClr val="tx1"/>
                </a:solidFill>
              </a:defRPr>
            </a:lvl1pPr>
            <a:lvl2pPr>
              <a:spcBef>
                <a:spcPts val="450"/>
              </a:spcBef>
              <a:defRPr sz="1800">
                <a:solidFill>
                  <a:schemeClr val="tx1"/>
                </a:solidFill>
              </a:defRPr>
            </a:lvl2pPr>
            <a:lvl3pPr>
              <a:spcBef>
                <a:spcPts val="450"/>
              </a:spcBef>
              <a:defRPr sz="1500">
                <a:solidFill>
                  <a:schemeClr val="tx1"/>
                </a:solidFill>
              </a:defRPr>
            </a:lvl3pPr>
            <a:lvl4pPr>
              <a:spcBef>
                <a:spcPts val="450"/>
              </a:spcBef>
              <a:defRPr sz="1350">
                <a:solidFill>
                  <a:schemeClr val="tx1"/>
                </a:solidFill>
              </a:defRPr>
            </a:lvl4pPr>
            <a:lvl5pPr>
              <a:spcBef>
                <a:spcPts val="450"/>
              </a:spcBef>
              <a:defRPr sz="13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12" name="TextBox 9"/>
          <p:cNvSpPr txBox="1"/>
          <p:nvPr userDrawn="1"/>
        </p:nvSpPr>
        <p:spPr>
          <a:xfrm>
            <a:off x="6457950" y="4679124"/>
            <a:ext cx="2095889" cy="473206"/>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28. – 30. ožujka 2023. </a:t>
            </a:r>
            <a:endParaRPr kumimoji="0" lang="hr-HR" sz="82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Slika 12">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83" y="4788705"/>
            <a:ext cx="629960" cy="230962"/>
          </a:xfrm>
          <a:prstGeom prst="rect">
            <a:avLst/>
          </a:prstGeom>
        </p:spPr>
      </p:pic>
    </p:spTree>
    <p:extLst>
      <p:ext uri="{BB962C8B-B14F-4D97-AF65-F5344CB8AC3E}">
        <p14:creationId xmlns:p14="http://schemas.microsoft.com/office/powerpoint/2010/main" val="95199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7" name="Rectangle 6"/>
          <p:cNvSpPr/>
          <p:nvPr userDrawn="1"/>
        </p:nvSpPr>
        <p:spPr>
          <a:xfrm>
            <a:off x="0" y="797374"/>
            <a:ext cx="9144000" cy="38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hr-H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8651" y="863016"/>
            <a:ext cx="3868340" cy="55229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629842" y="1437806"/>
            <a:ext cx="3868340" cy="3204442"/>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2" y="863015"/>
            <a:ext cx="3887391" cy="552293"/>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437914"/>
            <a:ext cx="3887391" cy="3204333"/>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endParaRPr lang="hr-HR">
              <a:solidFill>
                <a:prstClr val="black">
                  <a:tint val="75000"/>
                </a:prstClr>
              </a:solidFill>
            </a:endParaRPr>
          </a:p>
        </p:txBody>
      </p:sp>
      <p:sp>
        <p:nvSpPr>
          <p:cNvPr id="8" name="Footer Placeholder 7"/>
          <p:cNvSpPr>
            <a:spLocks noGrp="1"/>
          </p:cNvSpPr>
          <p:nvPr>
            <p:ph type="ftr" sz="quarter" idx="11"/>
          </p:nvPr>
        </p:nvSpPr>
        <p:spPr/>
        <p:txBody>
          <a:bodyPr/>
          <a:lstStyle/>
          <a:p>
            <a:endParaRPr lang="hr-HR">
              <a:solidFill>
                <a:prstClr val="black">
                  <a:tint val="75000"/>
                </a:prstClr>
              </a:solidFill>
            </a:endParaRPr>
          </a:p>
        </p:txBody>
      </p:sp>
      <p:sp>
        <p:nvSpPr>
          <p:cNvPr id="9" name="Slide Number Placeholder 8"/>
          <p:cNvSpPr>
            <a:spLocks noGrp="1"/>
          </p:cNvSpPr>
          <p:nvPr>
            <p:ph type="sldNum" sz="quarter" idx="12"/>
          </p:nvPr>
        </p:nvSpPr>
        <p:spPr/>
        <p:txBody>
          <a:bodyPr/>
          <a:lstStyle/>
          <a:p>
            <a:fld id="{C358D0E9-F2E4-4633-B251-58FCDB1CD5BE}" type="slidenum">
              <a:rPr lang="hr-HR" smtClean="0">
                <a:solidFill>
                  <a:prstClr val="black">
                    <a:tint val="75000"/>
                  </a:prstClr>
                </a:solidFill>
              </a:rPr>
              <a:pPr/>
              <a:t>‹#›</a:t>
            </a:fld>
            <a:endParaRPr lang="hr-HR">
              <a:solidFill>
                <a:prstClr val="black">
                  <a:tint val="75000"/>
                </a:prstClr>
              </a:solidFill>
            </a:endParaRPr>
          </a:p>
        </p:txBody>
      </p:sp>
      <p:sp>
        <p:nvSpPr>
          <p:cNvPr id="10" name="Title 1"/>
          <p:cNvSpPr>
            <a:spLocks noGrp="1"/>
          </p:cNvSpPr>
          <p:nvPr>
            <p:ph type="title"/>
          </p:nvPr>
        </p:nvSpPr>
        <p:spPr>
          <a:xfrm>
            <a:off x="628650" y="117991"/>
            <a:ext cx="7886700" cy="656885"/>
          </a:xfrm>
        </p:spPr>
        <p:txBody>
          <a:bodyPr>
            <a:normAutofit/>
          </a:bodyPr>
          <a:lstStyle>
            <a:lvl1pPr>
              <a:defRPr lang="hr-HR" sz="30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hr-HR"/>
          </a:p>
        </p:txBody>
      </p:sp>
      <p:sp>
        <p:nvSpPr>
          <p:cNvPr id="18" name="TextBox 9"/>
          <p:cNvSpPr txBox="1"/>
          <p:nvPr userDrawn="1"/>
        </p:nvSpPr>
        <p:spPr>
          <a:xfrm>
            <a:off x="6457950" y="4679124"/>
            <a:ext cx="2095889" cy="473206"/>
          </a:xfrm>
          <a:prstGeom prst="rect">
            <a:avLst/>
          </a:prstGeom>
          <a:noFill/>
        </p:spPr>
        <p:txBody>
          <a:bodyPr wrap="square" rtlCol="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Dani e-infrastrukture – Srce DEI 2023</a:t>
            </a:r>
          </a:p>
          <a:p>
            <a:pPr marL="0" marR="0" lvl="0" indent="0" algn="l" defTabSz="685766" rtl="0" eaLnBrk="1" fontAlgn="auto" latinLnBrk="0" hangingPunct="1">
              <a:lnSpc>
                <a:spcPct val="100000"/>
              </a:lnSpc>
              <a:spcBef>
                <a:spcPts val="0"/>
              </a:spcBef>
              <a:spcAft>
                <a:spcPts val="0"/>
              </a:spcAft>
              <a:buClrTx/>
              <a:buSzTx/>
              <a:buFontTx/>
              <a:buNone/>
              <a:tabLst/>
              <a:defRPr/>
            </a:pP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Konferencija projekta HR-ZOO</a:t>
            </a:r>
            <a:b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hr-HR" sz="825"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28. – 30. ožujka 2023.</a:t>
            </a:r>
            <a:endParaRPr kumimoji="0" lang="hr-HR" sz="82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Slika 18">
            <a:extLst>
              <a:ext uri="{FF2B5EF4-FFF2-40B4-BE49-F238E27FC236}">
                <a16:creationId xmlns:a16="http://schemas.microsoft.com/office/drawing/2014/main" id="{D34848CA-086E-4152-A224-E1C6A7225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3783" y="4788705"/>
            <a:ext cx="629960" cy="230962"/>
          </a:xfrm>
          <a:prstGeom prst="rect">
            <a:avLst/>
          </a:prstGeom>
        </p:spPr>
      </p:pic>
    </p:spTree>
    <p:extLst>
      <p:ext uri="{BB962C8B-B14F-4D97-AF65-F5344CB8AC3E}">
        <p14:creationId xmlns:p14="http://schemas.microsoft.com/office/powerpoint/2010/main" val="7536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427017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77653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68528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4AE1203A-8389-4407-B8F7-C973881A81A2}"/>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F6BDA643-4B17-4449-8A42-ABBA6F7B0398}"/>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83073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a:extLst>
              <a:ext uri="{FF2B5EF4-FFF2-40B4-BE49-F238E27FC236}">
                <a16:creationId xmlns:a16="http://schemas.microsoft.com/office/drawing/2014/main" id="{98F1DF59-73D0-4DF0-9982-CD5B8560CB09}"/>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41B9ECA6-BA02-410C-B915-5AE26AEF144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50070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A713B4F3-D24F-41BD-84AE-C0BBAFCC2E7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0DB440C0-A6B5-4CCA-A944-BFE62BAAB0E4}"/>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825988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49073C8-AA68-4755-989D-8F0BD0D50438}"/>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83BF567-ECC1-4D46-985D-680405EA8C0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546846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29B55CD-7217-4490-AB86-F25701ABA7EC}"/>
              </a:ext>
            </a:extLst>
          </p:cNvPr>
          <p:cNvSpPr>
            <a:spLocks noGrp="1"/>
          </p:cNvSpPr>
          <p:nvPr>
            <p:ph type="dt" sz="half" idx="10"/>
          </p:nvPr>
        </p:nvSpPr>
        <p:spPr/>
        <p:txBody>
          <a:bodyPr/>
          <a:lstStyle/>
          <a:p>
            <a:r>
              <a:rPr lang="hr-HR"/>
              <a:t>DATUM</a:t>
            </a:r>
            <a:endParaRPr lang="hr-HR" dirty="0"/>
          </a:p>
        </p:txBody>
      </p:sp>
      <p:sp>
        <p:nvSpPr>
          <p:cNvPr id="8" name="Footer Placeholder 7">
            <a:extLst>
              <a:ext uri="{FF2B5EF4-FFF2-40B4-BE49-F238E27FC236}">
                <a16:creationId xmlns:a16="http://schemas.microsoft.com/office/drawing/2014/main" id="{B37CBC03-1621-489A-A351-7562DE81128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97825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Date Placeholder 2">
            <a:extLst>
              <a:ext uri="{FF2B5EF4-FFF2-40B4-BE49-F238E27FC236}">
                <a16:creationId xmlns:a16="http://schemas.microsoft.com/office/drawing/2014/main" id="{426DD9D5-95B9-4716-89BE-3F3B720BC10A}"/>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ECB70C8F-8196-404C-A86B-4370839877BA}"/>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803222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B5A8C-FE2A-4B41-A9C4-F9EDB11110EC}"/>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5044B3F9-96B8-4504-BFF2-BE9075AB9C3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49123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16924A0A-BF40-4DD1-8AC9-C8328B1643D9}"/>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1D0A949-489C-4758-ABF6-A59D55E7B360}"/>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41251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C60B6C6E-6A16-4BB0-BCC5-32930208F861}"/>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B7673FBF-8D9D-437D-A21E-A4500D968513}"/>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9320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037534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Date Placeholder 3">
            <a:extLst>
              <a:ext uri="{FF2B5EF4-FFF2-40B4-BE49-F238E27FC236}">
                <a16:creationId xmlns:a16="http://schemas.microsoft.com/office/drawing/2014/main" id="{3CC785A2-60CD-4785-8FA6-1BD90F012301}"/>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83CB1CB3-FDEA-4387-B192-3D7AC74CCDD5}"/>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645180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374697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206060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382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dirty="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endParaRPr lang="hr-HR"/>
          </a:p>
        </p:txBody>
      </p:sp>
    </p:spTree>
    <p:extLst>
      <p:ext uri="{BB962C8B-B14F-4D97-AF65-F5344CB8AC3E}">
        <p14:creationId xmlns:p14="http://schemas.microsoft.com/office/powerpoint/2010/main" val="4005634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Slika 14"/>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50707" y="4061064"/>
            <a:ext cx="894996" cy="313138"/>
          </a:xfrm>
          <a:prstGeom prst="rect">
            <a:avLst/>
          </a:prstGeom>
          <a:noFill/>
          <a:ln>
            <a:noFill/>
          </a:ln>
        </p:spPr>
      </p:pic>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a:t>www.srce.unizg.hr</a:t>
            </a:r>
          </a:p>
        </p:txBody>
      </p:sp>
      <p:sp>
        <p:nvSpPr>
          <p:cNvPr id="31" name="TextBox 30"/>
          <p:cNvSpPr txBox="1"/>
          <p:nvPr userDrawn="1"/>
        </p:nvSpPr>
        <p:spPr>
          <a:xfrm>
            <a:off x="5785047" y="2939603"/>
            <a:ext cx="2700000" cy="692497"/>
          </a:xfrm>
          <a:prstGeom prst="rect">
            <a:avLst/>
          </a:prstGeom>
          <a:noFill/>
        </p:spPr>
        <p:txBody>
          <a:bodyPr wrap="square" lIns="0" tIns="0" rIns="0" bIns="0" rtlCol="0">
            <a:spAutoFit/>
          </a:bodyPr>
          <a:lstStyle/>
          <a:p>
            <a:pPr algn="just"/>
            <a:r>
              <a:rPr lang="hr-HR" sz="900" b="0" kern="1200" dirty="0">
                <a:solidFill>
                  <a:schemeClr val="tx1"/>
                </a:solidFill>
                <a:effectLst/>
                <a:latin typeface="Arial" panose="020B0604020202020204" pitchFamily="34" charset="0"/>
                <a:ea typeface="+mn-ea"/>
                <a:cs typeface="Arial" panose="020B0604020202020204" pitchFamily="34" charset="0"/>
              </a:rPr>
              <a:t>A</a:t>
            </a:r>
            <a:r>
              <a:rPr lang="en-US" sz="900" b="0" kern="1200" dirty="0" err="1">
                <a:solidFill>
                  <a:schemeClr val="tx1"/>
                </a:solidFill>
                <a:effectLst/>
                <a:latin typeface="Arial" panose="020B0604020202020204" pitchFamily="34" charset="0"/>
                <a:ea typeface="+mn-ea"/>
                <a:cs typeface="Arial" panose="020B0604020202020204" pitchFamily="34" charset="0"/>
              </a:rPr>
              <a:t>ccording</a:t>
            </a:r>
            <a:r>
              <a:rPr lang="en-US" sz="9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9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9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900" b="0" kern="1200" dirty="0" err="1">
                <a:solidFill>
                  <a:schemeClr val="tx1"/>
                </a:solidFill>
                <a:effectLst/>
                <a:latin typeface="Arial" panose="020B0604020202020204" pitchFamily="34" charset="0"/>
                <a:ea typeface="+mn-ea"/>
                <a:cs typeface="Arial" panose="020B0604020202020204" pitchFamily="34" charset="0"/>
              </a:rPr>
              <a:t>Srce</a:t>
            </a:r>
            <a:r>
              <a:rPr lang="en-US" sz="9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900" b="0" kern="1200" dirty="0" err="1">
                <a:solidFill>
                  <a:schemeClr val="tx1"/>
                </a:solidFill>
                <a:effectLst/>
                <a:latin typeface="Arial" panose="020B0604020202020204" pitchFamily="34" charset="0"/>
                <a:ea typeface="+mn-ea"/>
                <a:cs typeface="Arial" panose="020B0604020202020204" pitchFamily="34" charset="0"/>
              </a:rPr>
              <a:t>Srce</a:t>
            </a:r>
            <a:r>
              <a:rPr lang="en-US" sz="900" b="0" kern="1200" dirty="0">
                <a:solidFill>
                  <a:schemeClr val="tx1"/>
                </a:solidFill>
                <a:effectLst/>
                <a:latin typeface="Arial" panose="020B0604020202020204" pitchFamily="34" charset="0"/>
                <a:ea typeface="+mn-ea"/>
                <a:cs typeface="Arial" panose="020B0604020202020204" pitchFamily="34" charset="0"/>
              </a:rPr>
              <a:t>.</a:t>
            </a:r>
            <a:endParaRPr lang="hr-HR" sz="9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6047" y="4036254"/>
            <a:ext cx="918000" cy="362758"/>
          </a:xfrm>
          <a:prstGeom prst="rect">
            <a:avLst/>
          </a:prstGeom>
        </p:spPr>
      </p:pic>
      <p:sp>
        <p:nvSpPr>
          <p:cNvPr id="33" name="TextBox 32"/>
          <p:cNvSpPr txBox="1"/>
          <p:nvPr userDrawn="1"/>
        </p:nvSpPr>
        <p:spPr>
          <a:xfrm>
            <a:off x="2533403" y="2939603"/>
            <a:ext cx="2529605" cy="276999"/>
          </a:xfrm>
          <a:prstGeom prst="rect">
            <a:avLst/>
          </a:prstGeom>
          <a:noFill/>
        </p:spPr>
        <p:txBody>
          <a:bodyPr wrap="square" lIns="0" tIns="0" rIns="0" bIns="0" rtlCol="0">
            <a:spAutoFit/>
          </a:bodyPr>
          <a:lstStyle/>
          <a:p>
            <a:pPr algn="just"/>
            <a:r>
              <a:rPr lang="en-US" sz="9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 Commons License </a:t>
            </a:r>
            <a:r>
              <a:rPr lang="en-US" sz="900" b="0" i="1" kern="1200" dirty="0">
                <a:solidFill>
                  <a:schemeClr val="tx1"/>
                </a:solidFill>
                <a:effectLst/>
                <a:latin typeface="Arial" panose="020B0604020202020204" pitchFamily="34" charset="0"/>
                <a:ea typeface="+mn-ea"/>
                <a:cs typeface="Arial" panose="020B0604020202020204" pitchFamily="34" charset="0"/>
              </a:rPr>
              <a:t>Attribution</a:t>
            </a:r>
            <a:r>
              <a:rPr lang="hr-HR" sz="900" b="0" i="0" kern="1200" baseline="0" dirty="0">
                <a:solidFill>
                  <a:schemeClr val="tx1"/>
                </a:solidFill>
                <a:effectLst/>
                <a:latin typeface="Arial" panose="020B0604020202020204" pitchFamily="34" charset="0"/>
                <a:ea typeface="+mn-ea"/>
                <a:cs typeface="Arial" panose="020B0604020202020204" pitchFamily="34" charset="0"/>
              </a:rPr>
              <a:t> </a:t>
            </a:r>
            <a:r>
              <a:rPr lang="en-US" sz="900" b="0" kern="1200" dirty="0">
                <a:solidFill>
                  <a:schemeClr val="tx1"/>
                </a:solidFill>
                <a:effectLst/>
                <a:latin typeface="Arial" panose="020B0604020202020204" pitchFamily="34" charset="0"/>
                <a:ea typeface="+mn-ea"/>
                <a:cs typeface="Arial" panose="020B0604020202020204" pitchFamily="34" charset="0"/>
              </a:rPr>
              <a:t>4.0 International</a:t>
            </a:r>
            <a:r>
              <a:rPr lang="hr-HR" sz="900" b="0" kern="1200" dirty="0">
                <a:solidFill>
                  <a:schemeClr val="tx1"/>
                </a:solidFill>
                <a:effectLst/>
                <a:latin typeface="Arial" panose="020B0604020202020204" pitchFamily="34" charset="0"/>
                <a:ea typeface="+mn-ea"/>
                <a:cs typeface="Arial" panose="020B0604020202020204" pitchFamily="34" charset="0"/>
              </a:rPr>
              <a:t>.</a:t>
            </a:r>
            <a:r>
              <a:rPr lang="en-US" sz="900" b="0" kern="1200" dirty="0">
                <a:solidFill>
                  <a:schemeClr val="tx1"/>
                </a:solidFill>
                <a:effectLst/>
                <a:latin typeface="Arial" panose="020B0604020202020204" pitchFamily="34" charset="0"/>
                <a:ea typeface="+mn-ea"/>
                <a:cs typeface="Arial" panose="020B0604020202020204" pitchFamily="34" charset="0"/>
              </a:rPr>
              <a:t> </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851406" y="3709382"/>
            <a:ext cx="1370888" cy="230832"/>
          </a:xfrm>
          <a:prstGeom prst="rect">
            <a:avLst/>
          </a:prstGeom>
          <a:noFill/>
        </p:spPr>
        <p:txBody>
          <a:bodyPr wrap="none" rtlCol="0">
            <a:spAutoFit/>
          </a:bodyPr>
          <a:lstStyle/>
          <a:p>
            <a:r>
              <a:rPr lang="hr-HR" sz="900" b="1" u="none" kern="1200" dirty="0">
                <a:solidFill>
                  <a:srgbClr val="CC3C00"/>
                </a:solidFill>
                <a:effectLst/>
                <a:latin typeface="Arial" panose="020B0604020202020204" pitchFamily="34" charset="0"/>
                <a:ea typeface="+mn-ea"/>
                <a:cs typeface="Arial" panose="020B0604020202020204" pitchFamily="34" charset="0"/>
                <a:hlinkClick r:id="rId5"/>
              </a:rPr>
              <a:t>www.srce.unizg.hr/</a:t>
            </a:r>
            <a:r>
              <a:rPr lang="hr-HR" sz="900" b="1" u="none" kern="1200" dirty="0" err="1">
                <a:solidFill>
                  <a:srgbClr val="CC3C00"/>
                </a:solidFill>
                <a:effectLst/>
                <a:latin typeface="Arial" panose="020B0604020202020204" pitchFamily="34" charset="0"/>
                <a:ea typeface="+mn-ea"/>
                <a:cs typeface="Arial" panose="020B0604020202020204" pitchFamily="34" charset="0"/>
                <a:hlinkClick r:id="rId5"/>
              </a:rPr>
              <a:t>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450403" y="3709382"/>
            <a:ext cx="2695605" cy="230832"/>
          </a:xfrm>
          <a:prstGeom prst="rect">
            <a:avLst/>
          </a:prstGeom>
        </p:spPr>
        <p:txBody>
          <a:bodyPr wrap="square">
            <a:spAutoFit/>
          </a:bodyPr>
          <a:lstStyle/>
          <a:p>
            <a:pPr algn="ctr"/>
            <a:r>
              <a:rPr lang="hr-HR" sz="900" b="1" u="sng" kern="1200" dirty="0">
                <a:solidFill>
                  <a:srgbClr val="C00000"/>
                </a:solidFill>
                <a:effectLst/>
                <a:latin typeface="Arial" panose="020B0604020202020204" pitchFamily="34" charset="0"/>
                <a:ea typeface="+mn-ea"/>
                <a:cs typeface="Arial" panose="020B0604020202020204" pitchFamily="34" charset="0"/>
              </a:rPr>
              <a:t>creativecommons.org/</a:t>
            </a:r>
            <a:r>
              <a:rPr lang="hr-HR" sz="900" b="1" u="sng" kern="1200" dirty="0" err="1">
                <a:solidFill>
                  <a:srgbClr val="C00000"/>
                </a:solidFill>
                <a:effectLst/>
                <a:latin typeface="Arial" panose="020B0604020202020204" pitchFamily="34" charset="0"/>
                <a:ea typeface="+mn-ea"/>
                <a:cs typeface="Arial" panose="020B0604020202020204" pitchFamily="34" charset="0"/>
              </a:rPr>
              <a:t>licenses</a:t>
            </a:r>
            <a:r>
              <a:rPr lang="hr-HR" sz="900" b="1" u="sng" kern="1200" dirty="0">
                <a:solidFill>
                  <a:srgbClr val="C00000"/>
                </a:solidFill>
                <a:effectLst/>
                <a:latin typeface="Arial" panose="020B0604020202020204" pitchFamily="34" charset="0"/>
                <a:ea typeface="+mn-ea"/>
                <a:cs typeface="Arial" panose="020B0604020202020204" pitchFamily="34" charset="0"/>
              </a:rPr>
              <a:t>/</a:t>
            </a:r>
            <a:r>
              <a:rPr lang="hr-HR" sz="900" b="1" u="sng" kern="1200" dirty="0" err="1">
                <a:solidFill>
                  <a:srgbClr val="C00000"/>
                </a:solidFill>
                <a:effectLst/>
                <a:latin typeface="Arial" panose="020B0604020202020204" pitchFamily="34" charset="0"/>
                <a:ea typeface="+mn-ea"/>
                <a:cs typeface="Arial" panose="020B0604020202020204" pitchFamily="34" charset="0"/>
              </a:rPr>
              <a:t>by</a:t>
            </a:r>
            <a:r>
              <a:rPr lang="hr-HR" sz="900" b="1" u="sng" kern="1200" dirty="0">
                <a:solidFill>
                  <a:srgbClr val="C00000"/>
                </a:solidFill>
                <a:effectLst/>
                <a:latin typeface="Arial" panose="020B0604020202020204" pitchFamily="34" charset="0"/>
                <a:ea typeface="+mn-ea"/>
                <a:cs typeface="Arial" panose="020B0604020202020204" pitchFamily="34" charset="0"/>
              </a:rPr>
              <a:t>/4.0/</a:t>
            </a:r>
            <a:r>
              <a:rPr lang="hr-HR" sz="900" b="1" u="sng" kern="1200" dirty="0" err="1">
                <a:solidFill>
                  <a:srgbClr val="C00000"/>
                </a:solidFill>
                <a:effectLst/>
                <a:latin typeface="Arial" panose="020B0604020202020204" pitchFamily="34" charset="0"/>
                <a:ea typeface="+mn-ea"/>
                <a:cs typeface="Arial" panose="020B0604020202020204" pitchFamily="34" charset="0"/>
              </a:rPr>
              <a:t>deed.en</a:t>
            </a:r>
            <a:endParaRPr lang="hr-HR" sz="90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218771" y="3709382"/>
            <a:ext cx="1832554" cy="230832"/>
          </a:xfrm>
          <a:prstGeom prst="rect">
            <a:avLst/>
          </a:prstGeom>
        </p:spPr>
        <p:txBody>
          <a:bodyPr wrap="none">
            <a:spAutoFit/>
          </a:bodyPr>
          <a:lstStyle/>
          <a:p>
            <a:pPr algn="ctr"/>
            <a:r>
              <a:rPr lang="hr-HR" sz="900" b="1" u="none" kern="1200" dirty="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8" name="Picture 2" descr="C:\Users\gkurtovic\Desktop\SRCE_logo_s_potpisom_engl.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0316" y="2939603"/>
            <a:ext cx="1435096" cy="55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8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9.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829777" y="4765340"/>
            <a:ext cx="5926839" cy="270000"/>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407629671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DATUM</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DOGAĐANJA</a:t>
            </a:r>
          </a:p>
        </p:txBody>
      </p:sp>
    </p:spTree>
    <p:extLst>
      <p:ext uri="{BB962C8B-B14F-4D97-AF65-F5344CB8AC3E}">
        <p14:creationId xmlns:p14="http://schemas.microsoft.com/office/powerpoint/2010/main" val="8428103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829777" y="4765340"/>
            <a:ext cx="5926839" cy="270000"/>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spTree>
    <p:extLst>
      <p:ext uri="{BB962C8B-B14F-4D97-AF65-F5344CB8AC3E}">
        <p14:creationId xmlns:p14="http://schemas.microsoft.com/office/powerpoint/2010/main" val="26023576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ft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2.xml.rels><?xml version="1.0" encoding="UTF-8" standalone="yes"?>
<Relationships xmlns="http://schemas.openxmlformats.org/package/2006/relationships"><Relationship Id="rId3" Type="http://schemas.openxmlformats.org/officeDocument/2006/relationships/hyperlink" Target="https://www.pikist.com/free-photo-sklzl" TargetMode="External"/><Relationship Id="rId2" Type="http://schemas.openxmlformats.org/officeDocument/2006/relationships/image" Target="../media/image68.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ixabay.com/en/conflict-disagreement-discussion-40574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Matija.Kranjcina@srce.hr" TargetMode="External"/><Relationship Id="rId2" Type="http://schemas.openxmlformats.org/officeDocument/2006/relationships/hyperlink" Target="mailto:Nadza.Milanovic@srce.hr"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9.xml"/><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jpe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6.svg"/><Relationship Id="rId5" Type="http://schemas.openxmlformats.org/officeDocument/2006/relationships/image" Target="../media/image47.svg"/><Relationship Id="rId10" Type="http://schemas.openxmlformats.org/officeDocument/2006/relationships/image" Target="../media/image25.png"/><Relationship Id="rId4" Type="http://schemas.openxmlformats.org/officeDocument/2006/relationships/image" Target="../media/image46.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axpixel.net/World-Personal-Social-Media-Photo-Album-Network-31081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5446" y="2571750"/>
            <a:ext cx="6261554" cy="1569720"/>
          </a:xfrm>
          <a:prstGeom prst="rect">
            <a:avLst/>
          </a:prstGeom>
        </p:spPr>
        <p:txBody>
          <a:bodyPr vert="horz" lIns="91440" tIns="45720" rIns="91440" bIns="45720" rtlCol="0" anchor="ctr">
            <a:normAutofit fontScale="97500"/>
          </a:bodyPr>
          <a:lst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GB" sz="2800" dirty="0">
                <a:solidFill>
                  <a:schemeClr val="bg1"/>
                </a:solidFill>
                <a:effectLst>
                  <a:outerShdw blurRad="38100" dist="38100" dir="2700000" algn="tl">
                    <a:srgbClr val="000000">
                      <a:alpha val="43137"/>
                    </a:srgbClr>
                  </a:outerShdw>
                </a:effectLst>
              </a:rPr>
              <a:t>Building an Information System for</a:t>
            </a:r>
            <a:r>
              <a:rPr lang="hr-HR" sz="2800" dirty="0">
                <a:solidFill>
                  <a:schemeClr val="bg1"/>
                </a:solidFill>
                <a:effectLst>
                  <a:outerShdw blurRad="38100" dist="38100" dir="2700000" algn="tl">
                    <a:srgbClr val="000000">
                      <a:alpha val="43137"/>
                    </a:srgbClr>
                  </a:outerShdw>
                </a:effectLst>
              </a:rPr>
              <a:t> a</a:t>
            </a:r>
            <a:r>
              <a:rPr lang="en-GB" sz="2800" dirty="0">
                <a:solidFill>
                  <a:schemeClr val="bg1"/>
                </a:solidFill>
                <a:effectLst>
                  <a:outerShdw blurRad="38100" dist="38100" dir="2700000" algn="tl">
                    <a:srgbClr val="000000">
                      <a:alpha val="43137"/>
                    </a:srgbClr>
                  </a:outerShdw>
                </a:effectLst>
              </a:rPr>
              <a:t> Higher Education Register in Croatia</a:t>
            </a:r>
          </a:p>
        </p:txBody>
      </p:sp>
      <p:sp>
        <p:nvSpPr>
          <p:cNvPr id="5" name="TextBox 4"/>
          <p:cNvSpPr txBox="1"/>
          <p:nvPr/>
        </p:nvSpPr>
        <p:spPr>
          <a:xfrm>
            <a:off x="215446" y="4120993"/>
            <a:ext cx="4533672" cy="923330"/>
          </a:xfrm>
          <a:prstGeom prst="rect">
            <a:avLst/>
          </a:prstGeom>
          <a:noFill/>
        </p:spPr>
        <p:txBody>
          <a:bodyPr wrap="square" rtlCol="0">
            <a:spAutoFit/>
          </a:bodyPr>
          <a:lstStyle/>
          <a:p>
            <a:r>
              <a:rPr lang="hr-HR" dirty="0">
                <a:solidFill>
                  <a:schemeClr val="bg1"/>
                </a:solidFill>
                <a:latin typeface="Arial" panose="020B0604020202020204" pitchFamily="34" charset="0"/>
                <a:cs typeface="Arial" panose="020B0604020202020204" pitchFamily="34" charset="0"/>
              </a:rPr>
              <a:t>mr.sc. Nadža Milanović, Matija Kranjčina</a:t>
            </a:r>
          </a:p>
          <a:p>
            <a:r>
              <a:rPr lang="hr-HR" dirty="0">
                <a:solidFill>
                  <a:schemeClr val="bg1"/>
                </a:solidFill>
                <a:latin typeface="Arial" panose="020B0604020202020204" pitchFamily="34" charset="0"/>
                <a:cs typeface="Arial" panose="020B0604020202020204" pitchFamily="34" charset="0"/>
              </a:rPr>
              <a:t>University </a:t>
            </a:r>
            <a:r>
              <a:rPr lang="en-GB" dirty="0">
                <a:solidFill>
                  <a:schemeClr val="bg1"/>
                </a:solidFill>
                <a:latin typeface="Arial" panose="020B0604020202020204" pitchFamily="34" charset="0"/>
                <a:cs typeface="Arial" panose="020B0604020202020204" pitchFamily="34" charset="0"/>
              </a:rPr>
              <a:t>Computing</a:t>
            </a:r>
            <a:r>
              <a:rPr lang="hr-HR" dirty="0">
                <a:solidFill>
                  <a:schemeClr val="bg1"/>
                </a:solidFill>
                <a:latin typeface="Arial" panose="020B0604020202020204" pitchFamily="34" charset="0"/>
                <a:cs typeface="Arial" panose="020B0604020202020204" pitchFamily="34" charset="0"/>
              </a:rPr>
              <a:t> Centre – Srce</a:t>
            </a:r>
          </a:p>
          <a:p>
            <a:endParaRPr lang="hr-HR" dirty="0">
              <a:solidFill>
                <a:schemeClr val="bg1"/>
              </a:solidFill>
              <a:latin typeface="Arial" panose="020B0604020202020204" pitchFamily="34" charset="0"/>
              <a:cs typeface="Arial" panose="020B0604020202020204" pitchFamily="34" charset="0"/>
            </a:endParaRPr>
          </a:p>
          <a:p>
            <a:r>
              <a:rPr lang="hr-HR" dirty="0">
                <a:solidFill>
                  <a:schemeClr val="bg1"/>
                </a:solidFill>
                <a:latin typeface="Arial" panose="020B0604020202020204" pitchFamily="34" charset="0"/>
                <a:cs typeface="Arial" panose="020B0604020202020204" pitchFamily="34" charset="0"/>
              </a:rPr>
              <a:t>EUNIS23 </a:t>
            </a:r>
            <a:r>
              <a:rPr lang="en-GB" dirty="0">
                <a:solidFill>
                  <a:schemeClr val="bg1"/>
                </a:solidFill>
                <a:latin typeface="Arial" panose="020B0604020202020204" pitchFamily="34" charset="0"/>
                <a:cs typeface="Arial" panose="020B0604020202020204" pitchFamily="34" charset="0"/>
              </a:rPr>
              <a:t>Congress</a:t>
            </a:r>
            <a:r>
              <a:rPr lang="hr-HR" dirty="0">
                <a:solidFill>
                  <a:schemeClr val="bg1"/>
                </a:solidFill>
                <a:latin typeface="Arial" panose="020B0604020202020204" pitchFamily="34" charset="0"/>
                <a:cs typeface="Arial" panose="020B0604020202020204" pitchFamily="34" charset="0"/>
              </a:rPr>
              <a:t>, June 14 – June 16 </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DDACF-3D29-4E66-93D1-E3487369FB58}"/>
              </a:ext>
            </a:extLst>
          </p:cNvPr>
          <p:cNvSpPr>
            <a:spLocks noGrp="1"/>
          </p:cNvSpPr>
          <p:nvPr>
            <p:ph type="title"/>
          </p:nvPr>
        </p:nvSpPr>
        <p:spPr>
          <a:xfrm>
            <a:off x="628652" y="144000"/>
            <a:ext cx="7920000" cy="576000"/>
          </a:xfrm>
        </p:spPr>
        <p:txBody>
          <a:bodyPr>
            <a:normAutofit/>
          </a:bodyPr>
          <a:lstStyle/>
          <a:p>
            <a:r>
              <a:rPr lang="hr-HR" sz="2800" dirty="0">
                <a:effectLst>
                  <a:outerShdw blurRad="38100" dist="38100" dir="2700000" algn="tl">
                    <a:srgbClr val="000000">
                      <a:alpha val="43137"/>
                    </a:srgbClr>
                  </a:outerShdw>
                </a:effectLst>
              </a:rPr>
              <a:t>Data Model </a:t>
            </a:r>
            <a:r>
              <a:rPr lang="hr-HR" sz="2800" dirty="0" err="1">
                <a:effectLst>
                  <a:outerShdw blurRad="38100" dist="38100" dir="2700000" algn="tl">
                    <a:srgbClr val="000000">
                      <a:alpha val="43137"/>
                    </a:srgbClr>
                  </a:outerShdw>
                </a:effectLst>
              </a:rPr>
              <a:t>and</a:t>
            </a:r>
            <a:r>
              <a:rPr lang="hr-HR" sz="2800">
                <a:effectLst>
                  <a:outerShdw blurRad="38100" dist="38100" dir="2700000" algn="tl">
                    <a:srgbClr val="000000">
                      <a:alpha val="43137"/>
                    </a:srgbClr>
                  </a:outerShdw>
                </a:effectLst>
              </a:rPr>
              <a:t> Subject Areas</a:t>
            </a:r>
            <a:endParaRPr lang="en-GB" sz="280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87779227-8290-4BA0-BB5D-990E8816B3E3}"/>
              </a:ext>
            </a:extLst>
          </p:cNvPr>
          <p:cNvSpPr>
            <a:spLocks noGrp="1"/>
          </p:cNvSpPr>
          <p:nvPr>
            <p:ph type="sldNum" sz="quarter" idx="12"/>
          </p:nvPr>
        </p:nvSpPr>
        <p:spPr/>
        <p:txBody>
          <a:bodyPr/>
          <a:lstStyle/>
          <a:p>
            <a:fld id="{8F875A55-2F1E-4FC3-883D-C1990A1E687D}" type="slidenum">
              <a:rPr lang="hr-HR" smtClean="0"/>
              <a:t>10</a:t>
            </a:fld>
            <a:endParaRPr lang="hr-HR"/>
          </a:p>
        </p:txBody>
      </p:sp>
      <p:pic>
        <p:nvPicPr>
          <p:cNvPr id="6" name="Graphic 3">
            <a:extLst>
              <a:ext uri="{FF2B5EF4-FFF2-40B4-BE49-F238E27FC236}">
                <a16:creationId xmlns:a16="http://schemas.microsoft.com/office/drawing/2014/main" id="{F7E7FC3F-0361-4968-BA1B-54B347F92F61}"/>
              </a:ext>
            </a:extLst>
          </p:cNvPr>
          <p:cNvPicPr>
            <a:picLocks noGrp="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48" y="830580"/>
            <a:ext cx="7646672" cy="3817620"/>
          </a:xfrm>
          <a:prstGeom prst="rect">
            <a:avLst/>
          </a:prstGeom>
        </p:spPr>
      </p:pic>
    </p:spTree>
    <p:extLst>
      <p:ext uri="{BB962C8B-B14F-4D97-AF65-F5344CB8AC3E}">
        <p14:creationId xmlns:p14="http://schemas.microsoft.com/office/powerpoint/2010/main" val="206922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4011D8F-FB1B-470C-821F-D6DF052D4712}"/>
              </a:ext>
            </a:extLst>
          </p:cNvPr>
          <p:cNvSpPr/>
          <p:nvPr/>
        </p:nvSpPr>
        <p:spPr>
          <a:xfrm>
            <a:off x="629842" y="1223486"/>
            <a:ext cx="3868340" cy="3089434"/>
          </a:xfrm>
          <a:prstGeom prst="rect">
            <a:avLst/>
          </a:prstGeom>
          <a:solidFill>
            <a:srgbClr val="FBCD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C7B74FE-1C9A-4140-946F-A8AB1B932E9D}"/>
              </a:ext>
            </a:extLst>
          </p:cNvPr>
          <p:cNvSpPr>
            <a:spLocks noGrp="1"/>
          </p:cNvSpPr>
          <p:nvPr>
            <p:ph type="title"/>
          </p:nvPr>
        </p:nvSpPr>
        <p:spPr>
          <a:xfrm>
            <a:off x="629842" y="144000"/>
            <a:ext cx="7848000" cy="576000"/>
          </a:xfrm>
        </p:spPr>
        <p:txBody>
          <a:bodyPr>
            <a:normAutofit/>
          </a:bodyPr>
          <a:lstStyle/>
          <a:p>
            <a:r>
              <a:rPr lang="hr-HR" sz="2800">
                <a:solidFill>
                  <a:srgbClr val="C00000"/>
                </a:solidFill>
                <a:effectLst>
                  <a:outerShdw blurRad="38100" dist="38100" dir="2700000" algn="tl">
                    <a:srgbClr val="000000">
                      <a:alpha val="43137"/>
                    </a:srgbClr>
                  </a:outerShdw>
                </a:effectLst>
              </a:rPr>
              <a:t>Architecture and Software Modules</a:t>
            </a:r>
          </a:p>
        </p:txBody>
      </p:sp>
      <p:sp>
        <p:nvSpPr>
          <p:cNvPr id="3" name="Text Placeholder 2">
            <a:extLst>
              <a:ext uri="{FF2B5EF4-FFF2-40B4-BE49-F238E27FC236}">
                <a16:creationId xmlns:a16="http://schemas.microsoft.com/office/drawing/2014/main" id="{C0905565-4FB9-4E6B-BFC6-8D442DC9EF51}"/>
              </a:ext>
            </a:extLst>
          </p:cNvPr>
          <p:cNvSpPr>
            <a:spLocks noGrp="1"/>
          </p:cNvSpPr>
          <p:nvPr>
            <p:ph type="body" idx="1"/>
          </p:nvPr>
        </p:nvSpPr>
        <p:spPr>
          <a:xfrm>
            <a:off x="629842" y="830580"/>
            <a:ext cx="3868340" cy="392906"/>
          </a:xfrm>
          <a:solidFill>
            <a:srgbClr val="F89C1C">
              <a:alpha val="50000"/>
            </a:srgbClr>
          </a:solidFill>
        </p:spPr>
        <p:txBody>
          <a:bodyPr>
            <a:normAutofit/>
          </a:bodyPr>
          <a:lstStyle/>
          <a:p>
            <a:r>
              <a:rPr lang="hr-HR" sz="1800"/>
              <a:t>System Architecture</a:t>
            </a:r>
            <a:endParaRPr lang="en-GB" sz="1800"/>
          </a:p>
        </p:txBody>
      </p:sp>
      <p:sp>
        <p:nvSpPr>
          <p:cNvPr id="4" name="Text Placeholder 3">
            <a:extLst>
              <a:ext uri="{FF2B5EF4-FFF2-40B4-BE49-F238E27FC236}">
                <a16:creationId xmlns:a16="http://schemas.microsoft.com/office/drawing/2014/main" id="{D8C4FDFA-AF73-4E0A-93C3-BE5642574BFB}"/>
              </a:ext>
            </a:extLst>
          </p:cNvPr>
          <p:cNvSpPr>
            <a:spLocks noGrp="1"/>
          </p:cNvSpPr>
          <p:nvPr>
            <p:ph type="body" sz="quarter" idx="3"/>
          </p:nvPr>
        </p:nvSpPr>
        <p:spPr>
          <a:xfrm>
            <a:off x="4629154" y="830580"/>
            <a:ext cx="3887391" cy="392906"/>
          </a:xfrm>
          <a:solidFill>
            <a:srgbClr val="E9827B">
              <a:alpha val="50000"/>
            </a:srgbClr>
          </a:solidFill>
        </p:spPr>
        <p:txBody>
          <a:bodyPr>
            <a:normAutofit/>
          </a:bodyPr>
          <a:lstStyle/>
          <a:p>
            <a:r>
              <a:rPr lang="hr-HR" sz="1800"/>
              <a:t>Software Modules</a:t>
            </a:r>
            <a:endParaRPr lang="en-GB" sz="1800"/>
          </a:p>
        </p:txBody>
      </p:sp>
      <p:sp>
        <p:nvSpPr>
          <p:cNvPr id="5" name="Slide Number Placeholder 4">
            <a:extLst>
              <a:ext uri="{FF2B5EF4-FFF2-40B4-BE49-F238E27FC236}">
                <a16:creationId xmlns:a16="http://schemas.microsoft.com/office/drawing/2014/main" id="{C55A64B8-76E3-467C-A917-D12DDB095F40}"/>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11</a:t>
            </a:fld>
            <a:endParaRPr lang="hr-HR">
              <a:solidFill>
                <a:prstClr val="black">
                  <a:tint val="75000"/>
                </a:prstClr>
              </a:solidFill>
            </a:endParaRPr>
          </a:p>
        </p:txBody>
      </p:sp>
      <p:pic>
        <p:nvPicPr>
          <p:cNvPr id="13" name="Content Placeholder 12">
            <a:extLst>
              <a:ext uri="{FF2B5EF4-FFF2-40B4-BE49-F238E27FC236}">
                <a16:creationId xmlns:a16="http://schemas.microsoft.com/office/drawing/2014/main" id="{E54747F8-A988-443F-AF4E-1073C038A740}"/>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246" y="1401513"/>
            <a:ext cx="3647531" cy="2762250"/>
          </a:xfrm>
        </p:spPr>
      </p:pic>
      <p:sp>
        <p:nvSpPr>
          <p:cNvPr id="15" name="Rectangle 14">
            <a:extLst>
              <a:ext uri="{FF2B5EF4-FFF2-40B4-BE49-F238E27FC236}">
                <a16:creationId xmlns:a16="http://schemas.microsoft.com/office/drawing/2014/main" id="{22B272CE-4F9E-476B-A924-8FAF24D01918}"/>
              </a:ext>
            </a:extLst>
          </p:cNvPr>
          <p:cNvSpPr/>
          <p:nvPr/>
        </p:nvSpPr>
        <p:spPr>
          <a:xfrm>
            <a:off x="4629154" y="1223486"/>
            <a:ext cx="3885004" cy="3089434"/>
          </a:xfrm>
          <a:prstGeom prst="rect">
            <a:avLst/>
          </a:prstGeom>
          <a:solidFill>
            <a:srgbClr val="F4C0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a:extLst>
              <a:ext uri="{FF2B5EF4-FFF2-40B4-BE49-F238E27FC236}">
                <a16:creationId xmlns:a16="http://schemas.microsoft.com/office/drawing/2014/main" id="{6CCD4DAB-B9AB-4D7D-8AF4-F50A8191F6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5178" y="1401513"/>
            <a:ext cx="3885004" cy="2672956"/>
          </a:xfrm>
          <a:prstGeom prst="rect">
            <a:avLst/>
          </a:prstGeom>
        </p:spPr>
      </p:pic>
    </p:spTree>
    <p:extLst>
      <p:ext uri="{BB962C8B-B14F-4D97-AF65-F5344CB8AC3E}">
        <p14:creationId xmlns:p14="http://schemas.microsoft.com/office/powerpoint/2010/main" val="416347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0A296-E382-4D4E-AF4F-579F383D055A}"/>
              </a:ext>
            </a:extLst>
          </p:cNvPr>
          <p:cNvSpPr>
            <a:spLocks noGrp="1"/>
          </p:cNvSpPr>
          <p:nvPr>
            <p:ph type="sldNum" sz="quarter" idx="12"/>
          </p:nvPr>
        </p:nvSpPr>
        <p:spPr/>
        <p:txBody>
          <a:bodyPr/>
          <a:lstStyle/>
          <a:p>
            <a:fld id="{8F875A55-2F1E-4FC3-883D-C1990A1E687D}" type="slidenum">
              <a:rPr lang="hr-HR" smtClean="0"/>
              <a:t>12</a:t>
            </a:fld>
            <a:endParaRPr lang="hr-HR"/>
          </a:p>
        </p:txBody>
      </p:sp>
      <p:grpSp>
        <p:nvGrpSpPr>
          <p:cNvPr id="3" name="Group 2">
            <a:extLst>
              <a:ext uri="{FF2B5EF4-FFF2-40B4-BE49-F238E27FC236}">
                <a16:creationId xmlns:a16="http://schemas.microsoft.com/office/drawing/2014/main" id="{339F3FC8-2415-4409-9F33-B56409FADE50}"/>
              </a:ext>
            </a:extLst>
          </p:cNvPr>
          <p:cNvGrpSpPr/>
          <p:nvPr/>
        </p:nvGrpSpPr>
        <p:grpSpPr>
          <a:xfrm>
            <a:off x="753565" y="196059"/>
            <a:ext cx="7636871" cy="4317774"/>
            <a:chOff x="752994" y="196059"/>
            <a:chExt cx="7636871" cy="4317774"/>
          </a:xfrm>
        </p:grpSpPr>
        <p:sp>
          <p:nvSpPr>
            <p:cNvPr id="5" name="Hexagon 4">
              <a:extLst>
                <a:ext uri="{FF2B5EF4-FFF2-40B4-BE49-F238E27FC236}">
                  <a16:creationId xmlns:a16="http://schemas.microsoft.com/office/drawing/2014/main" id="{38802018-1F96-45E5-9754-DB6D99A70DB6}"/>
                </a:ext>
              </a:extLst>
            </p:cNvPr>
            <p:cNvSpPr/>
            <p:nvPr/>
          </p:nvSpPr>
          <p:spPr>
            <a:xfrm>
              <a:off x="752994" y="1635317"/>
              <a:ext cx="4111209" cy="2878516"/>
            </a:xfrm>
            <a:prstGeom prst="hexagon">
              <a:avLst/>
            </a:prstGeom>
            <a:solidFill>
              <a:srgbClr val="FB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800" b="1"/>
            </a:p>
          </p:txBody>
        </p:sp>
        <p:pic>
          <p:nvPicPr>
            <p:cNvPr id="15" name="Picture 14">
              <a:extLst>
                <a:ext uri="{FF2B5EF4-FFF2-40B4-BE49-F238E27FC236}">
                  <a16:creationId xmlns:a16="http://schemas.microsoft.com/office/drawing/2014/main" id="{A3C490B4-CCCC-4BE0-B2D1-C52F34CD14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78655" y="196059"/>
              <a:ext cx="4111210" cy="2878515"/>
            </a:xfrm>
            <a:prstGeom prst="hexagon">
              <a:avLst/>
            </a:prstGeom>
          </p:spPr>
        </p:pic>
      </p:grpSp>
      <p:sp>
        <p:nvSpPr>
          <p:cNvPr id="14" name="Title 1">
            <a:extLst>
              <a:ext uri="{FF2B5EF4-FFF2-40B4-BE49-F238E27FC236}">
                <a16:creationId xmlns:a16="http://schemas.microsoft.com/office/drawing/2014/main" id="{87486F1B-A6C8-4BB1-9A2F-FE77AEE34986}"/>
              </a:ext>
            </a:extLst>
          </p:cNvPr>
          <p:cNvSpPr>
            <a:spLocks noGrp="1"/>
          </p:cNvSpPr>
          <p:nvPr>
            <p:ph type="title"/>
          </p:nvPr>
        </p:nvSpPr>
        <p:spPr>
          <a:xfrm>
            <a:off x="1502180" y="2580204"/>
            <a:ext cx="2613977" cy="988740"/>
          </a:xfrm>
          <a:solidFill>
            <a:schemeClr val="bg1"/>
          </a:solidFill>
        </p:spPr>
        <p:txBody>
          <a:bodyPr>
            <a:normAutofit/>
          </a:bodyPr>
          <a:lstStyle/>
          <a:p>
            <a:pPr algn="ctr">
              <a:lnSpc>
                <a:spcPct val="100000"/>
              </a:lnSpc>
            </a:pPr>
            <a:r>
              <a:rPr lang="hr-HR" sz="2800">
                <a:effectLst>
                  <a:outerShdw blurRad="38100" dist="38100" dir="2700000" algn="tl">
                    <a:srgbClr val="000000">
                      <a:alpha val="43137"/>
                    </a:srgbClr>
                  </a:outerShdw>
                </a:effectLst>
              </a:rPr>
              <a:t>Development</a:t>
            </a:r>
            <a:br>
              <a:rPr lang="hr-HR" sz="2800">
                <a:effectLst>
                  <a:outerShdw blurRad="38100" dist="38100" dir="2700000" algn="tl">
                    <a:srgbClr val="000000">
                      <a:alpha val="43137"/>
                    </a:srgbClr>
                  </a:outerShdw>
                </a:effectLst>
              </a:rPr>
            </a:br>
            <a:r>
              <a:rPr lang="hr-HR" sz="2800">
                <a:effectLst>
                  <a:outerShdw blurRad="38100" dist="38100" dir="2700000" algn="tl">
                    <a:srgbClr val="000000">
                      <a:alpha val="43137"/>
                    </a:srgbClr>
                  </a:outerShdw>
                </a:effectLst>
              </a:rPr>
              <a:t>Approach</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63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DCC8-0C94-453F-BB9D-C89499382D67}"/>
              </a:ext>
            </a:extLst>
          </p:cNvPr>
          <p:cNvSpPr>
            <a:spLocks noGrp="1"/>
          </p:cNvSpPr>
          <p:nvPr>
            <p:ph type="title"/>
          </p:nvPr>
        </p:nvSpPr>
        <p:spPr>
          <a:xfrm>
            <a:off x="630000" y="144000"/>
            <a:ext cx="7920000" cy="576000"/>
          </a:xfrm>
        </p:spPr>
        <p:txBody>
          <a:bodyPr>
            <a:normAutofit/>
          </a:bodyPr>
          <a:lstStyle/>
          <a:p>
            <a:r>
              <a:rPr lang="hr-HR" sz="2800">
                <a:effectLst>
                  <a:outerShdw blurRad="38100" dist="38100" dir="2700000" algn="tl">
                    <a:srgbClr val="000000">
                      <a:alpha val="43137"/>
                    </a:srgbClr>
                  </a:outerShdw>
                </a:effectLst>
              </a:rPr>
              <a:t>Agile Development Approach</a:t>
            </a:r>
            <a:endParaRPr lang="en-GB" sz="2800">
              <a:effectLst>
                <a:outerShdw blurRad="38100" dist="38100" dir="2700000" algn="tl">
                  <a:srgbClr val="000000">
                    <a:alpha val="43137"/>
                  </a:srgbClr>
                </a:outerShdw>
              </a:effectLst>
            </a:endParaRPr>
          </a:p>
        </p:txBody>
      </p:sp>
      <p:sp>
        <p:nvSpPr>
          <p:cNvPr id="73" name="Content Placeholder 72">
            <a:extLst>
              <a:ext uri="{FF2B5EF4-FFF2-40B4-BE49-F238E27FC236}">
                <a16:creationId xmlns:a16="http://schemas.microsoft.com/office/drawing/2014/main" id="{E5BD3BD2-9728-4BFB-8AAF-D5657FFAAA12}"/>
              </a:ext>
            </a:extLst>
          </p:cNvPr>
          <p:cNvSpPr>
            <a:spLocks noGrp="1"/>
          </p:cNvSpPr>
          <p:nvPr>
            <p:ph idx="1"/>
          </p:nvPr>
        </p:nvSpPr>
        <p:spPr>
          <a:xfrm>
            <a:off x="644695" y="913303"/>
            <a:ext cx="8168216" cy="2466798"/>
          </a:xfrm>
        </p:spPr>
        <p:txBody>
          <a:bodyPr>
            <a:normAutofit/>
          </a:bodyPr>
          <a:lstStyle/>
          <a:p>
            <a:pPr marL="0" indent="0">
              <a:buNone/>
            </a:pPr>
            <a:r>
              <a:rPr lang="hr-HR" sz="2000" b="1"/>
              <a:t>Basic idea</a:t>
            </a:r>
            <a:r>
              <a:rPr lang="hr-HR" sz="2000"/>
              <a:t> </a:t>
            </a:r>
          </a:p>
          <a:p>
            <a:r>
              <a:rPr lang="hr-HR" sz="2000"/>
              <a:t>Enable quick delivery of valuable parts of the system</a:t>
            </a:r>
          </a:p>
          <a:p>
            <a:r>
              <a:rPr lang="hr-HR" sz="2000"/>
              <a:t>Constantly develop and upgrade software modules with additional features</a:t>
            </a:r>
          </a:p>
          <a:p>
            <a:r>
              <a:rPr lang="hr-HR" sz="2000"/>
              <a:t>Have end-users and stakeholders involved in the project all the time</a:t>
            </a:r>
            <a:endParaRPr lang="en-GB" sz="2000"/>
          </a:p>
        </p:txBody>
      </p:sp>
      <p:sp>
        <p:nvSpPr>
          <p:cNvPr id="3" name="Slide Number Placeholder 2">
            <a:extLst>
              <a:ext uri="{FF2B5EF4-FFF2-40B4-BE49-F238E27FC236}">
                <a16:creationId xmlns:a16="http://schemas.microsoft.com/office/drawing/2014/main" id="{DCAA54B0-0DA7-4ED8-B686-6206235EA43A}"/>
              </a:ext>
            </a:extLst>
          </p:cNvPr>
          <p:cNvSpPr>
            <a:spLocks noGrp="1"/>
          </p:cNvSpPr>
          <p:nvPr>
            <p:ph type="sldNum" sz="quarter" idx="12"/>
          </p:nvPr>
        </p:nvSpPr>
        <p:spPr/>
        <p:txBody>
          <a:bodyPr/>
          <a:lstStyle/>
          <a:p>
            <a:fld id="{8F875A55-2F1E-4FC3-883D-C1990A1E687D}" type="slidenum">
              <a:rPr lang="hr-HR" smtClean="0"/>
              <a:t>13</a:t>
            </a:fld>
            <a:endParaRPr lang="hr-HR"/>
          </a:p>
        </p:txBody>
      </p:sp>
      <p:grpSp>
        <p:nvGrpSpPr>
          <p:cNvPr id="72" name="Group 71">
            <a:extLst>
              <a:ext uri="{FF2B5EF4-FFF2-40B4-BE49-F238E27FC236}">
                <a16:creationId xmlns:a16="http://schemas.microsoft.com/office/drawing/2014/main" id="{6FAFA849-D0A0-495D-9E0C-24E385E7FCAD}"/>
              </a:ext>
            </a:extLst>
          </p:cNvPr>
          <p:cNvGrpSpPr/>
          <p:nvPr/>
        </p:nvGrpSpPr>
        <p:grpSpPr>
          <a:xfrm>
            <a:off x="830157" y="2647950"/>
            <a:ext cx="5265420" cy="1732094"/>
            <a:chOff x="441960" y="885285"/>
            <a:chExt cx="5265420" cy="1732094"/>
          </a:xfrm>
        </p:grpSpPr>
        <p:grpSp>
          <p:nvGrpSpPr>
            <p:cNvPr id="63" name="Group 62">
              <a:extLst>
                <a:ext uri="{FF2B5EF4-FFF2-40B4-BE49-F238E27FC236}">
                  <a16:creationId xmlns:a16="http://schemas.microsoft.com/office/drawing/2014/main" id="{40313B78-0F56-48BD-A578-441A29DA18EE}"/>
                </a:ext>
              </a:extLst>
            </p:cNvPr>
            <p:cNvGrpSpPr/>
            <p:nvPr/>
          </p:nvGrpSpPr>
          <p:grpSpPr>
            <a:xfrm>
              <a:off x="441960" y="1685630"/>
              <a:ext cx="5243700" cy="565989"/>
              <a:chOff x="441960" y="1685630"/>
              <a:chExt cx="5243700" cy="565989"/>
            </a:xfrm>
          </p:grpSpPr>
          <p:grpSp>
            <p:nvGrpSpPr>
              <p:cNvPr id="27" name="Group 26">
                <a:extLst>
                  <a:ext uri="{FF2B5EF4-FFF2-40B4-BE49-F238E27FC236}">
                    <a16:creationId xmlns:a16="http://schemas.microsoft.com/office/drawing/2014/main" id="{E32214A8-37D3-4927-8CB6-A7B69CE0A317}"/>
                  </a:ext>
                </a:extLst>
              </p:cNvPr>
              <p:cNvGrpSpPr/>
              <p:nvPr/>
            </p:nvGrpSpPr>
            <p:grpSpPr>
              <a:xfrm>
                <a:off x="1796160" y="1685630"/>
                <a:ext cx="504000" cy="565989"/>
                <a:chOff x="1684020" y="1479259"/>
                <a:chExt cx="504000" cy="565989"/>
              </a:xfrm>
            </p:grpSpPr>
            <p:grpSp>
              <p:nvGrpSpPr>
                <p:cNvPr id="24" name="Group 23">
                  <a:extLst>
                    <a:ext uri="{FF2B5EF4-FFF2-40B4-BE49-F238E27FC236}">
                      <a16:creationId xmlns:a16="http://schemas.microsoft.com/office/drawing/2014/main" id="{551BE256-BF64-4832-ACE0-2E2C02E92685}"/>
                    </a:ext>
                  </a:extLst>
                </p:cNvPr>
                <p:cNvGrpSpPr/>
                <p:nvPr/>
              </p:nvGrpSpPr>
              <p:grpSpPr>
                <a:xfrm>
                  <a:off x="1684020" y="1479259"/>
                  <a:ext cx="504000" cy="565989"/>
                  <a:chOff x="1684020" y="1479259"/>
                  <a:chExt cx="504000" cy="565989"/>
                </a:xfrm>
              </p:grpSpPr>
              <p:sp>
                <p:nvSpPr>
                  <p:cNvPr id="15" name="Oval 14">
                    <a:extLst>
                      <a:ext uri="{FF2B5EF4-FFF2-40B4-BE49-F238E27FC236}">
                        <a16:creationId xmlns:a16="http://schemas.microsoft.com/office/drawing/2014/main" id="{773A804B-CCE8-4D6E-8D9D-E5C862996110}"/>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33CA921-0C71-4EF2-97FD-B1C08BD2C4DA}"/>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0962CCEC-8947-4DA3-8D35-F40A2BFE393D}"/>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92CDF869-E708-497B-ACC5-CF67A2875777}"/>
                  </a:ext>
                </a:extLst>
              </p:cNvPr>
              <p:cNvGrpSpPr/>
              <p:nvPr/>
            </p:nvGrpSpPr>
            <p:grpSpPr>
              <a:xfrm>
                <a:off x="1119060" y="1685630"/>
                <a:ext cx="504000" cy="565989"/>
                <a:chOff x="1684020" y="1479259"/>
                <a:chExt cx="504000" cy="565989"/>
              </a:xfrm>
            </p:grpSpPr>
            <p:grpSp>
              <p:nvGrpSpPr>
                <p:cNvPr id="29" name="Group 28">
                  <a:extLst>
                    <a:ext uri="{FF2B5EF4-FFF2-40B4-BE49-F238E27FC236}">
                      <a16:creationId xmlns:a16="http://schemas.microsoft.com/office/drawing/2014/main" id="{8AABFD2D-CCBF-4E3D-A2B1-257D34580FAF}"/>
                    </a:ext>
                  </a:extLst>
                </p:cNvPr>
                <p:cNvGrpSpPr/>
                <p:nvPr/>
              </p:nvGrpSpPr>
              <p:grpSpPr>
                <a:xfrm>
                  <a:off x="1684020" y="1479259"/>
                  <a:ext cx="504000" cy="565989"/>
                  <a:chOff x="1684020" y="1479259"/>
                  <a:chExt cx="504000" cy="565989"/>
                </a:xfrm>
              </p:grpSpPr>
              <p:sp>
                <p:nvSpPr>
                  <p:cNvPr id="31" name="Oval 30">
                    <a:extLst>
                      <a:ext uri="{FF2B5EF4-FFF2-40B4-BE49-F238E27FC236}">
                        <a16:creationId xmlns:a16="http://schemas.microsoft.com/office/drawing/2014/main" id="{32946FDE-F44F-41D5-A416-92578BE21020}"/>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A8E5C7CC-97A9-4465-BEE1-8FC9CD178208}"/>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Isosceles Triangle 29">
                  <a:extLst>
                    <a:ext uri="{FF2B5EF4-FFF2-40B4-BE49-F238E27FC236}">
                      <a16:creationId xmlns:a16="http://schemas.microsoft.com/office/drawing/2014/main" id="{049BE53F-C026-4239-BFE8-9160DAE3E36D}"/>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1A766078-5EA5-4C09-AAD1-B734BDEE4601}"/>
                  </a:ext>
                </a:extLst>
              </p:cNvPr>
              <p:cNvGrpSpPr/>
              <p:nvPr/>
            </p:nvGrpSpPr>
            <p:grpSpPr>
              <a:xfrm>
                <a:off x="441960" y="1685630"/>
                <a:ext cx="504000" cy="565989"/>
                <a:chOff x="1684020" y="1479259"/>
                <a:chExt cx="504000" cy="565989"/>
              </a:xfrm>
            </p:grpSpPr>
            <p:grpSp>
              <p:nvGrpSpPr>
                <p:cNvPr id="34" name="Group 33">
                  <a:extLst>
                    <a:ext uri="{FF2B5EF4-FFF2-40B4-BE49-F238E27FC236}">
                      <a16:creationId xmlns:a16="http://schemas.microsoft.com/office/drawing/2014/main" id="{B272CDBC-233C-47FE-8A64-A010CBBF5795}"/>
                    </a:ext>
                  </a:extLst>
                </p:cNvPr>
                <p:cNvGrpSpPr/>
                <p:nvPr/>
              </p:nvGrpSpPr>
              <p:grpSpPr>
                <a:xfrm>
                  <a:off x="1684020" y="1479259"/>
                  <a:ext cx="504000" cy="565989"/>
                  <a:chOff x="1684020" y="1479259"/>
                  <a:chExt cx="504000" cy="565989"/>
                </a:xfrm>
              </p:grpSpPr>
              <p:sp>
                <p:nvSpPr>
                  <p:cNvPr id="36" name="Oval 35">
                    <a:extLst>
                      <a:ext uri="{FF2B5EF4-FFF2-40B4-BE49-F238E27FC236}">
                        <a16:creationId xmlns:a16="http://schemas.microsoft.com/office/drawing/2014/main" id="{3957696F-4628-4247-BEE6-7AAEFCEC236C}"/>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AB3BE09-350C-43F2-B944-4A75D8D7AA57}"/>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Isosceles Triangle 34">
                  <a:extLst>
                    <a:ext uri="{FF2B5EF4-FFF2-40B4-BE49-F238E27FC236}">
                      <a16:creationId xmlns:a16="http://schemas.microsoft.com/office/drawing/2014/main" id="{CE74418E-C06C-4793-B094-F52934D1D3C5}"/>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6C1AC972-FEB6-4B04-B8D3-E10C8E974A01}"/>
                  </a:ext>
                </a:extLst>
              </p:cNvPr>
              <p:cNvGrpSpPr/>
              <p:nvPr/>
            </p:nvGrpSpPr>
            <p:grpSpPr>
              <a:xfrm>
                <a:off x="2473260" y="1685630"/>
                <a:ext cx="504000" cy="565989"/>
                <a:chOff x="1684020" y="1479259"/>
                <a:chExt cx="504000" cy="565989"/>
              </a:xfrm>
            </p:grpSpPr>
            <p:grpSp>
              <p:nvGrpSpPr>
                <p:cNvPr id="39" name="Group 38">
                  <a:extLst>
                    <a:ext uri="{FF2B5EF4-FFF2-40B4-BE49-F238E27FC236}">
                      <a16:creationId xmlns:a16="http://schemas.microsoft.com/office/drawing/2014/main" id="{07C9B161-1CB8-4ABB-BF6E-B540F381A6EE}"/>
                    </a:ext>
                  </a:extLst>
                </p:cNvPr>
                <p:cNvGrpSpPr/>
                <p:nvPr/>
              </p:nvGrpSpPr>
              <p:grpSpPr>
                <a:xfrm>
                  <a:off x="1684020" y="1479259"/>
                  <a:ext cx="504000" cy="565989"/>
                  <a:chOff x="1684020" y="1479259"/>
                  <a:chExt cx="504000" cy="565989"/>
                </a:xfrm>
              </p:grpSpPr>
              <p:sp>
                <p:nvSpPr>
                  <p:cNvPr id="41" name="Oval 40">
                    <a:extLst>
                      <a:ext uri="{FF2B5EF4-FFF2-40B4-BE49-F238E27FC236}">
                        <a16:creationId xmlns:a16="http://schemas.microsoft.com/office/drawing/2014/main" id="{5ECFEBC3-10B4-46FD-A9EB-81145C1ECA2B}"/>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BF4CBAD-D678-44BC-8BB5-D89A86463805}"/>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Isosceles Triangle 39">
                  <a:extLst>
                    <a:ext uri="{FF2B5EF4-FFF2-40B4-BE49-F238E27FC236}">
                      <a16:creationId xmlns:a16="http://schemas.microsoft.com/office/drawing/2014/main" id="{4D73D7AC-6BF9-4CEA-B10D-7679B25CEA53}"/>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78CE7124-8B55-46CF-A220-D069033BD46F}"/>
                  </a:ext>
                </a:extLst>
              </p:cNvPr>
              <p:cNvGrpSpPr/>
              <p:nvPr/>
            </p:nvGrpSpPr>
            <p:grpSpPr>
              <a:xfrm>
                <a:off x="3150360" y="1685630"/>
                <a:ext cx="504000" cy="565989"/>
                <a:chOff x="1684020" y="1479259"/>
                <a:chExt cx="504000" cy="565989"/>
              </a:xfrm>
            </p:grpSpPr>
            <p:grpSp>
              <p:nvGrpSpPr>
                <p:cNvPr id="44" name="Group 43">
                  <a:extLst>
                    <a:ext uri="{FF2B5EF4-FFF2-40B4-BE49-F238E27FC236}">
                      <a16:creationId xmlns:a16="http://schemas.microsoft.com/office/drawing/2014/main" id="{5CB7D6D7-8DB6-4796-9AA9-3ABB4E625E8B}"/>
                    </a:ext>
                  </a:extLst>
                </p:cNvPr>
                <p:cNvGrpSpPr/>
                <p:nvPr/>
              </p:nvGrpSpPr>
              <p:grpSpPr>
                <a:xfrm>
                  <a:off x="1684020" y="1479259"/>
                  <a:ext cx="504000" cy="565989"/>
                  <a:chOff x="1684020" y="1479259"/>
                  <a:chExt cx="504000" cy="565989"/>
                </a:xfrm>
              </p:grpSpPr>
              <p:sp>
                <p:nvSpPr>
                  <p:cNvPr id="46" name="Oval 45">
                    <a:extLst>
                      <a:ext uri="{FF2B5EF4-FFF2-40B4-BE49-F238E27FC236}">
                        <a16:creationId xmlns:a16="http://schemas.microsoft.com/office/drawing/2014/main" id="{40C5F7D9-EBD0-4FD2-B745-FB77A8C74FF8}"/>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8137F48-7C14-47F7-A290-F282EF250152}"/>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Isosceles Triangle 44">
                  <a:extLst>
                    <a:ext uri="{FF2B5EF4-FFF2-40B4-BE49-F238E27FC236}">
                      <a16:creationId xmlns:a16="http://schemas.microsoft.com/office/drawing/2014/main" id="{FDB43DF2-30AA-44FF-8187-CCC137327FD1}"/>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8DDD55D1-FE4D-4094-84DD-1C991AD9BFAB}"/>
                  </a:ext>
                </a:extLst>
              </p:cNvPr>
              <p:cNvGrpSpPr/>
              <p:nvPr/>
            </p:nvGrpSpPr>
            <p:grpSpPr>
              <a:xfrm>
                <a:off x="3827460" y="1685630"/>
                <a:ext cx="504000" cy="565989"/>
                <a:chOff x="1684020" y="1479259"/>
                <a:chExt cx="504000" cy="565989"/>
              </a:xfrm>
            </p:grpSpPr>
            <p:grpSp>
              <p:nvGrpSpPr>
                <p:cNvPr id="49" name="Group 48">
                  <a:extLst>
                    <a:ext uri="{FF2B5EF4-FFF2-40B4-BE49-F238E27FC236}">
                      <a16:creationId xmlns:a16="http://schemas.microsoft.com/office/drawing/2014/main" id="{C3D61458-D1A6-4C8C-99F4-E14833B9249C}"/>
                    </a:ext>
                  </a:extLst>
                </p:cNvPr>
                <p:cNvGrpSpPr/>
                <p:nvPr/>
              </p:nvGrpSpPr>
              <p:grpSpPr>
                <a:xfrm>
                  <a:off x="1684020" y="1479259"/>
                  <a:ext cx="504000" cy="565989"/>
                  <a:chOff x="1684020" y="1479259"/>
                  <a:chExt cx="504000" cy="565989"/>
                </a:xfrm>
              </p:grpSpPr>
              <p:sp>
                <p:nvSpPr>
                  <p:cNvPr id="51" name="Oval 50">
                    <a:extLst>
                      <a:ext uri="{FF2B5EF4-FFF2-40B4-BE49-F238E27FC236}">
                        <a16:creationId xmlns:a16="http://schemas.microsoft.com/office/drawing/2014/main" id="{41330F4C-FC75-4D57-A9F4-FC6B0D987CC7}"/>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D766605E-E68B-4392-B320-E553F18D0C13}"/>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Isosceles Triangle 49">
                  <a:extLst>
                    <a:ext uri="{FF2B5EF4-FFF2-40B4-BE49-F238E27FC236}">
                      <a16:creationId xmlns:a16="http://schemas.microsoft.com/office/drawing/2014/main" id="{5DBD0660-1844-43BB-8AA8-ED9EE1D21BB1}"/>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8D4E7D9C-7756-4418-8EB6-79564CAC39E8}"/>
                  </a:ext>
                </a:extLst>
              </p:cNvPr>
              <p:cNvGrpSpPr/>
              <p:nvPr/>
            </p:nvGrpSpPr>
            <p:grpSpPr>
              <a:xfrm>
                <a:off x="4504560" y="1685630"/>
                <a:ext cx="504000" cy="565989"/>
                <a:chOff x="1684020" y="1479259"/>
                <a:chExt cx="504000" cy="565989"/>
              </a:xfrm>
            </p:grpSpPr>
            <p:grpSp>
              <p:nvGrpSpPr>
                <p:cNvPr id="54" name="Group 53">
                  <a:extLst>
                    <a:ext uri="{FF2B5EF4-FFF2-40B4-BE49-F238E27FC236}">
                      <a16:creationId xmlns:a16="http://schemas.microsoft.com/office/drawing/2014/main" id="{E712D615-7EB7-48A8-98D8-6A0D5D715340}"/>
                    </a:ext>
                  </a:extLst>
                </p:cNvPr>
                <p:cNvGrpSpPr/>
                <p:nvPr/>
              </p:nvGrpSpPr>
              <p:grpSpPr>
                <a:xfrm>
                  <a:off x="1684020" y="1479259"/>
                  <a:ext cx="504000" cy="565989"/>
                  <a:chOff x="1684020" y="1479259"/>
                  <a:chExt cx="504000" cy="565989"/>
                </a:xfrm>
              </p:grpSpPr>
              <p:sp>
                <p:nvSpPr>
                  <p:cNvPr id="56" name="Oval 55">
                    <a:extLst>
                      <a:ext uri="{FF2B5EF4-FFF2-40B4-BE49-F238E27FC236}">
                        <a16:creationId xmlns:a16="http://schemas.microsoft.com/office/drawing/2014/main" id="{953AB792-4B2D-403D-A4B2-735E8FE8C53F}"/>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E333EA7C-2DC4-4F15-9340-4CC5E24588FD}"/>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Isosceles Triangle 54">
                  <a:extLst>
                    <a:ext uri="{FF2B5EF4-FFF2-40B4-BE49-F238E27FC236}">
                      <a16:creationId xmlns:a16="http://schemas.microsoft.com/office/drawing/2014/main" id="{9D45D305-7351-4262-B20F-E2FCE3E05F05}"/>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D4843B74-C5DD-4C3F-AB0A-639405CE5045}"/>
                  </a:ext>
                </a:extLst>
              </p:cNvPr>
              <p:cNvGrpSpPr/>
              <p:nvPr/>
            </p:nvGrpSpPr>
            <p:grpSpPr>
              <a:xfrm>
                <a:off x="5181660" y="1685630"/>
                <a:ext cx="504000" cy="565989"/>
                <a:chOff x="1684020" y="1479259"/>
                <a:chExt cx="504000" cy="565989"/>
              </a:xfrm>
            </p:grpSpPr>
            <p:grpSp>
              <p:nvGrpSpPr>
                <p:cNvPr id="59" name="Group 58">
                  <a:extLst>
                    <a:ext uri="{FF2B5EF4-FFF2-40B4-BE49-F238E27FC236}">
                      <a16:creationId xmlns:a16="http://schemas.microsoft.com/office/drawing/2014/main" id="{B68883B7-BBF9-45CF-9B24-952D0DE8E823}"/>
                    </a:ext>
                  </a:extLst>
                </p:cNvPr>
                <p:cNvGrpSpPr/>
                <p:nvPr/>
              </p:nvGrpSpPr>
              <p:grpSpPr>
                <a:xfrm>
                  <a:off x="1684020" y="1479259"/>
                  <a:ext cx="504000" cy="565989"/>
                  <a:chOff x="1684020" y="1479259"/>
                  <a:chExt cx="504000" cy="565989"/>
                </a:xfrm>
              </p:grpSpPr>
              <p:sp>
                <p:nvSpPr>
                  <p:cNvPr id="61" name="Oval 60">
                    <a:extLst>
                      <a:ext uri="{FF2B5EF4-FFF2-40B4-BE49-F238E27FC236}">
                        <a16:creationId xmlns:a16="http://schemas.microsoft.com/office/drawing/2014/main" id="{CD9AF65E-34DC-46BA-ADF9-7D774AD0CABA}"/>
                      </a:ext>
                    </a:extLst>
                  </p:cNvPr>
                  <p:cNvSpPr/>
                  <p:nvPr/>
                </p:nvSpPr>
                <p:spPr>
                  <a:xfrm>
                    <a:off x="1684020" y="1479259"/>
                    <a:ext cx="504000" cy="504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F3DA6214-BF2A-4565-B9B4-FED189EEBF95}"/>
                      </a:ext>
                    </a:extLst>
                  </p:cNvPr>
                  <p:cNvSpPr/>
                  <p:nvPr/>
                </p:nvSpPr>
                <p:spPr>
                  <a:xfrm>
                    <a:off x="1827435" y="1921269"/>
                    <a:ext cx="217170" cy="12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Isosceles Triangle 59">
                  <a:extLst>
                    <a:ext uri="{FF2B5EF4-FFF2-40B4-BE49-F238E27FC236}">
                      <a16:creationId xmlns:a16="http://schemas.microsoft.com/office/drawing/2014/main" id="{00E6DD6A-BCDE-4B86-A065-A42C971B9D1D}"/>
                    </a:ext>
                  </a:extLst>
                </p:cNvPr>
                <p:cNvSpPr/>
                <p:nvPr/>
              </p:nvSpPr>
              <p:spPr>
                <a:xfrm rot="14779216">
                  <a:off x="2008649" y="1921870"/>
                  <a:ext cx="106395" cy="6199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 name="Group 15">
              <a:extLst>
                <a:ext uri="{FF2B5EF4-FFF2-40B4-BE49-F238E27FC236}">
                  <a16:creationId xmlns:a16="http://schemas.microsoft.com/office/drawing/2014/main" id="{BA324E40-EB58-4CF7-88E0-F138AC90D25B}"/>
                </a:ext>
              </a:extLst>
            </p:cNvPr>
            <p:cNvGrpSpPr/>
            <p:nvPr/>
          </p:nvGrpSpPr>
          <p:grpSpPr>
            <a:xfrm>
              <a:off x="441960" y="2251619"/>
              <a:ext cx="5265420" cy="365760"/>
              <a:chOff x="487680" y="2011680"/>
              <a:chExt cx="5265420" cy="365760"/>
            </a:xfrm>
          </p:grpSpPr>
          <p:sp>
            <p:nvSpPr>
              <p:cNvPr id="6" name="Rectangle 5">
                <a:extLst>
                  <a:ext uri="{FF2B5EF4-FFF2-40B4-BE49-F238E27FC236}">
                    <a16:creationId xmlns:a16="http://schemas.microsoft.com/office/drawing/2014/main" id="{72DF2DD1-2256-444C-ACE1-0351BAFEFB9A}"/>
                  </a:ext>
                </a:extLst>
              </p:cNvPr>
              <p:cNvSpPr/>
              <p:nvPr/>
            </p:nvSpPr>
            <p:spPr>
              <a:xfrm>
                <a:off x="487680" y="2011680"/>
                <a:ext cx="1127760" cy="365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r-HR"/>
                  <a:t>INCEPTION</a:t>
                </a:r>
                <a:endParaRPr lang="en-GB"/>
              </a:p>
            </p:txBody>
          </p:sp>
          <p:sp>
            <p:nvSpPr>
              <p:cNvPr id="7" name="Rectangle 6">
                <a:extLst>
                  <a:ext uri="{FF2B5EF4-FFF2-40B4-BE49-F238E27FC236}">
                    <a16:creationId xmlns:a16="http://schemas.microsoft.com/office/drawing/2014/main" id="{B2EA9A96-1FC9-4B06-A1A9-28B21C7DA22C}"/>
                  </a:ext>
                </a:extLst>
              </p:cNvPr>
              <p:cNvSpPr/>
              <p:nvPr/>
            </p:nvSpPr>
            <p:spPr>
              <a:xfrm>
                <a:off x="1668780" y="2011680"/>
                <a:ext cx="290322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a:t>CONSTRUCTION</a:t>
                </a:r>
                <a:endParaRPr lang="en-GB"/>
              </a:p>
            </p:txBody>
          </p:sp>
          <p:sp>
            <p:nvSpPr>
              <p:cNvPr id="8" name="Rectangle 7">
                <a:extLst>
                  <a:ext uri="{FF2B5EF4-FFF2-40B4-BE49-F238E27FC236}">
                    <a16:creationId xmlns:a16="http://schemas.microsoft.com/office/drawing/2014/main" id="{E8C6041A-257C-4454-A3DC-68D535052AD2}"/>
                  </a:ext>
                </a:extLst>
              </p:cNvPr>
              <p:cNvSpPr/>
              <p:nvPr/>
            </p:nvSpPr>
            <p:spPr>
              <a:xfrm>
                <a:off x="4625340" y="2011680"/>
                <a:ext cx="1127760" cy="365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HR"/>
                  <a:t>TRANSITION</a:t>
                </a:r>
                <a:endParaRPr lang="en-GB"/>
              </a:p>
            </p:txBody>
          </p:sp>
        </p:grpSp>
        <p:grpSp>
          <p:nvGrpSpPr>
            <p:cNvPr id="71" name="Group 70">
              <a:extLst>
                <a:ext uri="{FF2B5EF4-FFF2-40B4-BE49-F238E27FC236}">
                  <a16:creationId xmlns:a16="http://schemas.microsoft.com/office/drawing/2014/main" id="{DCB8D2D9-795D-4D52-9F88-E9FDA582DE25}"/>
                </a:ext>
              </a:extLst>
            </p:cNvPr>
            <p:cNvGrpSpPr/>
            <p:nvPr/>
          </p:nvGrpSpPr>
          <p:grpSpPr>
            <a:xfrm>
              <a:off x="579884" y="885285"/>
              <a:ext cx="5019574" cy="1354676"/>
              <a:chOff x="628652" y="824325"/>
              <a:chExt cx="5019574" cy="1354676"/>
            </a:xfrm>
          </p:grpSpPr>
          <p:grpSp>
            <p:nvGrpSpPr>
              <p:cNvPr id="69" name="Group 68">
                <a:extLst>
                  <a:ext uri="{FF2B5EF4-FFF2-40B4-BE49-F238E27FC236}">
                    <a16:creationId xmlns:a16="http://schemas.microsoft.com/office/drawing/2014/main" id="{E5CF705C-7B09-4435-B446-92948DAD6903}"/>
                  </a:ext>
                </a:extLst>
              </p:cNvPr>
              <p:cNvGrpSpPr/>
              <p:nvPr/>
            </p:nvGrpSpPr>
            <p:grpSpPr>
              <a:xfrm>
                <a:off x="628652" y="1105968"/>
                <a:ext cx="5019574" cy="1073033"/>
                <a:chOff x="628652" y="1105968"/>
                <a:chExt cx="5019574" cy="1073033"/>
              </a:xfrm>
            </p:grpSpPr>
            <p:sp>
              <p:nvSpPr>
                <p:cNvPr id="67" name="Arc 66">
                  <a:extLst>
                    <a:ext uri="{FF2B5EF4-FFF2-40B4-BE49-F238E27FC236}">
                      <a16:creationId xmlns:a16="http://schemas.microsoft.com/office/drawing/2014/main" id="{828318C9-7C0D-419D-9AA4-566B3F8C172B}"/>
                    </a:ext>
                  </a:extLst>
                </p:cNvPr>
                <p:cNvSpPr/>
                <p:nvPr/>
              </p:nvSpPr>
              <p:spPr>
                <a:xfrm>
                  <a:off x="628652" y="1105968"/>
                  <a:ext cx="5019574" cy="1073033"/>
                </a:xfrm>
                <a:prstGeom prst="arc">
                  <a:avLst>
                    <a:gd name="adj1" fmla="val 10962948"/>
                    <a:gd name="adj2" fmla="val 21430804"/>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Isosceles Triangle 67">
                  <a:extLst>
                    <a:ext uri="{FF2B5EF4-FFF2-40B4-BE49-F238E27FC236}">
                      <a16:creationId xmlns:a16="http://schemas.microsoft.com/office/drawing/2014/main" id="{2082933C-503D-49DC-BBC0-267729F9451E}"/>
                    </a:ext>
                  </a:extLst>
                </p:cNvPr>
                <p:cNvSpPr/>
                <p:nvPr/>
              </p:nvSpPr>
              <p:spPr>
                <a:xfrm rot="13835872">
                  <a:off x="636048" y="1473297"/>
                  <a:ext cx="115824" cy="76250"/>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69">
                <a:extLst>
                  <a:ext uri="{FF2B5EF4-FFF2-40B4-BE49-F238E27FC236}">
                    <a16:creationId xmlns:a16="http://schemas.microsoft.com/office/drawing/2014/main" id="{4A4518DB-F799-4561-AD91-994BB0ABA4BF}"/>
                  </a:ext>
                </a:extLst>
              </p:cNvPr>
              <p:cNvSpPr txBox="1"/>
              <p:nvPr/>
            </p:nvSpPr>
            <p:spPr>
              <a:xfrm>
                <a:off x="1838532" y="824325"/>
                <a:ext cx="2599815" cy="300082"/>
              </a:xfrm>
              <a:prstGeom prst="rect">
                <a:avLst/>
              </a:prstGeom>
              <a:noFill/>
            </p:spPr>
            <p:txBody>
              <a:bodyPr wrap="square" rtlCol="0">
                <a:spAutoFit/>
              </a:bodyPr>
              <a:lstStyle/>
              <a:p>
                <a:pPr algn="ctr"/>
                <a:r>
                  <a:rPr lang="hr-HR" spc="200">
                    <a:solidFill>
                      <a:schemeClr val="accent5"/>
                    </a:solidFill>
                  </a:rPr>
                  <a:t>Next Release</a:t>
                </a:r>
                <a:endParaRPr lang="en-GB" spc="200">
                  <a:solidFill>
                    <a:schemeClr val="accent5"/>
                  </a:solidFill>
                </a:endParaRPr>
              </a:p>
            </p:txBody>
          </p:sp>
        </p:grpSp>
      </p:grpSp>
    </p:spTree>
    <p:extLst>
      <p:ext uri="{BB962C8B-B14F-4D97-AF65-F5344CB8AC3E}">
        <p14:creationId xmlns:p14="http://schemas.microsoft.com/office/powerpoint/2010/main" val="245804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C1E8-1F31-4360-8038-4A0EED0D3F69}"/>
              </a:ext>
            </a:extLst>
          </p:cNvPr>
          <p:cNvSpPr>
            <a:spLocks noGrp="1"/>
          </p:cNvSpPr>
          <p:nvPr>
            <p:ph type="title"/>
          </p:nvPr>
        </p:nvSpPr>
        <p:spPr>
          <a:xfrm>
            <a:off x="630000" y="144000"/>
            <a:ext cx="7920000" cy="576000"/>
          </a:xfrm>
        </p:spPr>
        <p:txBody>
          <a:bodyPr>
            <a:normAutofit/>
          </a:bodyPr>
          <a:lstStyle/>
          <a:p>
            <a:r>
              <a:rPr lang="hr-HR" sz="2800">
                <a:effectLst>
                  <a:outerShdw blurRad="38100" dist="38100" dir="2700000" algn="tl">
                    <a:srgbClr val="000000">
                      <a:alpha val="43137"/>
                    </a:srgbClr>
                  </a:outerShdw>
                </a:effectLst>
              </a:rPr>
              <a:t>Project Milestones</a:t>
            </a:r>
            <a:endParaRPr lang="en-GB" sz="2800">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56A62D5A-F533-4735-A673-F45D7C38D525}"/>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14</a:t>
            </a:fld>
            <a:endParaRPr lang="hr-HR">
              <a:solidFill>
                <a:prstClr val="black">
                  <a:tint val="75000"/>
                </a:prstClr>
              </a:solidFill>
            </a:endParaRPr>
          </a:p>
        </p:txBody>
      </p:sp>
      <p:sp>
        <p:nvSpPr>
          <p:cNvPr id="5" name="TextBox 4">
            <a:extLst>
              <a:ext uri="{FF2B5EF4-FFF2-40B4-BE49-F238E27FC236}">
                <a16:creationId xmlns:a16="http://schemas.microsoft.com/office/drawing/2014/main" id="{9FE3EF7A-0968-48F1-B147-D14C6EDF00CF}"/>
              </a:ext>
            </a:extLst>
          </p:cNvPr>
          <p:cNvSpPr txBox="1"/>
          <p:nvPr/>
        </p:nvSpPr>
        <p:spPr>
          <a:xfrm>
            <a:off x="0" y="1092200"/>
            <a:ext cx="931018" cy="334707"/>
          </a:xfrm>
          <a:prstGeom prst="rect">
            <a:avLst/>
          </a:prstGeom>
          <a:noFill/>
        </p:spPr>
        <p:txBody>
          <a:bodyPr wrap="square" rtlCol="0">
            <a:spAutoFit/>
          </a:bodyPr>
          <a:lstStyle/>
          <a:p>
            <a:r>
              <a:rPr lang="hr-HR" sz="1575" b="1">
                <a:solidFill>
                  <a:srgbClr val="F8D7D4"/>
                </a:solidFill>
              </a:rPr>
              <a:t>2022.</a:t>
            </a:r>
            <a:endParaRPr lang="en-GB" sz="1575" b="1">
              <a:solidFill>
                <a:srgbClr val="F8D7D4"/>
              </a:solidFill>
            </a:endParaRPr>
          </a:p>
        </p:txBody>
      </p:sp>
      <p:sp>
        <p:nvSpPr>
          <p:cNvPr id="7" name="TextBox 6">
            <a:extLst>
              <a:ext uri="{FF2B5EF4-FFF2-40B4-BE49-F238E27FC236}">
                <a16:creationId xmlns:a16="http://schemas.microsoft.com/office/drawing/2014/main" id="{1981CDD2-37C8-41DB-83BB-D5145D317299}"/>
              </a:ext>
            </a:extLst>
          </p:cNvPr>
          <p:cNvSpPr txBox="1"/>
          <p:nvPr/>
        </p:nvSpPr>
        <p:spPr>
          <a:xfrm>
            <a:off x="1496273" y="1100539"/>
            <a:ext cx="636437" cy="577081"/>
          </a:xfrm>
          <a:prstGeom prst="rect">
            <a:avLst/>
          </a:prstGeom>
          <a:noFill/>
        </p:spPr>
        <p:txBody>
          <a:bodyPr wrap="square" rtlCol="0">
            <a:spAutoFit/>
          </a:bodyPr>
          <a:lstStyle/>
          <a:p>
            <a:pPr algn="ctr"/>
            <a:r>
              <a:rPr lang="hr-HR" sz="1575" b="1">
                <a:solidFill>
                  <a:srgbClr val="E8827A"/>
                </a:solidFill>
              </a:rPr>
              <a:t>2023.</a:t>
            </a:r>
            <a:endParaRPr lang="en-GB" sz="1575" b="1">
              <a:solidFill>
                <a:srgbClr val="E8827A"/>
              </a:solidFill>
            </a:endParaRPr>
          </a:p>
        </p:txBody>
      </p:sp>
      <p:sp>
        <p:nvSpPr>
          <p:cNvPr id="9" name="TextBox 8">
            <a:extLst>
              <a:ext uri="{FF2B5EF4-FFF2-40B4-BE49-F238E27FC236}">
                <a16:creationId xmlns:a16="http://schemas.microsoft.com/office/drawing/2014/main" id="{0FFF7377-3517-4C5B-A56B-E62D10F65A4B}"/>
              </a:ext>
            </a:extLst>
          </p:cNvPr>
          <p:cNvSpPr txBox="1"/>
          <p:nvPr/>
        </p:nvSpPr>
        <p:spPr>
          <a:xfrm>
            <a:off x="3617689" y="1100539"/>
            <a:ext cx="636434" cy="577081"/>
          </a:xfrm>
          <a:prstGeom prst="rect">
            <a:avLst/>
          </a:prstGeom>
          <a:noFill/>
        </p:spPr>
        <p:txBody>
          <a:bodyPr wrap="square" rtlCol="0">
            <a:spAutoFit/>
          </a:bodyPr>
          <a:lstStyle/>
          <a:p>
            <a:pPr algn="ctr"/>
            <a:r>
              <a:rPr lang="hr-HR" sz="1575" b="1">
                <a:solidFill>
                  <a:srgbClr val="EF3942"/>
                </a:solidFill>
              </a:rPr>
              <a:t>2024.</a:t>
            </a:r>
            <a:endParaRPr lang="en-GB" sz="1575" b="1">
              <a:solidFill>
                <a:srgbClr val="EF3942"/>
              </a:solidFill>
            </a:endParaRPr>
          </a:p>
        </p:txBody>
      </p:sp>
      <p:sp>
        <p:nvSpPr>
          <p:cNvPr id="11" name="TextBox 10">
            <a:extLst>
              <a:ext uri="{FF2B5EF4-FFF2-40B4-BE49-F238E27FC236}">
                <a16:creationId xmlns:a16="http://schemas.microsoft.com/office/drawing/2014/main" id="{32831514-C39B-470D-9022-E35176BC6ED7}"/>
              </a:ext>
            </a:extLst>
          </p:cNvPr>
          <p:cNvSpPr txBox="1"/>
          <p:nvPr/>
        </p:nvSpPr>
        <p:spPr>
          <a:xfrm>
            <a:off x="5793522" y="1100539"/>
            <a:ext cx="636418" cy="577081"/>
          </a:xfrm>
          <a:prstGeom prst="rect">
            <a:avLst/>
          </a:prstGeom>
          <a:noFill/>
        </p:spPr>
        <p:txBody>
          <a:bodyPr wrap="square" rtlCol="0">
            <a:spAutoFit/>
          </a:bodyPr>
          <a:lstStyle/>
          <a:p>
            <a:pPr algn="ctr"/>
            <a:r>
              <a:rPr lang="hr-HR" sz="1575" b="1">
                <a:solidFill>
                  <a:srgbClr val="C00000"/>
                </a:solidFill>
              </a:rPr>
              <a:t>2025.</a:t>
            </a:r>
            <a:endParaRPr lang="en-GB" sz="1575" b="1">
              <a:solidFill>
                <a:srgbClr val="C00000"/>
              </a:solidFill>
            </a:endParaRPr>
          </a:p>
        </p:txBody>
      </p:sp>
      <p:cxnSp>
        <p:nvCxnSpPr>
          <p:cNvPr id="13" name="Straight Arrow Connector 12">
            <a:extLst>
              <a:ext uri="{FF2B5EF4-FFF2-40B4-BE49-F238E27FC236}">
                <a16:creationId xmlns:a16="http://schemas.microsoft.com/office/drawing/2014/main" id="{5C68121F-A2FB-48C4-8D75-61155A3E152E}"/>
              </a:ext>
            </a:extLst>
          </p:cNvPr>
          <p:cNvCxnSpPr>
            <a:cxnSpLocks/>
          </p:cNvCxnSpPr>
          <p:nvPr/>
        </p:nvCxnSpPr>
        <p:spPr>
          <a:xfrm>
            <a:off x="1226892" y="1684616"/>
            <a:ext cx="0" cy="720437"/>
          </a:xfrm>
          <a:prstGeom prst="straightConnector1">
            <a:avLst/>
          </a:prstGeom>
          <a:ln w="38100">
            <a:solidFill>
              <a:srgbClr val="F8D7D4"/>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554033-4133-4A0C-9949-D288F154794E}"/>
              </a:ext>
            </a:extLst>
          </p:cNvPr>
          <p:cNvCxnSpPr>
            <a:cxnSpLocks/>
          </p:cNvCxnSpPr>
          <p:nvPr/>
        </p:nvCxnSpPr>
        <p:spPr>
          <a:xfrm>
            <a:off x="2422963" y="1677231"/>
            <a:ext cx="0" cy="1377000"/>
          </a:xfrm>
          <a:prstGeom prst="straightConnector1">
            <a:avLst/>
          </a:prstGeom>
          <a:ln w="38100">
            <a:solidFill>
              <a:srgbClr val="F0ABA6"/>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1A8B3D-9147-404B-95CF-44EA7DA9CBAB}"/>
              </a:ext>
            </a:extLst>
          </p:cNvPr>
          <p:cNvCxnSpPr>
            <a:cxnSpLocks/>
          </p:cNvCxnSpPr>
          <p:nvPr/>
        </p:nvCxnSpPr>
        <p:spPr>
          <a:xfrm flipH="1">
            <a:off x="4584597" y="1684616"/>
            <a:ext cx="1" cy="1377000"/>
          </a:xfrm>
          <a:prstGeom prst="straightConnector1">
            <a:avLst/>
          </a:prstGeom>
          <a:ln w="38100">
            <a:solidFill>
              <a:srgbClr val="E0584E"/>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E51FB5-940C-4081-82D9-77EED74AE036}"/>
              </a:ext>
            </a:extLst>
          </p:cNvPr>
          <p:cNvCxnSpPr>
            <a:cxnSpLocks/>
          </p:cNvCxnSpPr>
          <p:nvPr/>
        </p:nvCxnSpPr>
        <p:spPr>
          <a:xfrm>
            <a:off x="3520816" y="1680341"/>
            <a:ext cx="0" cy="720437"/>
          </a:xfrm>
          <a:prstGeom prst="straightConnector1">
            <a:avLst/>
          </a:prstGeom>
          <a:ln w="38100">
            <a:solidFill>
              <a:srgbClr val="E8827A"/>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6928DE-4117-4804-9C85-23F03F2B372D}"/>
              </a:ext>
            </a:extLst>
          </p:cNvPr>
          <p:cNvCxnSpPr>
            <a:cxnSpLocks/>
          </p:cNvCxnSpPr>
          <p:nvPr/>
        </p:nvCxnSpPr>
        <p:spPr>
          <a:xfrm>
            <a:off x="5653282" y="1677230"/>
            <a:ext cx="0" cy="720437"/>
          </a:xfrm>
          <a:prstGeom prst="straightConnector1">
            <a:avLst/>
          </a:prstGeom>
          <a:ln w="38100">
            <a:solidFill>
              <a:srgbClr val="EF394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0CE64-1DB1-42C8-AD76-C98B01ABEA0F}"/>
              </a:ext>
            </a:extLst>
          </p:cNvPr>
          <p:cNvCxnSpPr>
            <a:cxnSpLocks/>
          </p:cNvCxnSpPr>
          <p:nvPr/>
        </p:nvCxnSpPr>
        <p:spPr>
          <a:xfrm>
            <a:off x="7804502" y="1677230"/>
            <a:ext cx="0" cy="720437"/>
          </a:xfrm>
          <a:prstGeom prst="straightConnector1">
            <a:avLst/>
          </a:prstGeom>
          <a:ln w="381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A7AFF5-4701-4A75-9515-9EEAE1952B04}"/>
              </a:ext>
            </a:extLst>
          </p:cNvPr>
          <p:cNvCxnSpPr>
            <a:cxnSpLocks/>
          </p:cNvCxnSpPr>
          <p:nvPr/>
        </p:nvCxnSpPr>
        <p:spPr>
          <a:xfrm>
            <a:off x="6750998" y="1677231"/>
            <a:ext cx="0" cy="1377000"/>
          </a:xfrm>
          <a:prstGeom prst="straightConnector1">
            <a:avLst/>
          </a:prstGeom>
          <a:ln w="38100">
            <a:solidFill>
              <a:srgbClr val="E20000"/>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1CE3AF-5A28-4C5B-90EE-13C4609F07E5}"/>
              </a:ext>
            </a:extLst>
          </p:cNvPr>
          <p:cNvSpPr txBox="1"/>
          <p:nvPr/>
        </p:nvSpPr>
        <p:spPr>
          <a:xfrm flipH="1">
            <a:off x="836120" y="2564356"/>
            <a:ext cx="781544" cy="738664"/>
          </a:xfrm>
          <a:prstGeom prst="rect">
            <a:avLst/>
          </a:prstGeom>
          <a:noFill/>
          <a:ln>
            <a:solidFill>
              <a:srgbClr val="F0ABA6"/>
            </a:solidFill>
          </a:ln>
        </p:spPr>
        <p:txBody>
          <a:bodyPr wrap="square" rtlCol="0">
            <a:spAutoFit/>
          </a:bodyPr>
          <a:lstStyle/>
          <a:p>
            <a:pPr algn="ctr">
              <a:buClr>
                <a:srgbClr val="F8D7D4"/>
              </a:buClr>
            </a:pPr>
            <a:r>
              <a:rPr lang="hr-HR" sz="1050"/>
              <a:t>System design document for ISeVO</a:t>
            </a:r>
          </a:p>
        </p:txBody>
      </p:sp>
      <p:sp>
        <p:nvSpPr>
          <p:cNvPr id="23" name="TextBox 22">
            <a:extLst>
              <a:ext uri="{FF2B5EF4-FFF2-40B4-BE49-F238E27FC236}">
                <a16:creationId xmlns:a16="http://schemas.microsoft.com/office/drawing/2014/main" id="{B15B20E6-B9F7-41F6-ADD5-F6AA1F48FD7F}"/>
              </a:ext>
            </a:extLst>
          </p:cNvPr>
          <p:cNvSpPr txBox="1"/>
          <p:nvPr/>
        </p:nvSpPr>
        <p:spPr>
          <a:xfrm flipH="1">
            <a:off x="1814491" y="3181787"/>
            <a:ext cx="1030136" cy="900246"/>
          </a:xfrm>
          <a:prstGeom prst="rect">
            <a:avLst/>
          </a:prstGeom>
          <a:noFill/>
          <a:ln>
            <a:solidFill>
              <a:srgbClr val="E8827A"/>
            </a:solidFill>
          </a:ln>
        </p:spPr>
        <p:txBody>
          <a:bodyPr wrap="square" rtlCol="0">
            <a:spAutoFit/>
          </a:bodyPr>
          <a:lstStyle/>
          <a:p>
            <a:pPr algn="ctr">
              <a:buClr>
                <a:srgbClr val="E8827A"/>
              </a:buClr>
            </a:pPr>
            <a:r>
              <a:rPr lang="en-GB" sz="1050"/>
              <a:t>Public procurement of external program</a:t>
            </a:r>
            <a:r>
              <a:rPr lang="hr-HR" sz="1050"/>
              <a:t>ming</a:t>
            </a:r>
            <a:r>
              <a:rPr lang="en-GB" sz="1050"/>
              <a:t> services</a:t>
            </a:r>
            <a:endParaRPr lang="hr-HR" sz="1050"/>
          </a:p>
        </p:txBody>
      </p:sp>
      <p:sp>
        <p:nvSpPr>
          <p:cNvPr id="24" name="TextBox 23">
            <a:extLst>
              <a:ext uri="{FF2B5EF4-FFF2-40B4-BE49-F238E27FC236}">
                <a16:creationId xmlns:a16="http://schemas.microsoft.com/office/drawing/2014/main" id="{B7953C1E-0FD3-44D0-882B-781C3DCF4A4E}"/>
              </a:ext>
            </a:extLst>
          </p:cNvPr>
          <p:cNvSpPr txBox="1"/>
          <p:nvPr/>
        </p:nvSpPr>
        <p:spPr>
          <a:xfrm flipH="1">
            <a:off x="2957402" y="2564356"/>
            <a:ext cx="1177022" cy="415498"/>
          </a:xfrm>
          <a:prstGeom prst="rect">
            <a:avLst/>
          </a:prstGeom>
          <a:noFill/>
          <a:ln>
            <a:solidFill>
              <a:srgbClr val="E0584E"/>
            </a:solidFill>
          </a:ln>
        </p:spPr>
        <p:txBody>
          <a:bodyPr wrap="square" rtlCol="0">
            <a:spAutoFit/>
          </a:bodyPr>
          <a:lstStyle/>
          <a:p>
            <a:pPr algn="ctr">
              <a:buClr>
                <a:srgbClr val="E0584E"/>
              </a:buClr>
            </a:pPr>
            <a:r>
              <a:rPr lang="hr-HR" sz="1050"/>
              <a:t>ISeVO </a:t>
            </a:r>
          </a:p>
          <a:p>
            <a:pPr algn="ctr">
              <a:buClr>
                <a:srgbClr val="E0584E"/>
              </a:buClr>
            </a:pPr>
            <a:r>
              <a:rPr lang="hr-HR" sz="1050"/>
              <a:t>core library</a:t>
            </a:r>
          </a:p>
        </p:txBody>
      </p:sp>
      <p:sp>
        <p:nvSpPr>
          <p:cNvPr id="25" name="TextBox 24">
            <a:extLst>
              <a:ext uri="{FF2B5EF4-FFF2-40B4-BE49-F238E27FC236}">
                <a16:creationId xmlns:a16="http://schemas.microsoft.com/office/drawing/2014/main" id="{2622AE81-239E-407A-9E8D-10FFF23CDE3D}"/>
              </a:ext>
            </a:extLst>
          </p:cNvPr>
          <p:cNvSpPr txBox="1"/>
          <p:nvPr/>
        </p:nvSpPr>
        <p:spPr>
          <a:xfrm flipH="1">
            <a:off x="4254124" y="3181787"/>
            <a:ext cx="869561" cy="415498"/>
          </a:xfrm>
          <a:prstGeom prst="rect">
            <a:avLst/>
          </a:prstGeom>
          <a:noFill/>
          <a:ln>
            <a:solidFill>
              <a:srgbClr val="E0584E"/>
            </a:solidFill>
          </a:ln>
        </p:spPr>
        <p:txBody>
          <a:bodyPr wrap="square" rtlCol="0">
            <a:spAutoFit/>
          </a:bodyPr>
          <a:lstStyle/>
          <a:p>
            <a:pPr algn="ctr">
              <a:buClr>
                <a:srgbClr val="F8D7D4"/>
              </a:buClr>
            </a:pPr>
            <a:r>
              <a:rPr lang="hr-HR" sz="1050"/>
              <a:t>Enrollments register</a:t>
            </a:r>
            <a:endParaRPr lang="en-GB" sz="1050"/>
          </a:p>
        </p:txBody>
      </p:sp>
      <p:sp>
        <p:nvSpPr>
          <p:cNvPr id="26" name="TextBox 25">
            <a:extLst>
              <a:ext uri="{FF2B5EF4-FFF2-40B4-BE49-F238E27FC236}">
                <a16:creationId xmlns:a16="http://schemas.microsoft.com/office/drawing/2014/main" id="{65B8A7AF-63A6-4A06-887E-530691121BBE}"/>
              </a:ext>
            </a:extLst>
          </p:cNvPr>
          <p:cNvSpPr txBox="1"/>
          <p:nvPr/>
        </p:nvSpPr>
        <p:spPr>
          <a:xfrm flipH="1">
            <a:off x="5035562" y="2564356"/>
            <a:ext cx="1280650" cy="415498"/>
          </a:xfrm>
          <a:prstGeom prst="rect">
            <a:avLst/>
          </a:prstGeom>
          <a:noFill/>
          <a:ln>
            <a:solidFill>
              <a:srgbClr val="EF3942"/>
            </a:solidFill>
          </a:ln>
        </p:spPr>
        <p:txBody>
          <a:bodyPr wrap="square" rtlCol="0">
            <a:spAutoFit/>
          </a:bodyPr>
          <a:lstStyle/>
          <a:p>
            <a:pPr algn="ctr">
              <a:buClr>
                <a:srgbClr val="EF3942"/>
              </a:buClr>
            </a:pPr>
            <a:r>
              <a:rPr lang="hr-HR" sz="1050"/>
              <a:t>Digital diploma register</a:t>
            </a:r>
          </a:p>
        </p:txBody>
      </p:sp>
      <p:sp>
        <p:nvSpPr>
          <p:cNvPr id="27" name="TextBox 26">
            <a:extLst>
              <a:ext uri="{FF2B5EF4-FFF2-40B4-BE49-F238E27FC236}">
                <a16:creationId xmlns:a16="http://schemas.microsoft.com/office/drawing/2014/main" id="{28D1CF08-4531-4CFD-9A62-B2B432E0D4BA}"/>
              </a:ext>
            </a:extLst>
          </p:cNvPr>
          <p:cNvSpPr txBox="1"/>
          <p:nvPr/>
        </p:nvSpPr>
        <p:spPr>
          <a:xfrm flipH="1">
            <a:off x="6221968" y="3175786"/>
            <a:ext cx="1053504" cy="415498"/>
          </a:xfrm>
          <a:prstGeom prst="rect">
            <a:avLst/>
          </a:prstGeom>
          <a:noFill/>
          <a:ln>
            <a:solidFill>
              <a:srgbClr val="E20000"/>
            </a:solidFill>
          </a:ln>
        </p:spPr>
        <p:txBody>
          <a:bodyPr wrap="square" rtlCol="0">
            <a:spAutoFit/>
          </a:bodyPr>
          <a:lstStyle/>
          <a:p>
            <a:pPr algn="ctr">
              <a:buClr>
                <a:srgbClr val="E20000"/>
              </a:buClr>
            </a:pPr>
            <a:r>
              <a:rPr lang="hr-HR" sz="1050"/>
              <a:t>Students register</a:t>
            </a:r>
            <a:endParaRPr lang="en-GB" sz="1050"/>
          </a:p>
        </p:txBody>
      </p:sp>
      <p:sp>
        <p:nvSpPr>
          <p:cNvPr id="28" name="TextBox 27">
            <a:extLst>
              <a:ext uri="{FF2B5EF4-FFF2-40B4-BE49-F238E27FC236}">
                <a16:creationId xmlns:a16="http://schemas.microsoft.com/office/drawing/2014/main" id="{C32C8AC8-5730-4170-A93A-271C519C127D}"/>
              </a:ext>
            </a:extLst>
          </p:cNvPr>
          <p:cNvSpPr txBox="1"/>
          <p:nvPr/>
        </p:nvSpPr>
        <p:spPr>
          <a:xfrm flipH="1">
            <a:off x="7321961" y="2564356"/>
            <a:ext cx="1053505" cy="415498"/>
          </a:xfrm>
          <a:prstGeom prst="rect">
            <a:avLst/>
          </a:prstGeom>
          <a:noFill/>
          <a:ln>
            <a:solidFill>
              <a:srgbClr val="C00000"/>
            </a:solidFill>
          </a:ln>
        </p:spPr>
        <p:txBody>
          <a:bodyPr wrap="square" rtlCol="0">
            <a:spAutoFit/>
          </a:bodyPr>
          <a:lstStyle/>
          <a:p>
            <a:pPr algn="ctr">
              <a:buClr>
                <a:srgbClr val="C00000"/>
              </a:buClr>
            </a:pPr>
            <a:r>
              <a:rPr lang="hr-HR" sz="1050"/>
              <a:t>Employees register</a:t>
            </a:r>
          </a:p>
        </p:txBody>
      </p:sp>
      <p:sp>
        <p:nvSpPr>
          <p:cNvPr id="32" name="TextBox 31">
            <a:extLst>
              <a:ext uri="{FF2B5EF4-FFF2-40B4-BE49-F238E27FC236}">
                <a16:creationId xmlns:a16="http://schemas.microsoft.com/office/drawing/2014/main" id="{544699C4-F8A8-466E-8B02-01A04C61B4B7}"/>
              </a:ext>
            </a:extLst>
          </p:cNvPr>
          <p:cNvSpPr txBox="1"/>
          <p:nvPr/>
        </p:nvSpPr>
        <p:spPr>
          <a:xfrm>
            <a:off x="7959711" y="1100539"/>
            <a:ext cx="636418" cy="577081"/>
          </a:xfrm>
          <a:prstGeom prst="rect">
            <a:avLst/>
          </a:prstGeom>
          <a:noFill/>
        </p:spPr>
        <p:txBody>
          <a:bodyPr wrap="square" rtlCol="0">
            <a:spAutoFit/>
          </a:bodyPr>
          <a:lstStyle/>
          <a:p>
            <a:pPr algn="ctr"/>
            <a:r>
              <a:rPr lang="hr-HR" sz="1575" b="1">
                <a:solidFill>
                  <a:srgbClr val="9A0000"/>
                </a:solidFill>
              </a:rPr>
              <a:t>2026.</a:t>
            </a:r>
            <a:endParaRPr lang="en-GB" sz="1575" b="1">
              <a:solidFill>
                <a:srgbClr val="9A0000"/>
              </a:solidFill>
            </a:endParaRPr>
          </a:p>
        </p:txBody>
      </p:sp>
      <p:grpSp>
        <p:nvGrpSpPr>
          <p:cNvPr id="42" name="Group 41">
            <a:extLst>
              <a:ext uri="{FF2B5EF4-FFF2-40B4-BE49-F238E27FC236}">
                <a16:creationId xmlns:a16="http://schemas.microsoft.com/office/drawing/2014/main" id="{D386BC2E-BD0E-4A23-A3CB-A638427AE0BF}"/>
              </a:ext>
            </a:extLst>
          </p:cNvPr>
          <p:cNvGrpSpPr/>
          <p:nvPr/>
        </p:nvGrpSpPr>
        <p:grpSpPr>
          <a:xfrm>
            <a:off x="-633749" y="1413201"/>
            <a:ext cx="9825834" cy="264030"/>
            <a:chOff x="-1101587" y="2843435"/>
            <a:chExt cx="13101112" cy="352040"/>
          </a:xfrm>
        </p:grpSpPr>
        <p:sp>
          <p:nvSpPr>
            <p:cNvPr id="33" name="Freeform: Shape 32">
              <a:extLst>
                <a:ext uri="{FF2B5EF4-FFF2-40B4-BE49-F238E27FC236}">
                  <a16:creationId xmlns:a16="http://schemas.microsoft.com/office/drawing/2014/main" id="{154EEFDC-35CB-469A-A124-0D6889BA666F}"/>
                </a:ext>
              </a:extLst>
            </p:cNvPr>
            <p:cNvSpPr/>
            <p:nvPr/>
          </p:nvSpPr>
          <p:spPr>
            <a:xfrm>
              <a:off x="10343526"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9A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4" name="Freeform: Shape 33">
              <a:extLst>
                <a:ext uri="{FF2B5EF4-FFF2-40B4-BE49-F238E27FC236}">
                  <a16:creationId xmlns:a16="http://schemas.microsoft.com/office/drawing/2014/main" id="{1EB13BBF-C753-43C0-91B6-C8EF8369DC44}"/>
                </a:ext>
              </a:extLst>
            </p:cNvPr>
            <p:cNvSpPr/>
            <p:nvPr/>
          </p:nvSpPr>
          <p:spPr>
            <a:xfrm>
              <a:off x="8912886"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5" name="Freeform: Shape 34">
              <a:extLst>
                <a:ext uri="{FF2B5EF4-FFF2-40B4-BE49-F238E27FC236}">
                  <a16:creationId xmlns:a16="http://schemas.microsoft.com/office/drawing/2014/main" id="{73F76CCB-425E-4854-A7FE-FB157479D042}"/>
                </a:ext>
              </a:extLst>
            </p:cNvPr>
            <p:cNvSpPr/>
            <p:nvPr/>
          </p:nvSpPr>
          <p:spPr>
            <a:xfrm>
              <a:off x="7482247"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E2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6" name="Freeform: Shape 35">
              <a:extLst>
                <a:ext uri="{FF2B5EF4-FFF2-40B4-BE49-F238E27FC236}">
                  <a16:creationId xmlns:a16="http://schemas.microsoft.com/office/drawing/2014/main" id="{91F2F46F-CB27-4603-85C3-259F2A8D9500}"/>
                </a:ext>
              </a:extLst>
            </p:cNvPr>
            <p:cNvSpPr/>
            <p:nvPr/>
          </p:nvSpPr>
          <p:spPr>
            <a:xfrm>
              <a:off x="3190330"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E882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7" name="Freeform: Shape 36">
              <a:extLst>
                <a:ext uri="{FF2B5EF4-FFF2-40B4-BE49-F238E27FC236}">
                  <a16:creationId xmlns:a16="http://schemas.microsoft.com/office/drawing/2014/main" id="{CF03FF84-4C2A-42A2-96B6-05738DBFAB05}"/>
                </a:ext>
              </a:extLst>
            </p:cNvPr>
            <p:cNvSpPr/>
            <p:nvPr/>
          </p:nvSpPr>
          <p:spPr>
            <a:xfrm>
              <a:off x="4620969"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E0584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8" name="Freeform: Shape 37">
              <a:extLst>
                <a:ext uri="{FF2B5EF4-FFF2-40B4-BE49-F238E27FC236}">
                  <a16:creationId xmlns:a16="http://schemas.microsoft.com/office/drawing/2014/main" id="{2051D5AC-CA03-40BF-B3C3-09ADEAE93169}"/>
                </a:ext>
              </a:extLst>
            </p:cNvPr>
            <p:cNvSpPr/>
            <p:nvPr/>
          </p:nvSpPr>
          <p:spPr>
            <a:xfrm>
              <a:off x="6051608"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EF394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39" name="Freeform: Shape 38">
              <a:extLst>
                <a:ext uri="{FF2B5EF4-FFF2-40B4-BE49-F238E27FC236}">
                  <a16:creationId xmlns:a16="http://schemas.microsoft.com/office/drawing/2014/main" id="{12C00C0B-7C35-4F6A-8C33-5E57CEFDDE8E}"/>
                </a:ext>
              </a:extLst>
            </p:cNvPr>
            <p:cNvSpPr/>
            <p:nvPr/>
          </p:nvSpPr>
          <p:spPr>
            <a:xfrm>
              <a:off x="329052"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F8D7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40" name="Freeform: Shape 39">
              <a:extLst>
                <a:ext uri="{FF2B5EF4-FFF2-40B4-BE49-F238E27FC236}">
                  <a16:creationId xmlns:a16="http://schemas.microsoft.com/office/drawing/2014/main" id="{9E613101-4FD1-4330-824F-02FE7AA3992D}"/>
                </a:ext>
              </a:extLst>
            </p:cNvPr>
            <p:cNvSpPr/>
            <p:nvPr/>
          </p:nvSpPr>
          <p:spPr>
            <a:xfrm>
              <a:off x="1759691"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F0ABA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sp>
          <p:nvSpPr>
            <p:cNvPr id="41" name="Freeform: Shape 40">
              <a:extLst>
                <a:ext uri="{FF2B5EF4-FFF2-40B4-BE49-F238E27FC236}">
                  <a16:creationId xmlns:a16="http://schemas.microsoft.com/office/drawing/2014/main" id="{44E6DC61-B269-4E45-8674-5AEC8BA4616E}"/>
                </a:ext>
              </a:extLst>
            </p:cNvPr>
            <p:cNvSpPr/>
            <p:nvPr/>
          </p:nvSpPr>
          <p:spPr>
            <a:xfrm>
              <a:off x="-1101587" y="2843435"/>
              <a:ext cx="1655999" cy="352040"/>
            </a:xfrm>
            <a:custGeom>
              <a:avLst/>
              <a:gdLst>
                <a:gd name="connsiteX0" fmla="*/ 0 w 3697744"/>
                <a:gd name="connsiteY0" fmla="*/ 0 h 1479097"/>
                <a:gd name="connsiteX1" fmla="*/ 2958196 w 3697744"/>
                <a:gd name="connsiteY1" fmla="*/ 0 h 1479097"/>
                <a:gd name="connsiteX2" fmla="*/ 3697744 w 3697744"/>
                <a:gd name="connsiteY2" fmla="*/ 739549 h 1479097"/>
                <a:gd name="connsiteX3" fmla="*/ 2958196 w 3697744"/>
                <a:gd name="connsiteY3" fmla="*/ 1479097 h 1479097"/>
                <a:gd name="connsiteX4" fmla="*/ 0 w 3697744"/>
                <a:gd name="connsiteY4" fmla="*/ 1479097 h 1479097"/>
                <a:gd name="connsiteX5" fmla="*/ 739549 w 3697744"/>
                <a:gd name="connsiteY5" fmla="*/ 739549 h 1479097"/>
                <a:gd name="connsiteX6" fmla="*/ 0 w 3697744"/>
                <a:gd name="connsiteY6" fmla="*/ 0 h 14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7744" h="1479097">
                  <a:moveTo>
                    <a:pt x="0" y="0"/>
                  </a:moveTo>
                  <a:lnTo>
                    <a:pt x="2958196" y="0"/>
                  </a:lnTo>
                  <a:lnTo>
                    <a:pt x="3697744" y="739549"/>
                  </a:lnTo>
                  <a:lnTo>
                    <a:pt x="2958196" y="1479097"/>
                  </a:lnTo>
                  <a:lnTo>
                    <a:pt x="0" y="1479097"/>
                  </a:lnTo>
                  <a:lnTo>
                    <a:pt x="739549" y="739549"/>
                  </a:lnTo>
                  <a:lnTo>
                    <a:pt x="0" y="0"/>
                  </a:lnTo>
                  <a:close/>
                </a:path>
              </a:pathLst>
            </a:custGeom>
            <a:solidFill>
              <a:srgbClr val="F8D7D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685" tIns="62008" rIns="616669" bIns="62008" numCol="1" spcCol="1270" anchor="ctr" anchorCtr="0">
              <a:noAutofit/>
            </a:bodyPr>
            <a:lstStyle/>
            <a:p>
              <a:pPr algn="ctr" defTabSz="2066925">
                <a:lnSpc>
                  <a:spcPct val="90000"/>
                </a:lnSpc>
                <a:spcBef>
                  <a:spcPct val="0"/>
                </a:spcBef>
                <a:spcAft>
                  <a:spcPct val="35000"/>
                </a:spcAft>
              </a:pPr>
              <a:endParaRPr lang="en-GB" sz="4650">
                <a:solidFill>
                  <a:srgbClr val="9A0000"/>
                </a:solidFill>
              </a:endParaRPr>
            </a:p>
          </p:txBody>
        </p:sp>
      </p:grpSp>
      <p:sp>
        <p:nvSpPr>
          <p:cNvPr id="43" name="TextBox 42">
            <a:extLst>
              <a:ext uri="{FF2B5EF4-FFF2-40B4-BE49-F238E27FC236}">
                <a16:creationId xmlns:a16="http://schemas.microsoft.com/office/drawing/2014/main" id="{BB46987D-21F8-430C-9463-C607AEEABB48}"/>
              </a:ext>
            </a:extLst>
          </p:cNvPr>
          <p:cNvSpPr txBox="1"/>
          <p:nvPr/>
        </p:nvSpPr>
        <p:spPr>
          <a:xfrm flipH="1">
            <a:off x="2956959" y="3024771"/>
            <a:ext cx="1176674" cy="1061829"/>
          </a:xfrm>
          <a:prstGeom prst="rect">
            <a:avLst/>
          </a:prstGeom>
          <a:noFill/>
          <a:ln>
            <a:solidFill>
              <a:srgbClr val="E0584E"/>
            </a:solidFill>
          </a:ln>
        </p:spPr>
        <p:txBody>
          <a:bodyPr wrap="square" rtlCol="0">
            <a:spAutoFit/>
          </a:bodyPr>
          <a:lstStyle/>
          <a:p>
            <a:pPr algn="ctr">
              <a:buClr>
                <a:srgbClr val="E0584E"/>
              </a:buClr>
            </a:pPr>
            <a:r>
              <a:rPr lang="en-GB" sz="1050"/>
              <a:t>Connecting the Register of Higher Education Institutions and the Register of Study Programs</a:t>
            </a:r>
            <a:endParaRPr lang="hr-HR" sz="1050"/>
          </a:p>
        </p:txBody>
      </p:sp>
      <p:sp>
        <p:nvSpPr>
          <p:cNvPr id="45" name="TextBox 44">
            <a:extLst>
              <a:ext uri="{FF2B5EF4-FFF2-40B4-BE49-F238E27FC236}">
                <a16:creationId xmlns:a16="http://schemas.microsoft.com/office/drawing/2014/main" id="{653EC5C1-1C0F-493A-A560-953D82CD1C5A}"/>
              </a:ext>
            </a:extLst>
          </p:cNvPr>
          <p:cNvSpPr txBox="1"/>
          <p:nvPr/>
        </p:nvSpPr>
        <p:spPr>
          <a:xfrm flipH="1">
            <a:off x="7321964" y="3008043"/>
            <a:ext cx="1053497" cy="253916"/>
          </a:xfrm>
          <a:prstGeom prst="rect">
            <a:avLst/>
          </a:prstGeom>
          <a:noFill/>
          <a:ln>
            <a:solidFill>
              <a:srgbClr val="C00000"/>
            </a:solidFill>
          </a:ln>
        </p:spPr>
        <p:txBody>
          <a:bodyPr wrap="square" rtlCol="0">
            <a:spAutoFit/>
          </a:bodyPr>
          <a:lstStyle/>
          <a:p>
            <a:pPr algn="ctr">
              <a:buClr>
                <a:srgbClr val="C00000"/>
              </a:buClr>
            </a:pPr>
            <a:r>
              <a:rPr lang="hr-HR" sz="1050"/>
              <a:t>ISpPU</a:t>
            </a:r>
          </a:p>
        </p:txBody>
      </p:sp>
    </p:spTree>
    <p:extLst>
      <p:ext uri="{BB962C8B-B14F-4D97-AF65-F5344CB8AC3E}">
        <p14:creationId xmlns:p14="http://schemas.microsoft.com/office/powerpoint/2010/main" val="30779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43"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53FD-0C02-44C2-8546-C88442470F22}"/>
              </a:ext>
            </a:extLst>
          </p:cNvPr>
          <p:cNvSpPr>
            <a:spLocks noGrp="1"/>
          </p:cNvSpPr>
          <p:nvPr>
            <p:ph type="title"/>
          </p:nvPr>
        </p:nvSpPr>
        <p:spPr>
          <a:xfrm>
            <a:off x="628652" y="144000"/>
            <a:ext cx="7920000" cy="576000"/>
          </a:xfrm>
        </p:spPr>
        <p:txBody>
          <a:bodyPr>
            <a:normAutofit/>
          </a:bodyPr>
          <a:lstStyle/>
          <a:p>
            <a:r>
              <a:rPr lang="hr-HR" sz="2800">
                <a:effectLst>
                  <a:outerShdw blurRad="38100" dist="38100" dir="2700000" algn="tl">
                    <a:srgbClr val="000000">
                      <a:alpha val="43137"/>
                    </a:srgbClr>
                  </a:outerShdw>
                </a:effectLst>
              </a:rPr>
              <a:t>Anticipated Challenges</a:t>
            </a:r>
            <a:endParaRPr lang="en-GB" sz="280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450B0780-74C0-4C85-942D-9E03C71F0D49}"/>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15</a:t>
            </a:fld>
            <a:endParaRPr lang="hr-HR">
              <a:solidFill>
                <a:prstClr val="black">
                  <a:tint val="75000"/>
                </a:prstClr>
              </a:solidFill>
            </a:endParaRPr>
          </a:p>
        </p:txBody>
      </p:sp>
      <p:sp>
        <p:nvSpPr>
          <p:cNvPr id="18" name="Content Placeholder 17">
            <a:extLst>
              <a:ext uri="{FF2B5EF4-FFF2-40B4-BE49-F238E27FC236}">
                <a16:creationId xmlns:a16="http://schemas.microsoft.com/office/drawing/2014/main" id="{BEA96153-5741-43F6-BEDF-748C280E8AA9}"/>
              </a:ext>
            </a:extLst>
          </p:cNvPr>
          <p:cNvSpPr>
            <a:spLocks noGrp="1"/>
          </p:cNvSpPr>
          <p:nvPr>
            <p:ph sz="half" idx="1"/>
          </p:nvPr>
        </p:nvSpPr>
        <p:spPr>
          <a:xfrm>
            <a:off x="3479799" y="914401"/>
            <a:ext cx="5544625" cy="3734578"/>
          </a:xfrm>
        </p:spPr>
        <p:txBody>
          <a:bodyPr anchor="ctr">
            <a:normAutofit/>
          </a:bodyPr>
          <a:lstStyle/>
          <a:p>
            <a:pPr marL="252000" indent="-252000">
              <a:lnSpc>
                <a:spcPct val="150000"/>
              </a:lnSpc>
              <a:spcBef>
                <a:spcPts val="0"/>
              </a:spcBef>
              <a:buFont typeface="Courier New" panose="02070309020205020404" pitchFamily="49" charset="0"/>
              <a:buChar char="o"/>
            </a:pPr>
            <a:r>
              <a:rPr lang="hr-HR" sz="2000"/>
              <a:t>Heterogeniety of data sources</a:t>
            </a:r>
          </a:p>
          <a:p>
            <a:pPr marL="252000" indent="-252000">
              <a:lnSpc>
                <a:spcPct val="150000"/>
              </a:lnSpc>
              <a:spcBef>
                <a:spcPts val="0"/>
              </a:spcBef>
              <a:buFont typeface="Courier New" panose="02070309020205020404" pitchFamily="49" charset="0"/>
              <a:buChar char="o"/>
            </a:pPr>
            <a:r>
              <a:rPr lang="hr-HR" sz="2000"/>
              <a:t>Engagement of stakeholders and end-users</a:t>
            </a:r>
          </a:p>
          <a:p>
            <a:pPr marL="252000" indent="-252000">
              <a:lnSpc>
                <a:spcPct val="150000"/>
              </a:lnSpc>
              <a:spcBef>
                <a:spcPts val="0"/>
              </a:spcBef>
              <a:buFont typeface="Courier New" panose="02070309020205020404" pitchFamily="49" charset="0"/>
              <a:buChar char="o"/>
            </a:pPr>
            <a:r>
              <a:rPr lang="hr-HR" sz="2000"/>
              <a:t>Resistance to change</a:t>
            </a:r>
          </a:p>
          <a:p>
            <a:pPr marL="252000" indent="-252000">
              <a:lnSpc>
                <a:spcPct val="150000"/>
              </a:lnSpc>
              <a:spcBef>
                <a:spcPts val="0"/>
              </a:spcBef>
              <a:buFont typeface="Courier New" panose="02070309020205020404" pitchFamily="49" charset="0"/>
              <a:buChar char="o"/>
            </a:pPr>
            <a:r>
              <a:rPr lang="hr-HR" sz="2000"/>
              <a:t>Lack of resources and short deadlines</a:t>
            </a:r>
            <a:endParaRPr lang="en-GB" sz="2000"/>
          </a:p>
        </p:txBody>
      </p:sp>
      <p:pic>
        <p:nvPicPr>
          <p:cNvPr id="20" name="Content Placeholder 19">
            <a:extLst>
              <a:ext uri="{FF2B5EF4-FFF2-40B4-BE49-F238E27FC236}">
                <a16:creationId xmlns:a16="http://schemas.microsoft.com/office/drawing/2014/main" id="{655FF3C9-5FD4-41EE-8CEE-E4911698C4D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8652" y="1085056"/>
            <a:ext cx="2466982" cy="2973387"/>
          </a:xfrm>
          <a:prstGeom prst="rect">
            <a:avLst/>
          </a:prstGeom>
        </p:spPr>
      </p:pic>
    </p:spTree>
    <p:extLst>
      <p:ext uri="{BB962C8B-B14F-4D97-AF65-F5344CB8AC3E}">
        <p14:creationId xmlns:p14="http://schemas.microsoft.com/office/powerpoint/2010/main" val="236525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8DB4-44AC-487A-AC67-4E59172840AA}"/>
              </a:ext>
            </a:extLst>
          </p:cNvPr>
          <p:cNvSpPr>
            <a:spLocks noGrp="1"/>
          </p:cNvSpPr>
          <p:nvPr>
            <p:ph type="title"/>
          </p:nvPr>
        </p:nvSpPr>
        <p:spPr>
          <a:xfrm>
            <a:off x="628651" y="144000"/>
            <a:ext cx="7920000" cy="576000"/>
          </a:xfrm>
        </p:spPr>
        <p:txBody>
          <a:bodyPr>
            <a:noAutofit/>
          </a:bodyPr>
          <a:lstStyle/>
          <a:p>
            <a:r>
              <a:rPr lang="hr-HR" sz="2800">
                <a:solidFill>
                  <a:srgbClr val="C00000"/>
                </a:solidFill>
                <a:effectLst>
                  <a:outerShdw blurRad="38100" dist="38100" dir="2700000" algn="tl">
                    <a:srgbClr val="000000">
                      <a:alpha val="43137"/>
                    </a:srgbClr>
                  </a:outerShdw>
                </a:effectLst>
              </a:rPr>
              <a:t>Current Status of the Project</a:t>
            </a:r>
          </a:p>
        </p:txBody>
      </p:sp>
      <p:sp>
        <p:nvSpPr>
          <p:cNvPr id="3" name="Content Placeholder 2">
            <a:extLst>
              <a:ext uri="{FF2B5EF4-FFF2-40B4-BE49-F238E27FC236}">
                <a16:creationId xmlns:a16="http://schemas.microsoft.com/office/drawing/2014/main" id="{70A0D638-46B3-446D-B2CF-044693F9BCB5}"/>
              </a:ext>
            </a:extLst>
          </p:cNvPr>
          <p:cNvSpPr>
            <a:spLocks noGrp="1"/>
          </p:cNvSpPr>
          <p:nvPr>
            <p:ph idx="1"/>
          </p:nvPr>
        </p:nvSpPr>
        <p:spPr>
          <a:xfrm>
            <a:off x="628650" y="939998"/>
            <a:ext cx="7886700" cy="3263504"/>
          </a:xfrm>
        </p:spPr>
        <p:txBody>
          <a:bodyPr vert="horz" lIns="91440" tIns="45720" rIns="91440" bIns="45720" rtlCol="0" anchor="t">
            <a:normAutofit/>
          </a:bodyPr>
          <a:lstStyle/>
          <a:p>
            <a:pPr marL="270000" indent="-270000">
              <a:lnSpc>
                <a:spcPct val="130000"/>
              </a:lnSpc>
              <a:buClr>
                <a:srgbClr val="E0584E"/>
              </a:buClr>
              <a:buFont typeface="Courier New" panose="02070309020205020404" pitchFamily="49" charset="0"/>
              <a:buChar char="o"/>
            </a:pPr>
            <a:r>
              <a:rPr lang="hr-HR" sz="2000">
                <a:latin typeface="Arial"/>
                <a:cs typeface="Arial"/>
              </a:rPr>
              <a:t>P</a:t>
            </a:r>
            <a:r>
              <a:rPr lang="en-GB" sz="2000"/>
              <a:t>ublic procurement process for external programming services</a:t>
            </a:r>
            <a:endParaRPr lang="hr-HR" sz="2000"/>
          </a:p>
          <a:p>
            <a:pPr marL="270000" indent="-270000">
              <a:lnSpc>
                <a:spcPct val="130000"/>
              </a:lnSpc>
              <a:buClr>
                <a:srgbClr val="E0584E"/>
              </a:buClr>
              <a:buFont typeface="Courier New" panose="02070309020205020404" pitchFamily="49" charset="0"/>
              <a:buChar char="o"/>
            </a:pPr>
            <a:r>
              <a:rPr lang="hr-HR" sz="2000">
                <a:latin typeface="Arial"/>
                <a:cs typeface="Arial"/>
              </a:rPr>
              <a:t>Preparation</a:t>
            </a:r>
            <a:r>
              <a:rPr lang="en-GB" sz="2000">
                <a:latin typeface="Arial"/>
                <a:cs typeface="Arial"/>
              </a:rPr>
              <a:t> of the development environment</a:t>
            </a:r>
            <a:endParaRPr lang="hr-HR" sz="2000">
              <a:latin typeface="Arial"/>
              <a:cs typeface="Arial"/>
            </a:endParaRPr>
          </a:p>
          <a:p>
            <a:pPr marL="270000" indent="-270000">
              <a:lnSpc>
                <a:spcPct val="130000"/>
              </a:lnSpc>
              <a:buClr>
                <a:srgbClr val="E0584E"/>
              </a:buClr>
              <a:buFont typeface="Courier New" panose="02070309020205020404" pitchFamily="49" charset="0"/>
              <a:buChar char="o"/>
            </a:pPr>
            <a:r>
              <a:rPr lang="hr-HR" sz="2000">
                <a:latin typeface="Arial"/>
                <a:cs typeface="Arial"/>
              </a:rPr>
              <a:t>Development of web application for c</a:t>
            </a:r>
            <a:r>
              <a:rPr lang="en-GB" sz="2000">
                <a:latin typeface="Arial"/>
                <a:cs typeface="Arial"/>
              </a:rPr>
              <a:t>onnecting </a:t>
            </a:r>
            <a:r>
              <a:rPr lang="hr-HR" sz="2000">
                <a:latin typeface="Arial"/>
                <a:cs typeface="Arial"/>
              </a:rPr>
              <a:t>the </a:t>
            </a:r>
            <a:r>
              <a:rPr lang="en-GB" sz="2000">
                <a:latin typeface="Arial"/>
                <a:cs typeface="Arial"/>
              </a:rPr>
              <a:t>Register of Higher Education Institutions and the Register of Study Programs</a:t>
            </a:r>
            <a:endParaRPr lang="hr-HR" sz="2000">
              <a:latin typeface="Arial"/>
              <a:cs typeface="Arial"/>
            </a:endParaRPr>
          </a:p>
        </p:txBody>
      </p:sp>
      <p:sp>
        <p:nvSpPr>
          <p:cNvPr id="4" name="Slide Number Placeholder 3">
            <a:extLst>
              <a:ext uri="{FF2B5EF4-FFF2-40B4-BE49-F238E27FC236}">
                <a16:creationId xmlns:a16="http://schemas.microsoft.com/office/drawing/2014/main" id="{FDD919A9-9E1B-49F2-BE4F-AEEF5DD4DBE1}"/>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16</a:t>
            </a:fld>
            <a:endParaRPr lang="hr-HR">
              <a:solidFill>
                <a:prstClr val="black">
                  <a:tint val="75000"/>
                </a:prstClr>
              </a:solidFill>
            </a:endParaRPr>
          </a:p>
        </p:txBody>
      </p:sp>
    </p:spTree>
    <p:extLst>
      <p:ext uri="{BB962C8B-B14F-4D97-AF65-F5344CB8AC3E}">
        <p14:creationId xmlns:p14="http://schemas.microsoft.com/office/powerpoint/2010/main" val="107301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880AD22-37A5-48E2-92D4-FE86F112FE09}"/>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2429" y="1159430"/>
            <a:ext cx="9475612" cy="2879698"/>
          </a:xfrm>
          <a:prstGeom prst="rect">
            <a:avLst/>
          </a:prstGeom>
        </p:spPr>
      </p:pic>
      <p:sp>
        <p:nvSpPr>
          <p:cNvPr id="2" name="Title 1">
            <a:extLst>
              <a:ext uri="{FF2B5EF4-FFF2-40B4-BE49-F238E27FC236}">
                <a16:creationId xmlns:a16="http://schemas.microsoft.com/office/drawing/2014/main" id="{958D74D9-EBBA-468B-BFD4-8390842A81CD}"/>
              </a:ext>
            </a:extLst>
          </p:cNvPr>
          <p:cNvSpPr>
            <a:spLocks noGrp="1"/>
          </p:cNvSpPr>
          <p:nvPr>
            <p:ph type="title"/>
          </p:nvPr>
        </p:nvSpPr>
        <p:spPr>
          <a:xfrm>
            <a:off x="630000" y="144000"/>
            <a:ext cx="7920000" cy="576000"/>
          </a:xfrm>
        </p:spPr>
        <p:txBody>
          <a:bodyPr>
            <a:normAutofit/>
          </a:bodyPr>
          <a:lstStyle/>
          <a:p>
            <a:r>
              <a:rPr lang="hr-HR" sz="2800">
                <a:solidFill>
                  <a:srgbClr val="C00000"/>
                </a:solidFill>
                <a:effectLst>
                  <a:outerShdw blurRad="38100" dist="38100" dir="2700000" algn="tl">
                    <a:srgbClr val="000000">
                      <a:alpha val="43137"/>
                    </a:srgbClr>
                  </a:outerShdw>
                </a:effectLst>
              </a:rPr>
              <a:t>Conclusion</a:t>
            </a:r>
            <a:endParaRPr lang="en-GB" sz="2800" dirty="0">
              <a:solidFill>
                <a:srgbClr val="C00000"/>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5D95E8A1-DE82-415C-B28C-56CC212D0BDE}"/>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17</a:t>
            </a:fld>
            <a:endParaRPr lang="hr-HR">
              <a:solidFill>
                <a:prstClr val="black">
                  <a:tint val="75000"/>
                </a:prstClr>
              </a:solidFill>
            </a:endParaRPr>
          </a:p>
        </p:txBody>
      </p:sp>
      <p:grpSp>
        <p:nvGrpSpPr>
          <p:cNvPr id="22" name="Group 21">
            <a:extLst>
              <a:ext uri="{FF2B5EF4-FFF2-40B4-BE49-F238E27FC236}">
                <a16:creationId xmlns:a16="http://schemas.microsoft.com/office/drawing/2014/main" id="{22E911CC-928F-4D5E-A6D9-90C01197804D}"/>
              </a:ext>
            </a:extLst>
          </p:cNvPr>
          <p:cNvGrpSpPr/>
          <p:nvPr/>
        </p:nvGrpSpPr>
        <p:grpSpPr>
          <a:xfrm>
            <a:off x="495315" y="948893"/>
            <a:ext cx="2310229" cy="3702426"/>
            <a:chOff x="122954" y="1293340"/>
            <a:chExt cx="1670368" cy="3702426"/>
          </a:xfrm>
        </p:grpSpPr>
        <p:sp>
          <p:nvSpPr>
            <p:cNvPr id="6" name="Cube 5">
              <a:extLst>
                <a:ext uri="{FF2B5EF4-FFF2-40B4-BE49-F238E27FC236}">
                  <a16:creationId xmlns:a16="http://schemas.microsoft.com/office/drawing/2014/main" id="{76A2CBBA-6E10-4E7A-AA73-616386C6AC4F}"/>
                </a:ext>
              </a:extLst>
            </p:cNvPr>
            <p:cNvSpPr/>
            <p:nvPr/>
          </p:nvSpPr>
          <p:spPr>
            <a:xfrm>
              <a:off x="122954" y="4258460"/>
              <a:ext cx="1667469" cy="737306"/>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2000">
                  <a:solidFill>
                    <a:schemeClr val="bg1"/>
                  </a:solidFill>
                </a:rPr>
                <a:t>HEIS</a:t>
              </a:r>
              <a:endParaRPr lang="en-GB" sz="2000">
                <a:solidFill>
                  <a:schemeClr val="bg1"/>
                </a:solidFill>
              </a:endParaRPr>
            </a:p>
          </p:txBody>
        </p:sp>
        <p:sp>
          <p:nvSpPr>
            <p:cNvPr id="7" name="Cube 6">
              <a:extLst>
                <a:ext uri="{FF2B5EF4-FFF2-40B4-BE49-F238E27FC236}">
                  <a16:creationId xmlns:a16="http://schemas.microsoft.com/office/drawing/2014/main" id="{F388ED7A-7D4F-42A9-8611-8C0341A19775}"/>
                </a:ext>
              </a:extLst>
            </p:cNvPr>
            <p:cNvSpPr/>
            <p:nvPr/>
          </p:nvSpPr>
          <p:spPr>
            <a:xfrm>
              <a:off x="122954" y="3664432"/>
              <a:ext cx="1667469" cy="737306"/>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1800">
                  <a:solidFill>
                    <a:schemeClr val="bg1"/>
                  </a:solidFill>
                </a:rPr>
                <a:t>STUDY PROGRAMMES</a:t>
              </a:r>
              <a:endParaRPr lang="en-GB" sz="1800" dirty="0">
                <a:solidFill>
                  <a:schemeClr val="bg1"/>
                </a:solidFill>
              </a:endParaRPr>
            </a:p>
          </p:txBody>
        </p:sp>
        <p:sp>
          <p:nvSpPr>
            <p:cNvPr id="8" name="Cube 7">
              <a:extLst>
                <a:ext uri="{FF2B5EF4-FFF2-40B4-BE49-F238E27FC236}">
                  <a16:creationId xmlns:a16="http://schemas.microsoft.com/office/drawing/2014/main" id="{4284BF43-7670-437D-A5B1-36B63867DF1B}"/>
                </a:ext>
              </a:extLst>
            </p:cNvPr>
            <p:cNvSpPr/>
            <p:nvPr/>
          </p:nvSpPr>
          <p:spPr>
            <a:xfrm>
              <a:off x="125852" y="3054626"/>
              <a:ext cx="1667469" cy="737306"/>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2000">
                  <a:solidFill>
                    <a:schemeClr val="bg1"/>
                  </a:solidFill>
                </a:rPr>
                <a:t>ENROLLMENTS</a:t>
              </a:r>
              <a:endParaRPr lang="en-GB" sz="2000">
                <a:solidFill>
                  <a:schemeClr val="bg1"/>
                </a:solidFill>
              </a:endParaRPr>
            </a:p>
          </p:txBody>
        </p:sp>
        <p:sp>
          <p:nvSpPr>
            <p:cNvPr id="10" name="Cube 9">
              <a:extLst>
                <a:ext uri="{FF2B5EF4-FFF2-40B4-BE49-F238E27FC236}">
                  <a16:creationId xmlns:a16="http://schemas.microsoft.com/office/drawing/2014/main" id="{DA45E35D-A31B-4BAB-9949-C05D04FE81B6}"/>
                </a:ext>
              </a:extLst>
            </p:cNvPr>
            <p:cNvSpPr/>
            <p:nvPr/>
          </p:nvSpPr>
          <p:spPr>
            <a:xfrm>
              <a:off x="122954" y="2454545"/>
              <a:ext cx="1670368" cy="737306"/>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2000">
                  <a:solidFill>
                    <a:schemeClr val="bg1"/>
                  </a:solidFill>
                </a:rPr>
                <a:t>STUDENTS</a:t>
              </a:r>
              <a:endParaRPr lang="en-GB" sz="2000">
                <a:solidFill>
                  <a:schemeClr val="bg1"/>
                </a:solidFill>
              </a:endParaRPr>
            </a:p>
          </p:txBody>
        </p:sp>
        <p:sp>
          <p:nvSpPr>
            <p:cNvPr id="9" name="Cube 8">
              <a:extLst>
                <a:ext uri="{FF2B5EF4-FFF2-40B4-BE49-F238E27FC236}">
                  <a16:creationId xmlns:a16="http://schemas.microsoft.com/office/drawing/2014/main" id="{5AB3F974-87B7-4433-94B2-1C9AB0A0412F}"/>
                </a:ext>
              </a:extLst>
            </p:cNvPr>
            <p:cNvSpPr/>
            <p:nvPr/>
          </p:nvSpPr>
          <p:spPr>
            <a:xfrm>
              <a:off x="144637" y="1821090"/>
              <a:ext cx="1648685" cy="753084"/>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2000">
                  <a:solidFill>
                    <a:schemeClr val="bg1"/>
                  </a:solidFill>
                </a:rPr>
                <a:t>EMPLOYEES</a:t>
              </a:r>
              <a:endParaRPr lang="en-GB" sz="2000">
                <a:solidFill>
                  <a:schemeClr val="bg1"/>
                </a:solidFill>
              </a:endParaRPr>
            </a:p>
          </p:txBody>
        </p:sp>
        <p:sp>
          <p:nvSpPr>
            <p:cNvPr id="11" name="Cube 10">
              <a:extLst>
                <a:ext uri="{FF2B5EF4-FFF2-40B4-BE49-F238E27FC236}">
                  <a16:creationId xmlns:a16="http://schemas.microsoft.com/office/drawing/2014/main" id="{408BE64F-82F3-4968-95D7-E63013A57539}"/>
                </a:ext>
              </a:extLst>
            </p:cNvPr>
            <p:cNvSpPr/>
            <p:nvPr/>
          </p:nvSpPr>
          <p:spPr>
            <a:xfrm>
              <a:off x="144633" y="1293340"/>
              <a:ext cx="1648689" cy="663300"/>
            </a:xfrm>
            <a:prstGeom prst="cube">
              <a:avLst/>
            </a:prstGeom>
            <a:solidFill>
              <a:srgbClr val="DD58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hr-HR" sz="2000">
                  <a:solidFill>
                    <a:schemeClr val="bg1"/>
                  </a:solidFill>
                </a:rPr>
                <a:t>DIPLOMAS</a:t>
              </a:r>
              <a:endParaRPr lang="en-GB" sz="2000">
                <a:solidFill>
                  <a:schemeClr val="bg1"/>
                </a:solidFill>
              </a:endParaRPr>
            </a:p>
          </p:txBody>
        </p:sp>
      </p:grpSp>
      <p:sp>
        <p:nvSpPr>
          <p:cNvPr id="14" name="Rectangle 13">
            <a:extLst>
              <a:ext uri="{FF2B5EF4-FFF2-40B4-BE49-F238E27FC236}">
                <a16:creationId xmlns:a16="http://schemas.microsoft.com/office/drawing/2014/main" id="{29DBB6E8-D754-4E9B-8216-138971C66F30}"/>
              </a:ext>
            </a:extLst>
          </p:cNvPr>
          <p:cNvSpPr/>
          <p:nvPr/>
        </p:nvSpPr>
        <p:spPr>
          <a:xfrm>
            <a:off x="3230528" y="2852489"/>
            <a:ext cx="1855211" cy="1137440"/>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Data collection from various sources</a:t>
            </a:r>
            <a:endParaRPr lang="hr-HR" sz="16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0114EC4-8EF2-40E9-A968-AE01AD85438A}"/>
              </a:ext>
            </a:extLst>
          </p:cNvPr>
          <p:cNvSpPr/>
          <p:nvPr/>
        </p:nvSpPr>
        <p:spPr>
          <a:xfrm>
            <a:off x="7015682" y="2852489"/>
            <a:ext cx="1793683" cy="1137440"/>
          </a:xfrm>
          <a:prstGeom prst="rect">
            <a:avLst/>
          </a:prstGeom>
          <a:solidFill>
            <a:srgbClr val="B04C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latin typeface="Arial" panose="020B0604020202020204" pitchFamily="34" charset="0"/>
                <a:cs typeface="Arial" panose="020B0604020202020204" pitchFamily="34" charset="0"/>
              </a:rPr>
              <a:t>Strong emphasis on analysis and reporting</a:t>
            </a:r>
            <a:endParaRPr lang="hr-HR" sz="16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5D690EC-A879-4761-BA5A-D1DE0F16956F}"/>
              </a:ext>
            </a:extLst>
          </p:cNvPr>
          <p:cNvSpPr/>
          <p:nvPr/>
        </p:nvSpPr>
        <p:spPr>
          <a:xfrm>
            <a:off x="5123105" y="2852489"/>
            <a:ext cx="1855211" cy="1137440"/>
          </a:xfrm>
          <a:prstGeom prst="rect">
            <a:avLst/>
          </a:prstGeom>
          <a:solidFill>
            <a:srgbClr val="E9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source of truth</a:t>
            </a:r>
            <a:endParaRPr kumimoji="0" lang="hr-HR"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540D1F0F-3A4F-CAFD-D58C-649A66852DAC}"/>
              </a:ext>
            </a:extLst>
          </p:cNvPr>
          <p:cNvSpPr txBox="1"/>
          <p:nvPr/>
        </p:nvSpPr>
        <p:spPr>
          <a:xfrm>
            <a:off x="3233826" y="943514"/>
            <a:ext cx="5522252" cy="153144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9875" indent="-269875">
              <a:lnSpc>
                <a:spcPct val="150000"/>
              </a:lnSpc>
              <a:buFont typeface="Courier New,monospace"/>
              <a:buChar char="o"/>
            </a:pPr>
            <a:r>
              <a:rPr lang="hr-HR" sz="1600" dirty="0">
                <a:cs typeface="Calibri"/>
              </a:rPr>
              <a:t>New </a:t>
            </a:r>
            <a:r>
              <a:rPr lang="hr-HR" sz="1600" err="1">
                <a:cs typeface="Calibri"/>
              </a:rPr>
              <a:t>Registers</a:t>
            </a:r>
            <a:r>
              <a:rPr lang="hr-HR" sz="1600" dirty="0">
                <a:cs typeface="Calibri"/>
              </a:rPr>
              <a:t> to </a:t>
            </a:r>
            <a:r>
              <a:rPr lang="hr-HR" sz="1600" err="1">
                <a:cs typeface="Calibri"/>
              </a:rPr>
              <a:t>be</a:t>
            </a:r>
            <a:r>
              <a:rPr lang="hr-HR" sz="1600" dirty="0">
                <a:cs typeface="Calibri"/>
              </a:rPr>
              <a:t> </a:t>
            </a:r>
            <a:r>
              <a:rPr lang="hr-HR" sz="1600" err="1">
                <a:cs typeface="Calibri"/>
              </a:rPr>
              <a:t>build</a:t>
            </a:r>
            <a:r>
              <a:rPr lang="hr-HR" sz="1600" dirty="0">
                <a:cs typeface="Calibri"/>
              </a:rPr>
              <a:t>: </a:t>
            </a:r>
            <a:endParaRPr lang="en-US" sz="1600">
              <a:cs typeface="Calibri"/>
            </a:endParaRPr>
          </a:p>
          <a:p>
            <a:pPr marL="342265" lvl="1">
              <a:lnSpc>
                <a:spcPct val="150000"/>
              </a:lnSpc>
            </a:pPr>
            <a:r>
              <a:rPr lang="hr-HR" sz="1600" b="1" dirty="0" err="1">
                <a:solidFill>
                  <a:srgbClr val="C00000"/>
                </a:solidFill>
                <a:cs typeface="Calibri"/>
              </a:rPr>
              <a:t>Enrollments</a:t>
            </a:r>
            <a:r>
              <a:rPr lang="hr-HR" sz="1600" b="1" dirty="0">
                <a:solidFill>
                  <a:srgbClr val="C00000"/>
                </a:solidFill>
                <a:cs typeface="Calibri"/>
              </a:rPr>
              <a:t>, </a:t>
            </a:r>
            <a:r>
              <a:rPr lang="hr-HR" sz="1600" b="1" dirty="0" err="1">
                <a:solidFill>
                  <a:srgbClr val="C00000"/>
                </a:solidFill>
                <a:cs typeface="Calibri"/>
              </a:rPr>
              <a:t>Students</a:t>
            </a:r>
            <a:r>
              <a:rPr lang="hr-HR" sz="1600" b="1" dirty="0">
                <a:solidFill>
                  <a:srgbClr val="C00000"/>
                </a:solidFill>
                <a:cs typeface="Calibri"/>
              </a:rPr>
              <a:t>, </a:t>
            </a:r>
            <a:r>
              <a:rPr lang="hr-HR" sz="1600" b="1" dirty="0" err="1">
                <a:solidFill>
                  <a:srgbClr val="C00000"/>
                </a:solidFill>
                <a:cs typeface="Calibri"/>
              </a:rPr>
              <a:t>Employees</a:t>
            </a:r>
            <a:r>
              <a:rPr lang="hr-HR" sz="1600" b="1" dirty="0">
                <a:solidFill>
                  <a:srgbClr val="C00000"/>
                </a:solidFill>
                <a:cs typeface="Calibri"/>
              </a:rPr>
              <a:t>, </a:t>
            </a:r>
            <a:r>
              <a:rPr lang="hr-HR" sz="1600" b="1" dirty="0" err="1">
                <a:solidFill>
                  <a:srgbClr val="C00000"/>
                </a:solidFill>
                <a:cs typeface="Calibri"/>
              </a:rPr>
              <a:t>Diplomas</a:t>
            </a:r>
            <a:endParaRPr lang="en-US" sz="1600" dirty="0" err="1">
              <a:solidFill>
                <a:srgbClr val="C00000"/>
              </a:solidFill>
              <a:cs typeface="Calibri"/>
            </a:endParaRPr>
          </a:p>
          <a:p>
            <a:pPr marL="269875" indent="-269875">
              <a:lnSpc>
                <a:spcPct val="150000"/>
              </a:lnSpc>
              <a:buFont typeface="Courier New,monospace"/>
              <a:buChar char="o"/>
            </a:pPr>
            <a:r>
              <a:rPr lang="hr-HR" sz="1600" dirty="0">
                <a:cs typeface="Calibri"/>
              </a:rPr>
              <a:t>A </a:t>
            </a:r>
            <a:r>
              <a:rPr lang="hr-HR" sz="1600" dirty="0" err="1">
                <a:cs typeface="Calibri"/>
              </a:rPr>
              <a:t>lot</a:t>
            </a:r>
            <a:r>
              <a:rPr lang="hr-HR" sz="1600" dirty="0">
                <a:cs typeface="Calibri"/>
              </a:rPr>
              <a:t> </a:t>
            </a:r>
            <a:r>
              <a:rPr lang="hr-HR" sz="1600" dirty="0" err="1">
                <a:cs typeface="Calibri"/>
              </a:rPr>
              <a:t>of</a:t>
            </a:r>
            <a:r>
              <a:rPr lang="hr-HR" sz="1600" dirty="0">
                <a:cs typeface="Calibri"/>
              </a:rPr>
              <a:t> </a:t>
            </a:r>
            <a:r>
              <a:rPr lang="hr-HR" sz="1600" dirty="0" err="1">
                <a:cs typeface="Calibri"/>
              </a:rPr>
              <a:t>work</a:t>
            </a:r>
            <a:r>
              <a:rPr lang="hr-HR" sz="1600" dirty="0">
                <a:cs typeface="Calibri"/>
              </a:rPr>
              <a:t> </a:t>
            </a:r>
            <a:r>
              <a:rPr lang="hr-HR" sz="1600" dirty="0" err="1">
                <a:cs typeface="Calibri"/>
              </a:rPr>
              <a:t>ahead</a:t>
            </a:r>
            <a:r>
              <a:rPr lang="hr-HR" sz="1600" dirty="0">
                <a:cs typeface="Calibri"/>
              </a:rPr>
              <a:t> </a:t>
            </a:r>
            <a:r>
              <a:rPr lang="hr-HR" sz="1600" dirty="0" err="1">
                <a:cs typeface="Calibri"/>
              </a:rPr>
              <a:t>of</a:t>
            </a:r>
            <a:r>
              <a:rPr lang="hr-HR" sz="1600" dirty="0">
                <a:cs typeface="Calibri"/>
              </a:rPr>
              <a:t> </a:t>
            </a:r>
            <a:r>
              <a:rPr lang="hr-HR" sz="1600" dirty="0" err="1">
                <a:cs typeface="Calibri"/>
              </a:rPr>
              <a:t>us</a:t>
            </a:r>
            <a:r>
              <a:rPr lang="hr-HR" sz="1600" dirty="0">
                <a:cs typeface="Calibri"/>
              </a:rPr>
              <a:t>, </a:t>
            </a:r>
            <a:r>
              <a:rPr lang="hr-HR" sz="1600" dirty="0" err="1">
                <a:cs typeface="Calibri"/>
              </a:rPr>
              <a:t>big</a:t>
            </a:r>
            <a:r>
              <a:rPr lang="hr-HR" sz="1600" dirty="0">
                <a:cs typeface="Calibri"/>
              </a:rPr>
              <a:t> </a:t>
            </a:r>
            <a:r>
              <a:rPr lang="hr-HR" sz="1600" dirty="0" err="1">
                <a:cs typeface="Calibri"/>
              </a:rPr>
              <a:t>impact</a:t>
            </a:r>
            <a:r>
              <a:rPr lang="hr-HR" sz="1600" dirty="0">
                <a:cs typeface="Calibri"/>
              </a:rPr>
              <a:t> on </a:t>
            </a:r>
            <a:r>
              <a:rPr lang="hr-HR" sz="1600" dirty="0" err="1">
                <a:cs typeface="Calibri"/>
              </a:rPr>
              <a:t>existing</a:t>
            </a:r>
            <a:r>
              <a:rPr lang="hr-HR" sz="1600" dirty="0">
                <a:cs typeface="Calibri"/>
              </a:rPr>
              <a:t> </a:t>
            </a:r>
            <a:r>
              <a:rPr lang="hr-HR" sz="1600" dirty="0" err="1">
                <a:cs typeface="Calibri"/>
              </a:rPr>
              <a:t>systems</a:t>
            </a:r>
            <a:r>
              <a:rPr lang="hr-HR" sz="1600" dirty="0">
                <a:cs typeface="Calibri"/>
              </a:rPr>
              <a:t> </a:t>
            </a:r>
            <a:endParaRPr lang="en-US" sz="1600" dirty="0">
              <a:cs typeface="Calibri"/>
            </a:endParaRPr>
          </a:p>
          <a:p>
            <a:pPr marL="269875" indent="-269875">
              <a:lnSpc>
                <a:spcPct val="150000"/>
              </a:lnSpc>
              <a:buFont typeface="Courier New,monospace"/>
              <a:buChar char="o"/>
            </a:pPr>
            <a:r>
              <a:rPr lang="hr-HR" sz="1600" err="1">
                <a:cs typeface="Calibri"/>
              </a:rPr>
              <a:t>Have</a:t>
            </a:r>
            <a:r>
              <a:rPr lang="hr-HR" sz="1600" dirty="0">
                <a:cs typeface="Calibri"/>
              </a:rPr>
              <a:t> </a:t>
            </a:r>
            <a:r>
              <a:rPr lang="hr-HR" sz="1600" err="1">
                <a:cs typeface="Calibri"/>
              </a:rPr>
              <a:t>in</a:t>
            </a:r>
            <a:r>
              <a:rPr lang="hr-HR" sz="1600" dirty="0">
                <a:cs typeface="Calibri"/>
              </a:rPr>
              <a:t> </a:t>
            </a:r>
            <a:r>
              <a:rPr lang="hr-HR" sz="1600" err="1">
                <a:cs typeface="Calibri"/>
              </a:rPr>
              <a:t>mind</a:t>
            </a:r>
            <a:r>
              <a:rPr lang="hr-HR" sz="1600" dirty="0">
                <a:cs typeface="Calibri"/>
              </a:rPr>
              <a:t> </a:t>
            </a:r>
            <a:r>
              <a:rPr lang="hr-HR" sz="1600" err="1">
                <a:cs typeface="Calibri"/>
              </a:rPr>
              <a:t>final</a:t>
            </a:r>
            <a:r>
              <a:rPr lang="hr-HR" sz="1600" dirty="0">
                <a:cs typeface="Calibri"/>
              </a:rPr>
              <a:t> </a:t>
            </a:r>
            <a:r>
              <a:rPr lang="hr-HR" sz="1600" err="1">
                <a:cs typeface="Calibri"/>
              </a:rPr>
              <a:t>goal</a:t>
            </a:r>
            <a:r>
              <a:rPr lang="hr-HR" sz="1600" dirty="0">
                <a:cs typeface="Calibri"/>
              </a:rPr>
              <a:t>, </a:t>
            </a:r>
            <a:r>
              <a:rPr lang="hr-HR" sz="1600" err="1">
                <a:cs typeface="Calibri"/>
              </a:rPr>
              <a:t>objective</a:t>
            </a:r>
            <a:r>
              <a:rPr lang="hr-HR" sz="1600" dirty="0">
                <a:cs typeface="Calibri"/>
              </a:rPr>
              <a:t> </a:t>
            </a:r>
            <a:r>
              <a:rPr lang="hr-HR" sz="1600" err="1">
                <a:cs typeface="Calibri"/>
              </a:rPr>
              <a:t>and</a:t>
            </a:r>
            <a:r>
              <a:rPr lang="hr-HR" sz="1600" dirty="0">
                <a:cs typeface="Calibri"/>
              </a:rPr>
              <a:t> </a:t>
            </a:r>
            <a:r>
              <a:rPr lang="hr-HR" sz="1600" err="1">
                <a:cs typeface="Calibri"/>
              </a:rPr>
              <a:t>vision</a:t>
            </a:r>
            <a:endParaRPr lang="en-US" sz="1600">
              <a:cs typeface="Calibri"/>
            </a:endParaRPr>
          </a:p>
        </p:txBody>
      </p:sp>
    </p:spTree>
    <p:extLst>
      <p:ext uri="{BB962C8B-B14F-4D97-AF65-F5344CB8AC3E}">
        <p14:creationId xmlns:p14="http://schemas.microsoft.com/office/powerpoint/2010/main" val="1998784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000" y="144000"/>
            <a:ext cx="7920000" cy="576000"/>
          </a:xfrm>
        </p:spPr>
        <p:txBody>
          <a:bodyPr>
            <a:normAutofit/>
          </a:bodyPr>
          <a:lstStyle/>
          <a:p>
            <a:r>
              <a:rPr lang="hr-HR" sz="2800">
                <a:effectLst>
                  <a:outerShdw blurRad="38100" dist="38100" dir="2700000" algn="tl">
                    <a:srgbClr val="000000">
                      <a:alpha val="43137"/>
                    </a:srgbClr>
                  </a:outerShdw>
                </a:effectLst>
              </a:rPr>
              <a:t>Questions and Comments?</a:t>
            </a:r>
            <a:endParaRPr lang="en-GB" sz="2800">
              <a:effectLst>
                <a:outerShdw blurRad="38100" dist="38100" dir="2700000" algn="tl">
                  <a:srgbClr val="000000">
                    <a:alpha val="43137"/>
                  </a:srgbClr>
                </a:outerShdw>
              </a:effectLst>
            </a:endParaRPr>
          </a:p>
        </p:txBody>
      </p:sp>
      <p:pic>
        <p:nvPicPr>
          <p:cNvPr id="7" name="Content Placeholder 6">
            <a:extLst>
              <a:ext uri="{FF2B5EF4-FFF2-40B4-BE49-F238E27FC236}">
                <a16:creationId xmlns:a16="http://schemas.microsoft.com/office/drawing/2014/main" id="{A2E541D6-440E-4F37-AA56-B5872F32CCD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23767" y="1178926"/>
            <a:ext cx="5133171" cy="3417830"/>
          </a:xfrm>
          <a:prstGeom prst="ellipse">
            <a:avLst/>
          </a:prstGeom>
          <a:ln>
            <a:noFill/>
          </a:ln>
          <a:effectLst>
            <a:softEdge rad="112500"/>
          </a:effectLst>
        </p:spPr>
      </p:pic>
    </p:spTree>
    <p:extLst>
      <p:ext uri="{BB962C8B-B14F-4D97-AF65-F5344CB8AC3E}">
        <p14:creationId xmlns:p14="http://schemas.microsoft.com/office/powerpoint/2010/main" val="412174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76C3BB3-5BD2-42FD-87C2-026AFC638908}"/>
              </a:ext>
            </a:extLst>
          </p:cNvPr>
          <p:cNvSpPr txBox="1">
            <a:spLocks/>
          </p:cNvSpPr>
          <p:nvPr/>
        </p:nvSpPr>
        <p:spPr>
          <a:xfrm>
            <a:off x="1295400" y="2112147"/>
            <a:ext cx="6858000" cy="759391"/>
          </a:xfrm>
          <a:prstGeom prst="rect">
            <a:avLst/>
          </a:prstGeom>
        </p:spPr>
        <p:txBody>
          <a:bodyPr vert="horz" lIns="91440" tIns="45720" rIns="91440" bIns="45720" rtlCol="0">
            <a:normAutofit/>
          </a:bodyPr>
          <a:lstStyle>
            <a:lvl1pPr marL="0" indent="0" algn="ctr" defTabSz="514337" rtl="0" eaLnBrk="1" latinLnBrk="0" hangingPunct="1">
              <a:lnSpc>
                <a:spcPct val="90000"/>
              </a:lnSpc>
              <a:spcBef>
                <a:spcPts val="563"/>
              </a:spcBef>
              <a:buClr>
                <a:srgbClr val="CC3C0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69" indent="0" algn="ctr" defTabSz="514337" rtl="0" eaLnBrk="1" latinLnBrk="0" hangingPunct="1">
              <a:lnSpc>
                <a:spcPct val="90000"/>
              </a:lnSpc>
              <a:spcBef>
                <a:spcPts val="281"/>
              </a:spcBef>
              <a:buClr>
                <a:srgbClr val="CC3C00"/>
              </a:buClr>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37" indent="0" algn="ctr" defTabSz="514337" rtl="0" eaLnBrk="1" latinLnBrk="0" hangingPunct="1">
              <a:lnSpc>
                <a:spcPct val="90000"/>
              </a:lnSpc>
              <a:spcBef>
                <a:spcPts val="281"/>
              </a:spcBef>
              <a:buClr>
                <a:srgbClr val="CC3C00"/>
              </a:buClr>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771506"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675"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43"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11"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180"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349"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spcBef>
                <a:spcPts val="750"/>
              </a:spcBef>
            </a:pPr>
            <a:r>
              <a:rPr lang="hr-HR">
                <a:hlinkClick r:id="rId2"/>
              </a:rPr>
              <a:t>Nadza.Milanovic@srce.hr</a:t>
            </a:r>
            <a:r>
              <a:rPr lang="hr-HR"/>
              <a:t> </a:t>
            </a:r>
          </a:p>
          <a:p>
            <a:pPr>
              <a:spcBef>
                <a:spcPts val="750"/>
              </a:spcBef>
            </a:pPr>
            <a:r>
              <a:rPr lang="hr-HR">
                <a:hlinkClick r:id="rId3"/>
              </a:rPr>
              <a:t>Matija.Kranjcina@srce.hr</a:t>
            </a:r>
            <a:r>
              <a:rPr lang="hr-HR"/>
              <a:t> </a:t>
            </a:r>
            <a:endParaRPr lang="hr-HR" dirty="0"/>
          </a:p>
        </p:txBody>
      </p:sp>
      <p:sp>
        <p:nvSpPr>
          <p:cNvPr id="9" name="Title 1">
            <a:extLst>
              <a:ext uri="{FF2B5EF4-FFF2-40B4-BE49-F238E27FC236}">
                <a16:creationId xmlns:a16="http://schemas.microsoft.com/office/drawing/2014/main" id="{579BF275-CE19-4D44-B56C-EBA62819A9A4}"/>
              </a:ext>
            </a:extLst>
          </p:cNvPr>
          <p:cNvSpPr txBox="1">
            <a:spLocks/>
          </p:cNvSpPr>
          <p:nvPr/>
        </p:nvSpPr>
        <p:spPr>
          <a:xfrm>
            <a:off x="1295400" y="525314"/>
            <a:ext cx="6858000" cy="1376581"/>
          </a:xfrm>
          <a:prstGeom prst="rect">
            <a:avLst/>
          </a:prstGeom>
        </p:spPr>
        <p:txBody>
          <a:bodyPr vert="horz" lIns="91440" tIns="45720" rIns="91440" bIns="45720" rtlCol="0" anchor="b">
            <a:normAutofit/>
          </a:bodyPr>
          <a:lstStyle>
            <a:lvl1pPr algn="ctr"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hr-HR" sz="2800">
                <a:effectLst>
                  <a:outerShdw blurRad="38100" dist="38100" dir="2700000" algn="tl">
                    <a:srgbClr val="000000">
                      <a:alpha val="43137"/>
                    </a:srgbClr>
                  </a:outerShdw>
                </a:effectLst>
                <a:latin typeface="Arial"/>
                <a:cs typeface="Arial"/>
              </a:rPr>
              <a:t>Thank you!</a:t>
            </a:r>
            <a:endParaRPr lang="hr-HR" sz="2800" dirty="0">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217794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AEA04-052B-43DC-BACF-7662CB0FCB21}"/>
              </a:ext>
            </a:extLst>
          </p:cNvPr>
          <p:cNvSpPr>
            <a:spLocks noGrp="1"/>
          </p:cNvSpPr>
          <p:nvPr>
            <p:ph type="title"/>
          </p:nvPr>
        </p:nvSpPr>
        <p:spPr>
          <a:xfrm>
            <a:off x="628652" y="144000"/>
            <a:ext cx="7920000" cy="576000"/>
          </a:xfrm>
        </p:spPr>
        <p:txBody>
          <a:bodyPr/>
          <a:lstStyle/>
          <a:p>
            <a:r>
              <a:rPr lang="en-GB" sz="2800" dirty="0">
                <a:effectLst>
                  <a:outerShdw blurRad="38100" dist="38100" dir="2700000" algn="tl">
                    <a:srgbClr val="000000">
                      <a:alpha val="43137"/>
                    </a:srgbClr>
                  </a:outerShdw>
                </a:effectLst>
              </a:rPr>
              <a:t>Content</a:t>
            </a:r>
            <a:endParaRPr lang="en-GB"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1D80B10B-997D-4F79-955F-61474350FF18}"/>
              </a:ext>
            </a:extLst>
          </p:cNvPr>
          <p:cNvSpPr>
            <a:spLocks noGrp="1"/>
          </p:cNvSpPr>
          <p:nvPr>
            <p:ph sz="half" idx="1"/>
          </p:nvPr>
        </p:nvSpPr>
        <p:spPr>
          <a:xfrm>
            <a:off x="628652" y="720000"/>
            <a:ext cx="7091292" cy="3570927"/>
          </a:xfrm>
        </p:spPr>
        <p:txBody>
          <a:bodyPr>
            <a:normAutofit/>
          </a:bodyPr>
          <a:lstStyle/>
          <a:p>
            <a:pPr marL="0" indent="-180000">
              <a:lnSpc>
                <a:spcPct val="150000"/>
              </a:lnSpc>
              <a:spcBef>
                <a:spcPts val="0"/>
              </a:spcBef>
              <a:buSzPct val="120000"/>
              <a:buFont typeface="Wingdings" panose="05000000000000000000" pitchFamily="2" charset="2"/>
              <a:buChar char="§"/>
            </a:pPr>
            <a:r>
              <a:rPr lang="hr-HR" sz="2000" dirty="0"/>
              <a:t> </a:t>
            </a:r>
            <a:r>
              <a:rPr lang="en-GB" sz="2000" dirty="0"/>
              <a:t>Vision and Objective</a:t>
            </a:r>
          </a:p>
          <a:p>
            <a:pPr marL="0" indent="-180000">
              <a:lnSpc>
                <a:spcPct val="150000"/>
              </a:lnSpc>
              <a:spcBef>
                <a:spcPts val="0"/>
              </a:spcBef>
              <a:buSzPct val="120000"/>
              <a:buFont typeface="Wingdings" panose="05000000000000000000" pitchFamily="2" charset="2"/>
              <a:buChar char="§"/>
            </a:pPr>
            <a:r>
              <a:rPr lang="en-GB" sz="2000" dirty="0"/>
              <a:t> Information Landscape of a Higher Education in Croatia</a:t>
            </a:r>
          </a:p>
          <a:p>
            <a:pPr marL="0" indent="-180000">
              <a:lnSpc>
                <a:spcPct val="150000"/>
              </a:lnSpc>
              <a:spcBef>
                <a:spcPts val="0"/>
              </a:spcBef>
              <a:buSzPct val="120000"/>
              <a:buFont typeface="Wingdings" panose="05000000000000000000" pitchFamily="2" charset="2"/>
              <a:buChar char="§"/>
            </a:pPr>
            <a:r>
              <a:rPr lang="en-GB" sz="2000" dirty="0"/>
              <a:t> System Design</a:t>
            </a:r>
          </a:p>
          <a:p>
            <a:pPr marL="0" indent="-180000">
              <a:lnSpc>
                <a:spcPct val="150000"/>
              </a:lnSpc>
              <a:spcBef>
                <a:spcPts val="0"/>
              </a:spcBef>
              <a:buSzPct val="120000"/>
              <a:buFont typeface="Wingdings" panose="05000000000000000000" pitchFamily="2" charset="2"/>
              <a:buChar char="§"/>
            </a:pPr>
            <a:r>
              <a:rPr lang="en-GB" sz="2000" dirty="0"/>
              <a:t> Development approach	</a:t>
            </a:r>
          </a:p>
          <a:p>
            <a:pPr marL="0" indent="-180000">
              <a:lnSpc>
                <a:spcPct val="150000"/>
              </a:lnSpc>
              <a:spcBef>
                <a:spcPts val="0"/>
              </a:spcBef>
              <a:buSzPct val="120000"/>
              <a:buFont typeface="Wingdings" panose="05000000000000000000" pitchFamily="2" charset="2"/>
              <a:buChar char="§"/>
            </a:pPr>
            <a:r>
              <a:rPr lang="en-GB" sz="2000" dirty="0"/>
              <a:t> Conclusion</a:t>
            </a:r>
          </a:p>
        </p:txBody>
      </p:sp>
      <p:sp>
        <p:nvSpPr>
          <p:cNvPr id="3" name="Slide Number Placeholder 2">
            <a:extLst>
              <a:ext uri="{FF2B5EF4-FFF2-40B4-BE49-F238E27FC236}">
                <a16:creationId xmlns:a16="http://schemas.microsoft.com/office/drawing/2014/main" id="{C446CCD9-A285-418E-A935-B2529CE6C291}"/>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2</a:t>
            </a:fld>
            <a:endParaRPr lang="hr-HR" dirty="0">
              <a:solidFill>
                <a:prstClr val="black">
                  <a:tint val="75000"/>
                </a:prstClr>
              </a:solidFill>
            </a:endParaRPr>
          </a:p>
        </p:txBody>
      </p:sp>
      <p:grpSp>
        <p:nvGrpSpPr>
          <p:cNvPr id="14" name="Group 13">
            <a:extLst>
              <a:ext uri="{FF2B5EF4-FFF2-40B4-BE49-F238E27FC236}">
                <a16:creationId xmlns:a16="http://schemas.microsoft.com/office/drawing/2014/main" id="{8D0D7D12-57F0-474F-BA2D-B1549870A46D}"/>
              </a:ext>
            </a:extLst>
          </p:cNvPr>
          <p:cNvGrpSpPr/>
          <p:nvPr/>
        </p:nvGrpSpPr>
        <p:grpSpPr>
          <a:xfrm>
            <a:off x="3437513" y="1778268"/>
            <a:ext cx="3987340" cy="2859792"/>
            <a:chOff x="4710537" y="1285729"/>
            <a:chExt cx="3987340" cy="2859792"/>
          </a:xfrm>
        </p:grpSpPr>
        <p:pic>
          <p:nvPicPr>
            <p:cNvPr id="7" name="Content Placeholder 4">
              <a:extLst>
                <a:ext uri="{FF2B5EF4-FFF2-40B4-BE49-F238E27FC236}">
                  <a16:creationId xmlns:a16="http://schemas.microsoft.com/office/drawing/2014/main" id="{514AF17A-0E3E-4296-A77A-34EAD9CA83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75"/>
            <a:stretch/>
          </p:blipFill>
          <p:spPr>
            <a:xfrm>
              <a:off x="5696209" y="2163873"/>
              <a:ext cx="2248112" cy="1981648"/>
            </a:xfrm>
            <a:prstGeom prst="rect">
              <a:avLst/>
            </a:prstGeom>
          </p:spPr>
        </p:pic>
        <p:pic>
          <p:nvPicPr>
            <p:cNvPr id="8" name="Picture 7">
              <a:extLst>
                <a:ext uri="{FF2B5EF4-FFF2-40B4-BE49-F238E27FC236}">
                  <a16:creationId xmlns:a16="http://schemas.microsoft.com/office/drawing/2014/main" id="{EC14FC32-99F7-4F42-8725-C8473F5890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82" t="38618" r="48695" b="10515"/>
            <a:stretch/>
          </p:blipFill>
          <p:spPr>
            <a:xfrm rot="20951441">
              <a:off x="5600844" y="1746346"/>
              <a:ext cx="436970" cy="462548"/>
            </a:xfrm>
            <a:prstGeom prst="rect">
              <a:avLst/>
            </a:prstGeom>
          </p:spPr>
        </p:pic>
        <p:pic>
          <p:nvPicPr>
            <p:cNvPr id="9" name="Picture 8">
              <a:extLst>
                <a:ext uri="{FF2B5EF4-FFF2-40B4-BE49-F238E27FC236}">
                  <a16:creationId xmlns:a16="http://schemas.microsoft.com/office/drawing/2014/main" id="{F3C9AE0E-6AC8-4502-9DE8-DC5BF8CF95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19" t="36215" r="27595"/>
            <a:stretch/>
          </p:blipFill>
          <p:spPr>
            <a:xfrm>
              <a:off x="7732988" y="1675279"/>
              <a:ext cx="964889" cy="779099"/>
            </a:xfrm>
            <a:prstGeom prst="rect">
              <a:avLst/>
            </a:prstGeom>
          </p:spPr>
        </p:pic>
        <p:pic>
          <p:nvPicPr>
            <p:cNvPr id="10" name="Picture 9">
              <a:extLst>
                <a:ext uri="{FF2B5EF4-FFF2-40B4-BE49-F238E27FC236}">
                  <a16:creationId xmlns:a16="http://schemas.microsoft.com/office/drawing/2014/main" id="{80B7358C-D5C5-4E6B-AB3B-5CDA56EB86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712" t="39360" r="29577" b="21159"/>
            <a:stretch/>
          </p:blipFill>
          <p:spPr>
            <a:xfrm>
              <a:off x="4710537" y="2282631"/>
              <a:ext cx="929699" cy="664951"/>
            </a:xfrm>
            <a:prstGeom prst="rect">
              <a:avLst/>
            </a:prstGeom>
          </p:spPr>
        </p:pic>
        <p:pic>
          <p:nvPicPr>
            <p:cNvPr id="11" name="Picture 10">
              <a:extLst>
                <a:ext uri="{FF2B5EF4-FFF2-40B4-BE49-F238E27FC236}">
                  <a16:creationId xmlns:a16="http://schemas.microsoft.com/office/drawing/2014/main" id="{78D66075-2349-4FEA-8290-20F05883416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367" b="12812"/>
            <a:stretch/>
          </p:blipFill>
          <p:spPr>
            <a:xfrm>
              <a:off x="6169941" y="1285729"/>
              <a:ext cx="1397651" cy="779099"/>
            </a:xfrm>
            <a:prstGeom prst="rect">
              <a:avLst/>
            </a:prstGeom>
          </p:spPr>
        </p:pic>
      </p:grpSp>
    </p:spTree>
    <p:extLst>
      <p:ext uri="{BB962C8B-B14F-4D97-AF65-F5344CB8AC3E}">
        <p14:creationId xmlns:p14="http://schemas.microsoft.com/office/powerpoint/2010/main" val="107700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628650" y="85437"/>
            <a:ext cx="8358188" cy="807073"/>
          </a:xfrm>
          <a:prstGeom prst="rect">
            <a:avLst/>
          </a:prstGeom>
        </p:spPr>
        <p:txBody>
          <a:bodyPr/>
          <a:lstStyle>
            <a:lvl1pPr algn="l" defTabSz="514350"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a:lstStyle>
          <a:p>
            <a:r>
              <a:rPr lang="en-US" altLang="en-US" sz="2800">
                <a:effectLst>
                  <a:outerShdw blurRad="38100" dist="38100" dir="2700000" algn="tl">
                    <a:srgbClr val="000000">
                      <a:alpha val="43137"/>
                    </a:srgbClr>
                  </a:outerShdw>
                </a:effectLst>
                <a:sym typeface="+mn-ea"/>
              </a:rPr>
              <a:t>University Computing </a:t>
            </a:r>
            <a:endParaRPr lang="hr-HR" altLang="en-US" sz="2800">
              <a:effectLst>
                <a:outerShdw blurRad="38100" dist="38100" dir="2700000" algn="tl">
                  <a:srgbClr val="000000">
                    <a:alpha val="43137"/>
                  </a:srgbClr>
                </a:outerShdw>
              </a:effectLst>
              <a:sym typeface="+mn-ea"/>
            </a:endParaRPr>
          </a:p>
          <a:p>
            <a:r>
              <a:rPr lang="en-US" altLang="en-US" sz="2800">
                <a:effectLst>
                  <a:outerShdw blurRad="38100" dist="38100" dir="2700000" algn="tl">
                    <a:srgbClr val="000000">
                      <a:alpha val="43137"/>
                    </a:srgbClr>
                  </a:outerShdw>
                </a:effectLst>
                <a:sym typeface="+mn-ea"/>
              </a:rPr>
              <a:t>Centre - Srce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771" y="126548"/>
            <a:ext cx="1073848" cy="771719"/>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925" y="124083"/>
            <a:ext cx="1160913" cy="774184"/>
          </a:xfrm>
          <a:prstGeom prst="rect">
            <a:avLst/>
          </a:prstGeom>
          <a:ln>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563" y="124084"/>
            <a:ext cx="1163097" cy="774184"/>
          </a:xfrm>
          <a:prstGeom prst="rect">
            <a:avLst/>
          </a:prstGeom>
          <a:ln>
            <a:solidFill>
              <a:schemeClr val="tx1"/>
            </a:solidFill>
          </a:ln>
        </p:spPr>
      </p:pic>
      <p:sp>
        <p:nvSpPr>
          <p:cNvPr id="17" name="Content Placeholder 2"/>
          <p:cNvSpPr txBox="1"/>
          <p:nvPr/>
        </p:nvSpPr>
        <p:spPr>
          <a:xfrm>
            <a:off x="628650" y="1163781"/>
            <a:ext cx="7886700" cy="3468543"/>
          </a:xfrm>
          <a:prstGeom prst="rect">
            <a:avLst/>
          </a:prstGeom>
        </p:spPr>
        <p:txBody>
          <a:bodyPr/>
          <a:lstStyle>
            <a:lvl1pPr marL="128270" indent="-128270" algn="l" defTabSz="514350" rtl="0" eaLnBrk="1" latinLnBrk="0" hangingPunct="1">
              <a:lnSpc>
                <a:spcPct val="90000"/>
              </a:lnSpc>
              <a:spcBef>
                <a:spcPts val="565"/>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445" indent="-128270" algn="l" defTabSz="514350" rtl="0" eaLnBrk="1" latinLnBrk="0" hangingPunct="1">
              <a:lnSpc>
                <a:spcPct val="90000"/>
              </a:lnSpc>
              <a:spcBef>
                <a:spcPts val="280"/>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620" indent="-128270" algn="l" defTabSz="514350" rtl="0" eaLnBrk="1" latinLnBrk="0" hangingPunct="1">
              <a:lnSpc>
                <a:spcPct val="90000"/>
              </a:lnSpc>
              <a:spcBef>
                <a:spcPts val="280"/>
              </a:spcBef>
              <a:buClr>
                <a:srgbClr val="CC3C00"/>
              </a:buClr>
              <a:buFont typeface="Arial" panose="020B0604020202020204" pitchFamily="34" charset="0"/>
              <a:buChar char="•"/>
              <a:defRPr sz="1015" kern="1200">
                <a:solidFill>
                  <a:schemeClr val="tx1"/>
                </a:solidFill>
                <a:latin typeface="Arial" panose="020B0604020202020204" pitchFamily="34" charset="0"/>
                <a:ea typeface="+mn-ea"/>
                <a:cs typeface="Arial" panose="020B0604020202020204" pitchFamily="34" charset="0"/>
              </a:defRPr>
            </a:lvl3pPr>
            <a:lvl4pPr marL="899795" indent="-128270" algn="l" defTabSz="514350" rtl="0" eaLnBrk="1" latinLnBrk="0" hangingPunct="1">
              <a:lnSpc>
                <a:spcPct val="90000"/>
              </a:lnSpc>
              <a:spcBef>
                <a:spcPts val="280"/>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6970" indent="-128270" algn="l" defTabSz="514350" rtl="0" eaLnBrk="1" latinLnBrk="0" hangingPunct="1">
              <a:lnSpc>
                <a:spcPct val="90000"/>
              </a:lnSpc>
              <a:spcBef>
                <a:spcPts val="280"/>
              </a:spcBef>
              <a:buClr>
                <a:srgbClr val="CC3C00"/>
              </a:buClr>
              <a:buFont typeface="Arial" panose="020B0604020202020204" pitchFamily="34" charset="0"/>
              <a:buChar char="•"/>
              <a:defRPr sz="790" kern="1200">
                <a:solidFill>
                  <a:schemeClr val="tx1"/>
                </a:solidFill>
                <a:latin typeface="Arial" panose="020B0604020202020204" pitchFamily="34" charset="0"/>
                <a:ea typeface="+mn-ea"/>
                <a:cs typeface="Arial" panose="020B0604020202020204" pitchFamily="34" charset="0"/>
              </a:defRPr>
            </a:lvl5pPr>
            <a:lvl6pPr marL="141414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r>
              <a:rPr lang="en-US" altLang="en-US" sz="1600"/>
              <a:t>founded in 1971, part of the University of Zagreb</a:t>
            </a:r>
            <a:endParaRPr lang="en-US" sz="1600"/>
          </a:p>
          <a:p>
            <a:r>
              <a:rPr lang="en-US" sz="1600"/>
              <a:t>is heart of Croatian academic and research e-infrastructure</a:t>
            </a:r>
          </a:p>
          <a:p>
            <a:r>
              <a:rPr lang="en-US" sz="1600"/>
              <a:t>is one of the key subjects in planning, designing, construction and maintenance of the advanced computing, communication and information systems and services for A&amp;R community in HR</a:t>
            </a:r>
          </a:p>
          <a:p>
            <a:r>
              <a:rPr lang="en-US" sz="1600"/>
              <a:t>ensures connection of Croatian A&amp;R e-infrastructure with related European and global e-infrastructures</a:t>
            </a:r>
          </a:p>
          <a:p>
            <a:r>
              <a:rPr lang="en-US" sz="1600"/>
              <a:t>provides consulting, expert and educational support in the field of ICT to all subjects of the academic and research community</a:t>
            </a:r>
          </a:p>
          <a:p>
            <a:r>
              <a:rPr lang="en-US" sz="1600"/>
              <a:t>promotes, fosters and supports innovative usage of ICT in education and </a:t>
            </a:r>
            <a:r>
              <a:rPr lang="en-US" sz="1600" err="1"/>
              <a:t>research</a:t>
            </a:r>
          </a:p>
          <a:p>
            <a:r>
              <a:rPr lang="en-US" altLang="en-US" sz="1600" err="1"/>
              <a:t>~160 employees</a:t>
            </a:r>
          </a:p>
          <a:p>
            <a:r>
              <a:rPr lang="en-US" altLang="en-US" sz="1600" err="1"/>
              <a:t>2 data centers</a:t>
            </a:r>
            <a:r>
              <a:rPr lang="en-US" sz="1600"/>
              <a:t> </a:t>
            </a:r>
          </a:p>
          <a:p>
            <a:endParaRPr lang="en-US" sz="1600"/>
          </a:p>
        </p:txBody>
      </p:sp>
      <p:sp>
        <p:nvSpPr>
          <p:cNvPr id="2" name="Slide Number Placeholder 1">
            <a:extLst>
              <a:ext uri="{FF2B5EF4-FFF2-40B4-BE49-F238E27FC236}">
                <a16:creationId xmlns:a16="http://schemas.microsoft.com/office/drawing/2014/main" id="{E98BD62F-54B8-4A9B-B8BD-D544F3B022EC}"/>
              </a:ext>
            </a:extLst>
          </p:cNvPr>
          <p:cNvSpPr>
            <a:spLocks noGrp="1"/>
          </p:cNvSpPr>
          <p:nvPr>
            <p:ph type="sldNum" sz="quarter" idx="12"/>
          </p:nvPr>
        </p:nvSpPr>
        <p:spPr/>
        <p:txBody>
          <a:bodyPr/>
          <a:lstStyle/>
          <a:p>
            <a:fld id="{8F875A55-2F1E-4FC3-883D-C1990A1E687D}" type="slidenum">
              <a:rPr lang="hr-HR" smtClean="0"/>
              <a:t>20</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E4DFA-8028-D7FF-49D8-DA586146EC11}"/>
              </a:ext>
            </a:extLst>
          </p:cNvPr>
          <p:cNvSpPr>
            <a:spLocks noGrp="1"/>
          </p:cNvSpPr>
          <p:nvPr>
            <p:ph sz="half" idx="1"/>
          </p:nvPr>
        </p:nvSpPr>
        <p:spPr>
          <a:xfrm>
            <a:off x="628650" y="841109"/>
            <a:ext cx="7846176" cy="3838015"/>
          </a:xfrm>
          <a:noFill/>
        </p:spPr>
        <p:txBody>
          <a:bodyPr vert="horz" lIns="68580" tIns="34290" rIns="68580" bIns="34290" rtlCol="0" anchor="t">
            <a:normAutofit/>
          </a:bodyPr>
          <a:lstStyle/>
          <a:p>
            <a:pPr marL="170974" indent="-170974">
              <a:buFont typeface="Wingdings" panose="020B0604020202020204" pitchFamily="34" charset="0"/>
              <a:buChar char="§"/>
            </a:pPr>
            <a:r>
              <a:rPr lang="en-GB" sz="1800">
                <a:latin typeface="Arial"/>
                <a:cs typeface="Arial"/>
              </a:rPr>
              <a:t>Investment: </a:t>
            </a:r>
            <a:r>
              <a:rPr lang="en-GB" sz="1800" b="1">
                <a:solidFill>
                  <a:srgbClr val="C00000"/>
                </a:solidFill>
                <a:latin typeface="Arial"/>
                <a:cs typeface="Arial"/>
              </a:rPr>
              <a:t>Digital transformation of higher education</a:t>
            </a:r>
          </a:p>
          <a:p>
            <a:pPr marL="170974" indent="-170974">
              <a:buFont typeface="Wingdings" panose="020B0604020202020204" pitchFamily="34" charset="0"/>
              <a:buChar char="§"/>
            </a:pPr>
            <a:r>
              <a:rPr lang="en-GB" sz="1800">
                <a:latin typeface="Arial"/>
                <a:cs typeface="Arial"/>
              </a:rPr>
              <a:t>Investment holder: Ministry of Science and Education</a:t>
            </a:r>
          </a:p>
          <a:p>
            <a:pPr marL="170974" indent="-170974">
              <a:buFont typeface="Wingdings" panose="020B0604020202020204" pitchFamily="34" charset="0"/>
              <a:buChar char="§"/>
            </a:pPr>
            <a:r>
              <a:rPr lang="en-GB" sz="1800">
                <a:latin typeface="Arial"/>
                <a:cs typeface="Arial"/>
              </a:rPr>
              <a:t>Project </a:t>
            </a:r>
            <a:r>
              <a:rPr lang="hr-HR" sz="1800">
                <a:latin typeface="Arial"/>
                <a:cs typeface="Arial"/>
              </a:rPr>
              <a:t>coordinator</a:t>
            </a:r>
            <a:r>
              <a:rPr lang="en-GB" sz="1800">
                <a:latin typeface="Arial"/>
                <a:cs typeface="Arial"/>
              </a:rPr>
              <a:t>: Croatian Academic and Research Network - CARNET</a:t>
            </a:r>
          </a:p>
          <a:p>
            <a:pPr marL="170974" indent="-170974">
              <a:buFont typeface="Wingdings" panose="020B0604020202020204" pitchFamily="34" charset="0"/>
              <a:buChar char="§"/>
            </a:pPr>
            <a:r>
              <a:rPr lang="en-GB" sz="1800">
                <a:latin typeface="Arial"/>
                <a:cs typeface="Arial"/>
              </a:rPr>
              <a:t>Project value: 84 million euros</a:t>
            </a:r>
          </a:p>
          <a:p>
            <a:pPr marL="170974" indent="-170974">
              <a:buFont typeface="Wingdings" panose="020B0604020202020204" pitchFamily="34" charset="0"/>
              <a:buChar char="§"/>
            </a:pPr>
            <a:r>
              <a:rPr lang="en-GB" sz="1800">
                <a:latin typeface="Arial"/>
                <a:cs typeface="Arial"/>
              </a:rPr>
              <a:t>Implementation period: 1.3.2022. - 31.12.2025.</a:t>
            </a:r>
          </a:p>
          <a:p>
            <a:pPr marL="170974" indent="-170974">
              <a:buFont typeface="Wingdings" panose="020B0604020202020204" pitchFamily="34" charset="0"/>
              <a:buChar char="§"/>
            </a:pPr>
            <a:r>
              <a:rPr lang="en-GB" sz="1800">
                <a:latin typeface="Arial"/>
                <a:cs typeface="Arial"/>
              </a:rPr>
              <a:t>Partners:</a:t>
            </a:r>
          </a:p>
          <a:p>
            <a:pPr marL="428142" lvl="1" indent="-170974">
              <a:buFont typeface="Wingdings" panose="020B0604020202020204" pitchFamily="34" charset="0"/>
              <a:buChar char="§"/>
            </a:pPr>
            <a:r>
              <a:rPr lang="en-GB" sz="1800">
                <a:latin typeface="Arial"/>
                <a:cs typeface="Arial"/>
              </a:rPr>
              <a:t>University Computing Center (Srce)</a:t>
            </a:r>
          </a:p>
          <a:p>
            <a:pPr marL="428142" lvl="1" indent="-170974">
              <a:buFont typeface="Wingdings" panose="020B0604020202020204" pitchFamily="34" charset="0"/>
              <a:buChar char="§"/>
            </a:pPr>
            <a:r>
              <a:rPr lang="en-GB" sz="1800">
                <a:latin typeface="Arial"/>
                <a:cs typeface="Arial"/>
              </a:rPr>
              <a:t>Agency for Science and Higher Education (AZVO)</a:t>
            </a:r>
          </a:p>
          <a:p>
            <a:pPr marL="428142" lvl="1" indent="-170974">
              <a:buFont typeface="Wingdings" panose="020B0604020202020204" pitchFamily="34" charset="0"/>
              <a:buChar char="§"/>
            </a:pPr>
            <a:r>
              <a:rPr lang="en-GB" sz="1800">
                <a:latin typeface="Arial"/>
                <a:cs typeface="Arial"/>
              </a:rPr>
              <a:t>National University Library (NSK)</a:t>
            </a:r>
            <a:endParaRPr lang="en-US" sz="1800">
              <a:latin typeface="Arial"/>
              <a:cs typeface="Arial"/>
            </a:endParaRPr>
          </a:p>
        </p:txBody>
      </p:sp>
      <p:sp>
        <p:nvSpPr>
          <p:cNvPr id="4" name="Title 3">
            <a:extLst>
              <a:ext uri="{FF2B5EF4-FFF2-40B4-BE49-F238E27FC236}">
                <a16:creationId xmlns:a16="http://schemas.microsoft.com/office/drawing/2014/main" id="{87CE6BB4-A55A-7B32-B1EF-46290FE49A93}"/>
              </a:ext>
            </a:extLst>
          </p:cNvPr>
          <p:cNvSpPr>
            <a:spLocks noGrp="1"/>
          </p:cNvSpPr>
          <p:nvPr>
            <p:ph type="title"/>
          </p:nvPr>
        </p:nvSpPr>
        <p:spPr>
          <a:xfrm>
            <a:off x="628650" y="74190"/>
            <a:ext cx="7886700" cy="766919"/>
          </a:xfrm>
        </p:spPr>
        <p:txBody>
          <a:bodyPr>
            <a:normAutofit/>
          </a:bodyPr>
          <a:lstStyle/>
          <a:p>
            <a:r>
              <a:rPr lang="en-US" sz="2800">
                <a:effectLst>
                  <a:outerShdw blurRad="38100" dist="38100" dir="2700000" algn="tl">
                    <a:srgbClr val="000000">
                      <a:alpha val="43137"/>
                    </a:srgbClr>
                  </a:outerShdw>
                </a:effectLst>
                <a:latin typeface="Arial"/>
                <a:cs typeface="Arial"/>
              </a:rPr>
              <a:t>e-Sveučilišta</a:t>
            </a:r>
            <a:r>
              <a:rPr lang="hr-HR" sz="2800">
                <a:effectLst>
                  <a:outerShdw blurRad="38100" dist="38100" dir="2700000" algn="tl">
                    <a:srgbClr val="000000">
                      <a:alpha val="43137"/>
                    </a:srgbClr>
                  </a:outerShdw>
                </a:effectLst>
                <a:latin typeface="Arial"/>
                <a:cs typeface="Arial"/>
              </a:rPr>
              <a:t> Project</a:t>
            </a:r>
            <a:endParaRPr lang="en-US" sz="2800" err="1">
              <a:effectLst>
                <a:outerShdw blurRad="38100" dist="38100" dir="2700000" algn="tl">
                  <a:srgbClr val="000000">
                    <a:alpha val="43137"/>
                  </a:srgbClr>
                </a:outerShdw>
              </a:effectLst>
            </a:endParaRPr>
          </a:p>
        </p:txBody>
      </p:sp>
      <p:pic>
        <p:nvPicPr>
          <p:cNvPr id="7" name="Picture 7">
            <a:extLst>
              <a:ext uri="{FF2B5EF4-FFF2-40B4-BE49-F238E27FC236}">
                <a16:creationId xmlns:a16="http://schemas.microsoft.com/office/drawing/2014/main" id="{9DF16A39-1BB6-8A90-F280-ADACF09A70AB}"/>
              </a:ext>
            </a:extLst>
          </p:cNvPr>
          <p:cNvPicPr>
            <a:picLocks noChangeAspect="1"/>
          </p:cNvPicPr>
          <p:nvPr/>
        </p:nvPicPr>
        <p:blipFill>
          <a:blip r:embed="rId3"/>
          <a:stretch>
            <a:fillRect/>
          </a:stretch>
        </p:blipFill>
        <p:spPr>
          <a:xfrm>
            <a:off x="630624" y="3703104"/>
            <a:ext cx="2899247" cy="690493"/>
          </a:xfrm>
          <a:prstGeom prst="rect">
            <a:avLst/>
          </a:prstGeom>
        </p:spPr>
      </p:pic>
      <p:sp>
        <p:nvSpPr>
          <p:cNvPr id="8" name="TextBox 7">
            <a:extLst>
              <a:ext uri="{FF2B5EF4-FFF2-40B4-BE49-F238E27FC236}">
                <a16:creationId xmlns:a16="http://schemas.microsoft.com/office/drawing/2014/main" id="{906CD006-C7A4-195C-15B4-D734217BFCE5}"/>
              </a:ext>
            </a:extLst>
          </p:cNvPr>
          <p:cNvSpPr txBox="1"/>
          <p:nvPr/>
        </p:nvSpPr>
        <p:spPr>
          <a:xfrm>
            <a:off x="2954246" y="3748393"/>
            <a:ext cx="2558442"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a:ea typeface="+mn-lt"/>
                <a:cs typeface="+mn-lt"/>
              </a:rPr>
              <a:t>e-Sveučilišta </a:t>
            </a:r>
            <a:r>
              <a:rPr lang="hr-HR" sz="1050">
                <a:ea typeface="+mn-lt"/>
                <a:cs typeface="+mn-lt"/>
              </a:rPr>
              <a:t>project is funded from the N</a:t>
            </a:r>
            <a:r>
              <a:rPr lang="en-GB" sz="1050">
                <a:ea typeface="+mn-lt"/>
                <a:cs typeface="+mn-lt"/>
              </a:rPr>
              <a:t>ational recovery and resilience plan</a:t>
            </a:r>
            <a:endParaRPr lang="hr-HR" sz="1050">
              <a:ea typeface="+mn-lt"/>
              <a:cs typeface="+mn-lt"/>
            </a:endParaRPr>
          </a:p>
          <a:p>
            <a:pPr algn="ctr"/>
            <a:r>
              <a:rPr lang="en-US" sz="1050">
                <a:ea typeface="+mn-lt"/>
                <a:cs typeface="+mn-lt"/>
              </a:rPr>
              <a:t> 2021. – 2026.</a:t>
            </a:r>
            <a:r>
              <a:rPr lang="en-US" sz="1050">
                <a:cs typeface="Arial"/>
              </a:rPr>
              <a:t> </a:t>
            </a:r>
            <a:endParaRPr lang="en-US" sz="1013"/>
          </a:p>
        </p:txBody>
      </p:sp>
      <p:pic>
        <p:nvPicPr>
          <p:cNvPr id="3" name="Picture 4" descr="Icon&#10;&#10;Description automatically generated">
            <a:extLst>
              <a:ext uri="{FF2B5EF4-FFF2-40B4-BE49-F238E27FC236}">
                <a16:creationId xmlns:a16="http://schemas.microsoft.com/office/drawing/2014/main" id="{7F850CC5-AAE4-11B3-52A6-9793595B5299}"/>
              </a:ext>
            </a:extLst>
          </p:cNvPr>
          <p:cNvPicPr>
            <a:picLocks noChangeAspect="1"/>
          </p:cNvPicPr>
          <p:nvPr/>
        </p:nvPicPr>
        <p:blipFill>
          <a:blip r:embed="rId4"/>
          <a:stretch>
            <a:fillRect/>
          </a:stretch>
        </p:blipFill>
        <p:spPr>
          <a:xfrm>
            <a:off x="5945934" y="3817207"/>
            <a:ext cx="2623067" cy="302437"/>
          </a:xfrm>
          <a:prstGeom prst="rect">
            <a:avLst/>
          </a:prstGeom>
        </p:spPr>
      </p:pic>
      <p:sp>
        <p:nvSpPr>
          <p:cNvPr id="5" name="TextBox 4">
            <a:extLst>
              <a:ext uri="{FF2B5EF4-FFF2-40B4-BE49-F238E27FC236}">
                <a16:creationId xmlns:a16="http://schemas.microsoft.com/office/drawing/2014/main" id="{3C9D079B-CA9D-1868-DD17-0185CEE72FD9}"/>
              </a:ext>
            </a:extLst>
          </p:cNvPr>
          <p:cNvSpPr txBox="1"/>
          <p:nvPr/>
        </p:nvSpPr>
        <p:spPr>
          <a:xfrm>
            <a:off x="1887116" y="4476363"/>
            <a:ext cx="4961552" cy="1905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hr-HR" sz="788" i="1"/>
              <a:t>Content of this presentation is sole responsibility of the </a:t>
            </a:r>
            <a:r>
              <a:rPr lang="en-GB" sz="788" i="1"/>
              <a:t>University of Zagreb, University Computing Centre</a:t>
            </a:r>
            <a:endParaRPr lang="en-US" sz="788" i="1"/>
          </a:p>
        </p:txBody>
      </p:sp>
      <p:sp>
        <p:nvSpPr>
          <p:cNvPr id="6" name="Slide Number Placeholder 5">
            <a:extLst>
              <a:ext uri="{FF2B5EF4-FFF2-40B4-BE49-F238E27FC236}">
                <a16:creationId xmlns:a16="http://schemas.microsoft.com/office/drawing/2014/main" id="{C3236491-4E5A-4877-B68F-45FA6DB50B2D}"/>
              </a:ext>
            </a:extLst>
          </p:cNvPr>
          <p:cNvSpPr>
            <a:spLocks noGrp="1"/>
          </p:cNvSpPr>
          <p:nvPr>
            <p:ph type="sldNum" sz="quarter" idx="12"/>
          </p:nvPr>
        </p:nvSpPr>
        <p:spPr/>
        <p:txBody>
          <a:bodyPr/>
          <a:lstStyle/>
          <a:p>
            <a:fld id="{8F875A55-2F1E-4FC3-883D-C1990A1E687D}" type="slidenum">
              <a:rPr lang="hr-HR" smtClean="0"/>
              <a:t>21</a:t>
            </a:fld>
            <a:endParaRPr lang="hr-HR"/>
          </a:p>
        </p:txBody>
      </p:sp>
    </p:spTree>
    <p:extLst>
      <p:ext uri="{BB962C8B-B14F-4D97-AF65-F5344CB8AC3E}">
        <p14:creationId xmlns:p14="http://schemas.microsoft.com/office/powerpoint/2010/main" val="370880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0B8C7-54D8-4122-B8FA-19F61585480B}"/>
              </a:ext>
            </a:extLst>
          </p:cNvPr>
          <p:cNvSpPr>
            <a:spLocks noGrp="1"/>
          </p:cNvSpPr>
          <p:nvPr>
            <p:ph type="title"/>
          </p:nvPr>
        </p:nvSpPr>
        <p:spPr>
          <a:xfrm>
            <a:off x="628650" y="143999"/>
            <a:ext cx="7920000" cy="720000"/>
          </a:xfrm>
        </p:spPr>
        <p:txBody>
          <a:bodyPr>
            <a:noAutofit/>
          </a:bodyPr>
          <a:lstStyle/>
          <a:p>
            <a:r>
              <a:rPr lang="hr-HR" sz="2800" dirty="0" err="1">
                <a:solidFill>
                  <a:srgbClr val="C00000"/>
                </a:solidFill>
                <a:effectLst>
                  <a:outerShdw blurRad="38100" dist="38100" dir="2700000" algn="tl">
                    <a:srgbClr val="000000">
                      <a:alpha val="43137"/>
                    </a:srgbClr>
                  </a:outerShdw>
                </a:effectLst>
              </a:rPr>
              <a:t>Vision</a:t>
            </a:r>
            <a:br>
              <a:rPr lang="hr-HR" sz="2800">
                <a:solidFill>
                  <a:srgbClr val="C00000"/>
                </a:solidFill>
              </a:rPr>
            </a:br>
            <a:r>
              <a:rPr lang="hr-HR" sz="2000">
                <a:solidFill>
                  <a:schemeClr val="tx1"/>
                </a:solidFill>
              </a:rPr>
              <a:t>National information systems for science and higher education</a:t>
            </a:r>
          </a:p>
        </p:txBody>
      </p:sp>
      <p:sp>
        <p:nvSpPr>
          <p:cNvPr id="3" name="Content Placeholder 2">
            <a:extLst>
              <a:ext uri="{FF2B5EF4-FFF2-40B4-BE49-F238E27FC236}">
                <a16:creationId xmlns:a16="http://schemas.microsoft.com/office/drawing/2014/main" id="{0EC498DF-A324-485D-AD52-19C4FE6F2DEB}"/>
              </a:ext>
            </a:extLst>
          </p:cNvPr>
          <p:cNvSpPr>
            <a:spLocks noGrp="1"/>
          </p:cNvSpPr>
          <p:nvPr>
            <p:ph idx="1"/>
          </p:nvPr>
        </p:nvSpPr>
        <p:spPr>
          <a:xfrm>
            <a:off x="55506" y="4044352"/>
            <a:ext cx="3368847" cy="613636"/>
          </a:xfrm>
        </p:spPr>
        <p:txBody>
          <a:bodyPr>
            <a:normAutofit lnSpcReduction="10000"/>
          </a:bodyPr>
          <a:lstStyle/>
          <a:p>
            <a:pPr marL="0" indent="0">
              <a:buNone/>
            </a:pPr>
            <a:r>
              <a:rPr lang="hr-HR" sz="900"/>
              <a:t>CroRIS = Croatian Research Information System	</a:t>
            </a:r>
          </a:p>
          <a:p>
            <a:pPr marL="0" indent="0">
              <a:buNone/>
            </a:pPr>
            <a:r>
              <a:rPr lang="hr-HR" sz="900"/>
              <a:t>ISeVO = Information System for Higher Education Register</a:t>
            </a:r>
          </a:p>
          <a:p>
            <a:pPr marL="0" indent="0">
              <a:buNone/>
            </a:pPr>
            <a:r>
              <a:rPr lang="hr-HR" sz="900"/>
              <a:t>ISpPU = Information System for Monitoring Program Contracts</a:t>
            </a:r>
          </a:p>
        </p:txBody>
      </p:sp>
      <p:sp>
        <p:nvSpPr>
          <p:cNvPr id="7" name="Rectangle 6">
            <a:extLst>
              <a:ext uri="{FF2B5EF4-FFF2-40B4-BE49-F238E27FC236}">
                <a16:creationId xmlns:a16="http://schemas.microsoft.com/office/drawing/2014/main" id="{166F5ADC-FDB9-48B0-B80F-D22A0DCBDA44}"/>
              </a:ext>
            </a:extLst>
          </p:cNvPr>
          <p:cNvSpPr/>
          <p:nvPr/>
        </p:nvSpPr>
        <p:spPr>
          <a:xfrm>
            <a:off x="1559517" y="2835441"/>
            <a:ext cx="1864836" cy="544512"/>
          </a:xfrm>
          <a:prstGeom prst="rect">
            <a:avLst/>
          </a:prstGeom>
          <a:solidFill>
            <a:srgbClr val="DC5950"/>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hr-HR" sz="2000" b="1">
                <a:effectLst>
                  <a:outerShdw blurRad="38100" dist="38100" dir="2700000" algn="tl">
                    <a:srgbClr val="000000">
                      <a:alpha val="43137"/>
                    </a:srgbClr>
                  </a:outerShdw>
                </a:effectLst>
              </a:rPr>
              <a:t>CroRIS</a:t>
            </a:r>
          </a:p>
        </p:txBody>
      </p:sp>
      <p:sp>
        <p:nvSpPr>
          <p:cNvPr id="8" name="Rectangle 7">
            <a:extLst>
              <a:ext uri="{FF2B5EF4-FFF2-40B4-BE49-F238E27FC236}">
                <a16:creationId xmlns:a16="http://schemas.microsoft.com/office/drawing/2014/main" id="{C59505ED-B6FD-49C9-B1CA-3CDCC088C86D}"/>
              </a:ext>
            </a:extLst>
          </p:cNvPr>
          <p:cNvSpPr/>
          <p:nvPr/>
        </p:nvSpPr>
        <p:spPr>
          <a:xfrm>
            <a:off x="5501788" y="2832479"/>
            <a:ext cx="1864836" cy="544512"/>
          </a:xfrm>
          <a:prstGeom prst="rect">
            <a:avLst/>
          </a:prstGeom>
          <a:solidFill>
            <a:srgbClr val="ED1C24"/>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hr-HR" sz="2000" b="1">
                <a:effectLst>
                  <a:outerShdw blurRad="38100" dist="38100" dir="2700000" algn="tl">
                    <a:srgbClr val="000000">
                      <a:alpha val="43137"/>
                    </a:srgbClr>
                  </a:outerShdw>
                </a:effectLst>
              </a:rPr>
              <a:t>ISeVO</a:t>
            </a:r>
          </a:p>
        </p:txBody>
      </p:sp>
      <p:sp>
        <p:nvSpPr>
          <p:cNvPr id="9" name="Rectangle 8">
            <a:extLst>
              <a:ext uri="{FF2B5EF4-FFF2-40B4-BE49-F238E27FC236}">
                <a16:creationId xmlns:a16="http://schemas.microsoft.com/office/drawing/2014/main" id="{E839F23B-3893-42FD-AD10-9721FEEEEA47}"/>
              </a:ext>
            </a:extLst>
          </p:cNvPr>
          <p:cNvSpPr/>
          <p:nvPr/>
        </p:nvSpPr>
        <p:spPr>
          <a:xfrm>
            <a:off x="3834858" y="3798943"/>
            <a:ext cx="1301620" cy="463717"/>
          </a:xfrm>
          <a:prstGeom prst="rect">
            <a:avLst/>
          </a:prstGeom>
          <a:solidFill>
            <a:srgbClr val="ED1C24"/>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hr-HR" sz="2000" b="1" err="1">
                <a:effectLst>
                  <a:outerShdw blurRad="38100" dist="38100" dir="2700000" algn="tl">
                    <a:srgbClr val="000000">
                      <a:alpha val="43137"/>
                    </a:srgbClr>
                  </a:outerShdw>
                </a:effectLst>
              </a:rPr>
              <a:t>ISpPU</a:t>
            </a:r>
            <a:endParaRPr lang="hr-HR" sz="2000" b="1">
              <a:effectLst>
                <a:outerShdw blurRad="38100" dist="38100" dir="2700000" algn="tl">
                  <a:srgbClr val="000000">
                    <a:alpha val="43137"/>
                  </a:srgbClr>
                </a:outerShdw>
              </a:effectLst>
            </a:endParaRPr>
          </a:p>
        </p:txBody>
      </p:sp>
      <p:sp>
        <p:nvSpPr>
          <p:cNvPr id="17" name="Cloud 16">
            <a:extLst>
              <a:ext uri="{FF2B5EF4-FFF2-40B4-BE49-F238E27FC236}">
                <a16:creationId xmlns:a16="http://schemas.microsoft.com/office/drawing/2014/main" id="{7833514D-46B5-448C-AB71-1E673DC60322}"/>
              </a:ext>
            </a:extLst>
          </p:cNvPr>
          <p:cNvSpPr/>
          <p:nvPr/>
        </p:nvSpPr>
        <p:spPr>
          <a:xfrm>
            <a:off x="1176929" y="1099148"/>
            <a:ext cx="2587626" cy="1079520"/>
          </a:xfrm>
          <a:prstGeom prst="cloud">
            <a:avLst/>
          </a:prstGeom>
          <a:solidFill>
            <a:srgbClr val="B04C46"/>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effectLst>
                  <a:outerShdw blurRad="38100" dist="38100" dir="2700000" algn="tl">
                    <a:srgbClr val="000000">
                      <a:alpha val="43137"/>
                    </a:srgbClr>
                  </a:outerShdw>
                </a:effectLst>
              </a:rPr>
              <a:t>Various data sources about science</a:t>
            </a:r>
          </a:p>
        </p:txBody>
      </p:sp>
      <p:sp>
        <p:nvSpPr>
          <p:cNvPr id="18" name="Arrow: Left-Right 17">
            <a:extLst>
              <a:ext uri="{FF2B5EF4-FFF2-40B4-BE49-F238E27FC236}">
                <a16:creationId xmlns:a16="http://schemas.microsoft.com/office/drawing/2014/main" id="{8D57197D-E251-498D-8A47-8CAADEA6AC58}"/>
              </a:ext>
            </a:extLst>
          </p:cNvPr>
          <p:cNvSpPr/>
          <p:nvPr/>
        </p:nvSpPr>
        <p:spPr>
          <a:xfrm rot="5400000">
            <a:off x="2262242" y="2241381"/>
            <a:ext cx="459386" cy="489271"/>
          </a:xfrm>
          <a:prstGeom prst="leftRightArrow">
            <a:avLst>
              <a:gd name="adj1" fmla="val 50000"/>
              <a:gd name="adj2" fmla="val 26058"/>
            </a:avLst>
          </a:prstGeom>
          <a:solidFill>
            <a:srgbClr val="E8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sp>
        <p:nvSpPr>
          <p:cNvPr id="24" name="Cloud 23">
            <a:extLst>
              <a:ext uri="{FF2B5EF4-FFF2-40B4-BE49-F238E27FC236}">
                <a16:creationId xmlns:a16="http://schemas.microsoft.com/office/drawing/2014/main" id="{479E3CC9-2CEF-4C82-B76E-A8970D0EF80F}"/>
              </a:ext>
            </a:extLst>
          </p:cNvPr>
          <p:cNvSpPr/>
          <p:nvPr/>
        </p:nvSpPr>
        <p:spPr>
          <a:xfrm>
            <a:off x="5148522" y="1099148"/>
            <a:ext cx="2444211" cy="1079520"/>
          </a:xfrm>
          <a:prstGeom prst="cloud">
            <a:avLst/>
          </a:prstGeom>
          <a:solidFill>
            <a:srgbClr val="B04C46"/>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a:effectLst>
                  <a:outerShdw blurRad="38100" dist="38100" dir="2700000" algn="tl">
                    <a:srgbClr val="000000">
                      <a:alpha val="43137"/>
                    </a:srgbClr>
                  </a:outerShdw>
                </a:effectLst>
              </a:rPr>
              <a:t>Various data sources about higher education</a:t>
            </a:r>
          </a:p>
        </p:txBody>
      </p:sp>
      <p:sp>
        <p:nvSpPr>
          <p:cNvPr id="25" name="Arrow: Left-Right 24">
            <a:extLst>
              <a:ext uri="{FF2B5EF4-FFF2-40B4-BE49-F238E27FC236}">
                <a16:creationId xmlns:a16="http://schemas.microsoft.com/office/drawing/2014/main" id="{21A41076-A578-4265-9CA7-46C32D4E0183}"/>
              </a:ext>
            </a:extLst>
          </p:cNvPr>
          <p:cNvSpPr/>
          <p:nvPr/>
        </p:nvSpPr>
        <p:spPr>
          <a:xfrm>
            <a:off x="3772384" y="2968425"/>
            <a:ext cx="1381372" cy="282070"/>
          </a:xfrm>
          <a:prstGeom prst="leftRightArrow">
            <a:avLst>
              <a:gd name="adj1" fmla="val 50000"/>
              <a:gd name="adj2" fmla="val 26058"/>
            </a:avLst>
          </a:prstGeom>
          <a:solidFill>
            <a:srgbClr val="E8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sp>
        <p:nvSpPr>
          <p:cNvPr id="26" name="Arrow: Left-Right 25">
            <a:extLst>
              <a:ext uri="{FF2B5EF4-FFF2-40B4-BE49-F238E27FC236}">
                <a16:creationId xmlns:a16="http://schemas.microsoft.com/office/drawing/2014/main" id="{846543F4-2629-4E0B-9A1D-3D2FF8F6A703}"/>
              </a:ext>
            </a:extLst>
          </p:cNvPr>
          <p:cNvSpPr/>
          <p:nvPr/>
        </p:nvSpPr>
        <p:spPr>
          <a:xfrm rot="5400000">
            <a:off x="6204513" y="2226137"/>
            <a:ext cx="459386" cy="489271"/>
          </a:xfrm>
          <a:prstGeom prst="leftRightArrow">
            <a:avLst>
              <a:gd name="adj1" fmla="val 50000"/>
              <a:gd name="adj2" fmla="val 26058"/>
            </a:avLst>
          </a:prstGeom>
          <a:solidFill>
            <a:srgbClr val="E8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800"/>
          </a:p>
        </p:txBody>
      </p:sp>
      <p:sp>
        <p:nvSpPr>
          <p:cNvPr id="2" name="Arrow: Left-Up 1">
            <a:extLst>
              <a:ext uri="{FF2B5EF4-FFF2-40B4-BE49-F238E27FC236}">
                <a16:creationId xmlns:a16="http://schemas.microsoft.com/office/drawing/2014/main" id="{1AD30BC7-881F-49C5-8E30-216850AD46DF}"/>
              </a:ext>
            </a:extLst>
          </p:cNvPr>
          <p:cNvSpPr/>
          <p:nvPr/>
        </p:nvSpPr>
        <p:spPr>
          <a:xfrm rot="5400000">
            <a:off x="2866704" y="3383415"/>
            <a:ext cx="802019" cy="936000"/>
          </a:xfrm>
          <a:prstGeom prst="leftUpArrow">
            <a:avLst>
              <a:gd name="adj1" fmla="val 25000"/>
              <a:gd name="adj2" fmla="val 25000"/>
              <a:gd name="adj3" fmla="val 16358"/>
            </a:avLst>
          </a:prstGeom>
          <a:solidFill>
            <a:srgbClr val="E8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 name="Arrow: Left-Up 26">
            <a:extLst>
              <a:ext uri="{FF2B5EF4-FFF2-40B4-BE49-F238E27FC236}">
                <a16:creationId xmlns:a16="http://schemas.microsoft.com/office/drawing/2014/main" id="{3E7319DC-D88B-48FB-9C6C-5812874ED0CC}"/>
              </a:ext>
            </a:extLst>
          </p:cNvPr>
          <p:cNvSpPr/>
          <p:nvPr/>
        </p:nvSpPr>
        <p:spPr>
          <a:xfrm rot="16200000" flipH="1">
            <a:off x="5302610" y="3373252"/>
            <a:ext cx="802019" cy="936000"/>
          </a:xfrm>
          <a:prstGeom prst="leftUpArrow">
            <a:avLst>
              <a:gd name="adj1" fmla="val 25000"/>
              <a:gd name="adj2" fmla="val 25000"/>
              <a:gd name="adj3" fmla="val 16358"/>
            </a:avLst>
          </a:prstGeom>
          <a:solidFill>
            <a:srgbClr val="E8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6" name="Graphic 5" descr="Programmer">
            <a:extLst>
              <a:ext uri="{FF2B5EF4-FFF2-40B4-BE49-F238E27FC236}">
                <a16:creationId xmlns:a16="http://schemas.microsoft.com/office/drawing/2014/main" id="{6C7B0519-9418-4D24-82D1-B9017A30B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875114" y="2190237"/>
            <a:ext cx="301160" cy="301160"/>
          </a:xfrm>
          <a:prstGeom prst="rect">
            <a:avLst/>
          </a:prstGeom>
        </p:spPr>
      </p:pic>
      <p:pic>
        <p:nvPicPr>
          <p:cNvPr id="11" name="Graphic 10" descr="Scientist">
            <a:extLst>
              <a:ext uri="{FF2B5EF4-FFF2-40B4-BE49-F238E27FC236}">
                <a16:creationId xmlns:a16="http://schemas.microsoft.com/office/drawing/2014/main" id="{8FD12418-1C93-41EC-BD43-EB231C67EE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83448" y="1981757"/>
            <a:ext cx="301160" cy="301160"/>
          </a:xfrm>
          <a:prstGeom prst="rect">
            <a:avLst/>
          </a:prstGeom>
        </p:spPr>
      </p:pic>
      <p:pic>
        <p:nvPicPr>
          <p:cNvPr id="13" name="Graphic 12" descr="Atom">
            <a:extLst>
              <a:ext uri="{FF2B5EF4-FFF2-40B4-BE49-F238E27FC236}">
                <a16:creationId xmlns:a16="http://schemas.microsoft.com/office/drawing/2014/main" id="{671CF09B-E0D8-409F-963B-64C4795AEB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533614" y="2147819"/>
            <a:ext cx="301160" cy="301160"/>
          </a:xfrm>
          <a:prstGeom prst="rect">
            <a:avLst/>
          </a:prstGeom>
        </p:spPr>
      </p:pic>
      <p:pic>
        <p:nvPicPr>
          <p:cNvPr id="15" name="Graphic 14" descr="Diploma roll">
            <a:extLst>
              <a:ext uri="{FF2B5EF4-FFF2-40B4-BE49-F238E27FC236}">
                <a16:creationId xmlns:a16="http://schemas.microsoft.com/office/drawing/2014/main" id="{0AEDEB1F-0129-409D-95B6-62798B2678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96907" y="2087245"/>
            <a:ext cx="302400" cy="302400"/>
          </a:xfrm>
          <a:prstGeom prst="rect">
            <a:avLst/>
          </a:prstGeom>
        </p:spPr>
      </p:pic>
      <p:pic>
        <p:nvPicPr>
          <p:cNvPr id="19" name="Graphic 18" descr="Classroom">
            <a:extLst>
              <a:ext uri="{FF2B5EF4-FFF2-40B4-BE49-F238E27FC236}">
                <a16:creationId xmlns:a16="http://schemas.microsoft.com/office/drawing/2014/main" id="{0D8F93CD-E861-4CD0-A2E4-8023B542DF6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45501" y="2208665"/>
            <a:ext cx="302400" cy="302400"/>
          </a:xfrm>
          <a:prstGeom prst="rect">
            <a:avLst/>
          </a:prstGeom>
        </p:spPr>
      </p:pic>
      <p:pic>
        <p:nvPicPr>
          <p:cNvPr id="21" name="Graphic 20" descr="Schoolhouse">
            <a:extLst>
              <a:ext uri="{FF2B5EF4-FFF2-40B4-BE49-F238E27FC236}">
                <a16:creationId xmlns:a16="http://schemas.microsoft.com/office/drawing/2014/main" id="{CB13FE60-6184-4E6F-92CD-8247F7BB8EA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41533" y="1830557"/>
            <a:ext cx="302400" cy="302400"/>
          </a:xfrm>
          <a:prstGeom prst="rect">
            <a:avLst/>
          </a:prstGeom>
        </p:spPr>
      </p:pic>
      <p:sp>
        <p:nvSpPr>
          <p:cNvPr id="4" name="Slide Number Placeholder 3">
            <a:extLst>
              <a:ext uri="{FF2B5EF4-FFF2-40B4-BE49-F238E27FC236}">
                <a16:creationId xmlns:a16="http://schemas.microsoft.com/office/drawing/2014/main" id="{00B08827-13F9-4011-A1AC-B3ED5551EE0F}"/>
              </a:ext>
            </a:extLst>
          </p:cNvPr>
          <p:cNvSpPr>
            <a:spLocks noGrp="1"/>
          </p:cNvSpPr>
          <p:nvPr>
            <p:ph type="sldNum" sz="quarter" idx="12"/>
          </p:nvPr>
        </p:nvSpPr>
        <p:spPr/>
        <p:txBody>
          <a:bodyPr/>
          <a:lstStyle/>
          <a:p>
            <a:fld id="{8F875A55-2F1E-4FC3-883D-C1990A1E687D}" type="slidenum">
              <a:rPr lang="hr-HR" smtClean="0"/>
              <a:t>3</a:t>
            </a:fld>
            <a:endParaRPr lang="hr-HR"/>
          </a:p>
        </p:txBody>
      </p:sp>
    </p:spTree>
    <p:extLst>
      <p:ext uri="{BB962C8B-B14F-4D97-AF65-F5344CB8AC3E}">
        <p14:creationId xmlns:p14="http://schemas.microsoft.com/office/powerpoint/2010/main" val="300006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A1AE34-63FF-40DF-9E50-E582D67D2157}"/>
              </a:ext>
            </a:extLst>
          </p:cNvPr>
          <p:cNvSpPr/>
          <p:nvPr/>
        </p:nvSpPr>
        <p:spPr>
          <a:xfrm>
            <a:off x="0" y="0"/>
            <a:ext cx="4572000" cy="4630783"/>
          </a:xfrm>
          <a:prstGeom prst="rect">
            <a:avLst/>
          </a:prstGeom>
          <a:solidFill>
            <a:srgbClr val="F89C1D">
              <a:alpha val="50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D6B35A-19BF-4511-A16D-C445546A8817}"/>
              </a:ext>
            </a:extLst>
          </p:cNvPr>
          <p:cNvSpPr>
            <a:spLocks noGrp="1"/>
          </p:cNvSpPr>
          <p:nvPr>
            <p:ph type="title"/>
          </p:nvPr>
        </p:nvSpPr>
        <p:spPr>
          <a:xfrm>
            <a:off x="406583" y="1740153"/>
            <a:ext cx="3691889" cy="994172"/>
          </a:xfrm>
        </p:spPr>
        <p:txBody>
          <a:bodyPr>
            <a:normAutofit/>
          </a:bodyPr>
          <a:lstStyle/>
          <a:p>
            <a:pPr algn="ctr"/>
            <a:r>
              <a:rPr lang="hr-HR" sz="3200">
                <a:effectLst>
                  <a:outerShdw blurRad="38100" dist="38100" dir="2700000" algn="tl">
                    <a:srgbClr val="000000">
                      <a:alpha val="43137"/>
                    </a:srgbClr>
                  </a:outerShdw>
                </a:effectLst>
              </a:rPr>
              <a:t>The Objective</a:t>
            </a:r>
            <a:endParaRPr lang="en-GB" sz="3200">
              <a:effectLst>
                <a:outerShdw blurRad="38100" dist="38100" dir="2700000" algn="tl">
                  <a:srgbClr val="000000">
                    <a:alpha val="43137"/>
                  </a:srgbClr>
                </a:outerShdw>
              </a:effectLst>
            </a:endParaRPr>
          </a:p>
        </p:txBody>
      </p:sp>
      <p:sp>
        <p:nvSpPr>
          <p:cNvPr id="4" name="Rectangle: Rounded Corners 3">
            <a:extLst>
              <a:ext uri="{FF2B5EF4-FFF2-40B4-BE49-F238E27FC236}">
                <a16:creationId xmlns:a16="http://schemas.microsoft.com/office/drawing/2014/main" id="{3EEF3CBE-4207-4072-89DE-2886C7F29C39}"/>
              </a:ext>
            </a:extLst>
          </p:cNvPr>
          <p:cNvSpPr/>
          <p:nvPr/>
        </p:nvSpPr>
        <p:spPr>
          <a:xfrm>
            <a:off x="4833257" y="1123406"/>
            <a:ext cx="3559628" cy="1103811"/>
          </a:xfrm>
          <a:prstGeom prst="roundRect">
            <a:avLst/>
          </a:prstGeom>
          <a:solidFill>
            <a:srgbClr val="AF4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1800" b="1"/>
              <a:t>SINGLE SOURCE </a:t>
            </a:r>
          </a:p>
          <a:p>
            <a:pPr algn="r"/>
            <a:r>
              <a:rPr lang="hr-HR" sz="1800" b="1"/>
              <a:t>OF TRUTH</a:t>
            </a:r>
            <a:endParaRPr lang="en-GB" sz="1800" b="1"/>
          </a:p>
        </p:txBody>
      </p:sp>
      <p:sp>
        <p:nvSpPr>
          <p:cNvPr id="5" name="Rectangle: Rounded Corners 4">
            <a:extLst>
              <a:ext uri="{FF2B5EF4-FFF2-40B4-BE49-F238E27FC236}">
                <a16:creationId xmlns:a16="http://schemas.microsoft.com/office/drawing/2014/main" id="{62E92682-D132-4B1B-BCE1-0E49B4A6F643}"/>
              </a:ext>
            </a:extLst>
          </p:cNvPr>
          <p:cNvSpPr/>
          <p:nvPr/>
        </p:nvSpPr>
        <p:spPr>
          <a:xfrm>
            <a:off x="4833256" y="2627812"/>
            <a:ext cx="3559629" cy="11038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1800" b="1"/>
              <a:t>DECISIONS BASED </a:t>
            </a:r>
          </a:p>
          <a:p>
            <a:pPr algn="r"/>
            <a:r>
              <a:rPr lang="hr-HR" sz="1800" b="1"/>
              <a:t>ON EVIDENCE</a:t>
            </a:r>
            <a:endParaRPr lang="en-GB" sz="1800" b="1"/>
          </a:p>
        </p:txBody>
      </p:sp>
      <p:pic>
        <p:nvPicPr>
          <p:cNvPr id="6" name="Picture 2" descr="single-version-of-truth-data-quality">
            <a:extLst>
              <a:ext uri="{FF2B5EF4-FFF2-40B4-BE49-F238E27FC236}">
                <a16:creationId xmlns:a16="http://schemas.microsoft.com/office/drawing/2014/main" id="{50AF9F3E-4BDB-4697-B822-52081BAB37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245" y="1271964"/>
            <a:ext cx="1185180" cy="7703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Contract RTL">
            <a:extLst>
              <a:ext uri="{FF2B5EF4-FFF2-40B4-BE49-F238E27FC236}">
                <a16:creationId xmlns:a16="http://schemas.microsoft.com/office/drawing/2014/main" id="{1E9CD82D-601A-4673-814E-7D441CE622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5573" y="2707250"/>
            <a:ext cx="256041" cy="231943"/>
          </a:xfrm>
          <a:prstGeom prst="rect">
            <a:avLst/>
          </a:prstGeom>
        </p:spPr>
      </p:pic>
      <p:pic>
        <p:nvPicPr>
          <p:cNvPr id="9" name="Graphic 8" descr="Coins">
            <a:extLst>
              <a:ext uri="{FF2B5EF4-FFF2-40B4-BE49-F238E27FC236}">
                <a16:creationId xmlns:a16="http://schemas.microsoft.com/office/drawing/2014/main" id="{4C212F31-6570-4586-9DFC-40C02B8849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2002" y="2985015"/>
            <a:ext cx="256041" cy="231943"/>
          </a:xfrm>
          <a:prstGeom prst="rect">
            <a:avLst/>
          </a:prstGeom>
        </p:spPr>
      </p:pic>
      <p:pic>
        <p:nvPicPr>
          <p:cNvPr id="10" name="Graphic 9" descr="Research">
            <a:extLst>
              <a:ext uri="{FF2B5EF4-FFF2-40B4-BE49-F238E27FC236}">
                <a16:creationId xmlns:a16="http://schemas.microsoft.com/office/drawing/2014/main" id="{89AAE914-2DDD-4D48-807D-B5D931C5D8B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3982" y="3417256"/>
            <a:ext cx="256041" cy="231943"/>
          </a:xfrm>
          <a:prstGeom prst="rect">
            <a:avLst/>
          </a:prstGeom>
        </p:spPr>
      </p:pic>
      <p:pic>
        <p:nvPicPr>
          <p:cNvPr id="11" name="Graphic 10" descr="Bullseye">
            <a:extLst>
              <a:ext uri="{FF2B5EF4-FFF2-40B4-BE49-F238E27FC236}">
                <a16:creationId xmlns:a16="http://schemas.microsoft.com/office/drawing/2014/main" id="{C114F96D-525A-42D3-AF2B-ED4930C1B82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68025" y="3419734"/>
            <a:ext cx="256041" cy="231943"/>
          </a:xfrm>
          <a:prstGeom prst="rect">
            <a:avLst/>
          </a:prstGeom>
        </p:spPr>
      </p:pic>
      <p:pic>
        <p:nvPicPr>
          <p:cNvPr id="12" name="Graphic 11" descr="Bar graph with upward trend">
            <a:extLst>
              <a:ext uri="{FF2B5EF4-FFF2-40B4-BE49-F238E27FC236}">
                <a16:creationId xmlns:a16="http://schemas.microsoft.com/office/drawing/2014/main" id="{EFB4FA39-B924-4F58-ACBC-0424AD45E87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10324" y="2955238"/>
            <a:ext cx="256041" cy="231943"/>
          </a:xfrm>
          <a:prstGeom prst="rect">
            <a:avLst/>
          </a:prstGeom>
        </p:spPr>
      </p:pic>
      <p:pic>
        <p:nvPicPr>
          <p:cNvPr id="13" name="Graphic 12" descr="Arrow circle">
            <a:extLst>
              <a:ext uri="{FF2B5EF4-FFF2-40B4-BE49-F238E27FC236}">
                <a16:creationId xmlns:a16="http://schemas.microsoft.com/office/drawing/2014/main" id="{DEB075F4-786D-4A9C-A757-D0A32BC5122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10467" y="2904401"/>
            <a:ext cx="695531" cy="630071"/>
          </a:xfrm>
          <a:prstGeom prst="rect">
            <a:avLst/>
          </a:prstGeom>
        </p:spPr>
      </p:pic>
      <p:sp>
        <p:nvSpPr>
          <p:cNvPr id="7" name="Slide Number Placeholder 6">
            <a:extLst>
              <a:ext uri="{FF2B5EF4-FFF2-40B4-BE49-F238E27FC236}">
                <a16:creationId xmlns:a16="http://schemas.microsoft.com/office/drawing/2014/main" id="{6D5723B0-CB93-40DC-9421-3E67967637FE}"/>
              </a:ext>
            </a:extLst>
          </p:cNvPr>
          <p:cNvSpPr>
            <a:spLocks noGrp="1"/>
          </p:cNvSpPr>
          <p:nvPr>
            <p:ph type="sldNum" sz="quarter" idx="12"/>
          </p:nvPr>
        </p:nvSpPr>
        <p:spPr/>
        <p:txBody>
          <a:bodyPr/>
          <a:lstStyle/>
          <a:p>
            <a:fld id="{8F875A55-2F1E-4FC3-883D-C1990A1E687D}" type="slidenum">
              <a:rPr lang="hr-HR" smtClean="0"/>
              <a:t>4</a:t>
            </a:fld>
            <a:endParaRPr lang="hr-HR"/>
          </a:p>
        </p:txBody>
      </p:sp>
    </p:spTree>
    <p:extLst>
      <p:ext uri="{BB962C8B-B14F-4D97-AF65-F5344CB8AC3E}">
        <p14:creationId xmlns:p14="http://schemas.microsoft.com/office/powerpoint/2010/main" val="42670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79D7-443B-419F-BF01-B061F69D0502}"/>
              </a:ext>
            </a:extLst>
          </p:cNvPr>
          <p:cNvSpPr>
            <a:spLocks noGrp="1"/>
          </p:cNvSpPr>
          <p:nvPr>
            <p:ph type="title"/>
          </p:nvPr>
        </p:nvSpPr>
        <p:spPr>
          <a:xfrm>
            <a:off x="628650" y="144000"/>
            <a:ext cx="7920000" cy="864000"/>
          </a:xfrm>
        </p:spPr>
        <p:txBody>
          <a:bodyPr>
            <a:normAutofit/>
          </a:bodyPr>
          <a:lstStyle/>
          <a:p>
            <a:r>
              <a:rPr lang="hr-HR" sz="2800">
                <a:effectLst>
                  <a:outerShdw blurRad="38100" dist="38100" dir="2700000" algn="tl">
                    <a:srgbClr val="000000">
                      <a:alpha val="43137"/>
                    </a:srgbClr>
                  </a:outerShdw>
                </a:effectLst>
              </a:rPr>
              <a:t>Information Landscape of a </a:t>
            </a:r>
            <a:br>
              <a:rPr lang="hr-HR" sz="2800">
                <a:effectLst>
                  <a:outerShdw blurRad="38100" dist="38100" dir="2700000" algn="tl">
                    <a:srgbClr val="000000">
                      <a:alpha val="43137"/>
                    </a:srgbClr>
                  </a:outerShdw>
                </a:effectLst>
              </a:rPr>
            </a:br>
            <a:r>
              <a:rPr lang="hr-HR" sz="2800">
                <a:effectLst>
                  <a:outerShdw blurRad="38100" dist="38100" dir="2700000" algn="tl">
                    <a:srgbClr val="000000">
                      <a:alpha val="43137"/>
                    </a:srgbClr>
                  </a:outerShdw>
                </a:effectLst>
              </a:rPr>
              <a:t>Higher Education in Croatia</a:t>
            </a:r>
            <a:endParaRPr lang="en-GB" sz="2400">
              <a:effectLst>
                <a:outerShdw blurRad="38100" dist="38100" dir="2700000" algn="tl">
                  <a:srgbClr val="000000">
                    <a:alpha val="43137"/>
                  </a:srgbClr>
                </a:outerShdw>
              </a:effectLst>
            </a:endParaRPr>
          </a:p>
        </p:txBody>
      </p:sp>
      <p:sp>
        <p:nvSpPr>
          <p:cNvPr id="4" name="Arrow: Right 3">
            <a:extLst>
              <a:ext uri="{FF2B5EF4-FFF2-40B4-BE49-F238E27FC236}">
                <a16:creationId xmlns:a16="http://schemas.microsoft.com/office/drawing/2014/main" id="{2A33EC79-E83B-46B5-A810-8C594217D63A}"/>
              </a:ext>
            </a:extLst>
          </p:cNvPr>
          <p:cNvSpPr/>
          <p:nvPr/>
        </p:nvSpPr>
        <p:spPr>
          <a:xfrm>
            <a:off x="2000889" y="930556"/>
            <a:ext cx="6693532" cy="1945021"/>
          </a:xfrm>
          <a:prstGeom prst="rightArrow">
            <a:avLst>
              <a:gd name="adj1" fmla="val 77586"/>
              <a:gd name="adj2" fmla="val 2620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lang="hr-HR" b="1"/>
              <a:t>STUDENT ROADMAP</a:t>
            </a:r>
          </a:p>
        </p:txBody>
      </p:sp>
      <p:pic>
        <p:nvPicPr>
          <p:cNvPr id="5" name="Graphic 4" descr="School girl">
            <a:extLst>
              <a:ext uri="{FF2B5EF4-FFF2-40B4-BE49-F238E27FC236}">
                <a16:creationId xmlns:a16="http://schemas.microsoft.com/office/drawing/2014/main" id="{D19FDCBC-BA48-4C8D-8D63-98122D3C0D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769" y="1622131"/>
            <a:ext cx="679387" cy="679387"/>
          </a:xfrm>
          <a:prstGeom prst="rect">
            <a:avLst/>
          </a:prstGeom>
        </p:spPr>
      </p:pic>
      <p:pic>
        <p:nvPicPr>
          <p:cNvPr id="6" name="Graphic 5" descr="School boy">
            <a:extLst>
              <a:ext uri="{FF2B5EF4-FFF2-40B4-BE49-F238E27FC236}">
                <a16:creationId xmlns:a16="http://schemas.microsoft.com/office/drawing/2014/main" id="{65174FA9-3933-4395-A18A-B62E57B7F2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4243" y="1622131"/>
            <a:ext cx="679387" cy="679387"/>
          </a:xfrm>
          <a:prstGeom prst="rect">
            <a:avLst/>
          </a:prstGeom>
        </p:spPr>
      </p:pic>
      <p:grpSp>
        <p:nvGrpSpPr>
          <p:cNvPr id="7" name="Group 6">
            <a:extLst>
              <a:ext uri="{FF2B5EF4-FFF2-40B4-BE49-F238E27FC236}">
                <a16:creationId xmlns:a16="http://schemas.microsoft.com/office/drawing/2014/main" id="{5D2B8132-ACEF-4D90-9C86-87A9F79366AB}"/>
              </a:ext>
            </a:extLst>
          </p:cNvPr>
          <p:cNvGrpSpPr/>
          <p:nvPr/>
        </p:nvGrpSpPr>
        <p:grpSpPr>
          <a:xfrm>
            <a:off x="2027783" y="1154932"/>
            <a:ext cx="1416424" cy="1297779"/>
            <a:chOff x="1954306" y="1099961"/>
            <a:chExt cx="1416424" cy="1297779"/>
          </a:xfrm>
        </p:grpSpPr>
        <p:pic>
          <p:nvPicPr>
            <p:cNvPr id="8" name="Graphic 7" descr="Checklist">
              <a:extLst>
                <a:ext uri="{FF2B5EF4-FFF2-40B4-BE49-F238E27FC236}">
                  <a16:creationId xmlns:a16="http://schemas.microsoft.com/office/drawing/2014/main" id="{F4F5391B-BB9C-4E2F-8D49-94DCB27300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5318" y="1483340"/>
              <a:ext cx="914400" cy="914400"/>
            </a:xfrm>
            <a:prstGeom prst="rect">
              <a:avLst/>
            </a:prstGeom>
          </p:spPr>
        </p:pic>
        <p:sp>
          <p:nvSpPr>
            <p:cNvPr id="9" name="TextBox 8">
              <a:extLst>
                <a:ext uri="{FF2B5EF4-FFF2-40B4-BE49-F238E27FC236}">
                  <a16:creationId xmlns:a16="http://schemas.microsoft.com/office/drawing/2014/main" id="{D89B46A6-F6FC-4FDD-995E-914823E87B11}"/>
                </a:ext>
              </a:extLst>
            </p:cNvPr>
            <p:cNvSpPr txBox="1"/>
            <p:nvPr/>
          </p:nvSpPr>
          <p:spPr>
            <a:xfrm>
              <a:off x="1954306" y="1099961"/>
              <a:ext cx="1416424" cy="369332"/>
            </a:xfrm>
            <a:prstGeom prst="rect">
              <a:avLst/>
            </a:prstGeom>
            <a:noFill/>
          </p:spPr>
          <p:txBody>
            <a:bodyPr wrap="square" rtlCol="0">
              <a:spAutoFit/>
            </a:bodyPr>
            <a:lstStyle/>
            <a:p>
              <a:pPr algn="ctr"/>
              <a:r>
                <a:rPr lang="hr-HR"/>
                <a:t>ENROLMENT</a:t>
              </a:r>
            </a:p>
          </p:txBody>
        </p:sp>
      </p:grpSp>
      <p:grpSp>
        <p:nvGrpSpPr>
          <p:cNvPr id="10" name="Group 9">
            <a:extLst>
              <a:ext uri="{FF2B5EF4-FFF2-40B4-BE49-F238E27FC236}">
                <a16:creationId xmlns:a16="http://schemas.microsoft.com/office/drawing/2014/main" id="{9F7FB533-CD9F-4186-95BF-9DBA69B2001C}"/>
              </a:ext>
            </a:extLst>
          </p:cNvPr>
          <p:cNvGrpSpPr/>
          <p:nvPr/>
        </p:nvGrpSpPr>
        <p:grpSpPr>
          <a:xfrm>
            <a:off x="3695219" y="1154932"/>
            <a:ext cx="2771857" cy="1269686"/>
            <a:chOff x="3621742" y="1099961"/>
            <a:chExt cx="2771857" cy="1269686"/>
          </a:xfrm>
        </p:grpSpPr>
        <p:pic>
          <p:nvPicPr>
            <p:cNvPr id="11" name="Graphic 10" descr="Classroom">
              <a:extLst>
                <a:ext uri="{FF2B5EF4-FFF2-40B4-BE49-F238E27FC236}">
                  <a16:creationId xmlns:a16="http://schemas.microsoft.com/office/drawing/2014/main" id="{D8800BC9-5C26-4E03-B29F-999DC06F1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31658" y="1455247"/>
              <a:ext cx="914400" cy="914400"/>
            </a:xfrm>
            <a:prstGeom prst="rect">
              <a:avLst/>
            </a:prstGeom>
          </p:spPr>
        </p:pic>
        <p:sp>
          <p:nvSpPr>
            <p:cNvPr id="12" name="TextBox 11">
              <a:extLst>
                <a:ext uri="{FF2B5EF4-FFF2-40B4-BE49-F238E27FC236}">
                  <a16:creationId xmlns:a16="http://schemas.microsoft.com/office/drawing/2014/main" id="{A882B6AB-1CB1-46E3-B1DD-F7AC9D9450EA}"/>
                </a:ext>
              </a:extLst>
            </p:cNvPr>
            <p:cNvSpPr txBox="1"/>
            <p:nvPr/>
          </p:nvSpPr>
          <p:spPr>
            <a:xfrm>
              <a:off x="4061012" y="1099961"/>
              <a:ext cx="1855693" cy="369332"/>
            </a:xfrm>
            <a:prstGeom prst="rect">
              <a:avLst/>
            </a:prstGeom>
            <a:noFill/>
          </p:spPr>
          <p:txBody>
            <a:bodyPr wrap="square" rtlCol="0">
              <a:spAutoFit/>
            </a:bodyPr>
            <a:lstStyle/>
            <a:p>
              <a:pPr algn="ctr"/>
              <a:r>
                <a:rPr lang="hr-HR"/>
                <a:t>STUDYING</a:t>
              </a:r>
            </a:p>
          </p:txBody>
        </p:sp>
        <p:pic>
          <p:nvPicPr>
            <p:cNvPr id="13" name="Graphic 12" descr="Classroom">
              <a:extLst>
                <a:ext uri="{FF2B5EF4-FFF2-40B4-BE49-F238E27FC236}">
                  <a16:creationId xmlns:a16="http://schemas.microsoft.com/office/drawing/2014/main" id="{7DD6FC84-1D1D-415F-BD76-AA933B29B7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1742" y="1455247"/>
              <a:ext cx="914400" cy="914400"/>
            </a:xfrm>
            <a:prstGeom prst="rect">
              <a:avLst/>
            </a:prstGeom>
          </p:spPr>
        </p:pic>
        <p:pic>
          <p:nvPicPr>
            <p:cNvPr id="14" name="Graphic 13" descr="Classroom">
              <a:extLst>
                <a:ext uri="{FF2B5EF4-FFF2-40B4-BE49-F238E27FC236}">
                  <a16:creationId xmlns:a16="http://schemas.microsoft.com/office/drawing/2014/main" id="{EEF28748-1C24-4926-9EF4-3415819DB8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9199" y="1455247"/>
              <a:ext cx="914400" cy="914400"/>
            </a:xfrm>
            <a:prstGeom prst="rect">
              <a:avLst/>
            </a:prstGeom>
          </p:spPr>
        </p:pic>
      </p:grpSp>
      <p:grpSp>
        <p:nvGrpSpPr>
          <p:cNvPr id="15" name="Group 14">
            <a:extLst>
              <a:ext uri="{FF2B5EF4-FFF2-40B4-BE49-F238E27FC236}">
                <a16:creationId xmlns:a16="http://schemas.microsoft.com/office/drawing/2014/main" id="{8356E847-56F1-4B1C-9601-85780A2D6682}"/>
              </a:ext>
            </a:extLst>
          </p:cNvPr>
          <p:cNvGrpSpPr/>
          <p:nvPr/>
        </p:nvGrpSpPr>
        <p:grpSpPr>
          <a:xfrm>
            <a:off x="6668623" y="1154932"/>
            <a:ext cx="1855693" cy="1297779"/>
            <a:chOff x="6728013" y="1099961"/>
            <a:chExt cx="1855693" cy="1297779"/>
          </a:xfrm>
        </p:grpSpPr>
        <p:pic>
          <p:nvPicPr>
            <p:cNvPr id="16" name="Graphic 15" descr="Diploma roll">
              <a:extLst>
                <a:ext uri="{FF2B5EF4-FFF2-40B4-BE49-F238E27FC236}">
                  <a16:creationId xmlns:a16="http://schemas.microsoft.com/office/drawing/2014/main" id="{AB34CBBA-AF11-4003-968B-8AD43D276F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8659" y="1483340"/>
              <a:ext cx="914400" cy="914400"/>
            </a:xfrm>
            <a:prstGeom prst="rect">
              <a:avLst/>
            </a:prstGeom>
          </p:spPr>
        </p:pic>
        <p:sp>
          <p:nvSpPr>
            <p:cNvPr id="17" name="TextBox 16">
              <a:extLst>
                <a:ext uri="{FF2B5EF4-FFF2-40B4-BE49-F238E27FC236}">
                  <a16:creationId xmlns:a16="http://schemas.microsoft.com/office/drawing/2014/main" id="{6D1EE9DC-84AB-4060-8A58-C05EB84BA0FB}"/>
                </a:ext>
              </a:extLst>
            </p:cNvPr>
            <p:cNvSpPr txBox="1"/>
            <p:nvPr/>
          </p:nvSpPr>
          <p:spPr>
            <a:xfrm>
              <a:off x="6728013" y="1099961"/>
              <a:ext cx="1855693" cy="369332"/>
            </a:xfrm>
            <a:prstGeom prst="rect">
              <a:avLst/>
            </a:prstGeom>
            <a:noFill/>
          </p:spPr>
          <p:txBody>
            <a:bodyPr wrap="square" rtlCol="0">
              <a:spAutoFit/>
            </a:bodyPr>
            <a:lstStyle/>
            <a:p>
              <a:pPr algn="ctr"/>
              <a:r>
                <a:rPr lang="hr-HR"/>
                <a:t>GRADUATION</a:t>
              </a:r>
            </a:p>
          </p:txBody>
        </p:sp>
      </p:grpSp>
      <p:sp>
        <p:nvSpPr>
          <p:cNvPr id="18" name="Rectangle 17">
            <a:extLst>
              <a:ext uri="{FF2B5EF4-FFF2-40B4-BE49-F238E27FC236}">
                <a16:creationId xmlns:a16="http://schemas.microsoft.com/office/drawing/2014/main" id="{BBCDA42B-7D8C-4C8D-B2F6-CABBF80897E3}"/>
              </a:ext>
            </a:extLst>
          </p:cNvPr>
          <p:cNvSpPr/>
          <p:nvPr/>
        </p:nvSpPr>
        <p:spPr>
          <a:xfrm>
            <a:off x="2167247" y="3510406"/>
            <a:ext cx="1099938" cy="461920"/>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err="1"/>
              <a:t>NISpVU</a:t>
            </a:r>
            <a:endParaRPr lang="hr-HR" b="1"/>
          </a:p>
        </p:txBody>
      </p:sp>
      <p:sp>
        <p:nvSpPr>
          <p:cNvPr id="19" name="Rectangle 18">
            <a:extLst>
              <a:ext uri="{FF2B5EF4-FFF2-40B4-BE49-F238E27FC236}">
                <a16:creationId xmlns:a16="http://schemas.microsoft.com/office/drawing/2014/main" id="{EE258EDF-05EF-4880-B6E9-2C8C3D16180D}"/>
              </a:ext>
            </a:extLst>
          </p:cNvPr>
          <p:cNvSpPr/>
          <p:nvPr/>
        </p:nvSpPr>
        <p:spPr>
          <a:xfrm>
            <a:off x="3579753" y="3502525"/>
            <a:ext cx="3164710" cy="216000"/>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a:t>ISSP</a:t>
            </a:r>
          </a:p>
        </p:txBody>
      </p:sp>
      <p:sp>
        <p:nvSpPr>
          <p:cNvPr id="20" name="Rectangle 19">
            <a:extLst>
              <a:ext uri="{FF2B5EF4-FFF2-40B4-BE49-F238E27FC236}">
                <a16:creationId xmlns:a16="http://schemas.microsoft.com/office/drawing/2014/main" id="{D4802C62-7BA1-426D-A06E-179893C21AB4}"/>
              </a:ext>
            </a:extLst>
          </p:cNvPr>
          <p:cNvSpPr/>
          <p:nvPr/>
        </p:nvSpPr>
        <p:spPr>
          <a:xfrm>
            <a:off x="3586741" y="3062538"/>
            <a:ext cx="3164712" cy="242224"/>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a:t>ISVU</a:t>
            </a:r>
          </a:p>
        </p:txBody>
      </p:sp>
      <p:sp>
        <p:nvSpPr>
          <p:cNvPr id="21" name="Rectangle 20">
            <a:extLst>
              <a:ext uri="{FF2B5EF4-FFF2-40B4-BE49-F238E27FC236}">
                <a16:creationId xmlns:a16="http://schemas.microsoft.com/office/drawing/2014/main" id="{FDC26A52-4477-4BBF-B1EC-22ABD00A1293}"/>
              </a:ext>
            </a:extLst>
          </p:cNvPr>
          <p:cNvSpPr/>
          <p:nvPr/>
        </p:nvSpPr>
        <p:spPr>
          <a:xfrm>
            <a:off x="3586741" y="3778098"/>
            <a:ext cx="3164705" cy="216000"/>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a:t>ISAK</a:t>
            </a:r>
          </a:p>
        </p:txBody>
      </p:sp>
      <p:sp>
        <p:nvSpPr>
          <p:cNvPr id="22" name="Rectangle 21">
            <a:extLst>
              <a:ext uri="{FF2B5EF4-FFF2-40B4-BE49-F238E27FC236}">
                <a16:creationId xmlns:a16="http://schemas.microsoft.com/office/drawing/2014/main" id="{7A882ED2-7586-4A32-992B-11114249BE04}"/>
              </a:ext>
            </a:extLst>
          </p:cNvPr>
          <p:cNvSpPr/>
          <p:nvPr/>
        </p:nvSpPr>
        <p:spPr>
          <a:xfrm>
            <a:off x="2167247" y="4354661"/>
            <a:ext cx="5871882" cy="214823"/>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a:t>HEI </a:t>
            </a:r>
            <a:r>
              <a:rPr lang="hr-HR" b="1" err="1"/>
              <a:t>register</a:t>
            </a:r>
            <a:endParaRPr lang="hr-HR" b="1"/>
          </a:p>
        </p:txBody>
      </p:sp>
      <p:sp>
        <p:nvSpPr>
          <p:cNvPr id="23" name="Rectangle 22">
            <a:extLst>
              <a:ext uri="{FF2B5EF4-FFF2-40B4-BE49-F238E27FC236}">
                <a16:creationId xmlns:a16="http://schemas.microsoft.com/office/drawing/2014/main" id="{E9F989A4-ACE1-4135-9937-A170A8E35430}"/>
              </a:ext>
            </a:extLst>
          </p:cNvPr>
          <p:cNvSpPr/>
          <p:nvPr/>
        </p:nvSpPr>
        <p:spPr>
          <a:xfrm>
            <a:off x="2167247" y="4079088"/>
            <a:ext cx="5871882" cy="214822"/>
          </a:xfrm>
          <a:prstGeom prst="rect">
            <a:avLst/>
          </a:prstGeom>
          <a:solidFill>
            <a:srgbClr val="DC594F"/>
          </a:solidFill>
          <a:ln>
            <a:solidFill>
              <a:srgbClr val="AF4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err="1"/>
              <a:t>Study</a:t>
            </a:r>
            <a:r>
              <a:rPr lang="hr-HR" b="1"/>
              <a:t> </a:t>
            </a:r>
            <a:r>
              <a:rPr lang="hr-HR" b="1" err="1"/>
              <a:t>programs</a:t>
            </a:r>
            <a:r>
              <a:rPr lang="hr-HR" b="1"/>
              <a:t> </a:t>
            </a:r>
            <a:r>
              <a:rPr lang="hr-HR" b="1" err="1"/>
              <a:t>register</a:t>
            </a:r>
            <a:endParaRPr lang="hr-HR" b="1"/>
          </a:p>
        </p:txBody>
      </p:sp>
      <p:sp>
        <p:nvSpPr>
          <p:cNvPr id="24" name="TextBox 23">
            <a:extLst>
              <a:ext uri="{FF2B5EF4-FFF2-40B4-BE49-F238E27FC236}">
                <a16:creationId xmlns:a16="http://schemas.microsoft.com/office/drawing/2014/main" id="{D442EBEF-7E19-4F23-B850-222170C1EF85}"/>
              </a:ext>
            </a:extLst>
          </p:cNvPr>
          <p:cNvSpPr txBox="1"/>
          <p:nvPr/>
        </p:nvSpPr>
        <p:spPr>
          <a:xfrm>
            <a:off x="480283" y="3652941"/>
            <a:ext cx="1155766" cy="300082"/>
          </a:xfrm>
          <a:prstGeom prst="rect">
            <a:avLst/>
          </a:prstGeom>
          <a:noFill/>
        </p:spPr>
        <p:txBody>
          <a:bodyPr wrap="square" rtlCol="0">
            <a:spAutoFit/>
          </a:bodyPr>
          <a:lstStyle/>
          <a:p>
            <a:pPr algn="ctr"/>
            <a:r>
              <a:rPr lang="hr-HR" b="1"/>
              <a:t>National IS</a:t>
            </a:r>
          </a:p>
        </p:txBody>
      </p:sp>
      <p:sp>
        <p:nvSpPr>
          <p:cNvPr id="25" name="TextBox 24">
            <a:extLst>
              <a:ext uri="{FF2B5EF4-FFF2-40B4-BE49-F238E27FC236}">
                <a16:creationId xmlns:a16="http://schemas.microsoft.com/office/drawing/2014/main" id="{EA4FBA90-AC18-4FF7-94D0-A520C1A51DA2}"/>
              </a:ext>
            </a:extLst>
          </p:cNvPr>
          <p:cNvSpPr txBox="1"/>
          <p:nvPr/>
        </p:nvSpPr>
        <p:spPr>
          <a:xfrm>
            <a:off x="559240" y="2860484"/>
            <a:ext cx="1153592" cy="646331"/>
          </a:xfrm>
          <a:prstGeom prst="rect">
            <a:avLst/>
          </a:prstGeom>
          <a:noFill/>
        </p:spPr>
        <p:txBody>
          <a:bodyPr wrap="square" rtlCol="0">
            <a:spAutoFit/>
          </a:bodyPr>
          <a:lstStyle/>
          <a:p>
            <a:pPr algn="ctr"/>
            <a:r>
              <a:rPr lang="hr-HR"/>
              <a:t>HEI </a:t>
            </a:r>
            <a:r>
              <a:rPr lang="hr-HR" err="1"/>
              <a:t>specific</a:t>
            </a:r>
            <a:r>
              <a:rPr lang="hr-HR"/>
              <a:t> IS</a:t>
            </a:r>
          </a:p>
        </p:txBody>
      </p:sp>
      <p:sp>
        <p:nvSpPr>
          <p:cNvPr id="26" name="Rectangle 25">
            <a:extLst>
              <a:ext uri="{FF2B5EF4-FFF2-40B4-BE49-F238E27FC236}">
                <a16:creationId xmlns:a16="http://schemas.microsoft.com/office/drawing/2014/main" id="{55EFD4B7-6628-4C2C-9208-E14249D8241B}"/>
              </a:ext>
            </a:extLst>
          </p:cNvPr>
          <p:cNvSpPr/>
          <p:nvPr/>
        </p:nvSpPr>
        <p:spPr>
          <a:xfrm>
            <a:off x="3579754" y="2754834"/>
            <a:ext cx="3164710" cy="242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a:t>Student management system</a:t>
            </a:r>
          </a:p>
        </p:txBody>
      </p:sp>
      <p:cxnSp>
        <p:nvCxnSpPr>
          <p:cNvPr id="27" name="Straight Connector 26">
            <a:extLst>
              <a:ext uri="{FF2B5EF4-FFF2-40B4-BE49-F238E27FC236}">
                <a16:creationId xmlns:a16="http://schemas.microsoft.com/office/drawing/2014/main" id="{F5844895-8EA2-4C5B-A7FD-3E2835800EC0}"/>
              </a:ext>
            </a:extLst>
          </p:cNvPr>
          <p:cNvCxnSpPr>
            <a:cxnSpLocks/>
          </p:cNvCxnSpPr>
          <p:nvPr/>
        </p:nvCxnSpPr>
        <p:spPr>
          <a:xfrm>
            <a:off x="3451009" y="1115944"/>
            <a:ext cx="0" cy="378000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217F88B-63B2-4FC5-B35D-08A974C00FC3}"/>
              </a:ext>
            </a:extLst>
          </p:cNvPr>
          <p:cNvCxnSpPr>
            <a:cxnSpLocks/>
          </p:cNvCxnSpPr>
          <p:nvPr/>
        </p:nvCxnSpPr>
        <p:spPr>
          <a:xfrm>
            <a:off x="6837350" y="1115944"/>
            <a:ext cx="0" cy="378000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1FAE279-E259-4125-90A6-38C722EEBBB7}"/>
              </a:ext>
            </a:extLst>
          </p:cNvPr>
          <p:cNvCxnSpPr>
            <a:cxnSpLocks/>
          </p:cNvCxnSpPr>
          <p:nvPr/>
        </p:nvCxnSpPr>
        <p:spPr>
          <a:xfrm>
            <a:off x="1776771" y="3403643"/>
            <a:ext cx="6205178"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5C8CF759-9C8C-4C37-80AA-B0A00D3B54BE}"/>
              </a:ext>
            </a:extLst>
          </p:cNvPr>
          <p:cNvSpPr>
            <a:spLocks noGrp="1"/>
          </p:cNvSpPr>
          <p:nvPr>
            <p:ph type="sldNum" sz="quarter" idx="12"/>
          </p:nvPr>
        </p:nvSpPr>
        <p:spPr/>
        <p:txBody>
          <a:bodyPr/>
          <a:lstStyle/>
          <a:p>
            <a:fld id="{8F875A55-2F1E-4FC3-883D-C1990A1E687D}" type="slidenum">
              <a:rPr lang="hr-HR" smtClean="0"/>
              <a:t>5</a:t>
            </a:fld>
            <a:endParaRPr lang="hr-HR"/>
          </a:p>
        </p:txBody>
      </p:sp>
    </p:spTree>
    <p:extLst>
      <p:ext uri="{BB962C8B-B14F-4D97-AF65-F5344CB8AC3E}">
        <p14:creationId xmlns:p14="http://schemas.microsoft.com/office/powerpoint/2010/main" val="148850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14F2-5884-480B-BF5A-EF409A9F3CEB}"/>
              </a:ext>
            </a:extLst>
          </p:cNvPr>
          <p:cNvSpPr>
            <a:spLocks noGrp="1"/>
          </p:cNvSpPr>
          <p:nvPr>
            <p:ph type="title"/>
          </p:nvPr>
        </p:nvSpPr>
        <p:spPr>
          <a:xfrm>
            <a:off x="611999" y="143999"/>
            <a:ext cx="7920000" cy="828000"/>
          </a:xfrm>
        </p:spPr>
        <p:txBody>
          <a:bodyPr>
            <a:noAutofit/>
          </a:bodyPr>
          <a:lstStyle/>
          <a:p>
            <a:r>
              <a:rPr lang="hr-HR" sz="2800">
                <a:effectLst>
                  <a:outerShdw blurRad="38100" dist="38100" dir="2700000" algn="tl">
                    <a:srgbClr val="000000">
                      <a:alpha val="43137"/>
                    </a:srgbClr>
                  </a:outerShdw>
                </a:effectLst>
              </a:rPr>
              <a:t>Current status of IS in Higher Education and Science</a:t>
            </a:r>
            <a:endParaRPr lang="hr-HR" sz="2800"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71DFF1D6-0010-4786-936C-273A10C5CD51}"/>
              </a:ext>
            </a:extLst>
          </p:cNvPr>
          <p:cNvGrpSpPr/>
          <p:nvPr/>
        </p:nvGrpSpPr>
        <p:grpSpPr>
          <a:xfrm>
            <a:off x="4122680" y="972894"/>
            <a:ext cx="1342777" cy="2422472"/>
            <a:chOff x="151387" y="71494"/>
            <a:chExt cx="1027785" cy="3226534"/>
          </a:xfrm>
        </p:grpSpPr>
        <p:grpSp>
          <p:nvGrpSpPr>
            <p:cNvPr id="4" name="Group 3">
              <a:extLst>
                <a:ext uri="{FF2B5EF4-FFF2-40B4-BE49-F238E27FC236}">
                  <a16:creationId xmlns:a16="http://schemas.microsoft.com/office/drawing/2014/main" id="{C8274A66-675A-41E4-838A-9A0B57BC13D8}"/>
                </a:ext>
              </a:extLst>
            </p:cNvPr>
            <p:cNvGrpSpPr/>
            <p:nvPr/>
          </p:nvGrpSpPr>
          <p:grpSpPr>
            <a:xfrm>
              <a:off x="155148" y="428622"/>
              <a:ext cx="1024024" cy="2869406"/>
              <a:chOff x="231752" y="490940"/>
              <a:chExt cx="1438747" cy="2887050"/>
            </a:xfrm>
            <a:solidFill>
              <a:schemeClr val="accent6">
                <a:lumMod val="60000"/>
                <a:lumOff val="40000"/>
              </a:schemeClr>
            </a:solidFill>
          </p:grpSpPr>
          <p:sp>
            <p:nvSpPr>
              <p:cNvPr id="6" name="Rounded Rectangle 122">
                <a:extLst>
                  <a:ext uri="{FF2B5EF4-FFF2-40B4-BE49-F238E27FC236}">
                    <a16:creationId xmlns:a16="http://schemas.microsoft.com/office/drawing/2014/main" id="{0B11F313-095A-4454-923E-CB2F7CEB710A}"/>
                  </a:ext>
                </a:extLst>
              </p:cNvPr>
              <p:cNvSpPr/>
              <p:nvPr/>
            </p:nvSpPr>
            <p:spPr>
              <a:xfrm>
                <a:off x="231752" y="490940"/>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Studiji</a:t>
                </a:r>
              </a:p>
            </p:txBody>
          </p:sp>
          <p:sp>
            <p:nvSpPr>
              <p:cNvPr id="7" name="Rounded Rectangle 123">
                <a:extLst>
                  <a:ext uri="{FF2B5EF4-FFF2-40B4-BE49-F238E27FC236}">
                    <a16:creationId xmlns:a16="http://schemas.microsoft.com/office/drawing/2014/main" id="{031C5B32-CD02-4DFC-BFB6-0C6C14E683F0}"/>
                  </a:ext>
                </a:extLst>
              </p:cNvPr>
              <p:cNvSpPr/>
              <p:nvPr/>
            </p:nvSpPr>
            <p:spPr>
              <a:xfrm>
                <a:off x="231752" y="704475"/>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Kolegiji</a:t>
                </a:r>
              </a:p>
            </p:txBody>
          </p:sp>
          <p:sp>
            <p:nvSpPr>
              <p:cNvPr id="8" name="Rounded Rectangle 125">
                <a:extLst>
                  <a:ext uri="{FF2B5EF4-FFF2-40B4-BE49-F238E27FC236}">
                    <a16:creationId xmlns:a16="http://schemas.microsoft.com/office/drawing/2014/main" id="{F3155AD3-50DD-403D-AB27-0AF2B7E1C040}"/>
                  </a:ext>
                </a:extLst>
              </p:cNvPr>
              <p:cNvSpPr/>
              <p:nvPr/>
            </p:nvSpPr>
            <p:spPr>
              <a:xfrm>
                <a:off x="231752" y="912439"/>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Nastavni program i plan</a:t>
                </a:r>
              </a:p>
            </p:txBody>
          </p:sp>
          <p:sp>
            <p:nvSpPr>
              <p:cNvPr id="9" name="Rounded Rectangle 126">
                <a:extLst>
                  <a:ext uri="{FF2B5EF4-FFF2-40B4-BE49-F238E27FC236}">
                    <a16:creationId xmlns:a16="http://schemas.microsoft.com/office/drawing/2014/main" id="{3497A807-8FD5-455F-8C25-63A6385ED45E}"/>
                  </a:ext>
                </a:extLst>
              </p:cNvPr>
              <p:cNvSpPr/>
              <p:nvPr/>
            </p:nvSpPr>
            <p:spPr>
              <a:xfrm>
                <a:off x="231752" y="1117340"/>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Studenti</a:t>
                </a:r>
              </a:p>
            </p:txBody>
          </p:sp>
          <p:sp>
            <p:nvSpPr>
              <p:cNvPr id="10" name="Rounded Rectangle 129">
                <a:extLst>
                  <a:ext uri="{FF2B5EF4-FFF2-40B4-BE49-F238E27FC236}">
                    <a16:creationId xmlns:a16="http://schemas.microsoft.com/office/drawing/2014/main" id="{9C1B7EBD-7C45-49F7-8150-1572B5939CCD}"/>
                  </a:ext>
                </a:extLst>
              </p:cNvPr>
              <p:cNvSpPr/>
              <p:nvPr/>
            </p:nvSpPr>
            <p:spPr>
              <a:xfrm>
                <a:off x="231752" y="1326190"/>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Upisni listovi</a:t>
                </a:r>
              </a:p>
            </p:txBody>
          </p:sp>
          <p:sp>
            <p:nvSpPr>
              <p:cNvPr id="11" name="Rounded Rectangle 130">
                <a:extLst>
                  <a:ext uri="{FF2B5EF4-FFF2-40B4-BE49-F238E27FC236}">
                    <a16:creationId xmlns:a16="http://schemas.microsoft.com/office/drawing/2014/main" id="{F84400F1-A893-44C1-AA43-669D4D8ED641}"/>
                  </a:ext>
                </a:extLst>
              </p:cNvPr>
              <p:cNvSpPr/>
              <p:nvPr/>
            </p:nvSpPr>
            <p:spPr>
              <a:xfrm>
                <a:off x="231752" y="1531091"/>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Troškovi studiranja</a:t>
                </a:r>
              </a:p>
            </p:txBody>
          </p:sp>
          <p:sp>
            <p:nvSpPr>
              <p:cNvPr id="12" name="Rounded Rectangle 132">
                <a:extLst>
                  <a:ext uri="{FF2B5EF4-FFF2-40B4-BE49-F238E27FC236}">
                    <a16:creationId xmlns:a16="http://schemas.microsoft.com/office/drawing/2014/main" id="{DFFA0696-91F3-4C95-A4C9-C70FD94C2A9E}"/>
                  </a:ext>
                </a:extLst>
              </p:cNvPr>
              <p:cNvSpPr/>
              <p:nvPr/>
            </p:nvSpPr>
            <p:spPr>
              <a:xfrm>
                <a:off x="231752" y="1735992"/>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Održana nastava</a:t>
                </a:r>
              </a:p>
            </p:txBody>
          </p:sp>
          <p:sp>
            <p:nvSpPr>
              <p:cNvPr id="13" name="Rounded Rectangle 138">
                <a:extLst>
                  <a:ext uri="{FF2B5EF4-FFF2-40B4-BE49-F238E27FC236}">
                    <a16:creationId xmlns:a16="http://schemas.microsoft.com/office/drawing/2014/main" id="{9279A061-B943-499F-B865-EBF3A52A640C}"/>
                  </a:ext>
                </a:extLst>
              </p:cNvPr>
              <p:cNvSpPr/>
              <p:nvPr/>
            </p:nvSpPr>
            <p:spPr>
              <a:xfrm>
                <a:off x="231752" y="1946204"/>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Ispiti i ocjene</a:t>
                </a:r>
              </a:p>
            </p:txBody>
          </p:sp>
          <p:sp>
            <p:nvSpPr>
              <p:cNvPr id="14" name="Rounded Rectangle 141">
                <a:extLst>
                  <a:ext uri="{FF2B5EF4-FFF2-40B4-BE49-F238E27FC236}">
                    <a16:creationId xmlns:a16="http://schemas.microsoft.com/office/drawing/2014/main" id="{D52712AA-1A17-4D37-9C92-D08F4F8E9FF9}"/>
                  </a:ext>
                </a:extLst>
              </p:cNvPr>
              <p:cNvSpPr/>
              <p:nvPr/>
            </p:nvSpPr>
            <p:spPr>
              <a:xfrm>
                <a:off x="231752" y="2156416"/>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Završetak studija</a:t>
                </a:r>
              </a:p>
            </p:txBody>
          </p:sp>
          <p:sp>
            <p:nvSpPr>
              <p:cNvPr id="15" name="Rounded Rectangle 142">
                <a:extLst>
                  <a:ext uri="{FF2B5EF4-FFF2-40B4-BE49-F238E27FC236}">
                    <a16:creationId xmlns:a16="http://schemas.microsoft.com/office/drawing/2014/main" id="{AA7F6A31-4292-44C2-8620-399F36A212B9}"/>
                  </a:ext>
                </a:extLst>
              </p:cNvPr>
              <p:cNvSpPr/>
              <p:nvPr/>
            </p:nvSpPr>
            <p:spPr>
              <a:xfrm>
                <a:off x="231752" y="2366628"/>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Mobilnost studenata</a:t>
                </a:r>
              </a:p>
            </p:txBody>
          </p:sp>
          <p:sp>
            <p:nvSpPr>
              <p:cNvPr id="16" name="Rounded Rectangle 144">
                <a:extLst>
                  <a:ext uri="{FF2B5EF4-FFF2-40B4-BE49-F238E27FC236}">
                    <a16:creationId xmlns:a16="http://schemas.microsoft.com/office/drawing/2014/main" id="{5845C763-54F1-4A78-840F-3F89928739E4}"/>
                  </a:ext>
                </a:extLst>
              </p:cNvPr>
              <p:cNvSpPr/>
              <p:nvPr/>
            </p:nvSpPr>
            <p:spPr>
              <a:xfrm>
                <a:off x="231752" y="2576840"/>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Nastavnici</a:t>
                </a:r>
              </a:p>
            </p:txBody>
          </p:sp>
          <p:sp>
            <p:nvSpPr>
              <p:cNvPr id="17" name="Rounded Rectangle 145">
                <a:extLst>
                  <a:ext uri="{FF2B5EF4-FFF2-40B4-BE49-F238E27FC236}">
                    <a16:creationId xmlns:a16="http://schemas.microsoft.com/office/drawing/2014/main" id="{66DD7D0E-B0FD-447B-AD2F-48B8A74C041F}"/>
                  </a:ext>
                </a:extLst>
              </p:cNvPr>
              <p:cNvSpPr/>
              <p:nvPr/>
            </p:nvSpPr>
            <p:spPr>
              <a:xfrm>
                <a:off x="231752" y="2790686"/>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Poslijediplomski </a:t>
                </a:r>
                <a:r>
                  <a:rPr lang="hr-HR" sz="1000" dirty="0" err="1">
                    <a:solidFill>
                      <a:srgbClr val="44546A">
                        <a:lumMod val="75000"/>
                      </a:srgbClr>
                    </a:solidFill>
                    <a:latin typeface="Calibri" panose="020F0502020204030204"/>
                  </a:rPr>
                  <a:t>stud</a:t>
                </a:r>
                <a:r>
                  <a:rPr lang="hr-HR" sz="1000">
                    <a:solidFill>
                      <a:srgbClr val="44546A">
                        <a:lumMod val="75000"/>
                      </a:srgbClr>
                    </a:solidFill>
                    <a:latin typeface="Calibri" panose="020F0502020204030204"/>
                  </a:rPr>
                  <a:t>.</a:t>
                </a:r>
              </a:p>
            </p:txBody>
          </p:sp>
          <p:sp>
            <p:nvSpPr>
              <p:cNvPr id="18" name="Rounded Rectangle 146">
                <a:extLst>
                  <a:ext uri="{FF2B5EF4-FFF2-40B4-BE49-F238E27FC236}">
                    <a16:creationId xmlns:a16="http://schemas.microsoft.com/office/drawing/2014/main" id="{21C3FA67-6566-48E8-A77D-E6C167AC3DE6}"/>
                  </a:ext>
                </a:extLst>
              </p:cNvPr>
              <p:cNvSpPr/>
              <p:nvPr/>
            </p:nvSpPr>
            <p:spPr>
              <a:xfrm>
                <a:off x="231752" y="2997264"/>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Potvrde</a:t>
                </a:r>
              </a:p>
            </p:txBody>
          </p:sp>
          <p:sp>
            <p:nvSpPr>
              <p:cNvPr id="19" name="Rounded Rectangle 91">
                <a:extLst>
                  <a:ext uri="{FF2B5EF4-FFF2-40B4-BE49-F238E27FC236}">
                    <a16:creationId xmlns:a16="http://schemas.microsoft.com/office/drawing/2014/main" id="{DAEC711F-41CA-4C3D-AE98-5A64B86C40E6}"/>
                  </a:ext>
                </a:extLst>
              </p:cNvPr>
              <p:cNvSpPr/>
              <p:nvPr/>
            </p:nvSpPr>
            <p:spPr>
              <a:xfrm>
                <a:off x="231752" y="3203842"/>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Ankete</a:t>
                </a:r>
              </a:p>
            </p:txBody>
          </p:sp>
        </p:grpSp>
        <p:sp>
          <p:nvSpPr>
            <p:cNvPr id="5" name="Down Arrow Callout 109">
              <a:extLst>
                <a:ext uri="{FF2B5EF4-FFF2-40B4-BE49-F238E27FC236}">
                  <a16:creationId xmlns:a16="http://schemas.microsoft.com/office/drawing/2014/main" id="{6637D64E-59C5-49CD-B371-A76772250721}"/>
                </a:ext>
              </a:extLst>
            </p:cNvPr>
            <p:cNvSpPr/>
            <p:nvPr/>
          </p:nvSpPr>
          <p:spPr>
            <a:xfrm>
              <a:off x="151387" y="71494"/>
              <a:ext cx="1024024" cy="286854"/>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ISVU</a:t>
              </a:r>
            </a:p>
          </p:txBody>
        </p:sp>
      </p:grpSp>
      <p:grpSp>
        <p:nvGrpSpPr>
          <p:cNvPr id="20" name="Group 19">
            <a:extLst>
              <a:ext uri="{FF2B5EF4-FFF2-40B4-BE49-F238E27FC236}">
                <a16:creationId xmlns:a16="http://schemas.microsoft.com/office/drawing/2014/main" id="{A72E01D7-356E-4EB5-B5FA-00D142BEF1F2}"/>
              </a:ext>
            </a:extLst>
          </p:cNvPr>
          <p:cNvGrpSpPr/>
          <p:nvPr/>
        </p:nvGrpSpPr>
        <p:grpSpPr>
          <a:xfrm>
            <a:off x="1387867" y="972894"/>
            <a:ext cx="1259263" cy="2212771"/>
            <a:chOff x="1291622" y="74508"/>
            <a:chExt cx="1029136" cy="2848157"/>
          </a:xfrm>
        </p:grpSpPr>
        <p:grpSp>
          <p:nvGrpSpPr>
            <p:cNvPr id="21" name="Group 20">
              <a:extLst>
                <a:ext uri="{FF2B5EF4-FFF2-40B4-BE49-F238E27FC236}">
                  <a16:creationId xmlns:a16="http://schemas.microsoft.com/office/drawing/2014/main" id="{CED76716-4504-4726-8EB5-C966A9B7DDF3}"/>
                </a:ext>
              </a:extLst>
            </p:cNvPr>
            <p:cNvGrpSpPr/>
            <p:nvPr/>
          </p:nvGrpSpPr>
          <p:grpSpPr>
            <a:xfrm>
              <a:off x="1296734" y="431685"/>
              <a:ext cx="1024024" cy="2490980"/>
              <a:chOff x="2061566" y="476787"/>
              <a:chExt cx="1432360" cy="2490980"/>
            </a:xfrm>
            <a:solidFill>
              <a:schemeClr val="accent6">
                <a:lumMod val="60000"/>
                <a:lumOff val="40000"/>
              </a:schemeClr>
            </a:solidFill>
          </p:grpSpPr>
          <p:sp>
            <p:nvSpPr>
              <p:cNvPr id="23" name="Rounded Rectangle 149">
                <a:extLst>
                  <a:ext uri="{FF2B5EF4-FFF2-40B4-BE49-F238E27FC236}">
                    <a16:creationId xmlns:a16="http://schemas.microsoft.com/office/drawing/2014/main" id="{D6C0EF76-D07D-47DA-B6E9-6228B28E0EF1}"/>
                  </a:ext>
                </a:extLst>
              </p:cNvPr>
              <p:cNvSpPr/>
              <p:nvPr/>
            </p:nvSpPr>
            <p:spPr>
              <a:xfrm>
                <a:off x="2061566" y="476787"/>
                <a:ext cx="1432360" cy="174148"/>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Upisnik znanstvenika</a:t>
                </a:r>
              </a:p>
            </p:txBody>
          </p:sp>
          <p:sp>
            <p:nvSpPr>
              <p:cNvPr id="24" name="Rounded Rectangle 150">
                <a:extLst>
                  <a:ext uri="{FF2B5EF4-FFF2-40B4-BE49-F238E27FC236}">
                    <a16:creationId xmlns:a16="http://schemas.microsoft.com/office/drawing/2014/main" id="{9F7B97D2-922B-4069-9CCF-575EBC95C97B}"/>
                  </a:ext>
                </a:extLst>
              </p:cNvPr>
              <p:cNvSpPr/>
              <p:nvPr/>
            </p:nvSpPr>
            <p:spPr>
              <a:xfrm>
                <a:off x="2061566" y="703180"/>
                <a:ext cx="1432360" cy="174148"/>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err="1">
                    <a:solidFill>
                      <a:srgbClr val="44546A">
                        <a:lumMod val="75000"/>
                      </a:srgbClr>
                    </a:solidFill>
                    <a:latin typeface="Calibri" panose="020F0502020204030204"/>
                  </a:rPr>
                  <a:t>Up</a:t>
                </a:r>
                <a:r>
                  <a:rPr lang="hr-HR" sz="1000">
                    <a:solidFill>
                      <a:srgbClr val="44546A">
                        <a:lumMod val="75000"/>
                      </a:srgbClr>
                    </a:solidFill>
                    <a:latin typeface="Calibri" panose="020F0502020204030204"/>
                  </a:rPr>
                  <a:t>. znan. ustanova</a:t>
                </a:r>
              </a:p>
            </p:txBody>
          </p:sp>
          <p:sp>
            <p:nvSpPr>
              <p:cNvPr id="25" name="Rounded Rectangle 152">
                <a:extLst>
                  <a:ext uri="{FF2B5EF4-FFF2-40B4-BE49-F238E27FC236}">
                    <a16:creationId xmlns:a16="http://schemas.microsoft.com/office/drawing/2014/main" id="{C16EE937-64E1-4A44-AD60-D6020CFA1FBE}"/>
                  </a:ext>
                </a:extLst>
              </p:cNvPr>
              <p:cNvSpPr/>
              <p:nvPr/>
            </p:nvSpPr>
            <p:spPr>
              <a:xfrm>
                <a:off x="2061566" y="912439"/>
                <a:ext cx="1432360" cy="174148"/>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err="1">
                    <a:solidFill>
                      <a:srgbClr val="44546A">
                        <a:lumMod val="75000"/>
                      </a:srgbClr>
                    </a:solidFill>
                    <a:latin typeface="Calibri" panose="020F0502020204030204"/>
                  </a:rPr>
                  <a:t>Up</a:t>
                </a:r>
                <a:r>
                  <a:rPr lang="hr-HR" sz="1000">
                    <a:solidFill>
                      <a:srgbClr val="44546A">
                        <a:lumMod val="75000"/>
                      </a:srgbClr>
                    </a:solidFill>
                    <a:latin typeface="Calibri" panose="020F0502020204030204"/>
                  </a:rPr>
                  <a:t>. visokih učilišta</a:t>
                </a:r>
              </a:p>
            </p:txBody>
          </p:sp>
          <p:sp>
            <p:nvSpPr>
              <p:cNvPr id="26" name="Rounded Rectangle 153">
                <a:extLst>
                  <a:ext uri="{FF2B5EF4-FFF2-40B4-BE49-F238E27FC236}">
                    <a16:creationId xmlns:a16="http://schemas.microsoft.com/office/drawing/2014/main" id="{4D9E3028-95A4-4897-BD7E-4CC5A5476526}"/>
                  </a:ext>
                </a:extLst>
              </p:cNvPr>
              <p:cNvSpPr/>
              <p:nvPr/>
            </p:nvSpPr>
            <p:spPr>
              <a:xfrm>
                <a:off x="2061566" y="1117927"/>
                <a:ext cx="1432360" cy="172974"/>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Evidencija PPG</a:t>
                </a:r>
              </a:p>
            </p:txBody>
          </p:sp>
          <p:sp>
            <p:nvSpPr>
              <p:cNvPr id="27" name="Rounded Rectangle 155">
                <a:extLst>
                  <a:ext uri="{FF2B5EF4-FFF2-40B4-BE49-F238E27FC236}">
                    <a16:creationId xmlns:a16="http://schemas.microsoft.com/office/drawing/2014/main" id="{A1A11371-7D1E-4037-ACBC-1C469A9CEFFC}"/>
                  </a:ext>
                </a:extLst>
              </p:cNvPr>
              <p:cNvSpPr/>
              <p:nvPr/>
            </p:nvSpPr>
            <p:spPr>
              <a:xfrm>
                <a:off x="2061566" y="1326190"/>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0070C0"/>
                    </a:solidFill>
                    <a:latin typeface="Calibri" panose="020F0502020204030204"/>
                  </a:rPr>
                  <a:t>Projekti</a:t>
                </a:r>
              </a:p>
            </p:txBody>
          </p:sp>
          <p:sp>
            <p:nvSpPr>
              <p:cNvPr id="28" name="Rounded Rectangle 156">
                <a:extLst>
                  <a:ext uri="{FF2B5EF4-FFF2-40B4-BE49-F238E27FC236}">
                    <a16:creationId xmlns:a16="http://schemas.microsoft.com/office/drawing/2014/main" id="{89445DA6-CEB5-408A-9124-FDA1B32AB054}"/>
                  </a:ext>
                </a:extLst>
              </p:cNvPr>
              <p:cNvSpPr/>
              <p:nvPr/>
            </p:nvSpPr>
            <p:spPr>
              <a:xfrm>
                <a:off x="2061566" y="1535040"/>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0070C0"/>
                    </a:solidFill>
                    <a:latin typeface="Calibri" panose="020F0502020204030204"/>
                  </a:rPr>
                  <a:t>Publikacije</a:t>
                </a:r>
              </a:p>
            </p:txBody>
          </p:sp>
          <p:sp>
            <p:nvSpPr>
              <p:cNvPr id="29" name="Rounded Rectangle 158">
                <a:extLst>
                  <a:ext uri="{FF2B5EF4-FFF2-40B4-BE49-F238E27FC236}">
                    <a16:creationId xmlns:a16="http://schemas.microsoft.com/office/drawing/2014/main" id="{C49030B2-99B7-4A1C-9C55-A485BEFF2CED}"/>
                  </a:ext>
                </a:extLst>
              </p:cNvPr>
              <p:cNvSpPr/>
              <p:nvPr/>
            </p:nvSpPr>
            <p:spPr>
              <a:xfrm>
                <a:off x="2061566" y="1953193"/>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0070C0"/>
                    </a:solidFill>
                    <a:latin typeface="Calibri" panose="020F0502020204030204"/>
                  </a:rPr>
                  <a:t>Patenti</a:t>
                </a:r>
              </a:p>
            </p:txBody>
          </p:sp>
          <p:sp>
            <p:nvSpPr>
              <p:cNvPr id="30" name="Rounded Rectangle 159">
                <a:extLst>
                  <a:ext uri="{FF2B5EF4-FFF2-40B4-BE49-F238E27FC236}">
                    <a16:creationId xmlns:a16="http://schemas.microsoft.com/office/drawing/2014/main" id="{1B859537-D8CA-480E-8BF8-F6D94D430359}"/>
                  </a:ext>
                </a:extLst>
              </p:cNvPr>
              <p:cNvSpPr/>
              <p:nvPr/>
            </p:nvSpPr>
            <p:spPr>
              <a:xfrm>
                <a:off x="2061566" y="2165374"/>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0070C0"/>
                    </a:solidFill>
                    <a:latin typeface="Calibri" panose="020F0502020204030204"/>
                  </a:rPr>
                  <a:t>Proizvodi</a:t>
                </a:r>
              </a:p>
            </p:txBody>
          </p:sp>
          <p:sp>
            <p:nvSpPr>
              <p:cNvPr id="31" name="Rounded Rectangle 161">
                <a:extLst>
                  <a:ext uri="{FF2B5EF4-FFF2-40B4-BE49-F238E27FC236}">
                    <a16:creationId xmlns:a16="http://schemas.microsoft.com/office/drawing/2014/main" id="{6ADA8923-4D43-4575-AE3E-BA6E332D5509}"/>
                  </a:ext>
                </a:extLst>
              </p:cNvPr>
              <p:cNvSpPr/>
              <p:nvPr/>
            </p:nvSpPr>
            <p:spPr>
              <a:xfrm>
                <a:off x="2061566" y="1745782"/>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0070C0"/>
                    </a:solidFill>
                    <a:latin typeface="Calibri" panose="020F0502020204030204"/>
                  </a:rPr>
                  <a:t>Časopisi</a:t>
                </a:r>
              </a:p>
            </p:txBody>
          </p:sp>
          <p:sp>
            <p:nvSpPr>
              <p:cNvPr id="32" name="Rounded Rectangle 163">
                <a:extLst>
                  <a:ext uri="{FF2B5EF4-FFF2-40B4-BE49-F238E27FC236}">
                    <a16:creationId xmlns:a16="http://schemas.microsoft.com/office/drawing/2014/main" id="{7C81739B-C71B-47EB-821A-97240F7767EF}"/>
                  </a:ext>
                </a:extLst>
              </p:cNvPr>
              <p:cNvSpPr/>
              <p:nvPr/>
            </p:nvSpPr>
            <p:spPr>
              <a:xfrm>
                <a:off x="2061566" y="2370577"/>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0070C0"/>
                    </a:solidFill>
                    <a:latin typeface="Calibri" panose="020F0502020204030204"/>
                  </a:rPr>
                  <a:t>Oprema</a:t>
                </a:r>
              </a:p>
            </p:txBody>
          </p:sp>
          <p:sp>
            <p:nvSpPr>
              <p:cNvPr id="33" name="Rounded Rectangle 92">
                <a:extLst>
                  <a:ext uri="{FF2B5EF4-FFF2-40B4-BE49-F238E27FC236}">
                    <a16:creationId xmlns:a16="http://schemas.microsoft.com/office/drawing/2014/main" id="{8F18ADDD-DF90-4CA8-84FA-AB603CB95666}"/>
                  </a:ext>
                </a:extLst>
              </p:cNvPr>
              <p:cNvSpPr/>
              <p:nvPr/>
            </p:nvSpPr>
            <p:spPr>
              <a:xfrm>
                <a:off x="2061566" y="2582098"/>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0070C0"/>
                    </a:solidFill>
                    <a:latin typeface="Calibri" panose="020F0502020204030204"/>
                  </a:rPr>
                  <a:t>Usluge</a:t>
                </a:r>
              </a:p>
            </p:txBody>
          </p:sp>
          <p:sp>
            <p:nvSpPr>
              <p:cNvPr id="34" name="Rounded Rectangle 93">
                <a:extLst>
                  <a:ext uri="{FF2B5EF4-FFF2-40B4-BE49-F238E27FC236}">
                    <a16:creationId xmlns:a16="http://schemas.microsoft.com/office/drawing/2014/main" id="{3E27BF7F-F98E-4187-A94E-4A331E0B55DC}"/>
                  </a:ext>
                </a:extLst>
              </p:cNvPr>
              <p:cNvSpPr/>
              <p:nvPr/>
            </p:nvSpPr>
            <p:spPr>
              <a:xfrm>
                <a:off x="2061566" y="2793619"/>
                <a:ext cx="1432360"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0070C0"/>
                    </a:solidFill>
                    <a:latin typeface="Calibri" panose="020F0502020204030204"/>
                  </a:rPr>
                  <a:t>Događanja</a:t>
                </a:r>
              </a:p>
            </p:txBody>
          </p:sp>
        </p:grpSp>
        <p:sp>
          <p:nvSpPr>
            <p:cNvPr id="22" name="Down Arrow Callout 112">
              <a:extLst>
                <a:ext uri="{FF2B5EF4-FFF2-40B4-BE49-F238E27FC236}">
                  <a16:creationId xmlns:a16="http://schemas.microsoft.com/office/drawing/2014/main" id="{7A365DFD-B753-4146-AAA2-30538C34A544}"/>
                </a:ext>
              </a:extLst>
            </p:cNvPr>
            <p:cNvSpPr/>
            <p:nvPr/>
          </p:nvSpPr>
          <p:spPr>
            <a:xfrm>
              <a:off x="1291622" y="74508"/>
              <a:ext cx="1024024" cy="286854"/>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CroRIS</a:t>
              </a:r>
            </a:p>
          </p:txBody>
        </p:sp>
      </p:grpSp>
      <p:grpSp>
        <p:nvGrpSpPr>
          <p:cNvPr id="35" name="Group 34">
            <a:extLst>
              <a:ext uri="{FF2B5EF4-FFF2-40B4-BE49-F238E27FC236}">
                <a16:creationId xmlns:a16="http://schemas.microsoft.com/office/drawing/2014/main" id="{0F37B637-3C0F-4A9F-B573-94D89F529ABA}"/>
              </a:ext>
            </a:extLst>
          </p:cNvPr>
          <p:cNvGrpSpPr/>
          <p:nvPr/>
        </p:nvGrpSpPr>
        <p:grpSpPr>
          <a:xfrm>
            <a:off x="2718522" y="977880"/>
            <a:ext cx="1342778" cy="2192206"/>
            <a:chOff x="2412316" y="74507"/>
            <a:chExt cx="1143762" cy="2821855"/>
          </a:xfrm>
        </p:grpSpPr>
        <p:grpSp>
          <p:nvGrpSpPr>
            <p:cNvPr id="36" name="Group 35">
              <a:extLst>
                <a:ext uri="{FF2B5EF4-FFF2-40B4-BE49-F238E27FC236}">
                  <a16:creationId xmlns:a16="http://schemas.microsoft.com/office/drawing/2014/main" id="{B4759436-D413-470A-98DE-BA2D4675B0B1}"/>
                </a:ext>
              </a:extLst>
            </p:cNvPr>
            <p:cNvGrpSpPr/>
            <p:nvPr/>
          </p:nvGrpSpPr>
          <p:grpSpPr>
            <a:xfrm>
              <a:off x="2412317" y="431810"/>
              <a:ext cx="1143761" cy="2464552"/>
              <a:chOff x="3909719" y="487231"/>
              <a:chExt cx="1438747" cy="2464552"/>
            </a:xfrm>
            <a:solidFill>
              <a:schemeClr val="accent6">
                <a:lumMod val="60000"/>
                <a:lumOff val="40000"/>
              </a:schemeClr>
            </a:solidFill>
          </p:grpSpPr>
          <p:sp>
            <p:nvSpPr>
              <p:cNvPr id="38" name="Rounded Rectangle 78">
                <a:extLst>
                  <a:ext uri="{FF2B5EF4-FFF2-40B4-BE49-F238E27FC236}">
                    <a16:creationId xmlns:a16="http://schemas.microsoft.com/office/drawing/2014/main" id="{6A6B805A-F349-475A-A0A0-40389A78E855}"/>
                  </a:ext>
                </a:extLst>
              </p:cNvPr>
              <p:cNvSpPr/>
              <p:nvPr/>
            </p:nvSpPr>
            <p:spPr>
              <a:xfrm>
                <a:off x="3909719" y="487231"/>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Studijski programi</a:t>
                </a:r>
              </a:p>
            </p:txBody>
          </p:sp>
          <p:sp>
            <p:nvSpPr>
              <p:cNvPr id="39" name="Rounded Rectangle 79">
                <a:extLst>
                  <a:ext uri="{FF2B5EF4-FFF2-40B4-BE49-F238E27FC236}">
                    <a16:creationId xmlns:a16="http://schemas.microsoft.com/office/drawing/2014/main" id="{2FDE2050-3661-44DB-9658-D85867BE0A90}"/>
                  </a:ext>
                </a:extLst>
              </p:cNvPr>
              <p:cNvSpPr/>
              <p:nvPr/>
            </p:nvSpPr>
            <p:spPr>
              <a:xfrm>
                <a:off x="3909719" y="699982"/>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Kolegiji</a:t>
                </a:r>
              </a:p>
            </p:txBody>
          </p:sp>
          <p:sp>
            <p:nvSpPr>
              <p:cNvPr id="40" name="Rounded Rectangle 80">
                <a:extLst>
                  <a:ext uri="{FF2B5EF4-FFF2-40B4-BE49-F238E27FC236}">
                    <a16:creationId xmlns:a16="http://schemas.microsoft.com/office/drawing/2014/main" id="{8B981748-A092-465A-88F5-F268C154C33A}"/>
                  </a:ext>
                </a:extLst>
              </p:cNvPr>
              <p:cNvSpPr/>
              <p:nvPr/>
            </p:nvSpPr>
            <p:spPr>
              <a:xfrm>
                <a:off x="3909719" y="912439"/>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Održana nastava</a:t>
                </a:r>
              </a:p>
            </p:txBody>
          </p:sp>
          <p:sp>
            <p:nvSpPr>
              <p:cNvPr id="41" name="Rounded Rectangle 81">
                <a:extLst>
                  <a:ext uri="{FF2B5EF4-FFF2-40B4-BE49-F238E27FC236}">
                    <a16:creationId xmlns:a16="http://schemas.microsoft.com/office/drawing/2014/main" id="{A7F8355C-6AE1-4076-A8D3-7047E5782E1C}"/>
                  </a:ext>
                </a:extLst>
              </p:cNvPr>
              <p:cNvSpPr/>
              <p:nvPr/>
            </p:nvSpPr>
            <p:spPr>
              <a:xfrm>
                <a:off x="3909719" y="1116753"/>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Nastavnici i znanstvenici</a:t>
                </a:r>
              </a:p>
            </p:txBody>
          </p:sp>
          <p:sp>
            <p:nvSpPr>
              <p:cNvPr id="42" name="Rounded Rectangle 82">
                <a:extLst>
                  <a:ext uri="{FF2B5EF4-FFF2-40B4-BE49-F238E27FC236}">
                    <a16:creationId xmlns:a16="http://schemas.microsoft.com/office/drawing/2014/main" id="{DF6C6D19-2C8F-4F0F-A00B-DDE017864974}"/>
                  </a:ext>
                </a:extLst>
              </p:cNvPr>
              <p:cNvSpPr/>
              <p:nvPr/>
            </p:nvSpPr>
            <p:spPr>
              <a:xfrm>
                <a:off x="3916949" y="1332651"/>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Završnost</a:t>
                </a:r>
              </a:p>
            </p:txBody>
          </p:sp>
          <p:sp>
            <p:nvSpPr>
              <p:cNvPr id="43" name="Rounded Rectangle 83">
                <a:extLst>
                  <a:ext uri="{FF2B5EF4-FFF2-40B4-BE49-F238E27FC236}">
                    <a16:creationId xmlns:a16="http://schemas.microsoft.com/office/drawing/2014/main" id="{CE6D4EDB-B08F-4ED5-8B88-33965851A0D5}"/>
                  </a:ext>
                </a:extLst>
              </p:cNvPr>
              <p:cNvSpPr/>
              <p:nvPr/>
            </p:nvSpPr>
            <p:spPr>
              <a:xfrm>
                <a:off x="3916949" y="1541501"/>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Mobilnost studenata</a:t>
                </a:r>
              </a:p>
            </p:txBody>
          </p:sp>
          <p:sp>
            <p:nvSpPr>
              <p:cNvPr id="44" name="Rounded Rectangle 84">
                <a:extLst>
                  <a:ext uri="{FF2B5EF4-FFF2-40B4-BE49-F238E27FC236}">
                    <a16:creationId xmlns:a16="http://schemas.microsoft.com/office/drawing/2014/main" id="{AA5FC826-7BF8-4672-B73C-A4CE04C7CF39}"/>
                  </a:ext>
                </a:extLst>
              </p:cNvPr>
              <p:cNvSpPr/>
              <p:nvPr/>
            </p:nvSpPr>
            <p:spPr>
              <a:xfrm>
                <a:off x="3916949" y="1745782"/>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Mobilnost nastavnika</a:t>
                </a:r>
              </a:p>
            </p:txBody>
          </p:sp>
          <p:sp>
            <p:nvSpPr>
              <p:cNvPr id="45" name="Rounded Rectangle 85">
                <a:extLst>
                  <a:ext uri="{FF2B5EF4-FFF2-40B4-BE49-F238E27FC236}">
                    <a16:creationId xmlns:a16="http://schemas.microsoft.com/office/drawing/2014/main" id="{36691AB2-7F4E-47A3-A2F7-114D11EECA41}"/>
                  </a:ext>
                </a:extLst>
              </p:cNvPr>
              <p:cNvSpPr/>
              <p:nvPr/>
            </p:nvSpPr>
            <p:spPr>
              <a:xfrm>
                <a:off x="3916949" y="1950063"/>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Prostor i oprema</a:t>
                </a:r>
              </a:p>
            </p:txBody>
          </p:sp>
          <p:sp>
            <p:nvSpPr>
              <p:cNvPr id="46" name="Rounded Rectangle 86">
                <a:extLst>
                  <a:ext uri="{FF2B5EF4-FFF2-40B4-BE49-F238E27FC236}">
                    <a16:creationId xmlns:a16="http://schemas.microsoft.com/office/drawing/2014/main" id="{ED8C2E50-4699-45EB-B3E5-B9DF131773DF}"/>
                  </a:ext>
                </a:extLst>
              </p:cNvPr>
              <p:cNvSpPr/>
              <p:nvPr/>
            </p:nvSpPr>
            <p:spPr>
              <a:xfrm>
                <a:off x="3916949" y="2154344"/>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Projekti</a:t>
                </a:r>
              </a:p>
            </p:txBody>
          </p:sp>
          <p:sp>
            <p:nvSpPr>
              <p:cNvPr id="47" name="Rounded Rectangle 87">
                <a:extLst>
                  <a:ext uri="{FF2B5EF4-FFF2-40B4-BE49-F238E27FC236}">
                    <a16:creationId xmlns:a16="http://schemas.microsoft.com/office/drawing/2014/main" id="{5B980C07-9B8D-4471-B586-8C0B49358841}"/>
                  </a:ext>
                </a:extLst>
              </p:cNvPr>
              <p:cNvSpPr/>
              <p:nvPr/>
            </p:nvSpPr>
            <p:spPr>
              <a:xfrm>
                <a:off x="3916949" y="2358625"/>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Publikacije</a:t>
                </a:r>
              </a:p>
            </p:txBody>
          </p:sp>
          <p:sp>
            <p:nvSpPr>
              <p:cNvPr id="48" name="Rounded Rectangle 88">
                <a:extLst>
                  <a:ext uri="{FF2B5EF4-FFF2-40B4-BE49-F238E27FC236}">
                    <a16:creationId xmlns:a16="http://schemas.microsoft.com/office/drawing/2014/main" id="{4EAC797C-A09C-42A1-B033-9321EDF86782}"/>
                  </a:ext>
                </a:extLst>
              </p:cNvPr>
              <p:cNvSpPr/>
              <p:nvPr/>
            </p:nvSpPr>
            <p:spPr>
              <a:xfrm>
                <a:off x="3916949" y="2568130"/>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Uredništva časopisa</a:t>
                </a:r>
              </a:p>
            </p:txBody>
          </p:sp>
          <p:sp>
            <p:nvSpPr>
              <p:cNvPr id="49" name="Rounded Rectangle 89">
                <a:extLst>
                  <a:ext uri="{FF2B5EF4-FFF2-40B4-BE49-F238E27FC236}">
                    <a16:creationId xmlns:a16="http://schemas.microsoft.com/office/drawing/2014/main" id="{1A90CBF5-5EEE-43C5-B1F5-CDA7D17D25DB}"/>
                  </a:ext>
                </a:extLst>
              </p:cNvPr>
              <p:cNvSpPr/>
              <p:nvPr/>
            </p:nvSpPr>
            <p:spPr>
              <a:xfrm>
                <a:off x="3916949" y="2777635"/>
                <a:ext cx="143151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Događanja</a:t>
                </a:r>
              </a:p>
            </p:txBody>
          </p:sp>
        </p:grpSp>
        <p:sp>
          <p:nvSpPr>
            <p:cNvPr id="37" name="Down Arrow Callout 115">
              <a:extLst>
                <a:ext uri="{FF2B5EF4-FFF2-40B4-BE49-F238E27FC236}">
                  <a16:creationId xmlns:a16="http://schemas.microsoft.com/office/drawing/2014/main" id="{0DFA4432-AF6D-4951-B954-9B47FDB7B03C}"/>
                </a:ext>
              </a:extLst>
            </p:cNvPr>
            <p:cNvSpPr/>
            <p:nvPr/>
          </p:nvSpPr>
          <p:spPr>
            <a:xfrm>
              <a:off x="2412316" y="74507"/>
              <a:ext cx="1131915" cy="278163"/>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err="1">
                  <a:solidFill>
                    <a:prstClr val="white"/>
                  </a:solidFill>
                  <a:latin typeface="Calibri" panose="020F0502020204030204"/>
                </a:rPr>
                <a:t>Mozvag</a:t>
              </a:r>
              <a:endParaRPr lang="hr-HR" sz="1000">
                <a:solidFill>
                  <a:prstClr val="white"/>
                </a:solidFill>
                <a:latin typeface="Calibri" panose="020F0502020204030204"/>
              </a:endParaRPr>
            </a:p>
          </p:txBody>
        </p:sp>
      </p:grpSp>
      <p:grpSp>
        <p:nvGrpSpPr>
          <p:cNvPr id="50" name="Group 49">
            <a:extLst>
              <a:ext uri="{FF2B5EF4-FFF2-40B4-BE49-F238E27FC236}">
                <a16:creationId xmlns:a16="http://schemas.microsoft.com/office/drawing/2014/main" id="{D59C1519-5C93-4265-8E9F-5EA7CFD3067A}"/>
              </a:ext>
            </a:extLst>
          </p:cNvPr>
          <p:cNvGrpSpPr/>
          <p:nvPr/>
        </p:nvGrpSpPr>
        <p:grpSpPr>
          <a:xfrm>
            <a:off x="227206" y="2178563"/>
            <a:ext cx="1080000" cy="1026525"/>
            <a:chOff x="3675605" y="69406"/>
            <a:chExt cx="1024025" cy="1381616"/>
          </a:xfrm>
        </p:grpSpPr>
        <p:grpSp>
          <p:nvGrpSpPr>
            <p:cNvPr id="51" name="Group 50">
              <a:extLst>
                <a:ext uri="{FF2B5EF4-FFF2-40B4-BE49-F238E27FC236}">
                  <a16:creationId xmlns:a16="http://schemas.microsoft.com/office/drawing/2014/main" id="{86846307-CC6E-41AE-A03A-D40A778BDD53}"/>
                </a:ext>
              </a:extLst>
            </p:cNvPr>
            <p:cNvGrpSpPr/>
            <p:nvPr/>
          </p:nvGrpSpPr>
          <p:grpSpPr>
            <a:xfrm>
              <a:off x="3675605" y="445840"/>
              <a:ext cx="1024025" cy="1005182"/>
              <a:chOff x="7483687" y="1571213"/>
              <a:chExt cx="1395663" cy="1005182"/>
            </a:xfrm>
            <a:solidFill>
              <a:schemeClr val="accent6">
                <a:lumMod val="60000"/>
                <a:lumOff val="40000"/>
              </a:schemeClr>
            </a:solidFill>
          </p:grpSpPr>
          <p:sp>
            <p:nvSpPr>
              <p:cNvPr id="53" name="Rounded Rectangle 179">
                <a:extLst>
                  <a:ext uri="{FF2B5EF4-FFF2-40B4-BE49-F238E27FC236}">
                    <a16:creationId xmlns:a16="http://schemas.microsoft.com/office/drawing/2014/main" id="{FD294E5C-D8A3-4C91-96FA-4C6E5AF75262}"/>
                  </a:ext>
                </a:extLst>
              </p:cNvPr>
              <p:cNvSpPr/>
              <p:nvPr/>
            </p:nvSpPr>
            <p:spPr>
              <a:xfrm>
                <a:off x="7483687" y="2190625"/>
                <a:ext cx="1395663"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Ocjenski radovi</a:t>
                </a:r>
              </a:p>
            </p:txBody>
          </p:sp>
          <p:sp>
            <p:nvSpPr>
              <p:cNvPr id="54" name="Rounded Rectangle 180">
                <a:extLst>
                  <a:ext uri="{FF2B5EF4-FFF2-40B4-BE49-F238E27FC236}">
                    <a16:creationId xmlns:a16="http://schemas.microsoft.com/office/drawing/2014/main" id="{008A2AD3-2780-402A-8976-13D29E34ED3B}"/>
                  </a:ext>
                </a:extLst>
              </p:cNvPr>
              <p:cNvSpPr/>
              <p:nvPr/>
            </p:nvSpPr>
            <p:spPr>
              <a:xfrm>
                <a:off x="7483687" y="1571213"/>
                <a:ext cx="1395663"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Publikacije</a:t>
                </a:r>
              </a:p>
            </p:txBody>
          </p:sp>
          <p:sp>
            <p:nvSpPr>
              <p:cNvPr id="55" name="Rounded Rectangle 181">
                <a:extLst>
                  <a:ext uri="{FF2B5EF4-FFF2-40B4-BE49-F238E27FC236}">
                    <a16:creationId xmlns:a16="http://schemas.microsoft.com/office/drawing/2014/main" id="{00A2AA66-0BF3-4747-9E80-9C2B94E1D0B2}"/>
                  </a:ext>
                </a:extLst>
              </p:cNvPr>
              <p:cNvSpPr/>
              <p:nvPr/>
            </p:nvSpPr>
            <p:spPr>
              <a:xfrm>
                <a:off x="7483687" y="1777749"/>
                <a:ext cx="1395663"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Istraživački podaci</a:t>
                </a:r>
              </a:p>
            </p:txBody>
          </p:sp>
          <p:sp>
            <p:nvSpPr>
              <p:cNvPr id="56" name="Rounded Rectangle 182">
                <a:extLst>
                  <a:ext uri="{FF2B5EF4-FFF2-40B4-BE49-F238E27FC236}">
                    <a16:creationId xmlns:a16="http://schemas.microsoft.com/office/drawing/2014/main" id="{FB7B884B-5256-4B06-AA01-383A6749C5D6}"/>
                  </a:ext>
                </a:extLst>
              </p:cNvPr>
              <p:cNvSpPr/>
              <p:nvPr/>
            </p:nvSpPr>
            <p:spPr>
              <a:xfrm>
                <a:off x="7483687" y="1984187"/>
                <a:ext cx="1395663"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Obrazovni sadržaji</a:t>
                </a:r>
              </a:p>
            </p:txBody>
          </p:sp>
          <p:sp>
            <p:nvSpPr>
              <p:cNvPr id="57" name="Rounded Rectangle 184">
                <a:extLst>
                  <a:ext uri="{FF2B5EF4-FFF2-40B4-BE49-F238E27FC236}">
                    <a16:creationId xmlns:a16="http://schemas.microsoft.com/office/drawing/2014/main" id="{1D91C21C-CCE7-4988-8644-BFEC7CF357D3}"/>
                  </a:ext>
                </a:extLst>
              </p:cNvPr>
              <p:cNvSpPr/>
              <p:nvPr/>
            </p:nvSpPr>
            <p:spPr>
              <a:xfrm>
                <a:off x="7483687" y="2402247"/>
                <a:ext cx="1395663"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Multimedija</a:t>
                </a:r>
              </a:p>
            </p:txBody>
          </p:sp>
        </p:grpSp>
        <p:sp>
          <p:nvSpPr>
            <p:cNvPr id="52" name="Down Arrow Callout 143">
              <a:extLst>
                <a:ext uri="{FF2B5EF4-FFF2-40B4-BE49-F238E27FC236}">
                  <a16:creationId xmlns:a16="http://schemas.microsoft.com/office/drawing/2014/main" id="{EFEA8B84-DE2F-454B-879F-EAF539136E72}"/>
                </a:ext>
              </a:extLst>
            </p:cNvPr>
            <p:cNvSpPr/>
            <p:nvPr/>
          </p:nvSpPr>
          <p:spPr>
            <a:xfrm>
              <a:off x="3675606" y="69406"/>
              <a:ext cx="1024024" cy="278163"/>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Dabar</a:t>
              </a:r>
            </a:p>
          </p:txBody>
        </p:sp>
      </p:grpSp>
      <p:grpSp>
        <p:nvGrpSpPr>
          <p:cNvPr id="58" name="Group 57">
            <a:extLst>
              <a:ext uri="{FF2B5EF4-FFF2-40B4-BE49-F238E27FC236}">
                <a16:creationId xmlns:a16="http://schemas.microsoft.com/office/drawing/2014/main" id="{6A2EA667-AFEF-4FB0-8B9C-168F4B609304}"/>
              </a:ext>
            </a:extLst>
          </p:cNvPr>
          <p:cNvGrpSpPr/>
          <p:nvPr/>
        </p:nvGrpSpPr>
        <p:grpSpPr>
          <a:xfrm>
            <a:off x="5510027" y="2696431"/>
            <a:ext cx="1080000" cy="698935"/>
            <a:chOff x="9996922" y="69406"/>
            <a:chExt cx="1046964" cy="943013"/>
          </a:xfrm>
        </p:grpSpPr>
        <p:grpSp>
          <p:nvGrpSpPr>
            <p:cNvPr id="59" name="Group 58">
              <a:extLst>
                <a:ext uri="{FF2B5EF4-FFF2-40B4-BE49-F238E27FC236}">
                  <a16:creationId xmlns:a16="http://schemas.microsoft.com/office/drawing/2014/main" id="{87022C02-D243-4041-9B27-DB744A7DD6BE}"/>
                </a:ext>
              </a:extLst>
            </p:cNvPr>
            <p:cNvGrpSpPr/>
            <p:nvPr/>
          </p:nvGrpSpPr>
          <p:grpSpPr>
            <a:xfrm>
              <a:off x="9996923" y="418085"/>
              <a:ext cx="1046963" cy="594334"/>
              <a:chOff x="231751" y="3959593"/>
              <a:chExt cx="1438748" cy="594334"/>
            </a:xfrm>
            <a:solidFill>
              <a:schemeClr val="accent6">
                <a:lumMod val="60000"/>
                <a:lumOff val="40000"/>
              </a:schemeClr>
            </a:solidFill>
          </p:grpSpPr>
          <p:sp>
            <p:nvSpPr>
              <p:cNvPr id="61" name="Rounded Rectangle 167">
                <a:extLst>
                  <a:ext uri="{FF2B5EF4-FFF2-40B4-BE49-F238E27FC236}">
                    <a16:creationId xmlns:a16="http://schemas.microsoft.com/office/drawing/2014/main" id="{0313DC1C-FD65-41A2-A4AB-07A47C77755A}"/>
                  </a:ext>
                </a:extLst>
              </p:cNvPr>
              <p:cNvSpPr/>
              <p:nvPr/>
            </p:nvSpPr>
            <p:spPr>
              <a:xfrm>
                <a:off x="231751" y="3959593"/>
                <a:ext cx="1438748" cy="174148"/>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err="1">
                    <a:solidFill>
                      <a:srgbClr val="44546A">
                        <a:lumMod val="75000"/>
                      </a:srgbClr>
                    </a:solidFill>
                    <a:latin typeface="Calibri" panose="020F0502020204030204"/>
                  </a:rPr>
                  <a:t>Up</a:t>
                </a:r>
                <a:r>
                  <a:rPr lang="hr-HR" sz="1000">
                    <a:solidFill>
                      <a:srgbClr val="44546A">
                        <a:lumMod val="75000"/>
                      </a:srgbClr>
                    </a:solidFill>
                    <a:latin typeface="Calibri" panose="020F0502020204030204"/>
                  </a:rPr>
                  <a:t>. </a:t>
                </a:r>
                <a:r>
                  <a:rPr lang="hr-HR" sz="1000" err="1">
                    <a:solidFill>
                      <a:srgbClr val="44546A">
                        <a:lumMod val="75000"/>
                      </a:srgbClr>
                    </a:solidFill>
                    <a:latin typeface="Calibri" panose="020F0502020204030204"/>
                  </a:rPr>
                  <a:t>stud</a:t>
                </a:r>
                <a:r>
                  <a:rPr lang="hr-HR" sz="1000">
                    <a:solidFill>
                      <a:srgbClr val="44546A">
                        <a:lumMod val="75000"/>
                      </a:srgbClr>
                    </a:solidFill>
                    <a:latin typeface="Calibri" panose="020F0502020204030204"/>
                  </a:rPr>
                  <a:t>. programa</a:t>
                </a:r>
              </a:p>
            </p:txBody>
          </p:sp>
          <p:sp>
            <p:nvSpPr>
              <p:cNvPr id="63" name="Rounded Rectangle 169">
                <a:extLst>
                  <a:ext uri="{FF2B5EF4-FFF2-40B4-BE49-F238E27FC236}">
                    <a16:creationId xmlns:a16="http://schemas.microsoft.com/office/drawing/2014/main" id="{FD98EE39-1D2A-4A36-9100-5C8A904BB4DE}"/>
                  </a:ext>
                </a:extLst>
              </p:cNvPr>
              <p:cNvSpPr/>
              <p:nvPr/>
            </p:nvSpPr>
            <p:spPr>
              <a:xfrm>
                <a:off x="231751" y="4381077"/>
                <a:ext cx="1438748" cy="17285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err="1">
                    <a:solidFill>
                      <a:srgbClr val="44546A">
                        <a:lumMod val="75000"/>
                      </a:srgbClr>
                    </a:solidFill>
                    <a:latin typeface="Calibri" panose="020F0502020204030204"/>
                  </a:rPr>
                  <a:t>Stand</a:t>
                </a:r>
                <a:r>
                  <a:rPr lang="hr-HR" sz="1000">
                    <a:solidFill>
                      <a:srgbClr val="44546A">
                        <a:lumMod val="75000"/>
                      </a:srgbClr>
                    </a:solidFill>
                    <a:latin typeface="Calibri" panose="020F0502020204030204"/>
                  </a:rPr>
                  <a:t>. kvalifikacija</a:t>
                </a:r>
              </a:p>
            </p:txBody>
          </p:sp>
          <p:sp>
            <p:nvSpPr>
              <p:cNvPr id="64" name="Rounded Rectangle 171">
                <a:extLst>
                  <a:ext uri="{FF2B5EF4-FFF2-40B4-BE49-F238E27FC236}">
                    <a16:creationId xmlns:a16="http://schemas.microsoft.com/office/drawing/2014/main" id="{E0A7A2EA-2C67-405C-9B67-362659FE97E7}"/>
                  </a:ext>
                </a:extLst>
              </p:cNvPr>
              <p:cNvSpPr/>
              <p:nvPr/>
            </p:nvSpPr>
            <p:spPr>
              <a:xfrm>
                <a:off x="231751" y="4170335"/>
                <a:ext cx="1438748"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Standardi zanimanja</a:t>
                </a:r>
              </a:p>
            </p:txBody>
          </p:sp>
        </p:grpSp>
        <p:sp>
          <p:nvSpPr>
            <p:cNvPr id="60" name="Down Arrow Callout 151">
              <a:extLst>
                <a:ext uri="{FF2B5EF4-FFF2-40B4-BE49-F238E27FC236}">
                  <a16:creationId xmlns:a16="http://schemas.microsoft.com/office/drawing/2014/main" id="{8563F792-F0C9-496D-9588-1877C2E21E3B}"/>
                </a:ext>
              </a:extLst>
            </p:cNvPr>
            <p:cNvSpPr/>
            <p:nvPr/>
          </p:nvSpPr>
          <p:spPr>
            <a:xfrm>
              <a:off x="9996922" y="69406"/>
              <a:ext cx="1046963" cy="295540"/>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ISRHKO</a:t>
              </a:r>
            </a:p>
          </p:txBody>
        </p:sp>
      </p:grpSp>
      <p:grpSp>
        <p:nvGrpSpPr>
          <p:cNvPr id="65" name="Group 64">
            <a:extLst>
              <a:ext uri="{FF2B5EF4-FFF2-40B4-BE49-F238E27FC236}">
                <a16:creationId xmlns:a16="http://schemas.microsoft.com/office/drawing/2014/main" id="{253DB7E1-7F14-4362-9E71-9373853D214A}"/>
              </a:ext>
            </a:extLst>
          </p:cNvPr>
          <p:cNvGrpSpPr/>
          <p:nvPr/>
        </p:nvGrpSpPr>
        <p:grpSpPr>
          <a:xfrm>
            <a:off x="6634598" y="988738"/>
            <a:ext cx="1328869" cy="1346640"/>
            <a:chOff x="7333834" y="80185"/>
            <a:chExt cx="1134586" cy="1776792"/>
          </a:xfrm>
        </p:grpSpPr>
        <p:grpSp>
          <p:nvGrpSpPr>
            <p:cNvPr id="66" name="Group 65">
              <a:extLst>
                <a:ext uri="{FF2B5EF4-FFF2-40B4-BE49-F238E27FC236}">
                  <a16:creationId xmlns:a16="http://schemas.microsoft.com/office/drawing/2014/main" id="{6799F06A-D9E9-4C04-B84B-BBDA43BF80E6}"/>
                </a:ext>
              </a:extLst>
            </p:cNvPr>
            <p:cNvGrpSpPr/>
            <p:nvPr/>
          </p:nvGrpSpPr>
          <p:grpSpPr>
            <a:xfrm>
              <a:off x="7333834" y="423658"/>
              <a:ext cx="1134586" cy="1433319"/>
              <a:chOff x="5619116" y="2225940"/>
              <a:chExt cx="1445134" cy="1433319"/>
            </a:xfrm>
            <a:solidFill>
              <a:schemeClr val="accent6">
                <a:lumMod val="60000"/>
                <a:lumOff val="40000"/>
              </a:schemeClr>
            </a:solidFill>
          </p:grpSpPr>
          <p:sp>
            <p:nvSpPr>
              <p:cNvPr id="68" name="Rounded Rectangle 113">
                <a:extLst>
                  <a:ext uri="{FF2B5EF4-FFF2-40B4-BE49-F238E27FC236}">
                    <a16:creationId xmlns:a16="http://schemas.microsoft.com/office/drawing/2014/main" id="{B9DF47BC-07A1-44AE-861A-042F51446110}"/>
                  </a:ext>
                </a:extLst>
              </p:cNvPr>
              <p:cNvSpPr/>
              <p:nvPr/>
            </p:nvSpPr>
            <p:spPr>
              <a:xfrm>
                <a:off x="5619116" y="2435154"/>
                <a:ext cx="1445134"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Državne stipendije</a:t>
                </a:r>
              </a:p>
            </p:txBody>
          </p:sp>
          <p:sp>
            <p:nvSpPr>
              <p:cNvPr id="69" name="Rounded Rectangle 117">
                <a:extLst>
                  <a:ext uri="{FF2B5EF4-FFF2-40B4-BE49-F238E27FC236}">
                    <a16:creationId xmlns:a16="http://schemas.microsoft.com/office/drawing/2014/main" id="{19888FC9-459C-41AA-879B-6F65E313198C}"/>
                  </a:ext>
                </a:extLst>
              </p:cNvPr>
              <p:cNvSpPr/>
              <p:nvPr/>
            </p:nvSpPr>
            <p:spPr>
              <a:xfrm>
                <a:off x="5619116" y="2640366"/>
                <a:ext cx="1445134"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STEM stipendije</a:t>
                </a:r>
              </a:p>
            </p:txBody>
          </p:sp>
          <p:sp>
            <p:nvSpPr>
              <p:cNvPr id="70" name="Rounded Rectangle 190">
                <a:extLst>
                  <a:ext uri="{FF2B5EF4-FFF2-40B4-BE49-F238E27FC236}">
                    <a16:creationId xmlns:a16="http://schemas.microsoft.com/office/drawing/2014/main" id="{7F712A3E-8625-46CA-8BAA-16E1D8337A9F}"/>
                  </a:ext>
                </a:extLst>
              </p:cNvPr>
              <p:cNvSpPr/>
              <p:nvPr/>
            </p:nvSpPr>
            <p:spPr>
              <a:xfrm>
                <a:off x="5625503" y="2225940"/>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Natječaji MZO</a:t>
                </a:r>
              </a:p>
            </p:txBody>
          </p:sp>
          <p:sp>
            <p:nvSpPr>
              <p:cNvPr id="71" name="Rounded Rectangle 191">
                <a:extLst>
                  <a:ext uri="{FF2B5EF4-FFF2-40B4-BE49-F238E27FC236}">
                    <a16:creationId xmlns:a16="http://schemas.microsoft.com/office/drawing/2014/main" id="{A79160B5-3514-4673-A1F4-1AFC29770A56}"/>
                  </a:ext>
                </a:extLst>
              </p:cNvPr>
              <p:cNvSpPr/>
              <p:nvPr/>
            </p:nvSpPr>
            <p:spPr>
              <a:xfrm>
                <a:off x="5625502" y="2854564"/>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Evidencija nasilja</a:t>
                </a:r>
              </a:p>
            </p:txBody>
          </p:sp>
          <p:sp>
            <p:nvSpPr>
              <p:cNvPr id="72" name="Rounded Rectangle 193">
                <a:extLst>
                  <a:ext uri="{FF2B5EF4-FFF2-40B4-BE49-F238E27FC236}">
                    <a16:creationId xmlns:a16="http://schemas.microsoft.com/office/drawing/2014/main" id="{8600A83D-6054-48A1-94D3-E941B42DDB66}"/>
                  </a:ext>
                </a:extLst>
              </p:cNvPr>
              <p:cNvSpPr/>
              <p:nvPr/>
            </p:nvSpPr>
            <p:spPr>
              <a:xfrm>
                <a:off x="5619116" y="3069269"/>
                <a:ext cx="1438748"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Sufinanciranje prijevoza</a:t>
                </a:r>
              </a:p>
            </p:txBody>
          </p:sp>
          <p:sp>
            <p:nvSpPr>
              <p:cNvPr id="73" name="Rounded Rectangle 194">
                <a:extLst>
                  <a:ext uri="{FF2B5EF4-FFF2-40B4-BE49-F238E27FC236}">
                    <a16:creationId xmlns:a16="http://schemas.microsoft.com/office/drawing/2014/main" id="{2241B74C-A570-4631-AA8D-F08E117526DA}"/>
                  </a:ext>
                </a:extLst>
              </p:cNvPr>
              <p:cNvSpPr/>
              <p:nvPr/>
            </p:nvSpPr>
            <p:spPr>
              <a:xfrm>
                <a:off x="5619116" y="3277190"/>
                <a:ext cx="1438748"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Sufinanciranje udžbenika</a:t>
                </a:r>
              </a:p>
            </p:txBody>
          </p:sp>
          <p:sp>
            <p:nvSpPr>
              <p:cNvPr id="74" name="Rounded Rectangle 195">
                <a:extLst>
                  <a:ext uri="{FF2B5EF4-FFF2-40B4-BE49-F238E27FC236}">
                    <a16:creationId xmlns:a16="http://schemas.microsoft.com/office/drawing/2014/main" id="{5558941C-C744-46A4-9D05-BFBF8E550156}"/>
                  </a:ext>
                </a:extLst>
              </p:cNvPr>
              <p:cNvSpPr/>
              <p:nvPr/>
            </p:nvSpPr>
            <p:spPr>
              <a:xfrm>
                <a:off x="5619116" y="3485111"/>
                <a:ext cx="1438748"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Dječji vrtići</a:t>
                </a:r>
              </a:p>
            </p:txBody>
          </p:sp>
        </p:grpSp>
        <p:sp>
          <p:nvSpPr>
            <p:cNvPr id="67" name="Down Arrow Callout 154">
              <a:extLst>
                <a:ext uri="{FF2B5EF4-FFF2-40B4-BE49-F238E27FC236}">
                  <a16:creationId xmlns:a16="http://schemas.microsoft.com/office/drawing/2014/main" id="{4DF40F39-54F5-4DFD-A867-563CE4D1EF76}"/>
                </a:ext>
              </a:extLst>
            </p:cNvPr>
            <p:cNvSpPr/>
            <p:nvPr/>
          </p:nvSpPr>
          <p:spPr>
            <a:xfrm>
              <a:off x="7333834" y="80185"/>
              <a:ext cx="1129572" cy="270616"/>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err="1">
                  <a:solidFill>
                    <a:prstClr val="white"/>
                  </a:solidFill>
                  <a:latin typeface="Calibri" panose="020F0502020204030204"/>
                </a:rPr>
                <a:t>MZOApps</a:t>
              </a:r>
              <a:endParaRPr lang="hr-HR" sz="1000">
                <a:solidFill>
                  <a:prstClr val="white"/>
                </a:solidFill>
                <a:latin typeface="Calibri" panose="020F0502020204030204"/>
              </a:endParaRPr>
            </a:p>
          </p:txBody>
        </p:sp>
      </p:grpSp>
      <p:grpSp>
        <p:nvGrpSpPr>
          <p:cNvPr id="75" name="Group 74">
            <a:extLst>
              <a:ext uri="{FF2B5EF4-FFF2-40B4-BE49-F238E27FC236}">
                <a16:creationId xmlns:a16="http://schemas.microsoft.com/office/drawing/2014/main" id="{3D2159F6-A501-4359-AFE7-6283FB1C322D}"/>
              </a:ext>
            </a:extLst>
          </p:cNvPr>
          <p:cNvGrpSpPr/>
          <p:nvPr/>
        </p:nvGrpSpPr>
        <p:grpSpPr>
          <a:xfrm>
            <a:off x="5510028" y="984565"/>
            <a:ext cx="1080000" cy="700937"/>
            <a:chOff x="8750593" y="76953"/>
            <a:chExt cx="1024023" cy="931675"/>
          </a:xfrm>
        </p:grpSpPr>
        <p:grpSp>
          <p:nvGrpSpPr>
            <p:cNvPr id="76" name="Group 75">
              <a:extLst>
                <a:ext uri="{FF2B5EF4-FFF2-40B4-BE49-F238E27FC236}">
                  <a16:creationId xmlns:a16="http://schemas.microsoft.com/office/drawing/2014/main" id="{234D7EBB-2DFA-4837-9450-4FE33472EC1F}"/>
                </a:ext>
              </a:extLst>
            </p:cNvPr>
            <p:cNvGrpSpPr/>
            <p:nvPr/>
          </p:nvGrpSpPr>
          <p:grpSpPr>
            <a:xfrm>
              <a:off x="8750593" y="420729"/>
              <a:ext cx="1024023" cy="587899"/>
              <a:chOff x="5625503" y="476921"/>
              <a:chExt cx="1438747" cy="587899"/>
            </a:xfrm>
            <a:solidFill>
              <a:schemeClr val="accent6">
                <a:lumMod val="60000"/>
                <a:lumOff val="40000"/>
              </a:schemeClr>
            </a:solidFill>
          </p:grpSpPr>
          <p:sp>
            <p:nvSpPr>
              <p:cNvPr id="78" name="Rounded Rectangle 196">
                <a:extLst>
                  <a:ext uri="{FF2B5EF4-FFF2-40B4-BE49-F238E27FC236}">
                    <a16:creationId xmlns:a16="http://schemas.microsoft.com/office/drawing/2014/main" id="{41A6E8F0-B551-42EB-A7E6-5FD931B7A6EB}"/>
                  </a:ext>
                </a:extLst>
              </p:cNvPr>
              <p:cNvSpPr/>
              <p:nvPr/>
            </p:nvSpPr>
            <p:spPr>
              <a:xfrm>
                <a:off x="5625503" y="476921"/>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Studenti s pravima</a:t>
                </a:r>
              </a:p>
            </p:txBody>
          </p:sp>
          <p:sp>
            <p:nvSpPr>
              <p:cNvPr id="79" name="Rounded Rectangle 197">
                <a:extLst>
                  <a:ext uri="{FF2B5EF4-FFF2-40B4-BE49-F238E27FC236}">
                    <a16:creationId xmlns:a16="http://schemas.microsoft.com/office/drawing/2014/main" id="{2A16BE64-83F7-49D5-96C4-0531037AC79E}"/>
                  </a:ext>
                </a:extLst>
              </p:cNvPr>
              <p:cNvSpPr/>
              <p:nvPr/>
            </p:nvSpPr>
            <p:spPr>
              <a:xfrm>
                <a:off x="5625503" y="685771"/>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Restorani</a:t>
                </a:r>
              </a:p>
            </p:txBody>
          </p:sp>
          <p:sp>
            <p:nvSpPr>
              <p:cNvPr id="80" name="Rounded Rectangle 198">
                <a:extLst>
                  <a:ext uri="{FF2B5EF4-FFF2-40B4-BE49-F238E27FC236}">
                    <a16:creationId xmlns:a16="http://schemas.microsoft.com/office/drawing/2014/main" id="{B6143E9F-5D40-4A0B-8922-F7F4D72CD495}"/>
                  </a:ext>
                </a:extLst>
              </p:cNvPr>
              <p:cNvSpPr/>
              <p:nvPr/>
            </p:nvSpPr>
            <p:spPr>
              <a:xfrm>
                <a:off x="5625503" y="890672"/>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Prehrana</a:t>
                </a:r>
              </a:p>
            </p:txBody>
          </p:sp>
        </p:grpSp>
        <p:sp>
          <p:nvSpPr>
            <p:cNvPr id="77" name="Down Arrow Callout 157">
              <a:extLst>
                <a:ext uri="{FF2B5EF4-FFF2-40B4-BE49-F238E27FC236}">
                  <a16:creationId xmlns:a16="http://schemas.microsoft.com/office/drawing/2014/main" id="{CA072543-B7A4-4A59-8393-2119B5C6C89B}"/>
                </a:ext>
              </a:extLst>
            </p:cNvPr>
            <p:cNvSpPr/>
            <p:nvPr/>
          </p:nvSpPr>
          <p:spPr>
            <a:xfrm>
              <a:off x="8750593" y="76953"/>
              <a:ext cx="1024023" cy="270616"/>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ISSP</a:t>
              </a:r>
            </a:p>
          </p:txBody>
        </p:sp>
      </p:grpSp>
      <p:grpSp>
        <p:nvGrpSpPr>
          <p:cNvPr id="81" name="Group 80">
            <a:extLst>
              <a:ext uri="{FF2B5EF4-FFF2-40B4-BE49-F238E27FC236}">
                <a16:creationId xmlns:a16="http://schemas.microsoft.com/office/drawing/2014/main" id="{917C280B-751A-4C5A-8B47-D40CC59F8E3C}"/>
              </a:ext>
            </a:extLst>
          </p:cNvPr>
          <p:cNvGrpSpPr/>
          <p:nvPr/>
        </p:nvGrpSpPr>
        <p:grpSpPr>
          <a:xfrm>
            <a:off x="6634596" y="2700333"/>
            <a:ext cx="1080000" cy="689375"/>
            <a:chOff x="11295892" y="67151"/>
            <a:chExt cx="1046963" cy="946149"/>
          </a:xfrm>
        </p:grpSpPr>
        <p:grpSp>
          <p:nvGrpSpPr>
            <p:cNvPr id="82" name="Group 81">
              <a:extLst>
                <a:ext uri="{FF2B5EF4-FFF2-40B4-BE49-F238E27FC236}">
                  <a16:creationId xmlns:a16="http://schemas.microsoft.com/office/drawing/2014/main" id="{31A37E95-18A9-4C6D-B74B-7FADF765AF43}"/>
                </a:ext>
              </a:extLst>
            </p:cNvPr>
            <p:cNvGrpSpPr/>
            <p:nvPr/>
          </p:nvGrpSpPr>
          <p:grpSpPr>
            <a:xfrm>
              <a:off x="11300042" y="418085"/>
              <a:ext cx="1024023" cy="595215"/>
              <a:chOff x="7467274" y="468195"/>
              <a:chExt cx="1412076" cy="595215"/>
            </a:xfrm>
            <a:solidFill>
              <a:schemeClr val="accent6">
                <a:lumMod val="60000"/>
                <a:lumOff val="40000"/>
              </a:schemeClr>
            </a:solidFill>
          </p:grpSpPr>
          <p:sp>
            <p:nvSpPr>
              <p:cNvPr id="84" name="Rounded Rectangle 174">
                <a:extLst>
                  <a:ext uri="{FF2B5EF4-FFF2-40B4-BE49-F238E27FC236}">
                    <a16:creationId xmlns:a16="http://schemas.microsoft.com/office/drawing/2014/main" id="{7D416FE5-870E-4602-9250-DD6C3FF4A97D}"/>
                  </a:ext>
                </a:extLst>
              </p:cNvPr>
              <p:cNvSpPr/>
              <p:nvPr/>
            </p:nvSpPr>
            <p:spPr>
              <a:xfrm>
                <a:off x="7467274" y="468195"/>
                <a:ext cx="1412076" cy="17285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E-kolegiji</a:t>
                </a:r>
              </a:p>
            </p:txBody>
          </p:sp>
          <p:sp>
            <p:nvSpPr>
              <p:cNvPr id="85" name="Rounded Rectangle 175">
                <a:extLst>
                  <a:ext uri="{FF2B5EF4-FFF2-40B4-BE49-F238E27FC236}">
                    <a16:creationId xmlns:a16="http://schemas.microsoft.com/office/drawing/2014/main" id="{3BD4D657-E21E-4C02-9DEC-C1DA40B98760}"/>
                  </a:ext>
                </a:extLst>
              </p:cNvPr>
              <p:cNvSpPr/>
              <p:nvPr/>
            </p:nvSpPr>
            <p:spPr>
              <a:xfrm>
                <a:off x="7467274" y="683754"/>
                <a:ext cx="1412076" cy="17285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Nastavni sadržaji</a:t>
                </a:r>
              </a:p>
            </p:txBody>
          </p:sp>
          <p:sp>
            <p:nvSpPr>
              <p:cNvPr id="86" name="Rounded Rectangle 176">
                <a:extLst>
                  <a:ext uri="{FF2B5EF4-FFF2-40B4-BE49-F238E27FC236}">
                    <a16:creationId xmlns:a16="http://schemas.microsoft.com/office/drawing/2014/main" id="{378930FF-BBC2-4EE9-A1DD-201ECDF3B1BB}"/>
                  </a:ext>
                </a:extLst>
              </p:cNvPr>
              <p:cNvSpPr/>
              <p:nvPr/>
            </p:nvSpPr>
            <p:spPr>
              <a:xfrm>
                <a:off x="7467274" y="890560"/>
                <a:ext cx="1412076" cy="17285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Vrednovanje učenja</a:t>
                </a:r>
              </a:p>
            </p:txBody>
          </p:sp>
        </p:grpSp>
        <p:sp>
          <p:nvSpPr>
            <p:cNvPr id="83" name="Down Arrow Callout 160">
              <a:extLst>
                <a:ext uri="{FF2B5EF4-FFF2-40B4-BE49-F238E27FC236}">
                  <a16:creationId xmlns:a16="http://schemas.microsoft.com/office/drawing/2014/main" id="{239D0057-232F-4F6E-A0FC-518D2DD52117}"/>
                </a:ext>
              </a:extLst>
            </p:cNvPr>
            <p:cNvSpPr/>
            <p:nvPr/>
          </p:nvSpPr>
          <p:spPr>
            <a:xfrm>
              <a:off x="11295892" y="67151"/>
              <a:ext cx="1046963" cy="295540"/>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Merlin</a:t>
              </a:r>
            </a:p>
          </p:txBody>
        </p:sp>
      </p:grpSp>
      <p:grpSp>
        <p:nvGrpSpPr>
          <p:cNvPr id="87" name="Group 86">
            <a:extLst>
              <a:ext uri="{FF2B5EF4-FFF2-40B4-BE49-F238E27FC236}">
                <a16:creationId xmlns:a16="http://schemas.microsoft.com/office/drawing/2014/main" id="{FF85FEA4-EC07-44EF-88CD-84B2D1868F33}"/>
              </a:ext>
            </a:extLst>
          </p:cNvPr>
          <p:cNvGrpSpPr/>
          <p:nvPr/>
        </p:nvGrpSpPr>
        <p:grpSpPr>
          <a:xfrm>
            <a:off x="230477" y="978111"/>
            <a:ext cx="1080000" cy="741832"/>
            <a:chOff x="12594862" y="64896"/>
            <a:chExt cx="1046963" cy="947693"/>
          </a:xfrm>
        </p:grpSpPr>
        <p:grpSp>
          <p:nvGrpSpPr>
            <p:cNvPr id="88" name="Group 87">
              <a:extLst>
                <a:ext uri="{FF2B5EF4-FFF2-40B4-BE49-F238E27FC236}">
                  <a16:creationId xmlns:a16="http://schemas.microsoft.com/office/drawing/2014/main" id="{208B3523-A204-448B-988B-73B36E5885BE}"/>
                </a:ext>
              </a:extLst>
            </p:cNvPr>
            <p:cNvGrpSpPr/>
            <p:nvPr/>
          </p:nvGrpSpPr>
          <p:grpSpPr>
            <a:xfrm>
              <a:off x="12603161" y="418085"/>
              <a:ext cx="1024024" cy="594504"/>
              <a:chOff x="7440603" y="3063749"/>
              <a:chExt cx="1438747" cy="594504"/>
            </a:xfrm>
            <a:solidFill>
              <a:schemeClr val="accent6">
                <a:lumMod val="60000"/>
                <a:lumOff val="40000"/>
              </a:schemeClr>
            </a:solidFill>
          </p:grpSpPr>
          <p:sp>
            <p:nvSpPr>
              <p:cNvPr id="90" name="Rounded Rectangle 186">
                <a:extLst>
                  <a:ext uri="{FF2B5EF4-FFF2-40B4-BE49-F238E27FC236}">
                    <a16:creationId xmlns:a16="http://schemas.microsoft.com/office/drawing/2014/main" id="{39E5562C-FFF9-49AE-9169-8706E869D157}"/>
                  </a:ext>
                </a:extLst>
              </p:cNvPr>
              <p:cNvSpPr/>
              <p:nvPr/>
            </p:nvSpPr>
            <p:spPr>
              <a:xfrm>
                <a:off x="7440603" y="3063749"/>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Časopisi</a:t>
                </a:r>
              </a:p>
            </p:txBody>
          </p:sp>
          <p:sp>
            <p:nvSpPr>
              <p:cNvPr id="91" name="Rounded Rectangle 187">
                <a:extLst>
                  <a:ext uri="{FF2B5EF4-FFF2-40B4-BE49-F238E27FC236}">
                    <a16:creationId xmlns:a16="http://schemas.microsoft.com/office/drawing/2014/main" id="{7C8E707A-6EA3-47E7-B82C-03660D3BD3C9}"/>
                  </a:ext>
                </a:extLst>
              </p:cNvPr>
              <p:cNvSpPr/>
              <p:nvPr/>
            </p:nvSpPr>
            <p:spPr>
              <a:xfrm>
                <a:off x="7440603" y="3484105"/>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Publikacije</a:t>
                </a:r>
              </a:p>
            </p:txBody>
          </p:sp>
          <p:sp>
            <p:nvSpPr>
              <p:cNvPr id="92" name="Rounded Rectangle 188">
                <a:extLst>
                  <a:ext uri="{FF2B5EF4-FFF2-40B4-BE49-F238E27FC236}">
                    <a16:creationId xmlns:a16="http://schemas.microsoft.com/office/drawing/2014/main" id="{7D18C4E2-C882-48D9-AC18-AA17EA89DB82}"/>
                  </a:ext>
                </a:extLst>
              </p:cNvPr>
              <p:cNvSpPr/>
              <p:nvPr/>
            </p:nvSpPr>
            <p:spPr>
              <a:xfrm>
                <a:off x="7440603" y="3273927"/>
                <a:ext cx="1438747"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Broj (sveščić)</a:t>
                </a:r>
              </a:p>
            </p:txBody>
          </p:sp>
        </p:grpSp>
        <p:sp>
          <p:nvSpPr>
            <p:cNvPr id="89" name="Down Arrow Callout 162">
              <a:extLst>
                <a:ext uri="{FF2B5EF4-FFF2-40B4-BE49-F238E27FC236}">
                  <a16:creationId xmlns:a16="http://schemas.microsoft.com/office/drawing/2014/main" id="{6B2C5C6E-2509-433B-9368-B34288304AD1}"/>
                </a:ext>
              </a:extLst>
            </p:cNvPr>
            <p:cNvSpPr/>
            <p:nvPr/>
          </p:nvSpPr>
          <p:spPr>
            <a:xfrm>
              <a:off x="12594862" y="64896"/>
              <a:ext cx="1046963" cy="295540"/>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dirty="0">
                  <a:solidFill>
                    <a:prstClr val="white"/>
                  </a:solidFill>
                  <a:latin typeface="Calibri" panose="020F0502020204030204"/>
                </a:rPr>
                <a:t>Hrčak</a:t>
              </a:r>
            </a:p>
          </p:txBody>
        </p:sp>
      </p:grpSp>
      <p:grpSp>
        <p:nvGrpSpPr>
          <p:cNvPr id="93" name="Group 92">
            <a:extLst>
              <a:ext uri="{FF2B5EF4-FFF2-40B4-BE49-F238E27FC236}">
                <a16:creationId xmlns:a16="http://schemas.microsoft.com/office/drawing/2014/main" id="{53AC0D0E-F553-4F04-BC1B-F33036B9424E}"/>
              </a:ext>
            </a:extLst>
          </p:cNvPr>
          <p:cNvGrpSpPr/>
          <p:nvPr/>
        </p:nvGrpSpPr>
        <p:grpSpPr>
          <a:xfrm>
            <a:off x="7803735" y="2700765"/>
            <a:ext cx="1080000" cy="683802"/>
            <a:chOff x="13904335" y="67151"/>
            <a:chExt cx="1046963" cy="940658"/>
          </a:xfrm>
        </p:grpSpPr>
        <p:grpSp>
          <p:nvGrpSpPr>
            <p:cNvPr id="94" name="Group 93">
              <a:extLst>
                <a:ext uri="{FF2B5EF4-FFF2-40B4-BE49-F238E27FC236}">
                  <a16:creationId xmlns:a16="http://schemas.microsoft.com/office/drawing/2014/main" id="{6A884F69-8C76-4949-AB63-1DCC34D9D8FC}"/>
                </a:ext>
              </a:extLst>
            </p:cNvPr>
            <p:cNvGrpSpPr/>
            <p:nvPr/>
          </p:nvGrpSpPr>
          <p:grpSpPr>
            <a:xfrm>
              <a:off x="13906281" y="413475"/>
              <a:ext cx="1024023" cy="594334"/>
              <a:chOff x="7463599" y="4126833"/>
              <a:chExt cx="1415751" cy="594334"/>
            </a:xfrm>
            <a:solidFill>
              <a:schemeClr val="accent6">
                <a:lumMod val="60000"/>
                <a:lumOff val="40000"/>
              </a:schemeClr>
            </a:solidFill>
          </p:grpSpPr>
          <p:sp>
            <p:nvSpPr>
              <p:cNvPr id="96" name="Rounded Rectangle 217">
                <a:extLst>
                  <a:ext uri="{FF2B5EF4-FFF2-40B4-BE49-F238E27FC236}">
                    <a16:creationId xmlns:a16="http://schemas.microsoft.com/office/drawing/2014/main" id="{6BF47E88-377D-49A4-93A4-255ED20E5500}"/>
                  </a:ext>
                </a:extLst>
              </p:cNvPr>
              <p:cNvSpPr/>
              <p:nvPr/>
            </p:nvSpPr>
            <p:spPr>
              <a:xfrm>
                <a:off x="7463599" y="4126833"/>
                <a:ext cx="1415751" cy="174148"/>
              </a:xfrm>
              <a:prstGeom prst="roundRect">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El. identiteti</a:t>
                </a:r>
              </a:p>
            </p:txBody>
          </p:sp>
          <p:sp>
            <p:nvSpPr>
              <p:cNvPr id="97" name="Rounded Rectangle 219">
                <a:extLst>
                  <a:ext uri="{FF2B5EF4-FFF2-40B4-BE49-F238E27FC236}">
                    <a16:creationId xmlns:a16="http://schemas.microsoft.com/office/drawing/2014/main" id="{FAE0C5C1-BBA9-40F5-A619-A855E78F2EDA}"/>
                  </a:ext>
                </a:extLst>
              </p:cNvPr>
              <p:cNvSpPr/>
              <p:nvPr/>
            </p:nvSpPr>
            <p:spPr>
              <a:xfrm>
                <a:off x="7463599" y="4548317"/>
                <a:ext cx="1415751" cy="17285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Resursi</a:t>
                </a:r>
              </a:p>
            </p:txBody>
          </p:sp>
          <p:sp>
            <p:nvSpPr>
              <p:cNvPr id="98" name="Rounded Rectangle 220">
                <a:extLst>
                  <a:ext uri="{FF2B5EF4-FFF2-40B4-BE49-F238E27FC236}">
                    <a16:creationId xmlns:a16="http://schemas.microsoft.com/office/drawing/2014/main" id="{FB3183D5-96F0-4BD0-AC94-8491295C3166}"/>
                  </a:ext>
                </a:extLst>
              </p:cNvPr>
              <p:cNvSpPr/>
              <p:nvPr/>
            </p:nvSpPr>
            <p:spPr>
              <a:xfrm>
                <a:off x="7463599" y="4337575"/>
                <a:ext cx="1415751" cy="174148"/>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Imenici</a:t>
                </a:r>
              </a:p>
            </p:txBody>
          </p:sp>
        </p:grpSp>
        <p:sp>
          <p:nvSpPr>
            <p:cNvPr id="95" name="Down Arrow Callout 164">
              <a:extLst>
                <a:ext uri="{FF2B5EF4-FFF2-40B4-BE49-F238E27FC236}">
                  <a16:creationId xmlns:a16="http://schemas.microsoft.com/office/drawing/2014/main" id="{00391FAE-654A-49B2-8497-5C022925B2DD}"/>
                </a:ext>
              </a:extLst>
            </p:cNvPr>
            <p:cNvSpPr/>
            <p:nvPr/>
          </p:nvSpPr>
          <p:spPr>
            <a:xfrm>
              <a:off x="13904335" y="67151"/>
              <a:ext cx="1046963" cy="295540"/>
            </a:xfrm>
            <a:prstGeom prst="downArrowCallout">
              <a:avLst>
                <a:gd name="adj1" fmla="val 25000"/>
                <a:gd name="adj2" fmla="val 25000"/>
                <a:gd name="adj3" fmla="val 23142"/>
                <a:gd name="adj4" fmla="val 61262"/>
              </a:avLst>
            </a:prstGeom>
            <a:solidFill>
              <a:schemeClr val="accent1">
                <a:lumMod val="75000"/>
              </a:schemeClr>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dirty="0" err="1">
                  <a:solidFill>
                    <a:prstClr val="white"/>
                  </a:solidFill>
                  <a:latin typeface="Calibri" panose="020F0502020204030204"/>
                </a:rPr>
                <a:t>AAI@EduHr</a:t>
              </a:r>
              <a:endParaRPr lang="hr-HR" sz="1000" dirty="0">
                <a:solidFill>
                  <a:prstClr val="white"/>
                </a:solidFill>
                <a:latin typeface="Calibri" panose="020F0502020204030204"/>
              </a:endParaRPr>
            </a:p>
          </p:txBody>
        </p:sp>
      </p:grpSp>
      <p:grpSp>
        <p:nvGrpSpPr>
          <p:cNvPr id="100" name="Group 99">
            <a:extLst>
              <a:ext uri="{FF2B5EF4-FFF2-40B4-BE49-F238E27FC236}">
                <a16:creationId xmlns:a16="http://schemas.microsoft.com/office/drawing/2014/main" id="{3D705BFA-EA8A-4046-B867-9D7FF56F6D3B}"/>
              </a:ext>
            </a:extLst>
          </p:cNvPr>
          <p:cNvGrpSpPr/>
          <p:nvPr/>
        </p:nvGrpSpPr>
        <p:grpSpPr>
          <a:xfrm>
            <a:off x="1340956" y="3925526"/>
            <a:ext cx="1166239" cy="565200"/>
            <a:chOff x="13336827" y="3718811"/>
            <a:chExt cx="1024024" cy="714652"/>
          </a:xfrm>
        </p:grpSpPr>
        <p:sp>
          <p:nvSpPr>
            <p:cNvPr id="101" name="Rounded Rectangle 202">
              <a:extLst>
                <a:ext uri="{FF2B5EF4-FFF2-40B4-BE49-F238E27FC236}">
                  <a16:creationId xmlns:a16="http://schemas.microsoft.com/office/drawing/2014/main" id="{D2903811-899B-44F3-9283-F7E77FD50023}"/>
                </a:ext>
              </a:extLst>
            </p:cNvPr>
            <p:cNvSpPr/>
            <p:nvPr/>
          </p:nvSpPr>
          <p:spPr>
            <a:xfrm>
              <a:off x="13336827" y="393146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Publikacije</a:t>
              </a:r>
            </a:p>
          </p:txBody>
        </p:sp>
        <p:sp>
          <p:nvSpPr>
            <p:cNvPr id="102" name="Rounded Rectangle 204">
              <a:extLst>
                <a:ext uri="{FF2B5EF4-FFF2-40B4-BE49-F238E27FC236}">
                  <a16:creationId xmlns:a16="http://schemas.microsoft.com/office/drawing/2014/main" id="{7E2C0978-0531-4D99-9B7E-130E76A17D9A}"/>
                </a:ext>
              </a:extLst>
            </p:cNvPr>
            <p:cNvSpPr/>
            <p:nvPr/>
          </p:nvSpPr>
          <p:spPr>
            <a:xfrm>
              <a:off x="13336827" y="3718811"/>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err="1">
                  <a:solidFill>
                    <a:srgbClr val="44546A">
                      <a:lumMod val="75000"/>
                    </a:srgbClr>
                  </a:solidFill>
                  <a:latin typeface="Calibri" panose="020F0502020204030204"/>
                </a:rPr>
                <a:t>Full-textovi</a:t>
              </a:r>
              <a:endParaRPr lang="hr-HR" sz="1000">
                <a:solidFill>
                  <a:srgbClr val="44546A">
                    <a:lumMod val="75000"/>
                  </a:srgbClr>
                </a:solidFill>
                <a:latin typeface="Calibri" panose="020F0502020204030204"/>
              </a:endParaRPr>
            </a:p>
          </p:txBody>
        </p:sp>
        <p:sp>
          <p:nvSpPr>
            <p:cNvPr id="103" name="Up Arrow Callout 102">
              <a:extLst>
                <a:ext uri="{FF2B5EF4-FFF2-40B4-BE49-F238E27FC236}">
                  <a16:creationId xmlns:a16="http://schemas.microsoft.com/office/drawing/2014/main" id="{0617E6DD-B3DE-456B-86B0-A33F663B6322}"/>
                </a:ext>
              </a:extLst>
            </p:cNvPr>
            <p:cNvSpPr/>
            <p:nvPr/>
          </p:nvSpPr>
          <p:spPr>
            <a:xfrm>
              <a:off x="13336828" y="4132784"/>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CROSBI</a:t>
              </a:r>
            </a:p>
          </p:txBody>
        </p:sp>
      </p:grpSp>
      <p:grpSp>
        <p:nvGrpSpPr>
          <p:cNvPr id="104" name="Group 103">
            <a:extLst>
              <a:ext uri="{FF2B5EF4-FFF2-40B4-BE49-F238E27FC236}">
                <a16:creationId xmlns:a16="http://schemas.microsoft.com/office/drawing/2014/main" id="{F0C74420-2E23-4E7E-BC4B-9185D2B54BD6}"/>
              </a:ext>
            </a:extLst>
          </p:cNvPr>
          <p:cNvGrpSpPr/>
          <p:nvPr/>
        </p:nvGrpSpPr>
        <p:grpSpPr>
          <a:xfrm>
            <a:off x="4757052" y="4085017"/>
            <a:ext cx="1080000" cy="402802"/>
            <a:chOff x="12164923" y="3931469"/>
            <a:chExt cx="1024024" cy="501994"/>
          </a:xfrm>
        </p:grpSpPr>
        <p:sp>
          <p:nvSpPr>
            <p:cNvPr id="105" name="Rounded Rectangle 205">
              <a:extLst>
                <a:ext uri="{FF2B5EF4-FFF2-40B4-BE49-F238E27FC236}">
                  <a16:creationId xmlns:a16="http://schemas.microsoft.com/office/drawing/2014/main" id="{E6F787D7-5060-4073-92E6-CCEED8BEED5E}"/>
                </a:ext>
              </a:extLst>
            </p:cNvPr>
            <p:cNvSpPr/>
            <p:nvPr/>
          </p:nvSpPr>
          <p:spPr>
            <a:xfrm>
              <a:off x="12164923" y="393146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Oprema</a:t>
              </a:r>
            </a:p>
          </p:txBody>
        </p:sp>
        <p:sp>
          <p:nvSpPr>
            <p:cNvPr id="106" name="Up Arrow Callout 207">
              <a:extLst>
                <a:ext uri="{FF2B5EF4-FFF2-40B4-BE49-F238E27FC236}">
                  <a16:creationId xmlns:a16="http://schemas.microsoft.com/office/drawing/2014/main" id="{9023EB45-C232-4904-A0C9-6BAEA230C821}"/>
                </a:ext>
              </a:extLst>
            </p:cNvPr>
            <p:cNvSpPr/>
            <p:nvPr/>
          </p:nvSpPr>
          <p:spPr>
            <a:xfrm>
              <a:off x="12164924" y="4132784"/>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Šestar</a:t>
              </a:r>
            </a:p>
          </p:txBody>
        </p:sp>
      </p:grpSp>
      <p:grpSp>
        <p:nvGrpSpPr>
          <p:cNvPr id="107" name="Group 106">
            <a:extLst>
              <a:ext uri="{FF2B5EF4-FFF2-40B4-BE49-F238E27FC236}">
                <a16:creationId xmlns:a16="http://schemas.microsoft.com/office/drawing/2014/main" id="{ABAFB89B-9B70-467D-9497-C957F2FA5286}"/>
              </a:ext>
            </a:extLst>
          </p:cNvPr>
          <p:cNvGrpSpPr/>
          <p:nvPr/>
        </p:nvGrpSpPr>
        <p:grpSpPr>
          <a:xfrm>
            <a:off x="2537675" y="4089488"/>
            <a:ext cx="1080000" cy="398331"/>
            <a:chOff x="13332622" y="3931469"/>
            <a:chExt cx="1024024" cy="501994"/>
          </a:xfrm>
        </p:grpSpPr>
        <p:sp>
          <p:nvSpPr>
            <p:cNvPr id="108" name="Rounded Rectangle 208">
              <a:extLst>
                <a:ext uri="{FF2B5EF4-FFF2-40B4-BE49-F238E27FC236}">
                  <a16:creationId xmlns:a16="http://schemas.microsoft.com/office/drawing/2014/main" id="{5F50C594-650D-4227-A09F-6D0A1014498B}"/>
                </a:ext>
              </a:extLst>
            </p:cNvPr>
            <p:cNvSpPr/>
            <p:nvPr/>
          </p:nvSpPr>
          <p:spPr>
            <a:xfrm>
              <a:off x="13332622" y="393146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Projekti</a:t>
              </a:r>
            </a:p>
          </p:txBody>
        </p:sp>
        <p:sp>
          <p:nvSpPr>
            <p:cNvPr id="109" name="Up Arrow Callout 209">
              <a:extLst>
                <a:ext uri="{FF2B5EF4-FFF2-40B4-BE49-F238E27FC236}">
                  <a16:creationId xmlns:a16="http://schemas.microsoft.com/office/drawing/2014/main" id="{5781D43C-6643-4893-A041-0D1DDCECF6C6}"/>
                </a:ext>
              </a:extLst>
            </p:cNvPr>
            <p:cNvSpPr/>
            <p:nvPr/>
          </p:nvSpPr>
          <p:spPr>
            <a:xfrm>
              <a:off x="13332623" y="4132784"/>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POIROT</a:t>
              </a:r>
            </a:p>
          </p:txBody>
        </p:sp>
      </p:grpSp>
      <p:grpSp>
        <p:nvGrpSpPr>
          <p:cNvPr id="110" name="Group 109">
            <a:extLst>
              <a:ext uri="{FF2B5EF4-FFF2-40B4-BE49-F238E27FC236}">
                <a16:creationId xmlns:a16="http://schemas.microsoft.com/office/drawing/2014/main" id="{F0ECC27E-2D0F-48D0-AE74-9E5CED7FDE32}"/>
              </a:ext>
            </a:extLst>
          </p:cNvPr>
          <p:cNvGrpSpPr/>
          <p:nvPr/>
        </p:nvGrpSpPr>
        <p:grpSpPr>
          <a:xfrm>
            <a:off x="3646572" y="4085017"/>
            <a:ext cx="1080000" cy="402802"/>
            <a:chOff x="14500321" y="3931469"/>
            <a:chExt cx="1024024" cy="501994"/>
          </a:xfrm>
        </p:grpSpPr>
        <p:sp>
          <p:nvSpPr>
            <p:cNvPr id="111" name="Rounded Rectangle 210">
              <a:extLst>
                <a:ext uri="{FF2B5EF4-FFF2-40B4-BE49-F238E27FC236}">
                  <a16:creationId xmlns:a16="http://schemas.microsoft.com/office/drawing/2014/main" id="{8B7F0B7B-1E4A-4DAF-A93F-B83255FBB52B}"/>
                </a:ext>
              </a:extLst>
            </p:cNvPr>
            <p:cNvSpPr/>
            <p:nvPr/>
          </p:nvSpPr>
          <p:spPr>
            <a:xfrm>
              <a:off x="14500321" y="393146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Projekti</a:t>
              </a:r>
            </a:p>
          </p:txBody>
        </p:sp>
        <p:sp>
          <p:nvSpPr>
            <p:cNvPr id="112" name="Up Arrow Callout 211">
              <a:extLst>
                <a:ext uri="{FF2B5EF4-FFF2-40B4-BE49-F238E27FC236}">
                  <a16:creationId xmlns:a16="http://schemas.microsoft.com/office/drawing/2014/main" id="{EFC68536-56C0-458C-AB91-FCD76831931A}"/>
                </a:ext>
              </a:extLst>
            </p:cNvPr>
            <p:cNvSpPr/>
            <p:nvPr/>
          </p:nvSpPr>
          <p:spPr>
            <a:xfrm>
              <a:off x="14500322" y="4132784"/>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HRZZ (EPP)</a:t>
              </a:r>
            </a:p>
          </p:txBody>
        </p:sp>
      </p:grpSp>
      <p:grpSp>
        <p:nvGrpSpPr>
          <p:cNvPr id="113" name="Group 112">
            <a:extLst>
              <a:ext uri="{FF2B5EF4-FFF2-40B4-BE49-F238E27FC236}">
                <a16:creationId xmlns:a16="http://schemas.microsoft.com/office/drawing/2014/main" id="{21937C3E-4C3E-4F42-9C41-100F2AE3321A}"/>
              </a:ext>
            </a:extLst>
          </p:cNvPr>
          <p:cNvGrpSpPr/>
          <p:nvPr/>
        </p:nvGrpSpPr>
        <p:grpSpPr>
          <a:xfrm>
            <a:off x="230476" y="3922510"/>
            <a:ext cx="1080000" cy="565310"/>
            <a:chOff x="15857850" y="3661217"/>
            <a:chExt cx="1024025" cy="714652"/>
          </a:xfrm>
        </p:grpSpPr>
        <p:sp>
          <p:nvSpPr>
            <p:cNvPr id="114" name="Rounded Rectangle 212">
              <a:extLst>
                <a:ext uri="{FF2B5EF4-FFF2-40B4-BE49-F238E27FC236}">
                  <a16:creationId xmlns:a16="http://schemas.microsoft.com/office/drawing/2014/main" id="{81C4ABA3-C2C3-4539-8BFE-28EFC55E7FBC}"/>
                </a:ext>
              </a:extLst>
            </p:cNvPr>
            <p:cNvSpPr/>
            <p:nvPr/>
          </p:nvSpPr>
          <p:spPr>
            <a:xfrm>
              <a:off x="15857851" y="3873875"/>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HR-DOI</a:t>
              </a:r>
            </a:p>
          </p:txBody>
        </p:sp>
        <p:sp>
          <p:nvSpPr>
            <p:cNvPr id="115" name="Up Arrow Callout 213">
              <a:extLst>
                <a:ext uri="{FF2B5EF4-FFF2-40B4-BE49-F238E27FC236}">
                  <a16:creationId xmlns:a16="http://schemas.microsoft.com/office/drawing/2014/main" id="{BD763077-C627-4449-A0D2-C9F7598E26EC}"/>
                </a:ext>
              </a:extLst>
            </p:cNvPr>
            <p:cNvSpPr/>
            <p:nvPr/>
          </p:nvSpPr>
          <p:spPr>
            <a:xfrm>
              <a:off x="15857852" y="4075190"/>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NSK</a:t>
              </a:r>
            </a:p>
          </p:txBody>
        </p:sp>
        <p:sp>
          <p:nvSpPr>
            <p:cNvPr id="116" name="Rounded Rectangle 214">
              <a:extLst>
                <a:ext uri="{FF2B5EF4-FFF2-40B4-BE49-F238E27FC236}">
                  <a16:creationId xmlns:a16="http://schemas.microsoft.com/office/drawing/2014/main" id="{9C290F39-7C0B-428D-9E33-6F5E34DB030D}"/>
                </a:ext>
              </a:extLst>
            </p:cNvPr>
            <p:cNvSpPr/>
            <p:nvPr/>
          </p:nvSpPr>
          <p:spPr>
            <a:xfrm>
              <a:off x="15857850" y="3661217"/>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URN:NBN</a:t>
              </a:r>
            </a:p>
          </p:txBody>
        </p:sp>
      </p:grpSp>
      <p:grpSp>
        <p:nvGrpSpPr>
          <p:cNvPr id="117" name="Group 116">
            <a:extLst>
              <a:ext uri="{FF2B5EF4-FFF2-40B4-BE49-F238E27FC236}">
                <a16:creationId xmlns:a16="http://schemas.microsoft.com/office/drawing/2014/main" id="{E84358CD-DB8F-4866-A501-E207B8C13F7D}"/>
              </a:ext>
            </a:extLst>
          </p:cNvPr>
          <p:cNvGrpSpPr/>
          <p:nvPr/>
        </p:nvGrpSpPr>
        <p:grpSpPr>
          <a:xfrm>
            <a:off x="5865949" y="4085017"/>
            <a:ext cx="1080000" cy="402802"/>
            <a:chOff x="12164923" y="3931469"/>
            <a:chExt cx="1024024" cy="501994"/>
          </a:xfrm>
        </p:grpSpPr>
        <p:sp>
          <p:nvSpPr>
            <p:cNvPr id="118" name="Rounded Rectangle 216">
              <a:extLst>
                <a:ext uri="{FF2B5EF4-FFF2-40B4-BE49-F238E27FC236}">
                  <a16:creationId xmlns:a16="http://schemas.microsoft.com/office/drawing/2014/main" id="{E74A60AA-5370-4FB6-AC71-99DBEE48F011}"/>
                </a:ext>
              </a:extLst>
            </p:cNvPr>
            <p:cNvSpPr/>
            <p:nvPr/>
          </p:nvSpPr>
          <p:spPr>
            <a:xfrm>
              <a:off x="12164923" y="393146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Osobe</a:t>
              </a:r>
            </a:p>
          </p:txBody>
        </p:sp>
        <p:sp>
          <p:nvSpPr>
            <p:cNvPr id="119" name="Up Arrow Callout 218">
              <a:extLst>
                <a:ext uri="{FF2B5EF4-FFF2-40B4-BE49-F238E27FC236}">
                  <a16:creationId xmlns:a16="http://schemas.microsoft.com/office/drawing/2014/main" id="{0E24AEF8-BB00-4D5B-9DF1-0CB1AEE05722}"/>
                </a:ext>
              </a:extLst>
            </p:cNvPr>
            <p:cNvSpPr/>
            <p:nvPr/>
          </p:nvSpPr>
          <p:spPr>
            <a:xfrm>
              <a:off x="12164924" y="4132784"/>
              <a:ext cx="1024023" cy="300679"/>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dirty="0">
                  <a:solidFill>
                    <a:prstClr val="white"/>
                  </a:solidFill>
                  <a:latin typeface="Calibri" panose="020F0502020204030204"/>
                </a:rPr>
                <a:t>Tko-je-tko</a:t>
              </a:r>
            </a:p>
          </p:txBody>
        </p:sp>
      </p:grpSp>
      <p:grpSp>
        <p:nvGrpSpPr>
          <p:cNvPr id="120" name="Group 119">
            <a:extLst>
              <a:ext uri="{FF2B5EF4-FFF2-40B4-BE49-F238E27FC236}">
                <a16:creationId xmlns:a16="http://schemas.microsoft.com/office/drawing/2014/main" id="{D10A2B0E-0B20-4093-BAD6-A5AB09D10BE6}"/>
              </a:ext>
            </a:extLst>
          </p:cNvPr>
          <p:cNvGrpSpPr/>
          <p:nvPr/>
        </p:nvGrpSpPr>
        <p:grpSpPr>
          <a:xfrm>
            <a:off x="5510027" y="2055449"/>
            <a:ext cx="1080000" cy="402799"/>
            <a:chOff x="8750593" y="76953"/>
            <a:chExt cx="1024023" cy="517924"/>
          </a:xfrm>
        </p:grpSpPr>
        <p:sp>
          <p:nvSpPr>
            <p:cNvPr id="121" name="Rounded Rectangle 128">
              <a:extLst>
                <a:ext uri="{FF2B5EF4-FFF2-40B4-BE49-F238E27FC236}">
                  <a16:creationId xmlns:a16="http://schemas.microsoft.com/office/drawing/2014/main" id="{66677DA7-037E-4DD8-A72A-910D9EF34BCF}"/>
                </a:ext>
              </a:extLst>
            </p:cNvPr>
            <p:cNvSpPr/>
            <p:nvPr/>
          </p:nvSpPr>
          <p:spPr>
            <a:xfrm>
              <a:off x="8750593" y="420729"/>
              <a:ext cx="1024023" cy="1741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defTabSz="348386"/>
              <a:r>
                <a:rPr lang="hr-HR" sz="1000">
                  <a:solidFill>
                    <a:srgbClr val="44546A">
                      <a:lumMod val="75000"/>
                    </a:srgbClr>
                  </a:solidFill>
                  <a:latin typeface="Calibri" panose="020F0502020204030204"/>
                </a:rPr>
                <a:t>Studentske iskaznice</a:t>
              </a:r>
            </a:p>
          </p:txBody>
        </p:sp>
        <p:sp>
          <p:nvSpPr>
            <p:cNvPr id="122" name="Down Arrow Callout 127">
              <a:extLst>
                <a:ext uri="{FF2B5EF4-FFF2-40B4-BE49-F238E27FC236}">
                  <a16:creationId xmlns:a16="http://schemas.microsoft.com/office/drawing/2014/main" id="{059CDD47-7285-46F8-91E0-198932607B06}"/>
                </a:ext>
              </a:extLst>
            </p:cNvPr>
            <p:cNvSpPr/>
            <p:nvPr/>
          </p:nvSpPr>
          <p:spPr>
            <a:xfrm>
              <a:off x="8750593" y="76953"/>
              <a:ext cx="1024023" cy="270616"/>
            </a:xfrm>
            <a:prstGeom prst="downArrowCallout">
              <a:avLst>
                <a:gd name="adj1" fmla="val 25000"/>
                <a:gd name="adj2" fmla="val 25000"/>
                <a:gd name="adj3" fmla="val 23142"/>
                <a:gd name="adj4" fmla="val 61262"/>
              </a:avLst>
            </a:prstGeom>
            <a:solidFill>
              <a:schemeClr val="accent5"/>
            </a:solidFill>
            <a:ln cap="rnd">
              <a:solidFill>
                <a:schemeClr val="accent6">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a:solidFill>
                    <a:prstClr val="white"/>
                  </a:solidFill>
                  <a:latin typeface="Calibri" panose="020F0502020204030204"/>
                </a:rPr>
                <a:t>ISAK</a:t>
              </a:r>
            </a:p>
          </p:txBody>
        </p:sp>
      </p:grpSp>
      <p:grpSp>
        <p:nvGrpSpPr>
          <p:cNvPr id="62" name="Group 61">
            <a:extLst>
              <a:ext uri="{FF2B5EF4-FFF2-40B4-BE49-F238E27FC236}">
                <a16:creationId xmlns:a16="http://schemas.microsoft.com/office/drawing/2014/main" id="{807FAE95-9259-4F26-B423-914C84DDE0C4}"/>
              </a:ext>
            </a:extLst>
          </p:cNvPr>
          <p:cNvGrpSpPr/>
          <p:nvPr/>
        </p:nvGrpSpPr>
        <p:grpSpPr>
          <a:xfrm>
            <a:off x="7386297" y="3547295"/>
            <a:ext cx="1166235" cy="916551"/>
            <a:chOff x="5649556" y="3181126"/>
            <a:chExt cx="520184" cy="561517"/>
          </a:xfrm>
        </p:grpSpPr>
        <p:sp>
          <p:nvSpPr>
            <p:cNvPr id="124" name="Rounded Rectangle 216">
              <a:extLst>
                <a:ext uri="{FF2B5EF4-FFF2-40B4-BE49-F238E27FC236}">
                  <a16:creationId xmlns:a16="http://schemas.microsoft.com/office/drawing/2014/main" id="{D064DE66-EE52-4991-A101-9E8376E008E3}"/>
                </a:ext>
              </a:extLst>
            </p:cNvPr>
            <p:cNvSpPr/>
            <p:nvPr/>
          </p:nvSpPr>
          <p:spPr>
            <a:xfrm>
              <a:off x="5649556" y="3501439"/>
              <a:ext cx="520184" cy="884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Studijski programi</a:t>
              </a:r>
            </a:p>
          </p:txBody>
        </p:sp>
        <p:sp>
          <p:nvSpPr>
            <p:cNvPr id="125" name="Up Arrow Callout 218">
              <a:extLst>
                <a:ext uri="{FF2B5EF4-FFF2-40B4-BE49-F238E27FC236}">
                  <a16:creationId xmlns:a16="http://schemas.microsoft.com/office/drawing/2014/main" id="{D3B72122-778F-421A-A1D2-F36BBDEE4550}"/>
                </a:ext>
              </a:extLst>
            </p:cNvPr>
            <p:cNvSpPr/>
            <p:nvPr/>
          </p:nvSpPr>
          <p:spPr>
            <a:xfrm>
              <a:off x="5649556" y="3589903"/>
              <a:ext cx="520184" cy="152740"/>
            </a:xfrm>
            <a:prstGeom prst="upArrowCallout">
              <a:avLst>
                <a:gd name="adj1" fmla="val 23610"/>
                <a:gd name="adj2" fmla="val 20805"/>
                <a:gd name="adj3" fmla="val 18708"/>
                <a:gd name="adj4" fmla="val 54490"/>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8386"/>
              <a:r>
                <a:rPr lang="hr-HR" sz="1000" dirty="0" err="1">
                  <a:solidFill>
                    <a:prstClr val="white"/>
                  </a:solidFill>
                  <a:latin typeface="Calibri" panose="020F0502020204030204"/>
                </a:rPr>
                <a:t>NISpVU</a:t>
              </a:r>
              <a:endParaRPr lang="hr-HR" sz="1000" dirty="0">
                <a:solidFill>
                  <a:prstClr val="white"/>
                </a:solidFill>
                <a:latin typeface="Calibri" panose="020F0502020204030204"/>
              </a:endParaRPr>
            </a:p>
          </p:txBody>
        </p:sp>
        <p:sp>
          <p:nvSpPr>
            <p:cNvPr id="126" name="Rounded Rectangle 216">
              <a:extLst>
                <a:ext uri="{FF2B5EF4-FFF2-40B4-BE49-F238E27FC236}">
                  <a16:creationId xmlns:a16="http://schemas.microsoft.com/office/drawing/2014/main" id="{5E7C6E7D-8BDA-4D98-A0B9-2EA97021BBA8}"/>
                </a:ext>
              </a:extLst>
            </p:cNvPr>
            <p:cNvSpPr/>
            <p:nvPr/>
          </p:nvSpPr>
          <p:spPr>
            <a:xfrm>
              <a:off x="5649556" y="3181126"/>
              <a:ext cx="520184" cy="884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Upisi</a:t>
              </a:r>
            </a:p>
          </p:txBody>
        </p:sp>
        <p:sp>
          <p:nvSpPr>
            <p:cNvPr id="127" name="Rounded Rectangle 216">
              <a:extLst>
                <a:ext uri="{FF2B5EF4-FFF2-40B4-BE49-F238E27FC236}">
                  <a16:creationId xmlns:a16="http://schemas.microsoft.com/office/drawing/2014/main" id="{7D6DCFB8-E0C8-4D87-8816-F0EB70B89DE2}"/>
                </a:ext>
              </a:extLst>
            </p:cNvPr>
            <p:cNvSpPr/>
            <p:nvPr/>
          </p:nvSpPr>
          <p:spPr>
            <a:xfrm>
              <a:off x="5649556" y="3286323"/>
              <a:ext cx="520184" cy="884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Državna matura</a:t>
              </a:r>
            </a:p>
          </p:txBody>
        </p:sp>
        <p:sp>
          <p:nvSpPr>
            <p:cNvPr id="128" name="Rounded Rectangle 216">
              <a:extLst>
                <a:ext uri="{FF2B5EF4-FFF2-40B4-BE49-F238E27FC236}">
                  <a16:creationId xmlns:a16="http://schemas.microsoft.com/office/drawing/2014/main" id="{A060A61B-8CE1-4173-BE85-020A03636818}"/>
                </a:ext>
              </a:extLst>
            </p:cNvPr>
            <p:cNvSpPr/>
            <p:nvPr/>
          </p:nvSpPr>
          <p:spPr>
            <a:xfrm>
              <a:off x="5649556" y="3392463"/>
              <a:ext cx="520184" cy="8846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348386"/>
              <a:r>
                <a:rPr lang="hr-HR" sz="1000" dirty="0">
                  <a:solidFill>
                    <a:srgbClr val="44546A">
                      <a:lumMod val="75000"/>
                    </a:srgbClr>
                  </a:solidFill>
                  <a:latin typeface="Calibri" panose="020F0502020204030204"/>
                </a:rPr>
                <a:t>Učenici </a:t>
              </a:r>
              <a:r>
                <a:rPr lang="hr-HR" sz="1000" dirty="0" err="1">
                  <a:solidFill>
                    <a:srgbClr val="44546A">
                      <a:lumMod val="75000"/>
                    </a:srgbClr>
                  </a:solidFill>
                  <a:latin typeface="Calibri" panose="020F0502020204030204"/>
                </a:rPr>
                <a:t>završ</a:t>
              </a:r>
              <a:r>
                <a:rPr lang="hr-HR" sz="1000" dirty="0">
                  <a:solidFill>
                    <a:srgbClr val="44546A">
                      <a:lumMod val="75000"/>
                    </a:srgbClr>
                  </a:solidFill>
                  <a:latin typeface="Calibri" panose="020F0502020204030204"/>
                </a:rPr>
                <a:t>. razreda</a:t>
              </a:r>
            </a:p>
          </p:txBody>
        </p:sp>
      </p:grpSp>
      <p:sp>
        <p:nvSpPr>
          <p:cNvPr id="99" name="Slide Number Placeholder 98">
            <a:extLst>
              <a:ext uri="{FF2B5EF4-FFF2-40B4-BE49-F238E27FC236}">
                <a16:creationId xmlns:a16="http://schemas.microsoft.com/office/drawing/2014/main" id="{2F4E7ACA-571A-4409-98D7-3CEA5958855F}"/>
              </a:ext>
            </a:extLst>
          </p:cNvPr>
          <p:cNvSpPr>
            <a:spLocks noGrp="1"/>
          </p:cNvSpPr>
          <p:nvPr>
            <p:ph type="sldNum" sz="quarter" idx="12"/>
          </p:nvPr>
        </p:nvSpPr>
        <p:spPr/>
        <p:txBody>
          <a:bodyPr/>
          <a:lstStyle/>
          <a:p>
            <a:fld id="{8F875A55-2F1E-4FC3-883D-C1990A1E687D}" type="slidenum">
              <a:rPr lang="hr-HR" smtClean="0"/>
              <a:t>6</a:t>
            </a:fld>
            <a:endParaRPr lang="hr-HR"/>
          </a:p>
        </p:txBody>
      </p:sp>
    </p:spTree>
    <p:extLst>
      <p:ext uri="{BB962C8B-B14F-4D97-AF65-F5344CB8AC3E}">
        <p14:creationId xmlns:p14="http://schemas.microsoft.com/office/powerpoint/2010/main" val="5290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B5271C-DFA1-4EF7-9416-31B89E99CA1C}"/>
              </a:ext>
            </a:extLst>
          </p:cNvPr>
          <p:cNvSpPr/>
          <p:nvPr/>
        </p:nvSpPr>
        <p:spPr>
          <a:xfrm>
            <a:off x="0" y="1"/>
            <a:ext cx="9144000" cy="2351124"/>
          </a:xfrm>
          <a:prstGeom prst="rect">
            <a:avLst/>
          </a:prstGeom>
          <a:solidFill>
            <a:srgbClr val="F89C1D">
              <a:alpha val="50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A461EE7-2FB2-407A-8988-190E368E8233}"/>
              </a:ext>
            </a:extLst>
          </p:cNvPr>
          <p:cNvSpPr>
            <a:spLocks noGrp="1"/>
          </p:cNvSpPr>
          <p:nvPr>
            <p:ph type="title"/>
          </p:nvPr>
        </p:nvSpPr>
        <p:spPr>
          <a:xfrm>
            <a:off x="809999" y="865049"/>
            <a:ext cx="4455000" cy="594000"/>
          </a:xfrm>
          <a:solidFill>
            <a:schemeClr val="bg1"/>
          </a:solidFill>
        </p:spPr>
        <p:txBody>
          <a:bodyPr>
            <a:normAutofit/>
          </a:bodyPr>
          <a:lstStyle/>
          <a:p>
            <a:r>
              <a:rPr lang="hr-HR" sz="2800">
                <a:effectLst>
                  <a:outerShdw blurRad="38100" dist="38100" dir="2700000" algn="tl">
                    <a:srgbClr val="000000">
                      <a:alpha val="43137"/>
                    </a:srgbClr>
                  </a:outerShdw>
                </a:effectLst>
              </a:rPr>
              <a:t>System Design</a:t>
            </a:r>
            <a:endParaRPr lang="en-US" sz="2800" dirty="0">
              <a:effectLst>
                <a:outerShdw blurRad="38100" dist="38100" dir="2700000" algn="tl">
                  <a:srgbClr val="000000">
                    <a:alpha val="43137"/>
                  </a:srgbClr>
                </a:outerShdw>
              </a:effectLst>
            </a:endParaRPr>
          </a:p>
        </p:txBody>
      </p:sp>
      <p:graphicFrame>
        <p:nvGraphicFramePr>
          <p:cNvPr id="4" name="Content Placeholder 2" descr="SmartArt Placeholder - 4 X Icons">
            <a:extLst>
              <a:ext uri="{FF2B5EF4-FFF2-40B4-BE49-F238E27FC236}">
                <a16:creationId xmlns:a16="http://schemas.microsoft.com/office/drawing/2014/main" id="{23601D46-C998-4081-94FD-124A9BD4476D}"/>
              </a:ext>
            </a:extLst>
          </p:cNvPr>
          <p:cNvGraphicFramePr>
            <a:graphicFrameLocks/>
          </p:cNvGraphicFramePr>
          <p:nvPr>
            <p:extLst>
              <p:ext uri="{D42A27DB-BD31-4B8C-83A1-F6EECF244321}">
                <p14:modId xmlns:p14="http://schemas.microsoft.com/office/powerpoint/2010/main" val="4079960623"/>
              </p:ext>
            </p:extLst>
          </p:nvPr>
        </p:nvGraphicFramePr>
        <p:xfrm>
          <a:off x="213361" y="2513224"/>
          <a:ext cx="8686800" cy="2179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E139818-590B-4D6F-846A-9ECFBF464B5E}"/>
              </a:ext>
            </a:extLst>
          </p:cNvPr>
          <p:cNvSpPr>
            <a:spLocks noGrp="1"/>
          </p:cNvSpPr>
          <p:nvPr>
            <p:ph type="sldNum" sz="quarter" idx="11"/>
          </p:nvPr>
        </p:nvSpPr>
        <p:spPr>
          <a:xfrm>
            <a:off x="8539819" y="4607184"/>
            <a:ext cx="297000" cy="297000"/>
          </a:xfrm>
        </p:spPr>
        <p:txBody>
          <a:bodyPr/>
          <a:lstStyle/>
          <a:p>
            <a:fld id="{7E0E41E9-E887-49CF-A358-8367F0C34840}" type="slidenum">
              <a:rPr lang="en-US" smtClean="0"/>
              <a:t>7</a:t>
            </a:fld>
            <a:endParaRPr lang="en-US" dirty="0"/>
          </a:p>
        </p:txBody>
      </p:sp>
    </p:spTree>
    <p:extLst>
      <p:ext uri="{BB962C8B-B14F-4D97-AF65-F5344CB8AC3E}">
        <p14:creationId xmlns:p14="http://schemas.microsoft.com/office/powerpoint/2010/main" val="330780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EF4D-97E3-4811-9791-D9C30509124A}"/>
              </a:ext>
            </a:extLst>
          </p:cNvPr>
          <p:cNvSpPr>
            <a:spLocks noGrp="1"/>
          </p:cNvSpPr>
          <p:nvPr>
            <p:ph type="title"/>
          </p:nvPr>
        </p:nvSpPr>
        <p:spPr>
          <a:xfrm>
            <a:off x="628651" y="144000"/>
            <a:ext cx="7920000" cy="576000"/>
          </a:xfrm>
        </p:spPr>
        <p:txBody>
          <a:bodyPr>
            <a:normAutofit/>
          </a:bodyPr>
          <a:lstStyle/>
          <a:p>
            <a:r>
              <a:rPr lang="hr-HR" sz="2800">
                <a:solidFill>
                  <a:srgbClr val="C00000"/>
                </a:solidFill>
                <a:effectLst>
                  <a:outerShdw blurRad="38100" dist="38100" dir="2700000" algn="tl">
                    <a:srgbClr val="000000">
                      <a:alpha val="43137"/>
                    </a:srgbClr>
                  </a:outerShdw>
                </a:effectLst>
                <a:latin typeface="Arial"/>
                <a:cs typeface="Arial"/>
              </a:rPr>
              <a:t>Users</a:t>
            </a:r>
          </a:p>
        </p:txBody>
      </p:sp>
      <p:graphicFrame>
        <p:nvGraphicFramePr>
          <p:cNvPr id="4" name="Content Placeholder 3">
            <a:extLst>
              <a:ext uri="{FF2B5EF4-FFF2-40B4-BE49-F238E27FC236}">
                <a16:creationId xmlns:a16="http://schemas.microsoft.com/office/drawing/2014/main" id="{F8828E55-B590-4CA2-9B19-20BC84DBFD8D}"/>
              </a:ext>
            </a:extLst>
          </p:cNvPr>
          <p:cNvGraphicFramePr>
            <a:graphicFrameLocks noGrp="1"/>
          </p:cNvGraphicFramePr>
          <p:nvPr>
            <p:ph idx="1"/>
            <p:extLst>
              <p:ext uri="{D42A27DB-BD31-4B8C-83A1-F6EECF244321}">
                <p14:modId xmlns:p14="http://schemas.microsoft.com/office/powerpoint/2010/main" val="1333208888"/>
              </p:ext>
            </p:extLst>
          </p:nvPr>
        </p:nvGraphicFramePr>
        <p:xfrm>
          <a:off x="628649" y="784860"/>
          <a:ext cx="5635567" cy="3611424"/>
        </p:xfrm>
        <a:graphic>
          <a:graphicData uri="http://schemas.openxmlformats.org/drawingml/2006/table">
            <a:tbl>
              <a:tblPr firstRow="1">
                <a:tableStyleId>{1FECB4D8-DB02-4DC6-A0A2-4F2EBAE1DC90}</a:tableStyleId>
              </a:tblPr>
              <a:tblGrid>
                <a:gridCol w="5635567">
                  <a:extLst>
                    <a:ext uri="{9D8B030D-6E8A-4147-A177-3AD203B41FA5}">
                      <a16:colId xmlns:a16="http://schemas.microsoft.com/office/drawing/2014/main" val="1076355133"/>
                    </a:ext>
                  </a:extLst>
                </a:gridCol>
              </a:tblGrid>
              <a:tr h="500304">
                <a:tc>
                  <a:txBody>
                    <a:bodyPr/>
                    <a:lstStyle/>
                    <a:p>
                      <a:pPr marL="0" indent="0" algn="l">
                        <a:lnSpc>
                          <a:spcPct val="100000"/>
                        </a:lnSpc>
                        <a:spcBef>
                          <a:spcPts val="1200"/>
                        </a:spcBef>
                        <a:spcAft>
                          <a:spcPts val="1200"/>
                        </a:spcAft>
                        <a:buFont typeface="Wingdings" panose="05000000000000000000" pitchFamily="2" charset="2"/>
                        <a:buNone/>
                      </a:pPr>
                      <a:endParaRPr lang="hr-HR" sz="2000">
                        <a:solidFill>
                          <a:srgbClr val="DC594F"/>
                        </a:solidFill>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157479"/>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Ministry of Science and Education</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537022"/>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Agencies</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6133447"/>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Higher education institutions</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988551"/>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Business entities providing services to students</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286512"/>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Students</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590000"/>
                  </a:ext>
                </a:extLst>
              </a:tr>
              <a:tr h="500304">
                <a:tc>
                  <a:txBody>
                    <a:bodyPr/>
                    <a:lstStyle/>
                    <a:p>
                      <a:pPr marL="342900" indent="-342900" algn="l">
                        <a:lnSpc>
                          <a:spcPct val="100000"/>
                        </a:lnSpc>
                        <a:spcBef>
                          <a:spcPts val="1200"/>
                        </a:spcBef>
                        <a:spcAft>
                          <a:spcPts val="1200"/>
                        </a:spcAft>
                        <a:buClr>
                          <a:srgbClr val="DC594F"/>
                        </a:buClr>
                        <a:buFont typeface="Wingdings" panose="05000000000000000000" pitchFamily="2" charset="2"/>
                        <a:buChar char="q"/>
                      </a:pPr>
                      <a:r>
                        <a:rPr lang="hr-HR" sz="2000">
                          <a:effectLst/>
                          <a:latin typeface="Arial" panose="020B0604020202020204" pitchFamily="34" charset="0"/>
                          <a:cs typeface="Arial" panose="020B0604020202020204" pitchFamily="34" charset="0"/>
                        </a:rPr>
                        <a:t>Public</a:t>
                      </a:r>
                      <a:endParaRPr lang="hr-HR" sz="2000">
                        <a:effectLst/>
                        <a:latin typeface="Arial" panose="020B0604020202020204" pitchFamily="34" charset="0"/>
                        <a:ea typeface="Times New Roman" panose="02020603050405020304" pitchFamily="18" charset="0"/>
                        <a:cs typeface="Arial" panose="020B0604020202020204" pitchFamily="34" charset="0"/>
                      </a:endParaRPr>
                    </a:p>
                  </a:txBody>
                  <a:tcPr marL="86578" marR="86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3388937"/>
                  </a:ext>
                </a:extLst>
              </a:tr>
            </a:tbl>
          </a:graphicData>
        </a:graphic>
      </p:graphicFrame>
      <p:pic>
        <p:nvPicPr>
          <p:cNvPr id="5" name="Picture 4">
            <a:extLst>
              <a:ext uri="{FF2B5EF4-FFF2-40B4-BE49-F238E27FC236}">
                <a16:creationId xmlns:a16="http://schemas.microsoft.com/office/drawing/2014/main" id="{1745105F-A72E-4D4A-8866-ADE219711F2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39840" y="186217"/>
            <a:ext cx="2610118" cy="1737360"/>
          </a:xfrm>
          <a:prstGeom prst="rect">
            <a:avLst/>
          </a:prstGeom>
        </p:spPr>
      </p:pic>
      <p:sp>
        <p:nvSpPr>
          <p:cNvPr id="6" name="Slide Number Placeholder 5">
            <a:extLst>
              <a:ext uri="{FF2B5EF4-FFF2-40B4-BE49-F238E27FC236}">
                <a16:creationId xmlns:a16="http://schemas.microsoft.com/office/drawing/2014/main" id="{E568F198-FCB0-4B37-B5B7-A2AF3978AE66}"/>
              </a:ext>
            </a:extLst>
          </p:cNvPr>
          <p:cNvSpPr>
            <a:spLocks noGrp="1"/>
          </p:cNvSpPr>
          <p:nvPr>
            <p:ph type="sldNum" sz="quarter" idx="12"/>
          </p:nvPr>
        </p:nvSpPr>
        <p:spPr/>
        <p:txBody>
          <a:bodyPr/>
          <a:lstStyle/>
          <a:p>
            <a:fld id="{8F875A55-2F1E-4FC3-883D-C1990A1E687D}" type="slidenum">
              <a:rPr lang="hr-HR" smtClean="0"/>
              <a:t>8</a:t>
            </a:fld>
            <a:endParaRPr lang="hr-HR"/>
          </a:p>
        </p:txBody>
      </p:sp>
    </p:spTree>
    <p:extLst>
      <p:ext uri="{BB962C8B-B14F-4D97-AF65-F5344CB8AC3E}">
        <p14:creationId xmlns:p14="http://schemas.microsoft.com/office/powerpoint/2010/main" val="43912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A542-D09A-4C76-B1ED-D5B88D27A529}"/>
              </a:ext>
            </a:extLst>
          </p:cNvPr>
          <p:cNvSpPr>
            <a:spLocks noGrp="1"/>
          </p:cNvSpPr>
          <p:nvPr>
            <p:ph type="title"/>
          </p:nvPr>
        </p:nvSpPr>
        <p:spPr>
          <a:xfrm>
            <a:off x="628651" y="144190"/>
            <a:ext cx="7920000" cy="576000"/>
          </a:xfrm>
        </p:spPr>
        <p:txBody>
          <a:bodyPr>
            <a:normAutofit/>
          </a:bodyPr>
          <a:lstStyle/>
          <a:p>
            <a:r>
              <a:rPr lang="hr-HR" sz="2800">
                <a:solidFill>
                  <a:srgbClr val="C00000"/>
                </a:solidFill>
                <a:effectLst>
                  <a:outerShdw blurRad="38100" dist="38100" dir="2700000" algn="tl">
                    <a:srgbClr val="000000">
                      <a:alpha val="43137"/>
                    </a:srgbClr>
                  </a:outerShdw>
                </a:effectLst>
              </a:rPr>
              <a:t>Main Processes</a:t>
            </a:r>
          </a:p>
        </p:txBody>
      </p:sp>
      <p:sp>
        <p:nvSpPr>
          <p:cNvPr id="5" name="Content Placeholder 4">
            <a:extLst>
              <a:ext uri="{FF2B5EF4-FFF2-40B4-BE49-F238E27FC236}">
                <a16:creationId xmlns:a16="http://schemas.microsoft.com/office/drawing/2014/main" id="{98A9F49D-0B05-46E5-A293-B5CE3DD38539}"/>
              </a:ext>
            </a:extLst>
          </p:cNvPr>
          <p:cNvSpPr>
            <a:spLocks noGrp="1"/>
          </p:cNvSpPr>
          <p:nvPr>
            <p:ph idx="1"/>
          </p:nvPr>
        </p:nvSpPr>
        <p:spPr>
          <a:xfrm>
            <a:off x="3520440" y="1474470"/>
            <a:ext cx="4994910" cy="2194560"/>
          </a:xfrm>
        </p:spPr>
        <p:txBody>
          <a:bodyPr vert="horz" lIns="91440" tIns="45720" rIns="91440" bIns="45720" rtlCol="0" anchor="t">
            <a:normAutofit/>
          </a:bodyPr>
          <a:lstStyle/>
          <a:p>
            <a:pPr>
              <a:buBlip>
                <a:blip r:embed="rId3">
                  <a:extLst>
                    <a:ext uri="{96DAC541-7B7A-43D3-8B79-37D633B846F1}">
                      <asvg:svgBlip xmlns:asvg="http://schemas.microsoft.com/office/drawing/2016/SVG/main" r:embed="rId4"/>
                    </a:ext>
                  </a:extLst>
                </a:blip>
              </a:buBlip>
            </a:pPr>
            <a:r>
              <a:rPr lang="hr-HR" sz="2000"/>
              <a:t> </a:t>
            </a:r>
            <a:r>
              <a:rPr lang="en-GB" sz="2000" dirty="0"/>
              <a:t>Data collection, delivery and storage</a:t>
            </a:r>
          </a:p>
          <a:p>
            <a:pPr marL="0" indent="0">
              <a:buNone/>
            </a:pPr>
            <a:endParaRPr lang="en-GB" sz="2000" dirty="0"/>
          </a:p>
          <a:p>
            <a:pPr>
              <a:buBlip>
                <a:blip r:embed="rId3">
                  <a:extLst>
                    <a:ext uri="{96DAC541-7B7A-43D3-8B79-37D633B846F1}">
                      <asvg:svgBlip xmlns:asvg="http://schemas.microsoft.com/office/drawing/2016/SVG/main" r:embed="rId4"/>
                    </a:ext>
                  </a:extLst>
                </a:blip>
              </a:buBlip>
            </a:pPr>
            <a:r>
              <a:rPr lang="en-GB" sz="2000" dirty="0"/>
              <a:t> Calculation of student rights for student nourishment and student work</a:t>
            </a:r>
          </a:p>
          <a:p>
            <a:pPr marL="0" indent="0">
              <a:buNone/>
            </a:pPr>
            <a:endParaRPr lang="en-GB" sz="2000" dirty="0"/>
          </a:p>
          <a:p>
            <a:pPr>
              <a:buBlip>
                <a:blip r:embed="rId3">
                  <a:extLst>
                    <a:ext uri="{96DAC541-7B7A-43D3-8B79-37D633B846F1}">
                      <asvg:svgBlip xmlns:asvg="http://schemas.microsoft.com/office/drawing/2016/SVG/main" r:embed="rId4"/>
                    </a:ext>
                  </a:extLst>
                </a:blip>
              </a:buBlip>
            </a:pPr>
            <a:r>
              <a:rPr lang="en-GB" sz="2000" dirty="0"/>
              <a:t> Analysis and reporting</a:t>
            </a:r>
          </a:p>
        </p:txBody>
      </p:sp>
      <p:sp>
        <p:nvSpPr>
          <p:cNvPr id="3" name="Slide Number Placeholder 2">
            <a:extLst>
              <a:ext uri="{FF2B5EF4-FFF2-40B4-BE49-F238E27FC236}">
                <a16:creationId xmlns:a16="http://schemas.microsoft.com/office/drawing/2014/main" id="{E1E1488F-3E6D-40DC-9E5C-B9D3B610C0E3}"/>
              </a:ext>
            </a:extLst>
          </p:cNvPr>
          <p:cNvSpPr>
            <a:spLocks noGrp="1"/>
          </p:cNvSpPr>
          <p:nvPr>
            <p:ph type="sldNum" sz="quarter" idx="12"/>
          </p:nvPr>
        </p:nvSpPr>
        <p:spPr/>
        <p:txBody>
          <a:bodyPr/>
          <a:lstStyle/>
          <a:p>
            <a:fld id="{C358D0E9-F2E4-4633-B251-58FCDB1CD5BE}" type="slidenum">
              <a:rPr lang="hr-HR" smtClean="0">
                <a:solidFill>
                  <a:prstClr val="black">
                    <a:tint val="75000"/>
                  </a:prstClr>
                </a:solidFill>
              </a:rPr>
              <a:pPr/>
              <a:t>9</a:t>
            </a:fld>
            <a:endParaRPr lang="hr-HR" dirty="0">
              <a:solidFill>
                <a:prstClr val="black">
                  <a:tint val="75000"/>
                </a:prstClr>
              </a:solidFill>
            </a:endParaRPr>
          </a:p>
        </p:txBody>
      </p:sp>
      <p:pic>
        <p:nvPicPr>
          <p:cNvPr id="6" name="Content Placeholder 5">
            <a:extLst>
              <a:ext uri="{FF2B5EF4-FFF2-40B4-BE49-F238E27FC236}">
                <a16:creationId xmlns:a16="http://schemas.microsoft.com/office/drawing/2014/main" id="{E5993DBD-C562-4A99-ABA3-22A2A98011F6}"/>
              </a:ext>
            </a:extLst>
          </p:cNvPr>
          <p:cNvPicPr>
            <a:picLocks noGrp="1" noChangeAspect="1"/>
          </p:cNvPicPr>
          <p:nvPr>
            <p:ph sz="half" idx="4294967295"/>
          </p:nvPr>
        </p:nvPicPr>
        <p:blipFill>
          <a:blip r:embed="rId5" cstate="print">
            <a:extLst>
              <a:ext uri="{28A0092B-C50C-407E-A947-70E740481C1C}">
                <a14:useLocalDpi xmlns:a14="http://schemas.microsoft.com/office/drawing/2010/main" val="0"/>
              </a:ext>
            </a:extLst>
          </a:blip>
          <a:stretch>
            <a:fillRect/>
          </a:stretch>
        </p:blipFill>
        <p:spPr>
          <a:xfrm>
            <a:off x="129540" y="817960"/>
            <a:ext cx="3390900" cy="3814763"/>
          </a:xfrm>
        </p:spPr>
      </p:pic>
    </p:spTree>
    <p:extLst>
      <p:ext uri="{BB962C8B-B14F-4D97-AF65-F5344CB8AC3E}">
        <p14:creationId xmlns:p14="http://schemas.microsoft.com/office/powerpoint/2010/main" val="29456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3.xml><?xml version="1.0" encoding="utf-8"?>
<a:theme xmlns:a="http://schemas.openxmlformats.org/drawingml/2006/main" name="1_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4.xml><?xml version="1.0" encoding="utf-8"?>
<a:theme xmlns:a="http://schemas.openxmlformats.org/drawingml/2006/main" name="1_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eef8d8-e6c9-4a26-a3a6-1bf4bb6e538d" xsi:nil="true"/>
    <lcf76f155ced4ddcb4097134ff3c332f xmlns="fc51332f-ee16-464a-a9e9-88af57eca5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9B0DAF96B3B244B43C6B7E03879906" ma:contentTypeVersion="12" ma:contentTypeDescription="Create a new document." ma:contentTypeScope="" ma:versionID="18b0ae700349bac25e4983acfc7a69ef">
  <xsd:schema xmlns:xsd="http://www.w3.org/2001/XMLSchema" xmlns:xs="http://www.w3.org/2001/XMLSchema" xmlns:p="http://schemas.microsoft.com/office/2006/metadata/properties" xmlns:ns2="fc51332f-ee16-464a-a9e9-88af57eca549" xmlns:ns3="b9eef8d8-e6c9-4a26-a3a6-1bf4bb6e538d" targetNamespace="http://schemas.microsoft.com/office/2006/metadata/properties" ma:root="true" ma:fieldsID="844cf1b4467d2442b635a303143de45f" ns2:_="" ns3:_="">
    <xsd:import namespace="fc51332f-ee16-464a-a9e9-88af57eca549"/>
    <xsd:import namespace="b9eef8d8-e6c9-4a26-a3a6-1bf4bb6e538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332f-ee16-464a-a9e9-88af57eca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28c0565-f2bf-4097-a5be-b70e64f7fc5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eef8d8-e6c9-4a26-a3a6-1bf4bb6e538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e18deb9-236d-4996-9fb0-1932268eb71f}" ma:internalName="TaxCatchAll" ma:showField="CatchAllData" ma:web="b9eef8d8-e6c9-4a26-a3a6-1bf4bb6e538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4B978-2F87-44E2-BF66-8584847909D6}">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b9eef8d8-e6c9-4a26-a3a6-1bf4bb6e538d"/>
    <ds:schemaRef ds:uri="fc51332f-ee16-464a-a9e9-88af57eca549"/>
    <ds:schemaRef ds:uri="http://www.w3.org/XML/1998/namespace"/>
  </ds:schemaRefs>
</ds:datastoreItem>
</file>

<file path=customXml/itemProps2.xml><?xml version="1.0" encoding="utf-8"?>
<ds:datastoreItem xmlns:ds="http://schemas.openxmlformats.org/officeDocument/2006/customXml" ds:itemID="{DEC3247F-C90A-4BD0-9A05-830B9C39218F}">
  <ds:schemaRefs>
    <ds:schemaRef ds:uri="http://schemas.microsoft.com/sharepoint/v3/contenttype/forms"/>
  </ds:schemaRefs>
</ds:datastoreItem>
</file>

<file path=customXml/itemProps3.xml><?xml version="1.0" encoding="utf-8"?>
<ds:datastoreItem xmlns:ds="http://schemas.openxmlformats.org/officeDocument/2006/customXml" ds:itemID="{3AA6B96A-BF59-4B96-9F3B-394000BC5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1332f-ee16-464a-a9e9-88af57eca549"/>
    <ds:schemaRef ds:uri="b9eef8d8-e6c9-4a26-a3a6-1bf4bb6e5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srce-predlozak-4x3-OA-CC-BY-NC-20140919</Template>
  <TotalTime>816</TotalTime>
  <Words>1823</Words>
  <Application>Microsoft Office PowerPoint</Application>
  <PresentationFormat>On-screen Show (16:9)</PresentationFormat>
  <Paragraphs>315</Paragraphs>
  <Slides>21</Slides>
  <Notes>15</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Calibri</vt:lpstr>
      <vt:lpstr>Courier New</vt:lpstr>
      <vt:lpstr>Courier New,monospace</vt:lpstr>
      <vt:lpstr>Wingdings</vt:lpstr>
      <vt:lpstr>Srce - 4x3</vt:lpstr>
      <vt:lpstr>Imenovanje-Nekomercijalno-Bez prerada (CC BY-NC-ND)</vt:lpstr>
      <vt:lpstr>1_Srce - 4x3</vt:lpstr>
      <vt:lpstr>1_Imenovanje-Nekomercijalno-Bez prerada (CC BY-NC-ND)</vt:lpstr>
      <vt:lpstr>PowerPoint Presentation</vt:lpstr>
      <vt:lpstr>Content</vt:lpstr>
      <vt:lpstr>Vision National information systems for science and higher education</vt:lpstr>
      <vt:lpstr>The Objective</vt:lpstr>
      <vt:lpstr>Information Landscape of a  Higher Education in Croatia</vt:lpstr>
      <vt:lpstr>Current status of IS in Higher Education and Science</vt:lpstr>
      <vt:lpstr>System Design</vt:lpstr>
      <vt:lpstr>Users</vt:lpstr>
      <vt:lpstr>Main Processes</vt:lpstr>
      <vt:lpstr>Data Model and Subject Areas</vt:lpstr>
      <vt:lpstr>Architecture and Software Modules</vt:lpstr>
      <vt:lpstr>Development Approach</vt:lpstr>
      <vt:lpstr>Agile Development Approach</vt:lpstr>
      <vt:lpstr>Project Milestones</vt:lpstr>
      <vt:lpstr>Anticipated Challenges</vt:lpstr>
      <vt:lpstr>Current Status of the Project</vt:lpstr>
      <vt:lpstr>Conclusion</vt:lpstr>
      <vt:lpstr>Questions and Comments?</vt:lpstr>
      <vt:lpstr>PowerPoint Presentation</vt:lpstr>
      <vt:lpstr>PowerPoint Presentation</vt:lpstr>
      <vt:lpstr>e-Sveučilišta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Nadža Milanović</dc:creator>
  <cp:lastModifiedBy>Ljiljana Jertec Musap</cp:lastModifiedBy>
  <cp:revision>99</cp:revision>
  <cp:lastPrinted>2014-06-24T07:01:20Z</cp:lastPrinted>
  <dcterms:created xsi:type="dcterms:W3CDTF">2014-09-19T07:16:42Z</dcterms:created>
  <dcterms:modified xsi:type="dcterms:W3CDTF">2024-03-26T10:44:36Z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0x010100189B0DAF96B3B244B43C6B7E03879906</vt:lpwstr>
  </property>
  <property fmtid="{D5CDD505-2E9C-101B-9397-08002B2CF9AE}" pid="3" name="MediaServiceImageTags">
    <vt:lpwstr/>
  </property>
</Properties>
</file>