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7"/>
  </p:notesMasterIdLst>
  <p:handoutMasterIdLst>
    <p:handoutMasterId r:id="rId18"/>
  </p:handoutMasterIdLst>
  <p:sldIdLst>
    <p:sldId id="256" r:id="rId3"/>
    <p:sldId id="889" r:id="rId4"/>
    <p:sldId id="259" r:id="rId5"/>
    <p:sldId id="842" r:id="rId6"/>
    <p:sldId id="886" r:id="rId7"/>
    <p:sldId id="888" r:id="rId8"/>
    <p:sldId id="894" r:id="rId9"/>
    <p:sldId id="895" r:id="rId10"/>
    <p:sldId id="893" r:id="rId11"/>
    <p:sldId id="890" r:id="rId12"/>
    <p:sldId id="896" r:id="rId13"/>
    <p:sldId id="897" r:id="rId14"/>
    <p:sldId id="891" r:id="rId15"/>
    <p:sldId id="257" r:id="rId16"/>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72A"/>
    <a:srgbClr val="F9A61A"/>
    <a:srgbClr val="D92834"/>
    <a:srgbClr val="46C1AD"/>
    <a:srgbClr val="DB3534"/>
    <a:srgbClr val="D92A34"/>
    <a:srgbClr val="FFFFFF"/>
    <a:srgbClr val="D71635"/>
    <a:srgbClr val="682E7C"/>
    <a:srgbClr val="ED7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EE30-9CEF-E649-61ED-8A1A9789CB48}" v="306" dt="2024-04-24T11:16:45.232"/>
    <p1510:client id="{256791CF-175B-8F7F-298D-BF6FA527B3B2}" v="120" dt="2024-04-23T22:04:23.643"/>
    <p1510:client id="{853AE0B5-F6E4-B705-AE6A-AEC5E1302855}" v="598" dt="2024-04-23T14:05:44.058"/>
    <p1510:client id="{BC2CA6AF-3144-B325-3D05-667DC92366B3}" v="5" dt="2024-04-24T10:08:42.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330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43CE4-0903-46A5-A576-77AD29D7C821}"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GB"/>
        </a:p>
      </dgm:t>
    </dgm:pt>
    <dgm:pt modelId="{D120DA15-F3D4-464A-B6F8-C32D998E8662}">
      <dgm:prSet phldrT="[Text]" phldr="0"/>
      <dgm:spPr/>
      <dgm:t>
        <a:bodyPr/>
        <a:lstStyle/>
        <a:p>
          <a:pPr>
            <a:defRPr b="1"/>
          </a:pPr>
          <a:r>
            <a:rPr lang="en-GB">
              <a:latin typeface="Arial"/>
            </a:rPr>
            <a:t>2017</a:t>
          </a:r>
          <a:endParaRPr lang="en-GB"/>
        </a:p>
      </dgm:t>
    </dgm:pt>
    <dgm:pt modelId="{1D3FC75E-04E1-4DEE-B593-1D95E1BC1B66}" type="parTrans" cxnId="{9F21F071-42E4-4EA9-BB21-5F8A6E4EE191}">
      <dgm:prSet/>
      <dgm:spPr/>
      <dgm:t>
        <a:bodyPr/>
        <a:lstStyle/>
        <a:p>
          <a:endParaRPr lang="en-GB"/>
        </a:p>
      </dgm:t>
    </dgm:pt>
    <dgm:pt modelId="{70D87E5F-4FAD-4C31-89D6-D0611B4E3F6E}" type="sibTrans" cxnId="{9F21F071-42E4-4EA9-BB21-5F8A6E4EE191}">
      <dgm:prSet/>
      <dgm:spPr/>
      <dgm:t>
        <a:bodyPr/>
        <a:lstStyle/>
        <a:p>
          <a:endParaRPr lang="en-GB"/>
        </a:p>
      </dgm:t>
    </dgm:pt>
    <dgm:pt modelId="{6714F2AB-FCCF-4FED-ACA1-7986BBC455EC}">
      <dgm:prSet phldrT="[Text]" phldr="0"/>
      <dgm:spPr/>
      <dgm:t>
        <a:bodyPr/>
        <a:lstStyle/>
        <a:p>
          <a:r>
            <a:rPr lang="en-GB">
              <a:latin typeface="Arial"/>
            </a:rPr>
            <a:t>JATS XML support released</a:t>
          </a:r>
          <a:endParaRPr lang="en-GB"/>
        </a:p>
      </dgm:t>
    </dgm:pt>
    <dgm:pt modelId="{255720FD-C2E1-4167-83D1-0AD565559E4A}" type="parTrans" cxnId="{94B6EC25-DE6A-4ACD-A2C8-B45289E4442D}">
      <dgm:prSet/>
      <dgm:spPr/>
      <dgm:t>
        <a:bodyPr/>
        <a:lstStyle/>
        <a:p>
          <a:endParaRPr lang="en-GB"/>
        </a:p>
      </dgm:t>
    </dgm:pt>
    <dgm:pt modelId="{68273CB4-F625-428B-B351-20F101185652}" type="sibTrans" cxnId="{94B6EC25-DE6A-4ACD-A2C8-B45289E4442D}">
      <dgm:prSet/>
      <dgm:spPr/>
      <dgm:t>
        <a:bodyPr/>
        <a:lstStyle/>
        <a:p>
          <a:endParaRPr lang="en-GB"/>
        </a:p>
      </dgm:t>
    </dgm:pt>
    <dgm:pt modelId="{5E4269A0-539C-439C-A786-39105307148A}">
      <dgm:prSet phldrT="[Text]" phldr="0"/>
      <dgm:spPr/>
      <dgm:t>
        <a:bodyPr/>
        <a:lstStyle/>
        <a:p>
          <a:r>
            <a:rPr lang="en-GB">
              <a:latin typeface="Arial"/>
            </a:rPr>
            <a:t>Journals create and publish XML to HRČAK</a:t>
          </a:r>
          <a:endParaRPr lang="en-GB"/>
        </a:p>
      </dgm:t>
    </dgm:pt>
    <dgm:pt modelId="{44837FB6-B665-49CA-8AC1-8E79D1292505}" type="parTrans" cxnId="{C8351979-8607-406B-AB5D-FBDF8584944F}">
      <dgm:prSet/>
      <dgm:spPr/>
      <dgm:t>
        <a:bodyPr/>
        <a:lstStyle/>
        <a:p>
          <a:endParaRPr lang="en-GB"/>
        </a:p>
      </dgm:t>
    </dgm:pt>
    <dgm:pt modelId="{41DE8B46-F2F8-4684-8599-9CCAC68F9534}" type="sibTrans" cxnId="{C8351979-8607-406B-AB5D-FBDF8584944F}">
      <dgm:prSet/>
      <dgm:spPr/>
      <dgm:t>
        <a:bodyPr/>
        <a:lstStyle/>
        <a:p>
          <a:endParaRPr lang="en-GB"/>
        </a:p>
      </dgm:t>
    </dgm:pt>
    <dgm:pt modelId="{A144B35D-6F58-4F52-B26D-D7A67B14E420}">
      <dgm:prSet phldrT="[Text]" phldr="0"/>
      <dgm:spPr/>
      <dgm:t>
        <a:bodyPr/>
        <a:lstStyle/>
        <a:p>
          <a:pPr>
            <a:defRPr b="1"/>
          </a:pPr>
          <a:r>
            <a:rPr lang="en-GB">
              <a:latin typeface="Arial"/>
            </a:rPr>
            <a:t>2023</a:t>
          </a:r>
          <a:endParaRPr lang="en-GB"/>
        </a:p>
      </dgm:t>
    </dgm:pt>
    <dgm:pt modelId="{F5466871-BC15-40E2-ADD1-02AF4D4DB3D3}" type="parTrans" cxnId="{11CAE14A-1629-4037-A1E3-A4448D149003}">
      <dgm:prSet/>
      <dgm:spPr/>
      <dgm:t>
        <a:bodyPr/>
        <a:lstStyle/>
        <a:p>
          <a:endParaRPr lang="en-GB"/>
        </a:p>
      </dgm:t>
    </dgm:pt>
    <dgm:pt modelId="{6495090B-404F-46A0-9C60-9D86C18E5A67}" type="sibTrans" cxnId="{11CAE14A-1629-4037-A1E3-A4448D149003}">
      <dgm:prSet/>
      <dgm:spPr/>
      <dgm:t>
        <a:bodyPr/>
        <a:lstStyle/>
        <a:p>
          <a:endParaRPr lang="en-GB"/>
        </a:p>
      </dgm:t>
    </dgm:pt>
    <dgm:pt modelId="{54BD3BAB-E360-410F-9BC0-FF86577B30FF}">
      <dgm:prSet phldrT="[Text]" phldr="0"/>
      <dgm:spPr/>
      <dgm:t>
        <a:bodyPr/>
        <a:lstStyle/>
        <a:p>
          <a:pPr rtl="0"/>
          <a:r>
            <a:rPr lang="en-GB">
              <a:latin typeface="Arial"/>
            </a:rPr>
            <a:t>Automatic DOCX to JATS XML conversion on HRČAK</a:t>
          </a:r>
          <a:endParaRPr lang="en-GB"/>
        </a:p>
      </dgm:t>
    </dgm:pt>
    <dgm:pt modelId="{3A297D75-A1DD-4B39-B885-AF3BE7D19F42}" type="parTrans" cxnId="{00472151-5B0A-4E5F-B5BE-3ECD1EF65B90}">
      <dgm:prSet/>
      <dgm:spPr/>
      <dgm:t>
        <a:bodyPr/>
        <a:lstStyle/>
        <a:p>
          <a:endParaRPr lang="en-GB"/>
        </a:p>
      </dgm:t>
    </dgm:pt>
    <dgm:pt modelId="{648F33D5-FDF7-4EF6-A44D-83926B1E6589}" type="sibTrans" cxnId="{00472151-5B0A-4E5F-B5BE-3ECD1EF65B90}">
      <dgm:prSet/>
      <dgm:spPr/>
      <dgm:t>
        <a:bodyPr/>
        <a:lstStyle/>
        <a:p>
          <a:endParaRPr lang="en-GB"/>
        </a:p>
      </dgm:t>
    </dgm:pt>
    <dgm:pt modelId="{49E3CB5B-4503-4222-B1A6-E7B8089590C1}">
      <dgm:prSet phldrT="[Text]" phldr="0"/>
      <dgm:spPr/>
      <dgm:t>
        <a:bodyPr/>
        <a:lstStyle/>
        <a:p>
          <a:pPr>
            <a:defRPr b="1"/>
          </a:pPr>
          <a:r>
            <a:rPr lang="en-GB">
              <a:latin typeface="Arial"/>
            </a:rPr>
            <a:t>2024</a:t>
          </a:r>
          <a:endParaRPr lang="en-GB"/>
        </a:p>
      </dgm:t>
    </dgm:pt>
    <dgm:pt modelId="{E22C84CF-60CA-4661-BFE0-0CDDB3EE9491}" type="parTrans" cxnId="{8E6FF7BB-67BC-4EAE-BAFC-1332905A12C7}">
      <dgm:prSet/>
      <dgm:spPr/>
      <dgm:t>
        <a:bodyPr/>
        <a:lstStyle/>
        <a:p>
          <a:endParaRPr lang="en-GB"/>
        </a:p>
      </dgm:t>
    </dgm:pt>
    <dgm:pt modelId="{CBAFEA90-CD5A-4E33-8FA2-6FC29B260EEA}" type="sibTrans" cxnId="{8E6FF7BB-67BC-4EAE-BAFC-1332905A12C7}">
      <dgm:prSet/>
      <dgm:spPr/>
      <dgm:t>
        <a:bodyPr/>
        <a:lstStyle/>
        <a:p>
          <a:endParaRPr lang="en-GB"/>
        </a:p>
      </dgm:t>
    </dgm:pt>
    <dgm:pt modelId="{C74CC0FB-2355-4106-8D80-195492230D74}">
      <dgm:prSet phldrT="[Text]" phldr="0"/>
      <dgm:spPr/>
      <dgm:t>
        <a:bodyPr/>
        <a:lstStyle/>
        <a:p>
          <a:r>
            <a:rPr lang="en-GB">
              <a:latin typeface="Arial"/>
            </a:rPr>
            <a:t>Support for European journals </a:t>
          </a:r>
          <a:endParaRPr lang="en-GB"/>
        </a:p>
      </dgm:t>
    </dgm:pt>
    <dgm:pt modelId="{736DA2B4-EAE3-4A07-AB59-A6AA54F52B98}" type="parTrans" cxnId="{EE8AA4F6-492C-4C90-972C-FDE2CD26B5FE}">
      <dgm:prSet/>
      <dgm:spPr/>
      <dgm:t>
        <a:bodyPr/>
        <a:lstStyle/>
        <a:p>
          <a:endParaRPr lang="en-GB"/>
        </a:p>
      </dgm:t>
    </dgm:pt>
    <dgm:pt modelId="{16EA690C-F238-43B0-ADA6-5F3444A0D5F5}" type="sibTrans" cxnId="{EE8AA4F6-492C-4C90-972C-FDE2CD26B5FE}">
      <dgm:prSet/>
      <dgm:spPr/>
      <dgm:t>
        <a:bodyPr/>
        <a:lstStyle/>
        <a:p>
          <a:endParaRPr lang="en-GB"/>
        </a:p>
      </dgm:t>
    </dgm:pt>
    <dgm:pt modelId="{0E6C91C4-EE1A-45F7-8C18-0D105F27A370}">
      <dgm:prSet phldrT="[Text]" phldr="0"/>
      <dgm:spPr/>
      <dgm:t>
        <a:bodyPr/>
        <a:lstStyle/>
        <a:p>
          <a:r>
            <a:rPr lang="en-GB">
              <a:latin typeface="Arial"/>
            </a:rPr>
            <a:t>EOSC</a:t>
          </a:r>
          <a:endParaRPr lang="en-GB"/>
        </a:p>
      </dgm:t>
    </dgm:pt>
    <dgm:pt modelId="{1217B62C-18F3-4DA2-A0F1-4E70A197AB65}" type="parTrans" cxnId="{6EDAD9B7-9311-4812-B44D-8BD3C1E39BA3}">
      <dgm:prSet/>
      <dgm:spPr/>
      <dgm:t>
        <a:bodyPr/>
        <a:lstStyle/>
        <a:p>
          <a:endParaRPr lang="en-GB"/>
        </a:p>
      </dgm:t>
    </dgm:pt>
    <dgm:pt modelId="{C2B18ACC-70AF-4CA4-A5D0-0564015E25FF}" type="sibTrans" cxnId="{6EDAD9B7-9311-4812-B44D-8BD3C1E39BA3}">
      <dgm:prSet/>
      <dgm:spPr/>
      <dgm:t>
        <a:bodyPr/>
        <a:lstStyle/>
        <a:p>
          <a:endParaRPr lang="en-GB"/>
        </a:p>
      </dgm:t>
    </dgm:pt>
    <dgm:pt modelId="{48BC80D7-4E53-41C1-99FA-3FE8A091A72C}" type="pres">
      <dgm:prSet presAssocID="{BC243CE4-0903-46A5-A576-77AD29D7C821}" presName="root" presStyleCnt="0">
        <dgm:presLayoutVars>
          <dgm:chMax/>
          <dgm:chPref/>
          <dgm:animLvl val="lvl"/>
        </dgm:presLayoutVars>
      </dgm:prSet>
      <dgm:spPr/>
    </dgm:pt>
    <dgm:pt modelId="{E0C81AB7-1E72-4012-A573-9D590366C933}" type="pres">
      <dgm:prSet presAssocID="{BC243CE4-0903-46A5-A576-77AD29D7C821}" presName="divider" presStyleLbl="fgAcc1" presStyleIdx="0" presStyleCnt="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DAC3B5A6-8CFE-41C0-96D0-CD2D8E0A176D}" type="pres">
      <dgm:prSet presAssocID="{BC243CE4-0903-46A5-A576-77AD29D7C821}" presName="nodes" presStyleCnt="0">
        <dgm:presLayoutVars>
          <dgm:chMax/>
          <dgm:chPref/>
          <dgm:animLvl val="lvl"/>
        </dgm:presLayoutVars>
      </dgm:prSet>
      <dgm:spPr/>
    </dgm:pt>
    <dgm:pt modelId="{9A1779AD-3350-4CDE-9E66-ED3B168008B2}" type="pres">
      <dgm:prSet presAssocID="{D120DA15-F3D4-464A-B6F8-C32D998E8662}" presName="composite" presStyleCnt="0"/>
      <dgm:spPr/>
    </dgm:pt>
    <dgm:pt modelId="{DAD4F8F6-8B89-4E45-A852-796E57B4E666}" type="pres">
      <dgm:prSet presAssocID="{D120DA15-F3D4-464A-B6F8-C32D998E8662}" presName="ConnectorPoint" presStyleLbl="ln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C273C74-E6F8-4018-8B3B-7D1814413ED4}" type="pres">
      <dgm:prSet presAssocID="{D120DA15-F3D4-464A-B6F8-C32D998E8662}" presName="DropPinPlaceHolder" presStyleCnt="0"/>
      <dgm:spPr/>
    </dgm:pt>
    <dgm:pt modelId="{D39BBAC8-3A1B-4EA4-A56A-CF67E9FF1D19}" type="pres">
      <dgm:prSet presAssocID="{D120DA15-F3D4-464A-B6F8-C32D998E8662}" presName="DropPin" presStyleLbl="alignNode1" presStyleIdx="0" presStyleCnt="3"/>
      <dgm:spPr/>
    </dgm:pt>
    <dgm:pt modelId="{AA42C9B6-9336-4E2A-BD38-A8FCE935FEC8}" type="pres">
      <dgm:prSet presAssocID="{D120DA15-F3D4-464A-B6F8-C32D998E8662}"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C78C7BC6-4A4F-4FC2-AAE8-EC9DF79DC056}" type="pres">
      <dgm:prSet presAssocID="{D120DA15-F3D4-464A-B6F8-C32D998E8662}" presName="L2TextContainer" presStyleLbl="revTx" presStyleIdx="0" presStyleCnt="6">
        <dgm:presLayoutVars>
          <dgm:bulletEnabled val="1"/>
        </dgm:presLayoutVars>
      </dgm:prSet>
      <dgm:spPr/>
    </dgm:pt>
    <dgm:pt modelId="{5B5F4C28-0D57-43F8-9894-96715171BBF2}" type="pres">
      <dgm:prSet presAssocID="{D120DA15-F3D4-464A-B6F8-C32D998E8662}" presName="L1TextContainer" presStyleLbl="revTx" presStyleIdx="1" presStyleCnt="6">
        <dgm:presLayoutVars>
          <dgm:chMax val="1"/>
          <dgm:chPref val="1"/>
          <dgm:bulletEnabled val="1"/>
        </dgm:presLayoutVars>
      </dgm:prSet>
      <dgm:spPr/>
    </dgm:pt>
    <dgm:pt modelId="{A1344305-FF6A-4B07-BD2B-55571D4EC4F8}" type="pres">
      <dgm:prSet presAssocID="{D120DA15-F3D4-464A-B6F8-C32D998E8662}"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7E695273-DAAD-4520-ABD4-603C3E2A8C87}" type="pres">
      <dgm:prSet presAssocID="{D120DA15-F3D4-464A-B6F8-C32D998E8662}" presName="EmptyPlaceHolder" presStyleCnt="0"/>
      <dgm:spPr/>
    </dgm:pt>
    <dgm:pt modelId="{04B5E285-2B1D-46B9-AD21-6913CBDCDD63}" type="pres">
      <dgm:prSet presAssocID="{70D87E5F-4FAD-4C31-89D6-D0611B4E3F6E}" presName="spaceBetweenRectangles" presStyleCnt="0"/>
      <dgm:spPr/>
    </dgm:pt>
    <dgm:pt modelId="{6CD2C07D-04D8-4540-8164-2B245CE4A31C}" type="pres">
      <dgm:prSet presAssocID="{A144B35D-6F58-4F52-B26D-D7A67B14E420}" presName="composite" presStyleCnt="0"/>
      <dgm:spPr/>
    </dgm:pt>
    <dgm:pt modelId="{9798B985-0B38-4C02-97D7-E049ADBDD805}" type="pres">
      <dgm:prSet presAssocID="{A144B35D-6F58-4F52-B26D-D7A67B14E420}" presName="ConnectorPoint" presStyleLbl="ln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C81337A-7BA9-4B1F-9703-0C5D65BBA801}" type="pres">
      <dgm:prSet presAssocID="{A144B35D-6F58-4F52-B26D-D7A67B14E420}" presName="DropPinPlaceHolder" presStyleCnt="0"/>
      <dgm:spPr/>
    </dgm:pt>
    <dgm:pt modelId="{4AC3ED19-3D2E-438A-A502-A596C840FE7D}" type="pres">
      <dgm:prSet presAssocID="{A144B35D-6F58-4F52-B26D-D7A67B14E420}" presName="DropPin" presStyleLbl="alignNode1" presStyleIdx="1" presStyleCnt="3"/>
      <dgm:spPr/>
    </dgm:pt>
    <dgm:pt modelId="{1E4F881D-7A93-439B-8F7B-04E7A47155D5}" type="pres">
      <dgm:prSet presAssocID="{A144B35D-6F58-4F52-B26D-D7A67B14E420}"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711471E7-14C9-4C2F-B225-C93894D71D34}" type="pres">
      <dgm:prSet presAssocID="{A144B35D-6F58-4F52-B26D-D7A67B14E420}" presName="L2TextContainer" presStyleLbl="revTx" presStyleIdx="2" presStyleCnt="6">
        <dgm:presLayoutVars>
          <dgm:bulletEnabled val="1"/>
        </dgm:presLayoutVars>
      </dgm:prSet>
      <dgm:spPr/>
    </dgm:pt>
    <dgm:pt modelId="{DDBF4BC5-11F3-4A34-A8CF-1D60B1D1B139}" type="pres">
      <dgm:prSet presAssocID="{A144B35D-6F58-4F52-B26D-D7A67B14E420}" presName="L1TextContainer" presStyleLbl="revTx" presStyleIdx="3" presStyleCnt="6">
        <dgm:presLayoutVars>
          <dgm:chMax val="1"/>
          <dgm:chPref val="1"/>
          <dgm:bulletEnabled val="1"/>
        </dgm:presLayoutVars>
      </dgm:prSet>
      <dgm:spPr/>
    </dgm:pt>
    <dgm:pt modelId="{E7BA41BD-CB9B-4CB5-B6FD-F4FF28177CE2}" type="pres">
      <dgm:prSet presAssocID="{A144B35D-6F58-4F52-B26D-D7A67B14E420}"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FF598B1E-6EA1-47CF-9FBB-D607EA200C4C}" type="pres">
      <dgm:prSet presAssocID="{A144B35D-6F58-4F52-B26D-D7A67B14E420}" presName="EmptyPlaceHolder" presStyleCnt="0"/>
      <dgm:spPr/>
    </dgm:pt>
    <dgm:pt modelId="{ABCA9A01-401B-4EC3-B4C1-CCD2A54BC4EF}" type="pres">
      <dgm:prSet presAssocID="{6495090B-404F-46A0-9C60-9D86C18E5A67}" presName="spaceBetweenRectangles" presStyleCnt="0"/>
      <dgm:spPr/>
    </dgm:pt>
    <dgm:pt modelId="{D266E0D0-B816-49DE-B040-74D5E067C9B0}" type="pres">
      <dgm:prSet presAssocID="{49E3CB5B-4503-4222-B1A6-E7B8089590C1}" presName="composite" presStyleCnt="0"/>
      <dgm:spPr/>
    </dgm:pt>
    <dgm:pt modelId="{AECCE2AF-5DBF-4097-A500-B204FAF16834}" type="pres">
      <dgm:prSet presAssocID="{49E3CB5B-4503-4222-B1A6-E7B8089590C1}" presName="ConnectorPoint" presStyleLbl="ln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A6E6A7A-CB0C-4187-9F69-EBE36278EC63}" type="pres">
      <dgm:prSet presAssocID="{49E3CB5B-4503-4222-B1A6-E7B8089590C1}" presName="DropPinPlaceHolder" presStyleCnt="0"/>
      <dgm:spPr/>
    </dgm:pt>
    <dgm:pt modelId="{69E8C14B-B294-4185-A1AA-88A89A2BBDA0}" type="pres">
      <dgm:prSet presAssocID="{49E3CB5B-4503-4222-B1A6-E7B8089590C1}" presName="DropPin" presStyleLbl="alignNode1" presStyleIdx="2" presStyleCnt="3"/>
      <dgm:spPr/>
    </dgm:pt>
    <dgm:pt modelId="{64019098-7C68-4FB5-97EC-8DEAAAA4101F}" type="pres">
      <dgm:prSet presAssocID="{49E3CB5B-4503-4222-B1A6-E7B8089590C1}"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589370E6-010F-474F-8911-0C33BD39CFAB}" type="pres">
      <dgm:prSet presAssocID="{49E3CB5B-4503-4222-B1A6-E7B8089590C1}" presName="L2TextContainer" presStyleLbl="revTx" presStyleIdx="4" presStyleCnt="6">
        <dgm:presLayoutVars>
          <dgm:bulletEnabled val="1"/>
        </dgm:presLayoutVars>
      </dgm:prSet>
      <dgm:spPr/>
    </dgm:pt>
    <dgm:pt modelId="{5368D537-267F-4356-AEF3-5ABBA9DE2B78}" type="pres">
      <dgm:prSet presAssocID="{49E3CB5B-4503-4222-B1A6-E7B8089590C1}" presName="L1TextContainer" presStyleLbl="revTx" presStyleIdx="5" presStyleCnt="6">
        <dgm:presLayoutVars>
          <dgm:chMax val="1"/>
          <dgm:chPref val="1"/>
          <dgm:bulletEnabled val="1"/>
        </dgm:presLayoutVars>
      </dgm:prSet>
      <dgm:spPr/>
    </dgm:pt>
    <dgm:pt modelId="{07FD3144-067F-49D5-99C1-22A6F62FEEB7}" type="pres">
      <dgm:prSet presAssocID="{49E3CB5B-4503-4222-B1A6-E7B8089590C1}"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1974023A-CB7E-434A-8E35-82815F2CA93E}" type="pres">
      <dgm:prSet presAssocID="{49E3CB5B-4503-4222-B1A6-E7B8089590C1}" presName="EmptyPlaceHolder" presStyleCnt="0"/>
      <dgm:spPr/>
    </dgm:pt>
  </dgm:ptLst>
  <dgm:cxnLst>
    <dgm:cxn modelId="{9FACE206-929E-4A47-B736-3455A139144E}" type="presOf" srcId="{6714F2AB-FCCF-4FED-ACA1-7986BBC455EC}" destId="{C78C7BC6-4A4F-4FC2-AAE8-EC9DF79DC056}" srcOrd="0" destOrd="0" presId="urn:microsoft.com/office/officeart/2017/3/layout/DropPinTimeline"/>
    <dgm:cxn modelId="{975D0A10-E4F7-49CE-8666-A090B70C5ED5}" type="presOf" srcId="{0E6C91C4-EE1A-45F7-8C18-0D105F27A370}" destId="{589370E6-010F-474F-8911-0C33BD39CFAB}" srcOrd="0" destOrd="1" presId="urn:microsoft.com/office/officeart/2017/3/layout/DropPinTimeline"/>
    <dgm:cxn modelId="{94B6EC25-DE6A-4ACD-A2C8-B45289E4442D}" srcId="{D120DA15-F3D4-464A-B6F8-C32D998E8662}" destId="{6714F2AB-FCCF-4FED-ACA1-7986BBC455EC}" srcOrd="0" destOrd="0" parTransId="{255720FD-C2E1-4167-83D1-0AD565559E4A}" sibTransId="{68273CB4-F625-428B-B351-20F101185652}"/>
    <dgm:cxn modelId="{6023B048-5D78-4011-A897-9919C04EDA76}" type="presOf" srcId="{49E3CB5B-4503-4222-B1A6-E7B8089590C1}" destId="{5368D537-267F-4356-AEF3-5ABBA9DE2B78}" srcOrd="0" destOrd="0" presId="urn:microsoft.com/office/officeart/2017/3/layout/DropPinTimeline"/>
    <dgm:cxn modelId="{11CAE14A-1629-4037-A1E3-A4448D149003}" srcId="{BC243CE4-0903-46A5-A576-77AD29D7C821}" destId="{A144B35D-6F58-4F52-B26D-D7A67B14E420}" srcOrd="1" destOrd="0" parTransId="{F5466871-BC15-40E2-ADD1-02AF4D4DB3D3}" sibTransId="{6495090B-404F-46A0-9C60-9D86C18E5A67}"/>
    <dgm:cxn modelId="{80A15B6C-4542-453A-B84D-E501A43582B4}" type="presOf" srcId="{C74CC0FB-2355-4106-8D80-195492230D74}" destId="{589370E6-010F-474F-8911-0C33BD39CFAB}" srcOrd="0" destOrd="0" presId="urn:microsoft.com/office/officeart/2017/3/layout/DropPinTimeline"/>
    <dgm:cxn modelId="{00472151-5B0A-4E5F-B5BE-3ECD1EF65B90}" srcId="{A144B35D-6F58-4F52-B26D-D7A67B14E420}" destId="{54BD3BAB-E360-410F-9BC0-FF86577B30FF}" srcOrd="0" destOrd="0" parTransId="{3A297D75-A1DD-4B39-B885-AF3BE7D19F42}" sibTransId="{648F33D5-FDF7-4EF6-A44D-83926B1E6589}"/>
    <dgm:cxn modelId="{9F21F071-42E4-4EA9-BB21-5F8A6E4EE191}" srcId="{BC243CE4-0903-46A5-A576-77AD29D7C821}" destId="{D120DA15-F3D4-464A-B6F8-C32D998E8662}" srcOrd="0" destOrd="0" parTransId="{1D3FC75E-04E1-4DEE-B593-1D95E1BC1B66}" sibTransId="{70D87E5F-4FAD-4C31-89D6-D0611B4E3F6E}"/>
    <dgm:cxn modelId="{C8351979-8607-406B-AB5D-FBDF8584944F}" srcId="{D120DA15-F3D4-464A-B6F8-C32D998E8662}" destId="{5E4269A0-539C-439C-A786-39105307148A}" srcOrd="1" destOrd="0" parTransId="{44837FB6-B665-49CA-8AC1-8E79D1292505}" sibTransId="{41DE8B46-F2F8-4684-8599-9CCAC68F9534}"/>
    <dgm:cxn modelId="{C9DDFB7C-DEF9-46F7-924B-164B213C3E55}" type="presOf" srcId="{BC243CE4-0903-46A5-A576-77AD29D7C821}" destId="{48BC80D7-4E53-41C1-99FA-3FE8A091A72C}" srcOrd="0" destOrd="0" presId="urn:microsoft.com/office/officeart/2017/3/layout/DropPinTimeline"/>
    <dgm:cxn modelId="{6022BE95-BE97-4871-8511-C7F4AA5D75B3}" type="presOf" srcId="{5E4269A0-539C-439C-A786-39105307148A}" destId="{C78C7BC6-4A4F-4FC2-AAE8-EC9DF79DC056}" srcOrd="0" destOrd="1" presId="urn:microsoft.com/office/officeart/2017/3/layout/DropPinTimeline"/>
    <dgm:cxn modelId="{D7C4E8AD-A133-491E-A829-C6CD028A0FB9}" type="presOf" srcId="{A144B35D-6F58-4F52-B26D-D7A67B14E420}" destId="{DDBF4BC5-11F3-4A34-A8CF-1D60B1D1B139}" srcOrd="0" destOrd="0" presId="urn:microsoft.com/office/officeart/2017/3/layout/DropPinTimeline"/>
    <dgm:cxn modelId="{6EDAD9B7-9311-4812-B44D-8BD3C1E39BA3}" srcId="{49E3CB5B-4503-4222-B1A6-E7B8089590C1}" destId="{0E6C91C4-EE1A-45F7-8C18-0D105F27A370}" srcOrd="1" destOrd="0" parTransId="{1217B62C-18F3-4DA2-A0F1-4E70A197AB65}" sibTransId="{C2B18ACC-70AF-4CA4-A5D0-0564015E25FF}"/>
    <dgm:cxn modelId="{8E6FF7BB-67BC-4EAE-BAFC-1332905A12C7}" srcId="{BC243CE4-0903-46A5-A576-77AD29D7C821}" destId="{49E3CB5B-4503-4222-B1A6-E7B8089590C1}" srcOrd="2" destOrd="0" parTransId="{E22C84CF-60CA-4661-BFE0-0CDDB3EE9491}" sibTransId="{CBAFEA90-CD5A-4E33-8FA2-6FC29B260EEA}"/>
    <dgm:cxn modelId="{5DD24CC5-D669-41E7-A1B0-ACD00C42F8F6}" type="presOf" srcId="{54BD3BAB-E360-410F-9BC0-FF86577B30FF}" destId="{711471E7-14C9-4C2F-B225-C93894D71D34}" srcOrd="0" destOrd="0" presId="urn:microsoft.com/office/officeart/2017/3/layout/DropPinTimeline"/>
    <dgm:cxn modelId="{6184FCDC-70F9-4E3C-B1B3-D9FDEBC16550}" type="presOf" srcId="{D120DA15-F3D4-464A-B6F8-C32D998E8662}" destId="{5B5F4C28-0D57-43F8-9894-96715171BBF2}" srcOrd="0" destOrd="0" presId="urn:microsoft.com/office/officeart/2017/3/layout/DropPinTimeline"/>
    <dgm:cxn modelId="{EE8AA4F6-492C-4C90-972C-FDE2CD26B5FE}" srcId="{49E3CB5B-4503-4222-B1A6-E7B8089590C1}" destId="{C74CC0FB-2355-4106-8D80-195492230D74}" srcOrd="0" destOrd="0" parTransId="{736DA2B4-EAE3-4A07-AB59-A6AA54F52B98}" sibTransId="{16EA690C-F238-43B0-ADA6-5F3444A0D5F5}"/>
    <dgm:cxn modelId="{24681684-2011-4F6C-AA6A-9E05D6A6E494}" type="presParOf" srcId="{48BC80D7-4E53-41C1-99FA-3FE8A091A72C}" destId="{E0C81AB7-1E72-4012-A573-9D590366C933}" srcOrd="0" destOrd="0" presId="urn:microsoft.com/office/officeart/2017/3/layout/DropPinTimeline"/>
    <dgm:cxn modelId="{749BEB11-CE3C-4352-9973-DBD79B61FFDC}" type="presParOf" srcId="{48BC80D7-4E53-41C1-99FA-3FE8A091A72C}" destId="{DAC3B5A6-8CFE-41C0-96D0-CD2D8E0A176D}" srcOrd="1" destOrd="0" presId="urn:microsoft.com/office/officeart/2017/3/layout/DropPinTimeline"/>
    <dgm:cxn modelId="{2DA93B4B-7234-465C-BE27-D49F490E1FF9}" type="presParOf" srcId="{DAC3B5A6-8CFE-41C0-96D0-CD2D8E0A176D}" destId="{9A1779AD-3350-4CDE-9E66-ED3B168008B2}" srcOrd="0" destOrd="0" presId="urn:microsoft.com/office/officeart/2017/3/layout/DropPinTimeline"/>
    <dgm:cxn modelId="{6C2F7821-FCF3-43DE-9297-39CF17D11222}" type="presParOf" srcId="{9A1779AD-3350-4CDE-9E66-ED3B168008B2}" destId="{DAD4F8F6-8B89-4E45-A852-796E57B4E666}" srcOrd="0" destOrd="0" presId="urn:microsoft.com/office/officeart/2017/3/layout/DropPinTimeline"/>
    <dgm:cxn modelId="{CEDE9391-17EA-4EB7-B1CB-D4F76597EC68}" type="presParOf" srcId="{9A1779AD-3350-4CDE-9E66-ED3B168008B2}" destId="{8C273C74-E6F8-4018-8B3B-7D1814413ED4}" srcOrd="1" destOrd="0" presId="urn:microsoft.com/office/officeart/2017/3/layout/DropPinTimeline"/>
    <dgm:cxn modelId="{DBB591A2-C84D-4388-B5AA-0836AAEA2C80}" type="presParOf" srcId="{8C273C74-E6F8-4018-8B3B-7D1814413ED4}" destId="{D39BBAC8-3A1B-4EA4-A56A-CF67E9FF1D19}" srcOrd="0" destOrd="0" presId="urn:microsoft.com/office/officeart/2017/3/layout/DropPinTimeline"/>
    <dgm:cxn modelId="{121849F4-A946-476B-B3EB-4AF931AB6244}" type="presParOf" srcId="{8C273C74-E6F8-4018-8B3B-7D1814413ED4}" destId="{AA42C9B6-9336-4E2A-BD38-A8FCE935FEC8}" srcOrd="1" destOrd="0" presId="urn:microsoft.com/office/officeart/2017/3/layout/DropPinTimeline"/>
    <dgm:cxn modelId="{393E8CA4-67AA-4145-B99A-31B493F5349E}" type="presParOf" srcId="{9A1779AD-3350-4CDE-9E66-ED3B168008B2}" destId="{C78C7BC6-4A4F-4FC2-AAE8-EC9DF79DC056}" srcOrd="2" destOrd="0" presId="urn:microsoft.com/office/officeart/2017/3/layout/DropPinTimeline"/>
    <dgm:cxn modelId="{B58356AD-924C-4D37-89C0-8DDDCC75DA9D}" type="presParOf" srcId="{9A1779AD-3350-4CDE-9E66-ED3B168008B2}" destId="{5B5F4C28-0D57-43F8-9894-96715171BBF2}" srcOrd="3" destOrd="0" presId="urn:microsoft.com/office/officeart/2017/3/layout/DropPinTimeline"/>
    <dgm:cxn modelId="{518FBC16-F1A3-406D-92CF-578C0FA26641}" type="presParOf" srcId="{9A1779AD-3350-4CDE-9E66-ED3B168008B2}" destId="{A1344305-FF6A-4B07-BD2B-55571D4EC4F8}" srcOrd="4" destOrd="0" presId="urn:microsoft.com/office/officeart/2017/3/layout/DropPinTimeline"/>
    <dgm:cxn modelId="{2F7E5029-22B1-4491-8E4D-4AE76D76DAC8}" type="presParOf" srcId="{9A1779AD-3350-4CDE-9E66-ED3B168008B2}" destId="{7E695273-DAAD-4520-ABD4-603C3E2A8C87}" srcOrd="5" destOrd="0" presId="urn:microsoft.com/office/officeart/2017/3/layout/DropPinTimeline"/>
    <dgm:cxn modelId="{0C8B8B7F-8C0E-4345-AD1C-4402BC436942}" type="presParOf" srcId="{DAC3B5A6-8CFE-41C0-96D0-CD2D8E0A176D}" destId="{04B5E285-2B1D-46B9-AD21-6913CBDCDD63}" srcOrd="1" destOrd="0" presId="urn:microsoft.com/office/officeart/2017/3/layout/DropPinTimeline"/>
    <dgm:cxn modelId="{1378C86B-FEE5-4505-92A1-E164D2E66A39}" type="presParOf" srcId="{DAC3B5A6-8CFE-41C0-96D0-CD2D8E0A176D}" destId="{6CD2C07D-04D8-4540-8164-2B245CE4A31C}" srcOrd="2" destOrd="0" presId="urn:microsoft.com/office/officeart/2017/3/layout/DropPinTimeline"/>
    <dgm:cxn modelId="{8737F946-9AEE-497C-9F6C-4EF7BEEC26C0}" type="presParOf" srcId="{6CD2C07D-04D8-4540-8164-2B245CE4A31C}" destId="{9798B985-0B38-4C02-97D7-E049ADBDD805}" srcOrd="0" destOrd="0" presId="urn:microsoft.com/office/officeart/2017/3/layout/DropPinTimeline"/>
    <dgm:cxn modelId="{8B3D77FC-E0CF-4E4F-B8A4-4C1953E9B24A}" type="presParOf" srcId="{6CD2C07D-04D8-4540-8164-2B245CE4A31C}" destId="{8C81337A-7BA9-4B1F-9703-0C5D65BBA801}" srcOrd="1" destOrd="0" presId="urn:microsoft.com/office/officeart/2017/3/layout/DropPinTimeline"/>
    <dgm:cxn modelId="{60B6C7A2-302B-4B25-ADB9-79243E3F3234}" type="presParOf" srcId="{8C81337A-7BA9-4B1F-9703-0C5D65BBA801}" destId="{4AC3ED19-3D2E-438A-A502-A596C840FE7D}" srcOrd="0" destOrd="0" presId="urn:microsoft.com/office/officeart/2017/3/layout/DropPinTimeline"/>
    <dgm:cxn modelId="{F31FA002-1091-446F-884D-92347741677A}" type="presParOf" srcId="{8C81337A-7BA9-4B1F-9703-0C5D65BBA801}" destId="{1E4F881D-7A93-439B-8F7B-04E7A47155D5}" srcOrd="1" destOrd="0" presId="urn:microsoft.com/office/officeart/2017/3/layout/DropPinTimeline"/>
    <dgm:cxn modelId="{0EE489C1-C7B0-4857-A22C-0965AFFA3047}" type="presParOf" srcId="{6CD2C07D-04D8-4540-8164-2B245CE4A31C}" destId="{711471E7-14C9-4C2F-B225-C93894D71D34}" srcOrd="2" destOrd="0" presId="urn:microsoft.com/office/officeart/2017/3/layout/DropPinTimeline"/>
    <dgm:cxn modelId="{BA69B691-B817-4654-8139-07CD214C22E8}" type="presParOf" srcId="{6CD2C07D-04D8-4540-8164-2B245CE4A31C}" destId="{DDBF4BC5-11F3-4A34-A8CF-1D60B1D1B139}" srcOrd="3" destOrd="0" presId="urn:microsoft.com/office/officeart/2017/3/layout/DropPinTimeline"/>
    <dgm:cxn modelId="{71860189-C31B-4432-A70A-CC763230185A}" type="presParOf" srcId="{6CD2C07D-04D8-4540-8164-2B245CE4A31C}" destId="{E7BA41BD-CB9B-4CB5-B6FD-F4FF28177CE2}" srcOrd="4" destOrd="0" presId="urn:microsoft.com/office/officeart/2017/3/layout/DropPinTimeline"/>
    <dgm:cxn modelId="{24F04800-E577-4ADB-97F8-DC943CEF5268}" type="presParOf" srcId="{6CD2C07D-04D8-4540-8164-2B245CE4A31C}" destId="{FF598B1E-6EA1-47CF-9FBB-D607EA200C4C}" srcOrd="5" destOrd="0" presId="urn:microsoft.com/office/officeart/2017/3/layout/DropPinTimeline"/>
    <dgm:cxn modelId="{4DAFC4E8-8B79-4A4D-A185-3A939DF4300A}" type="presParOf" srcId="{DAC3B5A6-8CFE-41C0-96D0-CD2D8E0A176D}" destId="{ABCA9A01-401B-4EC3-B4C1-CCD2A54BC4EF}" srcOrd="3" destOrd="0" presId="urn:microsoft.com/office/officeart/2017/3/layout/DropPinTimeline"/>
    <dgm:cxn modelId="{6AB39BEB-2B7C-4A8A-96C2-2EDD996BF173}" type="presParOf" srcId="{DAC3B5A6-8CFE-41C0-96D0-CD2D8E0A176D}" destId="{D266E0D0-B816-49DE-B040-74D5E067C9B0}" srcOrd="4" destOrd="0" presId="urn:microsoft.com/office/officeart/2017/3/layout/DropPinTimeline"/>
    <dgm:cxn modelId="{E1700E17-B931-41FF-88D7-603CCF4513EC}" type="presParOf" srcId="{D266E0D0-B816-49DE-B040-74D5E067C9B0}" destId="{AECCE2AF-5DBF-4097-A500-B204FAF16834}" srcOrd="0" destOrd="0" presId="urn:microsoft.com/office/officeart/2017/3/layout/DropPinTimeline"/>
    <dgm:cxn modelId="{5234F15A-E133-4D32-BD06-903BB519CEEE}" type="presParOf" srcId="{D266E0D0-B816-49DE-B040-74D5E067C9B0}" destId="{6A6E6A7A-CB0C-4187-9F69-EBE36278EC63}" srcOrd="1" destOrd="0" presId="urn:microsoft.com/office/officeart/2017/3/layout/DropPinTimeline"/>
    <dgm:cxn modelId="{23656EDC-2D1D-4282-891A-1F823239DF80}" type="presParOf" srcId="{6A6E6A7A-CB0C-4187-9F69-EBE36278EC63}" destId="{69E8C14B-B294-4185-A1AA-88A89A2BBDA0}" srcOrd="0" destOrd="0" presId="urn:microsoft.com/office/officeart/2017/3/layout/DropPinTimeline"/>
    <dgm:cxn modelId="{7F84B1A7-088B-4255-B301-28F540E95150}" type="presParOf" srcId="{6A6E6A7A-CB0C-4187-9F69-EBE36278EC63}" destId="{64019098-7C68-4FB5-97EC-8DEAAAA4101F}" srcOrd="1" destOrd="0" presId="urn:microsoft.com/office/officeart/2017/3/layout/DropPinTimeline"/>
    <dgm:cxn modelId="{5E49793E-3A62-4548-8F2B-F89F0E8CCC47}" type="presParOf" srcId="{D266E0D0-B816-49DE-B040-74D5E067C9B0}" destId="{589370E6-010F-474F-8911-0C33BD39CFAB}" srcOrd="2" destOrd="0" presId="urn:microsoft.com/office/officeart/2017/3/layout/DropPinTimeline"/>
    <dgm:cxn modelId="{B6446E7B-DFEA-4E4F-95D6-E19879A5EEFF}" type="presParOf" srcId="{D266E0D0-B816-49DE-B040-74D5E067C9B0}" destId="{5368D537-267F-4356-AEF3-5ABBA9DE2B78}" srcOrd="3" destOrd="0" presId="urn:microsoft.com/office/officeart/2017/3/layout/DropPinTimeline"/>
    <dgm:cxn modelId="{40C4F7CE-5F34-4596-A697-34F766A29D3E}" type="presParOf" srcId="{D266E0D0-B816-49DE-B040-74D5E067C9B0}" destId="{07FD3144-067F-49D5-99C1-22A6F62FEEB7}" srcOrd="4" destOrd="0" presId="urn:microsoft.com/office/officeart/2017/3/layout/DropPinTimeline"/>
    <dgm:cxn modelId="{584EA380-9612-49E9-8D5F-037D697F9146}" type="presParOf" srcId="{D266E0D0-B816-49DE-B040-74D5E067C9B0}" destId="{1974023A-CB7E-434A-8E35-82815F2CA93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1AB7-1E72-4012-A573-9D590366C933}">
      <dsp:nvSpPr>
        <dsp:cNvPr id="0" name=""/>
        <dsp:cNvSpPr/>
      </dsp:nvSpPr>
      <dsp:spPr>
        <a:xfrm>
          <a:off x="0" y="720660"/>
          <a:ext cx="78867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39BBAC8-3A1B-4EA4-A56A-CF67E9FF1D19}">
      <dsp:nvSpPr>
        <dsp:cNvPr id="0" name=""/>
        <dsp:cNvSpPr/>
      </dsp:nvSpPr>
      <dsp:spPr>
        <a:xfrm rot="8100000">
          <a:off x="24370" y="166084"/>
          <a:ext cx="105993" cy="10599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2C9B6-9336-4E2A-BD38-A8FCE935FEC8}">
      <dsp:nvSpPr>
        <dsp:cNvPr id="0" name=""/>
        <dsp:cNvSpPr/>
      </dsp:nvSpPr>
      <dsp:spPr>
        <a:xfrm>
          <a:off x="36145" y="177859"/>
          <a:ext cx="82443" cy="824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8C7BC6-4A4F-4FC2-AAE8-EC9DF79DC056}">
      <dsp:nvSpPr>
        <dsp:cNvPr id="0" name=""/>
        <dsp:cNvSpPr/>
      </dsp:nvSpPr>
      <dsp:spPr>
        <a:xfrm>
          <a:off x="152316" y="294029"/>
          <a:ext cx="3273773" cy="42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GB" sz="1000" kern="1200">
              <a:latin typeface="Arial"/>
            </a:rPr>
            <a:t>JATS XML support released</a:t>
          </a:r>
          <a:endParaRPr lang="en-GB" sz="1000" kern="1200"/>
        </a:p>
        <a:p>
          <a:pPr marL="0" lvl="0" indent="0" algn="l" defTabSz="444500">
            <a:lnSpc>
              <a:spcPct val="90000"/>
            </a:lnSpc>
            <a:spcBef>
              <a:spcPct val="0"/>
            </a:spcBef>
            <a:spcAft>
              <a:spcPct val="35000"/>
            </a:spcAft>
            <a:buNone/>
          </a:pPr>
          <a:r>
            <a:rPr lang="en-GB" sz="1000" kern="1200">
              <a:latin typeface="Arial"/>
            </a:rPr>
            <a:t>Journals create and publish XML to HRČAK</a:t>
          </a:r>
          <a:endParaRPr lang="en-GB" sz="1000" kern="1200"/>
        </a:p>
      </dsp:txBody>
      <dsp:txXfrm>
        <a:off x="152316" y="294029"/>
        <a:ext cx="3273773" cy="426631"/>
      </dsp:txXfrm>
    </dsp:sp>
    <dsp:sp modelId="{5B5F4C28-0D57-43F8-9894-96715171BBF2}">
      <dsp:nvSpPr>
        <dsp:cNvPr id="0" name=""/>
        <dsp:cNvSpPr/>
      </dsp:nvSpPr>
      <dsp:spPr>
        <a:xfrm>
          <a:off x="152316" y="144132"/>
          <a:ext cx="3273773" cy="149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kern="1200">
              <a:latin typeface="Arial"/>
            </a:rPr>
            <a:t>2017</a:t>
          </a:r>
          <a:endParaRPr lang="en-GB" sz="1300" kern="1200"/>
        </a:p>
      </dsp:txBody>
      <dsp:txXfrm>
        <a:off x="152316" y="144132"/>
        <a:ext cx="3273773" cy="149897"/>
      </dsp:txXfrm>
    </dsp:sp>
    <dsp:sp modelId="{A1344305-FF6A-4B07-BD2B-55571D4EC4F8}">
      <dsp:nvSpPr>
        <dsp:cNvPr id="0" name=""/>
        <dsp:cNvSpPr/>
      </dsp:nvSpPr>
      <dsp:spPr>
        <a:xfrm>
          <a:off x="77367" y="294029"/>
          <a:ext cx="0" cy="42663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AD4F8F6-8B89-4E45-A852-796E57B4E666}">
      <dsp:nvSpPr>
        <dsp:cNvPr id="0" name=""/>
        <dsp:cNvSpPr/>
      </dsp:nvSpPr>
      <dsp:spPr>
        <a:xfrm>
          <a:off x="63876" y="707169"/>
          <a:ext cx="26981" cy="269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3ED19-3D2E-438A-A502-A596C840FE7D}">
      <dsp:nvSpPr>
        <dsp:cNvPr id="0" name=""/>
        <dsp:cNvSpPr/>
      </dsp:nvSpPr>
      <dsp:spPr>
        <a:xfrm rot="18900000">
          <a:off x="1993149" y="1169243"/>
          <a:ext cx="105993" cy="10599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F881D-7A93-439B-8F7B-04E7A47155D5}">
      <dsp:nvSpPr>
        <dsp:cNvPr id="0" name=""/>
        <dsp:cNvSpPr/>
      </dsp:nvSpPr>
      <dsp:spPr>
        <a:xfrm>
          <a:off x="2004924" y="1181018"/>
          <a:ext cx="82443" cy="824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1471E7-14C9-4C2F-B225-C93894D71D34}">
      <dsp:nvSpPr>
        <dsp:cNvPr id="0" name=""/>
        <dsp:cNvSpPr/>
      </dsp:nvSpPr>
      <dsp:spPr>
        <a:xfrm>
          <a:off x="2121094" y="720660"/>
          <a:ext cx="3273773" cy="42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rtl="0">
            <a:lnSpc>
              <a:spcPct val="90000"/>
            </a:lnSpc>
            <a:spcBef>
              <a:spcPct val="0"/>
            </a:spcBef>
            <a:spcAft>
              <a:spcPct val="35000"/>
            </a:spcAft>
            <a:buNone/>
          </a:pPr>
          <a:r>
            <a:rPr lang="en-GB" sz="1000" kern="1200">
              <a:latin typeface="Arial"/>
            </a:rPr>
            <a:t>Automatic DOCX to JATS XML conversion on HRČAK</a:t>
          </a:r>
          <a:endParaRPr lang="en-GB" sz="1000" kern="1200"/>
        </a:p>
      </dsp:txBody>
      <dsp:txXfrm>
        <a:off x="2121094" y="720660"/>
        <a:ext cx="3273773" cy="426631"/>
      </dsp:txXfrm>
    </dsp:sp>
    <dsp:sp modelId="{DDBF4BC5-11F3-4A34-A8CF-1D60B1D1B139}">
      <dsp:nvSpPr>
        <dsp:cNvPr id="0" name=""/>
        <dsp:cNvSpPr/>
      </dsp:nvSpPr>
      <dsp:spPr>
        <a:xfrm>
          <a:off x="2121094" y="1147291"/>
          <a:ext cx="3273773" cy="149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kern="1200">
              <a:latin typeface="Arial"/>
            </a:rPr>
            <a:t>2023</a:t>
          </a:r>
          <a:endParaRPr lang="en-GB" sz="1300" kern="1200"/>
        </a:p>
      </dsp:txBody>
      <dsp:txXfrm>
        <a:off x="2121094" y="1147291"/>
        <a:ext cx="3273773" cy="149897"/>
      </dsp:txXfrm>
    </dsp:sp>
    <dsp:sp modelId="{E7BA41BD-CB9B-4CB5-B6FD-F4FF28177CE2}">
      <dsp:nvSpPr>
        <dsp:cNvPr id="0" name=""/>
        <dsp:cNvSpPr/>
      </dsp:nvSpPr>
      <dsp:spPr>
        <a:xfrm>
          <a:off x="2046146" y="720660"/>
          <a:ext cx="0" cy="42663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798B985-0B38-4C02-97D7-E049ADBDD805}">
      <dsp:nvSpPr>
        <dsp:cNvPr id="0" name=""/>
        <dsp:cNvSpPr/>
      </dsp:nvSpPr>
      <dsp:spPr>
        <a:xfrm>
          <a:off x="2032655" y="707169"/>
          <a:ext cx="26981" cy="269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8C14B-B294-4185-A1AA-88A89A2BBDA0}">
      <dsp:nvSpPr>
        <dsp:cNvPr id="0" name=""/>
        <dsp:cNvSpPr/>
      </dsp:nvSpPr>
      <dsp:spPr>
        <a:xfrm rot="8100000">
          <a:off x="3961928" y="166084"/>
          <a:ext cx="105993" cy="10599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19098-7C68-4FB5-97EC-8DEAAAA4101F}">
      <dsp:nvSpPr>
        <dsp:cNvPr id="0" name=""/>
        <dsp:cNvSpPr/>
      </dsp:nvSpPr>
      <dsp:spPr>
        <a:xfrm>
          <a:off x="3973703" y="177859"/>
          <a:ext cx="82443" cy="8244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89370E6-010F-474F-8911-0C33BD39CFAB}">
      <dsp:nvSpPr>
        <dsp:cNvPr id="0" name=""/>
        <dsp:cNvSpPr/>
      </dsp:nvSpPr>
      <dsp:spPr>
        <a:xfrm>
          <a:off x="4089873" y="294029"/>
          <a:ext cx="3273773" cy="42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GB" sz="1000" kern="1200">
              <a:latin typeface="Arial"/>
            </a:rPr>
            <a:t>Support for European journals </a:t>
          </a:r>
          <a:endParaRPr lang="en-GB" sz="1000" kern="1200"/>
        </a:p>
        <a:p>
          <a:pPr marL="0" lvl="0" indent="0" algn="l" defTabSz="444500">
            <a:lnSpc>
              <a:spcPct val="90000"/>
            </a:lnSpc>
            <a:spcBef>
              <a:spcPct val="0"/>
            </a:spcBef>
            <a:spcAft>
              <a:spcPct val="35000"/>
            </a:spcAft>
            <a:buNone/>
          </a:pPr>
          <a:r>
            <a:rPr lang="en-GB" sz="1000" kern="1200">
              <a:latin typeface="Arial"/>
            </a:rPr>
            <a:t>EOSC</a:t>
          </a:r>
          <a:endParaRPr lang="en-GB" sz="1000" kern="1200"/>
        </a:p>
      </dsp:txBody>
      <dsp:txXfrm>
        <a:off x="4089873" y="294029"/>
        <a:ext cx="3273773" cy="426631"/>
      </dsp:txXfrm>
    </dsp:sp>
    <dsp:sp modelId="{5368D537-267F-4356-AEF3-5ABBA9DE2B78}">
      <dsp:nvSpPr>
        <dsp:cNvPr id="0" name=""/>
        <dsp:cNvSpPr/>
      </dsp:nvSpPr>
      <dsp:spPr>
        <a:xfrm>
          <a:off x="4089873" y="144132"/>
          <a:ext cx="3273773" cy="149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GB" sz="1300" kern="1200">
              <a:latin typeface="Arial"/>
            </a:rPr>
            <a:t>2024</a:t>
          </a:r>
          <a:endParaRPr lang="en-GB" sz="1300" kern="1200"/>
        </a:p>
      </dsp:txBody>
      <dsp:txXfrm>
        <a:off x="4089873" y="144132"/>
        <a:ext cx="3273773" cy="149897"/>
      </dsp:txXfrm>
    </dsp:sp>
    <dsp:sp modelId="{07FD3144-067F-49D5-99C1-22A6F62FEEB7}">
      <dsp:nvSpPr>
        <dsp:cNvPr id="0" name=""/>
        <dsp:cNvSpPr/>
      </dsp:nvSpPr>
      <dsp:spPr>
        <a:xfrm>
          <a:off x="4014925" y="294029"/>
          <a:ext cx="0" cy="42663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CCE2AF-5DBF-4097-A500-B204FAF16834}">
      <dsp:nvSpPr>
        <dsp:cNvPr id="0" name=""/>
        <dsp:cNvSpPr/>
      </dsp:nvSpPr>
      <dsp:spPr>
        <a:xfrm>
          <a:off x="4001434" y="707169"/>
          <a:ext cx="26981" cy="2698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2.5.2024.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2.5.2024.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rce.unizg.hr/oa-and-oer" TargetMode="External"/><Relationship Id="rId4" Type="http://schemas.openxmlformats.org/officeDocument/2006/relationships/hyperlink" Target="http://www.srce.unizg.hr/e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a:t>Click to edit Master title style</a:t>
            </a:r>
            <a:endParaRPr lang="hr-HR"/>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4AE1203A-8389-4407-B8F7-C973881A81A2}"/>
              </a:ext>
            </a:extLst>
          </p:cNvPr>
          <p:cNvSpPr>
            <a:spLocks noGrp="1"/>
          </p:cNvSpPr>
          <p:nvPr>
            <p:ph type="dt" sz="half" idx="10"/>
          </p:nvPr>
        </p:nvSpPr>
        <p:spPr/>
        <p:txBody>
          <a:bodyPr/>
          <a:lstStyle/>
          <a:p>
            <a:r>
              <a:rPr lang="hr-HR"/>
              <a:t>DATUM</a:t>
            </a:r>
          </a:p>
        </p:txBody>
      </p:sp>
      <p:sp>
        <p:nvSpPr>
          <p:cNvPr id="3" name="Footer Placeholder 2">
            <a:extLst>
              <a:ext uri="{FF2B5EF4-FFF2-40B4-BE49-F238E27FC236}">
                <a16:creationId xmlns:a16="http://schemas.microsoft.com/office/drawing/2014/main" id="{F6BDA643-4B17-4449-8A42-ABBA6F7B0398}"/>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Date Placeholder 3">
            <a:extLst>
              <a:ext uri="{FF2B5EF4-FFF2-40B4-BE49-F238E27FC236}">
                <a16:creationId xmlns:a16="http://schemas.microsoft.com/office/drawing/2014/main" id="{3CC785A2-60CD-4785-8FA6-1BD90F012301}"/>
              </a:ext>
            </a:extLst>
          </p:cNvPr>
          <p:cNvSpPr>
            <a:spLocks noGrp="1"/>
          </p:cNvSpPr>
          <p:nvPr>
            <p:ph type="dt" sz="half" idx="10"/>
          </p:nvPr>
        </p:nvSpPr>
        <p:spPr/>
        <p:txBody>
          <a:bodyPr/>
          <a:lstStyle/>
          <a:p>
            <a:r>
              <a:rPr lang="hr-HR"/>
              <a:t>DATUM</a:t>
            </a:r>
          </a:p>
        </p:txBody>
      </p:sp>
      <p:sp>
        <p:nvSpPr>
          <p:cNvPr id="5" name="Footer Placeholder 4">
            <a:extLst>
              <a:ext uri="{FF2B5EF4-FFF2-40B4-BE49-F238E27FC236}">
                <a16:creationId xmlns:a16="http://schemas.microsoft.com/office/drawing/2014/main" id="{83CB1CB3-FDEA-4387-B192-3D7AC74CCDD5}"/>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548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a:prstGeom prst="rect">
            <a:avLst/>
          </a:prstGeom>
        </p:spPr>
        <p:txBody>
          <a:bodyPr anchor="b">
            <a:normAutofit/>
          </a:bodyPr>
          <a:lstStyle>
            <a:lvl1pPr algn="ctr">
              <a:defRPr sz="2300" baseline="0">
                <a:solidFill>
                  <a:schemeClr val="tx1">
                    <a:lumMod val="95000"/>
                    <a:lumOff val="5000"/>
                  </a:schemeClr>
                </a:solidFill>
              </a:defRPr>
            </a:lvl1pPr>
          </a:lstStyle>
          <a:p>
            <a:r>
              <a:rPr lang="en-US"/>
              <a:t>Click to edit Master title style</a:t>
            </a:r>
            <a:endParaRPr lang="hr-HR"/>
          </a:p>
        </p:txBody>
      </p:sp>
      <p:sp>
        <p:nvSpPr>
          <p:cNvPr id="14" name="Subtitle 2"/>
          <p:cNvSpPr>
            <a:spLocks noGrp="1"/>
          </p:cNvSpPr>
          <p:nvPr>
            <p:ph type="subTitle" idx="1"/>
          </p:nvPr>
        </p:nvSpPr>
        <p:spPr>
          <a:xfrm>
            <a:off x="1143000" y="1959747"/>
            <a:ext cx="6858000" cy="759391"/>
          </a:xfrm>
          <a:prstGeom prst="rect">
            <a:avLst/>
          </a:prstGeom>
        </p:spPr>
        <p:txBody>
          <a:bodyPr>
            <a:norm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
        <p:nvSpPr>
          <p:cNvPr id="3" name="Date Placeholder 2">
            <a:extLst>
              <a:ext uri="{FF2B5EF4-FFF2-40B4-BE49-F238E27FC236}">
                <a16:creationId xmlns:a16="http://schemas.microsoft.com/office/drawing/2014/main" id="{41407D68-00C3-4736-A054-845F5D7EB2F0}"/>
              </a:ext>
            </a:extLst>
          </p:cNvPr>
          <p:cNvSpPr>
            <a:spLocks noGrp="1"/>
          </p:cNvSpPr>
          <p:nvPr>
            <p:ph type="dt" sz="half" idx="10"/>
          </p:nvPr>
        </p:nvSpPr>
        <p:spPr/>
        <p:txBody>
          <a:bodyPr/>
          <a:lstStyle/>
          <a:p>
            <a:r>
              <a:rPr lang="hr-HR"/>
              <a:t>DATUM</a:t>
            </a:r>
          </a:p>
        </p:txBody>
      </p:sp>
      <p:sp>
        <p:nvSpPr>
          <p:cNvPr id="4" name="Footer Placeholder 3">
            <a:extLst>
              <a:ext uri="{FF2B5EF4-FFF2-40B4-BE49-F238E27FC236}">
                <a16:creationId xmlns:a16="http://schemas.microsoft.com/office/drawing/2014/main" id="{89DF94DF-CEB0-493E-9D2A-9FF48581FD10}"/>
              </a:ext>
            </a:extLst>
          </p:cNvPr>
          <p:cNvSpPr>
            <a:spLocks noGrp="1"/>
          </p:cNvSpPr>
          <p:nvPr>
            <p:ph type="ftr" sz="quarter" idx="11"/>
          </p:nvPr>
        </p:nvSpPr>
        <p:spPr/>
        <p:txBody>
          <a:bodyPr/>
          <a:lstStyle/>
          <a:p>
            <a:r>
              <a:rPr lang="hr-HR"/>
              <a:t>NAZIV DOGAĐANJA</a:t>
            </a:r>
          </a:p>
        </p:txBody>
      </p:sp>
      <p:sp>
        <p:nvSpPr>
          <p:cNvPr id="31" name="TextBox 30"/>
          <p:cNvSpPr txBox="1"/>
          <p:nvPr userDrawn="1"/>
        </p:nvSpPr>
        <p:spPr>
          <a:xfrm>
            <a:off x="5691289" y="2939603"/>
            <a:ext cx="2700000" cy="430887"/>
          </a:xfrm>
          <a:prstGeom prst="rect">
            <a:avLst/>
          </a:prstGeom>
          <a:noFill/>
        </p:spPr>
        <p:txBody>
          <a:bodyPr wrap="square" lIns="0" tIns="0" rIns="0" bIns="0" rtlCol="0">
            <a:spAutoFit/>
          </a:bodyPr>
          <a:lstStyle/>
          <a:p>
            <a:pPr algn="just"/>
            <a:r>
              <a:rPr lang="hr-HR" sz="700" b="0" kern="1200">
                <a:solidFill>
                  <a:schemeClr val="tx1"/>
                </a:solidFill>
                <a:effectLst/>
                <a:latin typeface="Arial" panose="020B0604020202020204" pitchFamily="34" charset="0"/>
                <a:ea typeface="+mn-ea"/>
                <a:cs typeface="Arial" panose="020B0604020202020204" pitchFamily="34" charset="0"/>
              </a:rPr>
              <a:t>A</a:t>
            </a:r>
            <a:r>
              <a:rPr lang="en-US" sz="700" b="0" kern="1200" err="1">
                <a:solidFill>
                  <a:schemeClr val="tx1"/>
                </a:solidFill>
                <a:effectLst/>
                <a:latin typeface="Arial" panose="020B0604020202020204" pitchFamily="34" charset="0"/>
                <a:ea typeface="+mn-ea"/>
                <a:cs typeface="Arial" panose="020B0604020202020204" pitchFamily="34" charset="0"/>
              </a:rPr>
              <a:t>ccording</a:t>
            </a:r>
            <a:r>
              <a:rPr lang="en-US" sz="700" b="0" kern="1200">
                <a:solidFill>
                  <a:schemeClr val="tx1"/>
                </a:solidFill>
                <a:effectLst/>
                <a:latin typeface="Arial" panose="020B0604020202020204" pitchFamily="34" charset="0"/>
                <a:ea typeface="+mn-ea"/>
                <a:cs typeface="Arial" panose="020B0604020202020204" pitchFamily="34" charset="0"/>
              </a:rPr>
              <a:t> to the Open Access Policy,</a:t>
            </a:r>
            <a:r>
              <a:rPr lang="hr-HR" sz="700" b="0" kern="1200">
                <a:solidFill>
                  <a:schemeClr val="tx1"/>
                </a:solidFill>
                <a:effectLst/>
                <a:latin typeface="Arial" panose="020B0604020202020204" pitchFamily="34" charset="0"/>
                <a:ea typeface="+mn-ea"/>
                <a:cs typeface="Arial" panose="020B0604020202020204" pitchFamily="34" charset="0"/>
              </a:rPr>
              <a:t> Srce ensures that </a:t>
            </a:r>
            <a:r>
              <a:rPr lang="en-US" sz="700" b="0" kern="1200">
                <a:solidFill>
                  <a:schemeClr val="tx1"/>
                </a:solidFill>
                <a:effectLst/>
                <a:latin typeface="Arial" panose="020B0604020202020204" pitchFamily="34" charset="0"/>
                <a:ea typeface="+mn-ea"/>
                <a:cs typeface="Arial" panose="020B0604020202020204" pitchFamily="34" charset="0"/>
              </a:rPr>
              <a:t>all research data made by </a:t>
            </a:r>
            <a:r>
              <a:rPr lang="en-US" sz="700" b="0" kern="1200" err="1">
                <a:solidFill>
                  <a:schemeClr val="tx1"/>
                </a:solidFill>
                <a:effectLst/>
                <a:latin typeface="Arial" panose="020B0604020202020204" pitchFamily="34" charset="0"/>
                <a:ea typeface="+mn-ea"/>
                <a:cs typeface="Arial" panose="020B0604020202020204" pitchFamily="34" charset="0"/>
              </a:rPr>
              <a:t>Srce</a:t>
            </a:r>
            <a:r>
              <a:rPr lang="en-US" sz="700" b="0" kern="120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700" b="0" kern="1200" err="1">
                <a:solidFill>
                  <a:schemeClr val="tx1"/>
                </a:solidFill>
                <a:effectLst/>
                <a:latin typeface="Arial" panose="020B0604020202020204" pitchFamily="34" charset="0"/>
                <a:ea typeface="+mn-ea"/>
                <a:cs typeface="Arial" panose="020B0604020202020204" pitchFamily="34" charset="0"/>
              </a:rPr>
              <a:t>Srce</a:t>
            </a:r>
            <a:r>
              <a:rPr lang="en-US" sz="700" b="0" kern="1200">
                <a:solidFill>
                  <a:schemeClr val="tx1"/>
                </a:solidFill>
                <a:effectLst/>
                <a:latin typeface="Arial" panose="020B0604020202020204" pitchFamily="34" charset="0"/>
                <a:ea typeface="+mn-ea"/>
                <a:cs typeface="Arial" panose="020B0604020202020204" pitchFamily="34" charset="0"/>
              </a:rPr>
              <a:t>.</a:t>
            </a:r>
            <a:endParaRPr lang="hr-HR" sz="700" b="0" kern="120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078" y="4035669"/>
            <a:ext cx="712422" cy="281522"/>
          </a:xfrm>
          <a:prstGeom prst="rect">
            <a:avLst/>
          </a:prstGeom>
        </p:spPr>
      </p:pic>
      <p:sp>
        <p:nvSpPr>
          <p:cNvPr id="33" name="TextBox 32"/>
          <p:cNvSpPr txBox="1"/>
          <p:nvPr userDrawn="1"/>
        </p:nvSpPr>
        <p:spPr>
          <a:xfrm>
            <a:off x="2392205" y="2939603"/>
            <a:ext cx="2837964" cy="215444"/>
          </a:xfrm>
          <a:prstGeom prst="rect">
            <a:avLst/>
          </a:prstGeom>
          <a:noFill/>
        </p:spPr>
        <p:txBody>
          <a:bodyPr wrap="square" lIns="0" tIns="0" rIns="0" bIns="0" rtlCol="0">
            <a:spAutoFit/>
          </a:bodyPr>
          <a:lstStyle/>
          <a:p>
            <a:pPr algn="just"/>
            <a:r>
              <a:rPr lang="en-US" sz="700" b="0" kern="1200">
                <a:solidFill>
                  <a:schemeClr val="tx1"/>
                </a:solidFill>
                <a:effectLst/>
                <a:latin typeface="Arial" panose="020B0604020202020204" pitchFamily="34" charset="0"/>
                <a:ea typeface="+mn-ea"/>
                <a:cs typeface="Arial" panose="020B0604020202020204" pitchFamily="34" charset="0"/>
              </a:rPr>
              <a:t>This material is available under the Creative</a:t>
            </a:r>
            <a:r>
              <a:rPr lang="hr-HR" sz="700" b="0" kern="1200">
                <a:solidFill>
                  <a:schemeClr val="tx1"/>
                </a:solidFill>
                <a:effectLst/>
                <a:latin typeface="Arial" panose="020B0604020202020204" pitchFamily="34" charset="0"/>
                <a:ea typeface="+mn-ea"/>
                <a:cs typeface="Arial" panose="020B0604020202020204" pitchFamily="34" charset="0"/>
              </a:rPr>
              <a:t> </a:t>
            </a:r>
            <a:r>
              <a:rPr lang="en-US" sz="700" b="0" kern="1200">
                <a:solidFill>
                  <a:schemeClr val="tx1"/>
                </a:solidFill>
                <a:effectLst/>
                <a:latin typeface="Arial" panose="020B0604020202020204" pitchFamily="34" charset="0"/>
                <a:ea typeface="+mn-ea"/>
                <a:cs typeface="Arial" panose="020B0604020202020204" pitchFamily="34" charset="0"/>
              </a:rPr>
              <a:t>Commons License </a:t>
            </a:r>
            <a:r>
              <a:rPr lang="en-US" sz="700" b="0" i="1" kern="1200">
                <a:solidFill>
                  <a:schemeClr val="tx1"/>
                </a:solidFill>
                <a:effectLst/>
                <a:latin typeface="Arial" panose="020B0604020202020204" pitchFamily="34" charset="0"/>
                <a:ea typeface="+mn-ea"/>
                <a:cs typeface="Arial" panose="020B0604020202020204" pitchFamily="34" charset="0"/>
              </a:rPr>
              <a:t>Attribution </a:t>
            </a:r>
            <a:r>
              <a:rPr lang="en-US" sz="700" b="0" i="0" kern="1200">
                <a:solidFill>
                  <a:schemeClr val="tx1"/>
                </a:solidFill>
                <a:effectLst/>
                <a:latin typeface="Arial" panose="020B0604020202020204" pitchFamily="34" charset="0"/>
                <a:ea typeface="+mn-ea"/>
                <a:cs typeface="Arial" panose="020B0604020202020204" pitchFamily="34" charset="0"/>
              </a:rPr>
              <a:t>4.0 International</a:t>
            </a:r>
            <a:r>
              <a:rPr lang="en-US" sz="700" b="0" kern="1200">
                <a:solidFill>
                  <a:schemeClr val="tx1"/>
                </a:solidFill>
                <a:effectLst/>
                <a:latin typeface="Arial" panose="020B0604020202020204" pitchFamily="34" charset="0"/>
                <a:ea typeface="+mn-ea"/>
                <a:cs typeface="Arial" panose="020B0604020202020204" pitchFamily="34" charset="0"/>
              </a:rPr>
              <a:t>.</a:t>
            </a:r>
            <a:endParaRPr lang="hr-HR" sz="700" b="1" u="none" kern="120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752711" y="3712303"/>
            <a:ext cx="1151429"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700" b="1" u="none" kern="1200">
                <a:solidFill>
                  <a:schemeClr val="accent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www.srce.unizg.hr/en</a:t>
            </a:r>
            <a:endParaRPr lang="hr-HR" sz="700" b="1" u="none" kern="1200">
              <a:solidFill>
                <a:schemeClr val="accent1"/>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752476" y="3712303"/>
            <a:ext cx="2117422" cy="196977"/>
          </a:xfrm>
          <a:prstGeom prst="rect">
            <a:avLst/>
          </a:prstGeom>
        </p:spPr>
        <p:txBody>
          <a:bodyPr wrap="square">
            <a:spAutoFit/>
          </a:bodyPr>
          <a:lstStyle/>
          <a:p>
            <a:pPr algn="ctr"/>
            <a:r>
              <a:rPr lang="hr-HR" sz="680" b="1" u="sng" kern="1200">
                <a:solidFill>
                  <a:srgbClr val="C00000"/>
                </a:solidFill>
                <a:effectLst/>
                <a:latin typeface="Arial" panose="020B0604020202020204" pitchFamily="34" charset="0"/>
                <a:ea typeface="+mn-ea"/>
                <a:cs typeface="Arial" panose="020B0604020202020204" pitchFamily="34" charset="0"/>
              </a:rPr>
              <a:t>creativecommons.org/</a:t>
            </a:r>
            <a:r>
              <a:rPr lang="hr-HR" sz="680" b="1" u="sng" kern="1200" err="1">
                <a:solidFill>
                  <a:srgbClr val="C00000"/>
                </a:solidFill>
                <a:effectLst/>
                <a:latin typeface="Arial" panose="020B0604020202020204" pitchFamily="34" charset="0"/>
                <a:ea typeface="+mn-ea"/>
                <a:cs typeface="Arial" panose="020B0604020202020204" pitchFamily="34" charset="0"/>
              </a:rPr>
              <a:t>licenses</a:t>
            </a:r>
            <a:r>
              <a:rPr lang="hr-HR" sz="680" b="1" u="sng" kern="1200">
                <a:solidFill>
                  <a:srgbClr val="C00000"/>
                </a:solidFill>
                <a:effectLst/>
                <a:latin typeface="Arial" panose="020B0604020202020204" pitchFamily="34" charset="0"/>
                <a:ea typeface="+mn-ea"/>
                <a:cs typeface="Arial" panose="020B0604020202020204" pitchFamily="34" charset="0"/>
              </a:rPr>
              <a:t>/</a:t>
            </a:r>
            <a:r>
              <a:rPr lang="hr-HR" sz="680" b="1" u="sng" kern="1200" err="1">
                <a:solidFill>
                  <a:srgbClr val="C00000"/>
                </a:solidFill>
                <a:effectLst/>
                <a:latin typeface="Arial" panose="020B0604020202020204" pitchFamily="34" charset="0"/>
                <a:ea typeface="+mn-ea"/>
                <a:cs typeface="Arial" panose="020B0604020202020204" pitchFamily="34" charset="0"/>
              </a:rPr>
              <a:t>by</a:t>
            </a:r>
            <a:r>
              <a:rPr lang="hr-HR" sz="680" b="1" u="sng" kern="1200">
                <a:solidFill>
                  <a:srgbClr val="C00000"/>
                </a:solidFill>
                <a:effectLst/>
                <a:latin typeface="Arial" panose="020B0604020202020204" pitchFamily="34" charset="0"/>
                <a:ea typeface="+mn-ea"/>
                <a:cs typeface="Arial" panose="020B0604020202020204" pitchFamily="34" charset="0"/>
              </a:rPr>
              <a:t>/4.0/</a:t>
            </a:r>
            <a:r>
              <a:rPr lang="hr-HR" sz="680" b="1" u="sng" kern="1200" err="1">
                <a:solidFill>
                  <a:srgbClr val="C00000"/>
                </a:solidFill>
                <a:effectLst/>
                <a:latin typeface="Arial" panose="020B0604020202020204" pitchFamily="34" charset="0"/>
                <a:ea typeface="+mn-ea"/>
                <a:cs typeface="Arial" panose="020B0604020202020204" pitchFamily="34" charset="0"/>
              </a:rPr>
              <a:t>deed.en</a:t>
            </a:r>
            <a:endParaRPr lang="hr-HR" sz="680" b="1" u="sng" kern="120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312548" y="3712303"/>
            <a:ext cx="1457482" cy="20005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700" b="1" u="none" kern="1200">
                <a:solidFill>
                  <a:schemeClr val="accent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www.srce.unizg.hr/oa-and-oer</a:t>
            </a:r>
            <a:endParaRPr lang="hr-HR" sz="700" b="1" u="none" kern="1200">
              <a:solidFill>
                <a:schemeClr val="accent1"/>
              </a:solidFill>
              <a:effectLst/>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5A5A2C9-046E-4988-A05A-AFB9A6A3467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555" y="2841474"/>
            <a:ext cx="1131585" cy="627144"/>
          </a:xfrm>
          <a:prstGeom prst="rect">
            <a:avLst/>
          </a:prstGeom>
        </p:spPr>
      </p:pic>
      <p:pic>
        <p:nvPicPr>
          <p:cNvPr id="15" name="Slika 14">
            <a:extLst>
              <a:ext uri="{FF2B5EF4-FFF2-40B4-BE49-F238E27FC236}">
                <a16:creationId xmlns:a16="http://schemas.microsoft.com/office/drawing/2014/main" id="{E5585493-226D-4AA3-9405-7B0FD749B341}"/>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413022" y="4037121"/>
            <a:ext cx="796331" cy="278617"/>
          </a:xfrm>
          <a:prstGeom prst="rect">
            <a:avLst/>
          </a:prstGeom>
          <a:noFill/>
          <a:ln>
            <a:noFill/>
          </a:ln>
        </p:spPr>
      </p:pic>
    </p:spTree>
    <p:extLst>
      <p:ext uri="{BB962C8B-B14F-4D97-AF65-F5344CB8AC3E}">
        <p14:creationId xmlns:p14="http://schemas.microsoft.com/office/powerpoint/2010/main" val="152850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062E9D-142C-F67B-5C19-22A0FB32C919}"/>
              </a:ext>
            </a:extLst>
          </p:cNvPr>
          <p:cNvSpPr>
            <a:spLocks noGrp="1"/>
          </p:cNvSpPr>
          <p:nvPr>
            <p:ph type="pic" sz="quarter" idx="10"/>
          </p:nvPr>
        </p:nvSpPr>
        <p:spPr>
          <a:xfrm>
            <a:off x="1944601" y="1744197"/>
            <a:ext cx="5254797" cy="2384425"/>
          </a:xfrm>
          <a:prstGeom prst="rect">
            <a:avLst/>
          </a:prstGeom>
        </p:spPr>
        <p:txBody>
          <a:bodyPr/>
          <a:lstStyle/>
          <a:p>
            <a:endParaRPr lang="en-US"/>
          </a:p>
        </p:txBody>
      </p:sp>
    </p:spTree>
    <p:extLst>
      <p:ext uri="{BB962C8B-B14F-4D97-AF65-F5344CB8AC3E}">
        <p14:creationId xmlns:p14="http://schemas.microsoft.com/office/powerpoint/2010/main" val="357708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1614487" y="2437545"/>
            <a:ext cx="5915025" cy="416061"/>
          </a:xfrm>
          <a:prstGeom prst="rect">
            <a:avLst/>
          </a:prstGeom>
        </p:spPr>
        <p:txBody>
          <a:bodyPr/>
          <a:lstStyle>
            <a:lvl1pPr algn="ctr">
              <a:defRPr sz="2400" b="1">
                <a:latin typeface="Arial" panose="020B0604020202020204" pitchFamily="34" charset="0"/>
                <a:cs typeface="Arial" panose="020B0604020202020204" pitchFamily="34" charset="0"/>
              </a:defRPr>
            </a:lvl1pPr>
          </a:lstStyle>
          <a:p>
            <a:r>
              <a:rPr lang="en-US"/>
              <a:t>Click to edit Master title style</a:t>
            </a:r>
          </a:p>
        </p:txBody>
      </p:sp>
      <p:cxnSp>
        <p:nvCxnSpPr>
          <p:cNvPr id="5" name="Straight Connector 4">
            <a:extLst>
              <a:ext uri="{FF2B5EF4-FFF2-40B4-BE49-F238E27FC236}">
                <a16:creationId xmlns:a16="http://schemas.microsoft.com/office/drawing/2014/main" id="{8BE4BFF0-D125-86A7-CCAE-B468AC558A40}"/>
              </a:ext>
            </a:extLst>
          </p:cNvPr>
          <p:cNvCxnSpPr>
            <a:cxnSpLocks/>
          </p:cNvCxnSpPr>
          <p:nvPr userDrawn="1"/>
        </p:nvCxnSpPr>
        <p:spPr>
          <a:xfrm>
            <a:off x="1614488" y="297770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9C3D1E7A-3A7F-4429-9D94-A02330461986}"/>
              </a:ext>
            </a:extLst>
          </p:cNvPr>
          <p:cNvSpPr>
            <a:spLocks noGrp="1"/>
          </p:cNvSpPr>
          <p:nvPr>
            <p:ph type="body" idx="1"/>
          </p:nvPr>
        </p:nvSpPr>
        <p:spPr>
          <a:xfrm>
            <a:off x="1614488" y="3079057"/>
            <a:ext cx="5915025" cy="1125140"/>
          </a:xfrm>
          <a:prstGeom prst="rect">
            <a:avLst/>
          </a:prstGeom>
        </p:spPr>
        <p:txBody>
          <a:bodyPr>
            <a:normAutofit/>
          </a:bodyPr>
          <a:lstStyle>
            <a:lvl1pPr marL="0" indent="0" algn="ctr">
              <a:buNone/>
              <a:defRPr sz="14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4693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8F1DF59-73D0-4DF0-9982-CD5B8560CB09}"/>
              </a:ext>
            </a:extLst>
          </p:cNvPr>
          <p:cNvSpPr>
            <a:spLocks noGrp="1"/>
          </p:cNvSpPr>
          <p:nvPr>
            <p:ph type="dt" sz="half" idx="10"/>
          </p:nvPr>
        </p:nvSpPr>
        <p:spPr/>
        <p:txBody>
          <a:bodyPr/>
          <a:lstStyle/>
          <a:p>
            <a:r>
              <a:rPr lang="hr-HR"/>
              <a:t>DATUM</a:t>
            </a:r>
          </a:p>
        </p:txBody>
      </p:sp>
      <p:sp>
        <p:nvSpPr>
          <p:cNvPr id="5" name="Footer Placeholder 4">
            <a:extLst>
              <a:ext uri="{FF2B5EF4-FFF2-40B4-BE49-F238E27FC236}">
                <a16:creationId xmlns:a16="http://schemas.microsoft.com/office/drawing/2014/main" id="{41B9ECA6-BA02-410C-B915-5AE26AEF1447}"/>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7765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a:t>Click to edit Master title style</a:t>
            </a:r>
            <a:endParaRPr lang="hr-HR"/>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A713B4F3-D24F-41BD-84AE-C0BBAFCC2E7F}"/>
              </a:ext>
            </a:extLst>
          </p:cNvPr>
          <p:cNvSpPr>
            <a:spLocks noGrp="1"/>
          </p:cNvSpPr>
          <p:nvPr>
            <p:ph type="dt" sz="half" idx="10"/>
          </p:nvPr>
        </p:nvSpPr>
        <p:spPr/>
        <p:txBody>
          <a:bodyPr/>
          <a:lstStyle/>
          <a:p>
            <a:r>
              <a:rPr lang="hr-HR"/>
              <a:t>DATUM</a:t>
            </a:r>
          </a:p>
        </p:txBody>
      </p:sp>
      <p:sp>
        <p:nvSpPr>
          <p:cNvPr id="3" name="Footer Placeholder 2">
            <a:extLst>
              <a:ext uri="{FF2B5EF4-FFF2-40B4-BE49-F238E27FC236}">
                <a16:creationId xmlns:a16="http://schemas.microsoft.com/office/drawing/2014/main" id="{0DB440C0-A6B5-4CCA-A944-BFE62BAAB0E4}"/>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49073C8-AA68-4755-989D-8F0BD0D50438}"/>
              </a:ext>
            </a:extLst>
          </p:cNvPr>
          <p:cNvSpPr>
            <a:spLocks noGrp="1"/>
          </p:cNvSpPr>
          <p:nvPr>
            <p:ph type="dt" sz="half" idx="10"/>
          </p:nvPr>
        </p:nvSpPr>
        <p:spPr/>
        <p:txBody>
          <a:bodyPr/>
          <a:lstStyle/>
          <a:p>
            <a:r>
              <a:rPr lang="hr-HR"/>
              <a:t>DATUM</a:t>
            </a:r>
          </a:p>
        </p:txBody>
      </p:sp>
      <p:sp>
        <p:nvSpPr>
          <p:cNvPr id="6" name="Footer Placeholder 5">
            <a:extLst>
              <a:ext uri="{FF2B5EF4-FFF2-40B4-BE49-F238E27FC236}">
                <a16:creationId xmlns:a16="http://schemas.microsoft.com/office/drawing/2014/main" id="{283BF567-ECC1-4D46-985D-680405EA8C0C}"/>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29B55CD-7217-4490-AB86-F25701ABA7EC}"/>
              </a:ext>
            </a:extLst>
          </p:cNvPr>
          <p:cNvSpPr>
            <a:spLocks noGrp="1"/>
          </p:cNvSpPr>
          <p:nvPr>
            <p:ph type="dt" sz="half" idx="10"/>
          </p:nvPr>
        </p:nvSpPr>
        <p:spPr/>
        <p:txBody>
          <a:bodyPr/>
          <a:lstStyle/>
          <a:p>
            <a:r>
              <a:rPr lang="hr-HR"/>
              <a:t>DATUM</a:t>
            </a:r>
          </a:p>
        </p:txBody>
      </p:sp>
      <p:sp>
        <p:nvSpPr>
          <p:cNvPr id="8" name="Footer Placeholder 7">
            <a:extLst>
              <a:ext uri="{FF2B5EF4-FFF2-40B4-BE49-F238E27FC236}">
                <a16:creationId xmlns:a16="http://schemas.microsoft.com/office/drawing/2014/main" id="{B37CBC03-1621-489A-A351-7562DE81128C}"/>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Date Placeholder 2">
            <a:extLst>
              <a:ext uri="{FF2B5EF4-FFF2-40B4-BE49-F238E27FC236}">
                <a16:creationId xmlns:a16="http://schemas.microsoft.com/office/drawing/2014/main" id="{426DD9D5-95B9-4716-89BE-3F3B720BC10A}"/>
              </a:ext>
            </a:extLst>
          </p:cNvPr>
          <p:cNvSpPr>
            <a:spLocks noGrp="1"/>
          </p:cNvSpPr>
          <p:nvPr>
            <p:ph type="dt" sz="half" idx="10"/>
          </p:nvPr>
        </p:nvSpPr>
        <p:spPr/>
        <p:txBody>
          <a:bodyPr/>
          <a:lstStyle/>
          <a:p>
            <a:r>
              <a:rPr lang="hr-HR"/>
              <a:t>DATUM</a:t>
            </a:r>
          </a:p>
        </p:txBody>
      </p:sp>
      <p:sp>
        <p:nvSpPr>
          <p:cNvPr id="4" name="Footer Placeholder 3">
            <a:extLst>
              <a:ext uri="{FF2B5EF4-FFF2-40B4-BE49-F238E27FC236}">
                <a16:creationId xmlns:a16="http://schemas.microsoft.com/office/drawing/2014/main" id="{ECB70C8F-8196-404C-A86B-4370839877BA}"/>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B5A8C-FE2A-4B41-A9C4-F9EDB11110EC}"/>
              </a:ext>
            </a:extLst>
          </p:cNvPr>
          <p:cNvSpPr>
            <a:spLocks noGrp="1"/>
          </p:cNvSpPr>
          <p:nvPr>
            <p:ph type="dt" sz="half" idx="10"/>
          </p:nvPr>
        </p:nvSpPr>
        <p:spPr/>
        <p:txBody>
          <a:bodyPr/>
          <a:lstStyle/>
          <a:p>
            <a:r>
              <a:rPr lang="hr-HR"/>
              <a:t>DATUM</a:t>
            </a:r>
          </a:p>
        </p:txBody>
      </p:sp>
      <p:sp>
        <p:nvSpPr>
          <p:cNvPr id="3" name="Footer Placeholder 2">
            <a:extLst>
              <a:ext uri="{FF2B5EF4-FFF2-40B4-BE49-F238E27FC236}">
                <a16:creationId xmlns:a16="http://schemas.microsoft.com/office/drawing/2014/main" id="{5044B3F9-96B8-4504-BFF2-BE9075AB9C37}"/>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a:t>Click to edit Master title style</a:t>
            </a:r>
            <a:endParaRPr lang="hr-HR"/>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16924A0A-BF40-4DD1-8AC9-C8328B1643D9}"/>
              </a:ext>
            </a:extLst>
          </p:cNvPr>
          <p:cNvSpPr>
            <a:spLocks noGrp="1"/>
          </p:cNvSpPr>
          <p:nvPr>
            <p:ph type="dt" sz="half" idx="10"/>
          </p:nvPr>
        </p:nvSpPr>
        <p:spPr/>
        <p:txBody>
          <a:bodyPr/>
          <a:lstStyle/>
          <a:p>
            <a:r>
              <a:rPr lang="hr-HR"/>
              <a:t>DATUM</a:t>
            </a:r>
          </a:p>
        </p:txBody>
      </p:sp>
      <p:sp>
        <p:nvSpPr>
          <p:cNvPr id="6" name="Footer Placeholder 5">
            <a:extLst>
              <a:ext uri="{FF2B5EF4-FFF2-40B4-BE49-F238E27FC236}">
                <a16:creationId xmlns:a16="http://schemas.microsoft.com/office/drawing/2014/main" id="{21D0A949-489C-4758-ABF6-A59D55E7B360}"/>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a:t>Click to edit Master title style</a:t>
            </a:r>
            <a:endParaRPr lang="hr-HR"/>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C60B6C6E-6A16-4BB0-BCC5-32930208F861}"/>
              </a:ext>
            </a:extLst>
          </p:cNvPr>
          <p:cNvSpPr>
            <a:spLocks noGrp="1"/>
          </p:cNvSpPr>
          <p:nvPr>
            <p:ph type="dt" sz="half" idx="10"/>
          </p:nvPr>
        </p:nvSpPr>
        <p:spPr/>
        <p:txBody>
          <a:bodyPr/>
          <a:lstStyle/>
          <a:p>
            <a:r>
              <a:rPr lang="hr-HR"/>
              <a:t>DATUM</a:t>
            </a:r>
          </a:p>
        </p:txBody>
      </p:sp>
      <p:sp>
        <p:nvSpPr>
          <p:cNvPr id="6" name="Footer Placeholder 5">
            <a:extLst>
              <a:ext uri="{FF2B5EF4-FFF2-40B4-BE49-F238E27FC236}">
                <a16:creationId xmlns:a16="http://schemas.microsoft.com/office/drawing/2014/main" id="{B7673FBF-8D9D-437D-A21E-A4500D968513}"/>
              </a:ext>
            </a:extLst>
          </p:cNvPr>
          <p:cNvSpPr>
            <a:spLocks noGrp="1"/>
          </p:cNvSpPr>
          <p:nvPr>
            <p:ph type="ftr" sz="quarter" idx="11"/>
          </p:nvPr>
        </p:nvSpPr>
        <p:spPr/>
        <p:txBody>
          <a:bodyPr/>
          <a:lstStyle/>
          <a:p>
            <a:r>
              <a:rPr lang="hr-HR"/>
              <a:t>NAZIV DOGAĐANJA</a:t>
            </a: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a:t>DATUM</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hr-HR"/>
              <a:t>NAZIV DOGAĐANJA</a:t>
            </a:r>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4" r:id="rId13"/>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91626"/>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rce.unizg.hr/en"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technical.edugain.org/status" TargetMode="External"/><Relationship Id="rId5" Type="http://schemas.openxmlformats.org/officeDocument/2006/relationships/image" Target="../media/image30.gif"/><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jats.srce.h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ats.srce.hr/" TargetMode="External"/><Relationship Id="rId2" Type="http://schemas.openxmlformats.org/officeDocument/2006/relationships/hyperlink" Target="mailto:hrcak@srce.hr" TargetMode="External"/><Relationship Id="rId1" Type="http://schemas.openxmlformats.org/officeDocument/2006/relationships/slideLayout" Target="../slideLayouts/slideLayout13.xml"/><Relationship Id="rId5" Type="http://schemas.openxmlformats.org/officeDocument/2006/relationships/hyperlink" Target="https://hrcak.srce.hr/en" TargetMode="External"/><Relationship Id="rId4" Type="http://schemas.openxmlformats.org/officeDocument/2006/relationships/hyperlink" Target="https://wiki.srce.hr/x/Go3jC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C58-F8E1-4DB3-A5B0-38EBDE13FFB0}"/>
              </a:ext>
            </a:extLst>
          </p:cNvPr>
          <p:cNvSpPr>
            <a:spLocks noGrp="1"/>
          </p:cNvSpPr>
          <p:nvPr>
            <p:ph type="title"/>
          </p:nvPr>
        </p:nvSpPr>
        <p:spPr>
          <a:xfrm>
            <a:off x="471668" y="1957280"/>
            <a:ext cx="8287473" cy="659046"/>
          </a:xfrm>
        </p:spPr>
        <p:txBody>
          <a:bodyPr/>
          <a:lstStyle/>
          <a:p>
            <a:r>
              <a:rPr lang="en-US"/>
              <a:t>Making Scientific Publications More Machine-Readable </a:t>
            </a:r>
            <a:br>
              <a:rPr lang="hr-HR"/>
            </a:br>
            <a:r>
              <a:rPr lang="en-US"/>
              <a:t>A Workshop on Automated Conversion to JATS XML</a:t>
            </a:r>
            <a:endParaRPr lang="hr-HR"/>
          </a:p>
        </p:txBody>
      </p:sp>
      <p:sp>
        <p:nvSpPr>
          <p:cNvPr id="5" name="Text Placeholder 4">
            <a:extLst>
              <a:ext uri="{FF2B5EF4-FFF2-40B4-BE49-F238E27FC236}">
                <a16:creationId xmlns:a16="http://schemas.microsoft.com/office/drawing/2014/main" id="{DD23EA3E-FC57-4707-B795-8EA705DBBE23}"/>
              </a:ext>
            </a:extLst>
          </p:cNvPr>
          <p:cNvSpPr>
            <a:spLocks noGrp="1"/>
          </p:cNvSpPr>
          <p:nvPr>
            <p:ph type="body" idx="1"/>
          </p:nvPr>
        </p:nvSpPr>
        <p:spPr>
          <a:xfrm>
            <a:off x="1614488" y="3420318"/>
            <a:ext cx="5915025" cy="1334561"/>
          </a:xfrm>
        </p:spPr>
        <p:txBody>
          <a:bodyPr>
            <a:normAutofit fontScale="92500" lnSpcReduction="10000"/>
          </a:bodyPr>
          <a:lstStyle/>
          <a:p>
            <a:r>
              <a:rPr lang="hr-HR" sz="1800"/>
              <a:t>Ljiljana </a:t>
            </a:r>
            <a:r>
              <a:rPr lang="hr-HR" sz="1800" err="1"/>
              <a:t>Jertec</a:t>
            </a:r>
            <a:r>
              <a:rPr lang="hr-HR" sz="1800"/>
              <a:t> </a:t>
            </a:r>
            <a:r>
              <a:rPr lang="hr-HR" sz="1800" err="1"/>
              <a:t>Musap</a:t>
            </a:r>
            <a:r>
              <a:rPr lang="hr-HR" sz="1800"/>
              <a:t> </a:t>
            </a:r>
          </a:p>
          <a:p>
            <a:r>
              <a:rPr lang="hr-HR" sz="1800"/>
              <a:t>Draženko Celjak</a:t>
            </a:r>
          </a:p>
          <a:p>
            <a:r>
              <a:rPr lang="hr-HR" sz="1800">
                <a:hlinkClick r:id="rId3"/>
              </a:rPr>
              <a:t>www.srce.unizg.hr/en</a:t>
            </a:r>
            <a:r>
              <a:rPr lang="hr-HR" sz="1800"/>
              <a:t> </a:t>
            </a:r>
          </a:p>
          <a:p>
            <a:r>
              <a:rPr lang="en-GB" sz="1800"/>
              <a:t>SRCE </a:t>
            </a:r>
            <a:r>
              <a:rPr lang="hr-HR" sz="1800"/>
              <a:t>- </a:t>
            </a:r>
            <a:r>
              <a:rPr lang="en-GB" sz="1800"/>
              <a:t>University of Zagreb University Computing Centre</a:t>
            </a:r>
            <a:endParaRPr lang="hr-HR" sz="1800"/>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000">
                <a:latin typeface="Arial"/>
                <a:cs typeface="Arial"/>
              </a:rPr>
              <a:t>Service for </a:t>
            </a:r>
            <a:r>
              <a:rPr lang="hr-HR" sz="2000" err="1">
                <a:latin typeface="Arial"/>
                <a:cs typeface="Arial"/>
              </a:rPr>
              <a:t>conversion</a:t>
            </a:r>
            <a:r>
              <a:rPr lang="hr-HR" sz="2000">
                <a:latin typeface="Arial"/>
                <a:cs typeface="Arial"/>
              </a:rPr>
              <a:t> to JATS XML on HRČAK</a:t>
            </a:r>
            <a:br>
              <a:rPr lang="hr-HR" sz="1400">
                <a:latin typeface="Arial"/>
                <a:cs typeface="Arial"/>
              </a:rPr>
            </a:br>
            <a:r>
              <a:rPr lang="hr-HR" sz="1400" err="1">
                <a:latin typeface="Arial"/>
                <a:cs typeface="Arial"/>
              </a:rPr>
              <a:t>timeline</a:t>
            </a:r>
            <a:endParaRPr lang="hr-HR" sz="1400">
              <a:latin typeface="Arial"/>
              <a:cs typeface="Arial"/>
            </a:endParaRPr>
          </a:p>
        </p:txBody>
      </p:sp>
      <p:graphicFrame>
        <p:nvGraphicFramePr>
          <p:cNvPr id="317" name="Content Placeholder 316">
            <a:extLst>
              <a:ext uri="{FF2B5EF4-FFF2-40B4-BE49-F238E27FC236}">
                <a16:creationId xmlns:a16="http://schemas.microsoft.com/office/drawing/2014/main" id="{544D1001-AF50-5C29-6D8C-C27AE51164D4}"/>
              </a:ext>
            </a:extLst>
          </p:cNvPr>
          <p:cNvGraphicFramePr>
            <a:graphicFrameLocks noGrp="1"/>
          </p:cNvGraphicFramePr>
          <p:nvPr>
            <p:ph idx="1"/>
            <p:extLst>
              <p:ext uri="{D42A27DB-BD31-4B8C-83A1-F6EECF244321}">
                <p14:modId xmlns:p14="http://schemas.microsoft.com/office/powerpoint/2010/main" val="3171739328"/>
              </p:ext>
            </p:extLst>
          </p:nvPr>
        </p:nvGraphicFramePr>
        <p:xfrm>
          <a:off x="628650" y="1370013"/>
          <a:ext cx="7886700" cy="144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sp>
        <p:nvSpPr>
          <p:cNvPr id="2886" name="Right Brace 2885">
            <a:extLst>
              <a:ext uri="{FF2B5EF4-FFF2-40B4-BE49-F238E27FC236}">
                <a16:creationId xmlns:a16="http://schemas.microsoft.com/office/drawing/2014/main" id="{D017882A-AF73-37FC-D2AE-B1D0F4D60728}"/>
              </a:ext>
            </a:extLst>
          </p:cNvPr>
          <p:cNvSpPr/>
          <p:nvPr/>
        </p:nvSpPr>
        <p:spPr>
          <a:xfrm rot="5400000">
            <a:off x="2275154" y="947176"/>
            <a:ext cx="747800" cy="395356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88" name="TextBox 2887">
            <a:extLst>
              <a:ext uri="{FF2B5EF4-FFF2-40B4-BE49-F238E27FC236}">
                <a16:creationId xmlns:a16="http://schemas.microsoft.com/office/drawing/2014/main" id="{48859559-713B-8CCD-A339-F29839714B21}"/>
              </a:ext>
            </a:extLst>
          </p:cNvPr>
          <p:cNvSpPr txBox="1"/>
          <p:nvPr/>
        </p:nvSpPr>
        <p:spPr>
          <a:xfrm>
            <a:off x="745434" y="3322509"/>
            <a:ext cx="7127776"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GB" sz="1400">
                <a:cs typeface="Arial"/>
              </a:rPr>
              <a:t>Guidelines for editors (in Croatian)</a:t>
            </a:r>
            <a:endParaRPr lang="en-GB">
              <a:cs typeface="Arial"/>
            </a:endParaRPr>
          </a:p>
          <a:p>
            <a:pPr marL="285750" indent="-285750">
              <a:buFont typeface="Calibri"/>
              <a:buChar char="-"/>
            </a:pPr>
            <a:r>
              <a:rPr lang="en-GB">
                <a:cs typeface="Arial"/>
              </a:rPr>
              <a:t>15+ educations, workshops, consultations</a:t>
            </a:r>
            <a:endParaRPr lang="en-US">
              <a:cs typeface="Arial"/>
            </a:endParaRPr>
          </a:p>
          <a:p>
            <a:pPr marL="285750" indent="-285750">
              <a:buFont typeface="Calibri"/>
              <a:buChar char="-"/>
            </a:pPr>
            <a:r>
              <a:rPr lang="en-GB">
                <a:cs typeface="Arial"/>
              </a:rPr>
              <a:t>40+ journals are publishing JATS on HRČAK</a:t>
            </a:r>
          </a:p>
          <a:p>
            <a:pPr marL="285750" indent="-285750">
              <a:buFont typeface="Calibri"/>
              <a:buChar char="-"/>
            </a:pPr>
            <a:r>
              <a:rPr lang="en-GB">
                <a:cs typeface="Arial"/>
              </a:rPr>
              <a:t>570+ automatically created JATS XML files within HRČAK</a:t>
            </a:r>
          </a:p>
          <a:p>
            <a:pPr marL="285750" indent="-285750">
              <a:buFont typeface="Calibri"/>
              <a:buChar char="-"/>
            </a:pPr>
            <a:r>
              <a:rPr lang="en-GB">
                <a:cs typeface="Arial"/>
              </a:rPr>
              <a:t>4190+ JATS XML files externally created by editors and published on HRČAK</a:t>
            </a:r>
          </a:p>
          <a:p>
            <a:pPr marL="285750" indent="-285750">
              <a:buFont typeface="Calibri"/>
              <a:buChar char="-"/>
            </a:pPr>
            <a:endParaRPr lang="en-GB">
              <a:cs typeface="Arial"/>
            </a:endParaRPr>
          </a:p>
        </p:txBody>
      </p:sp>
      <p:cxnSp>
        <p:nvCxnSpPr>
          <p:cNvPr id="2881" name="Connector: Elbow 2880">
            <a:extLst>
              <a:ext uri="{FF2B5EF4-FFF2-40B4-BE49-F238E27FC236}">
                <a16:creationId xmlns:a16="http://schemas.microsoft.com/office/drawing/2014/main" id="{D535222F-49A6-451D-D0D4-50BC51AB78F3}"/>
              </a:ext>
            </a:extLst>
          </p:cNvPr>
          <p:cNvCxnSpPr/>
          <p:nvPr/>
        </p:nvCxnSpPr>
        <p:spPr>
          <a:xfrm flipV="1">
            <a:off x="4433660" y="3345088"/>
            <a:ext cx="2449285" cy="326571"/>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2883" name="Picture 2882" descr="A purple rectangle with white text&#10;&#10;Description automatically generated">
            <a:extLst>
              <a:ext uri="{FF2B5EF4-FFF2-40B4-BE49-F238E27FC236}">
                <a16:creationId xmlns:a16="http://schemas.microsoft.com/office/drawing/2014/main" id="{D57A7420-896A-769C-C8C8-8B0237EB1F95}"/>
              </a:ext>
            </a:extLst>
          </p:cNvPr>
          <p:cNvPicPr>
            <a:picLocks noChangeAspect="1"/>
          </p:cNvPicPr>
          <p:nvPr/>
        </p:nvPicPr>
        <p:blipFill rotWithShape="1">
          <a:blip r:embed="rId7"/>
          <a:srcRect l="35" r="463" b="50084"/>
          <a:stretch/>
        </p:blipFill>
        <p:spPr>
          <a:xfrm>
            <a:off x="6758214" y="3010805"/>
            <a:ext cx="1940657" cy="594085"/>
          </a:xfrm>
          <a:prstGeom prst="rect">
            <a:avLst/>
          </a:prstGeom>
        </p:spPr>
      </p:pic>
    </p:spTree>
    <p:extLst>
      <p:ext uri="{BB962C8B-B14F-4D97-AF65-F5344CB8AC3E}">
        <p14:creationId xmlns:p14="http://schemas.microsoft.com/office/powerpoint/2010/main" val="364920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Rounded Corners 126">
            <a:extLst>
              <a:ext uri="{FF2B5EF4-FFF2-40B4-BE49-F238E27FC236}">
                <a16:creationId xmlns:a16="http://schemas.microsoft.com/office/drawing/2014/main" id="{AD2622FF-0411-C310-EE6A-C45330F3083D}"/>
              </a:ext>
            </a:extLst>
          </p:cNvPr>
          <p:cNvSpPr/>
          <p:nvPr/>
        </p:nvSpPr>
        <p:spPr>
          <a:xfrm>
            <a:off x="310696" y="1097641"/>
            <a:ext cx="5814785" cy="315685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Rounded Corners 124">
            <a:extLst>
              <a:ext uri="{FF2B5EF4-FFF2-40B4-BE49-F238E27FC236}">
                <a16:creationId xmlns:a16="http://schemas.microsoft.com/office/drawing/2014/main" id="{60C3C77A-68BB-A94B-D0CB-55F27E59A622}"/>
              </a:ext>
            </a:extLst>
          </p:cNvPr>
          <p:cNvSpPr/>
          <p:nvPr/>
        </p:nvSpPr>
        <p:spPr>
          <a:xfrm>
            <a:off x="625929" y="1458231"/>
            <a:ext cx="4998357" cy="14423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slov 1"/>
          <p:cNvSpPr>
            <a:spLocks noGrp="1"/>
          </p:cNvSpPr>
          <p:nvPr>
            <p:ph type="title"/>
          </p:nvPr>
        </p:nvSpPr>
        <p:spPr/>
        <p:txBody>
          <a:bodyPr>
            <a:normAutofit/>
          </a:bodyPr>
          <a:lstStyle/>
          <a:p>
            <a:endParaRPr lang="hr-HR" sz="2400"/>
          </a:p>
        </p:txBody>
      </p:sp>
      <p:sp>
        <p:nvSpPr>
          <p:cNvPr id="3" name="Rezervirano mjesto sadržaja 2"/>
          <p:cNvSpPr>
            <a:spLocks noGrp="1"/>
          </p:cNvSpPr>
          <p:nvPr>
            <p:ph idx="1"/>
          </p:nvPr>
        </p:nvSpPr>
        <p:spPr/>
        <p:txBody>
          <a:bodyPr vert="horz" lIns="91440" tIns="45720" rIns="91440" bIns="45720" rtlCol="0" anchor="t">
            <a:normAutofit/>
          </a:bodyPr>
          <a:lstStyle/>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p>
          <a:p>
            <a:pPr marL="128270" indent="-128270"/>
            <a:endParaRPr lang="hr-H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6" name="Picture 5" descr="A black and white logo&#10;&#10;Description automatically generated">
            <a:extLst>
              <a:ext uri="{FF2B5EF4-FFF2-40B4-BE49-F238E27FC236}">
                <a16:creationId xmlns:a16="http://schemas.microsoft.com/office/drawing/2014/main" id="{6AF152F6-2822-8F6C-189F-DDC9019874ED}"/>
              </a:ext>
            </a:extLst>
          </p:cNvPr>
          <p:cNvPicPr>
            <a:picLocks noChangeAspect="1"/>
          </p:cNvPicPr>
          <p:nvPr/>
        </p:nvPicPr>
        <p:blipFill>
          <a:blip r:embed="rId2"/>
          <a:stretch>
            <a:fillRect/>
          </a:stretch>
        </p:blipFill>
        <p:spPr>
          <a:xfrm>
            <a:off x="726168" y="1677534"/>
            <a:ext cx="1876879" cy="999218"/>
          </a:xfrm>
          <a:prstGeom prst="rect">
            <a:avLst/>
          </a:prstGeom>
          <a:ln>
            <a:solidFill>
              <a:schemeClr val="tx1"/>
            </a:solidFill>
          </a:ln>
        </p:spPr>
      </p:pic>
      <p:pic>
        <p:nvPicPr>
          <p:cNvPr id="18" name="Picture 17" descr="A red and white letters on a black background&#10;&#10;Description automatically generated">
            <a:extLst>
              <a:ext uri="{FF2B5EF4-FFF2-40B4-BE49-F238E27FC236}">
                <a16:creationId xmlns:a16="http://schemas.microsoft.com/office/drawing/2014/main" id="{FA90D375-91DA-7399-E5C9-A700E5E97218}"/>
              </a:ext>
            </a:extLst>
          </p:cNvPr>
          <p:cNvPicPr>
            <a:picLocks noChangeAspect="1"/>
          </p:cNvPicPr>
          <p:nvPr/>
        </p:nvPicPr>
        <p:blipFill>
          <a:blip r:embed="rId3"/>
          <a:stretch>
            <a:fillRect/>
          </a:stretch>
        </p:blipFill>
        <p:spPr>
          <a:xfrm>
            <a:off x="2688545" y="1782082"/>
            <a:ext cx="2769053" cy="781050"/>
          </a:xfrm>
          <a:prstGeom prst="rect">
            <a:avLst/>
          </a:prstGeom>
          <a:ln>
            <a:solidFill>
              <a:schemeClr val="tx1"/>
            </a:solidFill>
          </a:ln>
        </p:spPr>
      </p:pic>
      <p:pic>
        <p:nvPicPr>
          <p:cNvPr id="124" name="Picture 123" descr="A logo with red and black text&#10;&#10;Description automatically generated">
            <a:extLst>
              <a:ext uri="{FF2B5EF4-FFF2-40B4-BE49-F238E27FC236}">
                <a16:creationId xmlns:a16="http://schemas.microsoft.com/office/drawing/2014/main" id="{710F8A03-FA6F-BD4E-16D7-D184ED4CB789}"/>
              </a:ext>
            </a:extLst>
          </p:cNvPr>
          <p:cNvPicPr>
            <a:picLocks noChangeAspect="1"/>
          </p:cNvPicPr>
          <p:nvPr/>
        </p:nvPicPr>
        <p:blipFill>
          <a:blip r:embed="rId4"/>
          <a:stretch>
            <a:fillRect/>
          </a:stretch>
        </p:blipFill>
        <p:spPr>
          <a:xfrm>
            <a:off x="2048784" y="3006498"/>
            <a:ext cx="1980293" cy="1216933"/>
          </a:xfrm>
          <a:prstGeom prst="rect">
            <a:avLst/>
          </a:prstGeom>
          <a:ln>
            <a:solidFill>
              <a:schemeClr val="tx1"/>
            </a:solidFill>
          </a:ln>
        </p:spPr>
      </p:pic>
      <p:sp>
        <p:nvSpPr>
          <p:cNvPr id="7" name="Rectangle: Top Corners Rounded 6">
            <a:extLst>
              <a:ext uri="{FF2B5EF4-FFF2-40B4-BE49-F238E27FC236}">
                <a16:creationId xmlns:a16="http://schemas.microsoft.com/office/drawing/2014/main" id="{9D6D4A38-E6E4-95DB-5647-AB78EAAC6038}"/>
              </a:ext>
            </a:extLst>
          </p:cNvPr>
          <p:cNvSpPr/>
          <p:nvPr/>
        </p:nvSpPr>
        <p:spPr>
          <a:xfrm>
            <a:off x="1381124" y="768802"/>
            <a:ext cx="3492499" cy="326571"/>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cs typeface="Arial"/>
              </a:rPr>
              <a:t>JATS XML Converter</a:t>
            </a:r>
            <a:endParaRPr lang="en-GB"/>
          </a:p>
        </p:txBody>
      </p:sp>
      <p:sp>
        <p:nvSpPr>
          <p:cNvPr id="8" name="Call-out: Left Arrow 7">
            <a:extLst>
              <a:ext uri="{FF2B5EF4-FFF2-40B4-BE49-F238E27FC236}">
                <a16:creationId xmlns:a16="http://schemas.microsoft.com/office/drawing/2014/main" id="{6D189544-2013-8BE4-8548-239FECD7FD83}"/>
              </a:ext>
            </a:extLst>
          </p:cNvPr>
          <p:cNvSpPr/>
          <p:nvPr/>
        </p:nvSpPr>
        <p:spPr>
          <a:xfrm>
            <a:off x="6139089" y="2031998"/>
            <a:ext cx="2812143" cy="1297215"/>
          </a:xfrm>
          <a:prstGeom prst="leftArrowCallou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cs typeface="Arial"/>
            </a:endParaRPr>
          </a:p>
        </p:txBody>
      </p:sp>
      <p:pic>
        <p:nvPicPr>
          <p:cNvPr id="9" name="Picture 8" descr="A logo with a star and a swoosh&#10;&#10;Description automatically generated">
            <a:extLst>
              <a:ext uri="{FF2B5EF4-FFF2-40B4-BE49-F238E27FC236}">
                <a16:creationId xmlns:a16="http://schemas.microsoft.com/office/drawing/2014/main" id="{818546BC-468C-67EF-858D-5D6442665A4B}"/>
              </a:ext>
            </a:extLst>
          </p:cNvPr>
          <p:cNvPicPr>
            <a:picLocks noChangeAspect="1"/>
          </p:cNvPicPr>
          <p:nvPr/>
        </p:nvPicPr>
        <p:blipFill>
          <a:blip r:embed="rId5"/>
          <a:stretch>
            <a:fillRect/>
          </a:stretch>
        </p:blipFill>
        <p:spPr>
          <a:xfrm>
            <a:off x="7452177" y="2041072"/>
            <a:ext cx="1170213" cy="1124856"/>
          </a:xfrm>
          <a:prstGeom prst="rect">
            <a:avLst/>
          </a:prstGeom>
        </p:spPr>
      </p:pic>
      <p:sp>
        <p:nvSpPr>
          <p:cNvPr id="11" name="TextBox 10">
            <a:extLst>
              <a:ext uri="{FF2B5EF4-FFF2-40B4-BE49-F238E27FC236}">
                <a16:creationId xmlns:a16="http://schemas.microsoft.com/office/drawing/2014/main" id="{E7313909-CA94-8140-3A6D-C3522145225C}"/>
              </a:ext>
            </a:extLst>
          </p:cNvPr>
          <p:cNvSpPr txBox="1"/>
          <p:nvPr/>
        </p:nvSpPr>
        <p:spPr>
          <a:xfrm>
            <a:off x="7307037" y="3029859"/>
            <a:ext cx="167594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hlinkClick r:id="rId6"/>
              </a:rPr>
              <a:t>List of members</a:t>
            </a:r>
            <a:endParaRPr lang="en-GB"/>
          </a:p>
        </p:txBody>
      </p:sp>
      <p:sp>
        <p:nvSpPr>
          <p:cNvPr id="14" name="TextBox 13">
            <a:extLst>
              <a:ext uri="{FF2B5EF4-FFF2-40B4-BE49-F238E27FC236}">
                <a16:creationId xmlns:a16="http://schemas.microsoft.com/office/drawing/2014/main" id="{FA76292F-F8A5-8114-B5D3-53BB04692795}"/>
              </a:ext>
            </a:extLst>
          </p:cNvPr>
          <p:cNvSpPr txBox="1"/>
          <p:nvPr/>
        </p:nvSpPr>
        <p:spPr>
          <a:xfrm>
            <a:off x="7255329" y="1690009"/>
            <a:ext cx="1781628" cy="347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t>Authentication</a:t>
            </a:r>
            <a:r>
              <a:rPr lang="en-GB" sz="1600">
                <a:cs typeface="Arial"/>
              </a:rPr>
              <a:t>​</a:t>
            </a:r>
          </a:p>
        </p:txBody>
      </p:sp>
    </p:spTree>
    <p:extLst>
      <p:ext uri="{BB962C8B-B14F-4D97-AF65-F5344CB8AC3E}">
        <p14:creationId xmlns:p14="http://schemas.microsoft.com/office/powerpoint/2010/main" val="313699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000">
                <a:latin typeface="Arial"/>
                <a:cs typeface="Arial"/>
              </a:rPr>
              <a:t>Demo</a:t>
            </a:r>
            <a:endParaRPr lang="en-US"/>
          </a:p>
        </p:txBody>
      </p:sp>
      <p:sp>
        <p:nvSpPr>
          <p:cNvPr id="3" name="Rezervirano mjesto sadržaja 2"/>
          <p:cNvSpPr>
            <a:spLocks noGrp="1"/>
          </p:cNvSpPr>
          <p:nvPr>
            <p:ph idx="1"/>
          </p:nvPr>
        </p:nvSpPr>
        <p:spPr/>
        <p:txBody>
          <a:bodyPr vert="horz" lIns="91440" tIns="45720" rIns="91440" bIns="45720" rtlCol="0" anchor="t">
            <a:normAutofit/>
          </a:bodyPr>
          <a:lstStyle/>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128270" indent="-128270"/>
            <a:endParaRPr lang="hr-HR">
              <a:latin typeface="Arial"/>
              <a:cs typeface="Arial"/>
            </a:endParaRPr>
          </a:p>
          <a:p>
            <a:pPr marL="0" indent="0" algn="ctr">
              <a:buNone/>
            </a:pPr>
            <a:r>
              <a:rPr lang="hr-HR">
                <a:latin typeface="Arial"/>
                <a:cs typeface="Arial"/>
                <a:hlinkClick r:id="rId2"/>
              </a:rPr>
              <a:t>https://jats.srce.hr/</a:t>
            </a:r>
            <a:r>
              <a:rPr lang="hr-HR">
                <a:latin typeface="Arial"/>
                <a:cs typeface="Arial"/>
              </a:rPr>
              <a:t> </a:t>
            </a: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8" name="Picture 7" descr="A screenshot of a computer&#10;&#10;Description automatically generated">
            <a:extLst>
              <a:ext uri="{FF2B5EF4-FFF2-40B4-BE49-F238E27FC236}">
                <a16:creationId xmlns:a16="http://schemas.microsoft.com/office/drawing/2014/main" id="{1BAF554D-3288-B057-49DA-A6CCB1E90F17}"/>
              </a:ext>
            </a:extLst>
          </p:cNvPr>
          <p:cNvPicPr>
            <a:picLocks noChangeAspect="1"/>
          </p:cNvPicPr>
          <p:nvPr/>
        </p:nvPicPr>
        <p:blipFill>
          <a:blip r:embed="rId3"/>
          <a:stretch>
            <a:fillRect/>
          </a:stretch>
        </p:blipFill>
        <p:spPr>
          <a:xfrm>
            <a:off x="1578429" y="1177028"/>
            <a:ext cx="6050644" cy="2798518"/>
          </a:xfrm>
          <a:prstGeom prst="rect">
            <a:avLst/>
          </a:prstGeom>
        </p:spPr>
      </p:pic>
    </p:spTree>
    <p:extLst>
      <p:ext uri="{BB962C8B-B14F-4D97-AF65-F5344CB8AC3E}">
        <p14:creationId xmlns:p14="http://schemas.microsoft.com/office/powerpoint/2010/main" val="187466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Future </a:t>
            </a:r>
            <a:r>
              <a:rPr lang="hr-HR" err="1"/>
              <a:t>plans</a:t>
            </a:r>
            <a:r>
              <a:rPr lang="hr-HR"/>
              <a:t>, </a:t>
            </a:r>
            <a:r>
              <a:rPr lang="hr-HR" err="1"/>
              <a:t>sustainability</a:t>
            </a:r>
            <a:r>
              <a:rPr lang="hr-HR"/>
              <a:t>, Q&amp;A</a:t>
            </a:r>
          </a:p>
        </p:txBody>
      </p:sp>
      <p:sp>
        <p:nvSpPr>
          <p:cNvPr id="3" name="Rezervirano mjesto sadržaja 2"/>
          <p:cNvSpPr>
            <a:spLocks noGrp="1"/>
          </p:cNvSpPr>
          <p:nvPr>
            <p:ph idx="1"/>
          </p:nvPr>
        </p:nvSpPr>
        <p:spPr>
          <a:xfrm>
            <a:off x="3830197" y="1369219"/>
            <a:ext cx="4685153" cy="3263504"/>
          </a:xfrm>
        </p:spPr>
        <p:txBody>
          <a:bodyPr/>
          <a:lstStyle/>
          <a:p>
            <a:pPr marL="0" indent="0">
              <a:buNone/>
            </a:pPr>
            <a:r>
              <a:rPr lang="hr-HR" err="1"/>
              <a:t>Near</a:t>
            </a:r>
            <a:r>
              <a:rPr lang="hr-HR"/>
              <a:t> future:</a:t>
            </a:r>
          </a:p>
          <a:p>
            <a:pPr lvl="1"/>
            <a:r>
              <a:rPr lang="hr-HR" err="1"/>
              <a:t>Testing</a:t>
            </a:r>
            <a:endParaRPr lang="hr-HR"/>
          </a:p>
          <a:p>
            <a:pPr lvl="1"/>
            <a:r>
              <a:rPr lang="hr-HR" err="1"/>
              <a:t>Terms</a:t>
            </a:r>
            <a:r>
              <a:rPr lang="hr-HR"/>
              <a:t> </a:t>
            </a:r>
            <a:r>
              <a:rPr lang="hr-HR" err="1"/>
              <a:t>of</a:t>
            </a:r>
            <a:r>
              <a:rPr lang="hr-HR"/>
              <a:t> use</a:t>
            </a:r>
          </a:p>
          <a:p>
            <a:pPr lvl="1"/>
            <a:r>
              <a:rPr lang="hr-HR"/>
              <a:t>EOSC </a:t>
            </a:r>
            <a:r>
              <a:rPr lang="hr-HR" err="1"/>
              <a:t>marketplace</a:t>
            </a:r>
            <a:endParaRPr lang="hr-HR"/>
          </a:p>
          <a:p>
            <a:pPr lvl="1"/>
            <a:endParaRPr lang="hr-HR"/>
          </a:p>
          <a:p>
            <a:pPr marL="0" indent="0">
              <a:buNone/>
            </a:pPr>
            <a:r>
              <a:rPr lang="hr-HR"/>
              <a:t>Future development </a:t>
            </a:r>
            <a:r>
              <a:rPr lang="hr-HR" err="1"/>
              <a:t>ideas</a:t>
            </a:r>
            <a:endParaRPr lang="hr-HR"/>
          </a:p>
          <a:p>
            <a:pPr lvl="1"/>
            <a:r>
              <a:rPr lang="hr-HR" err="1"/>
              <a:t>Improvements</a:t>
            </a:r>
            <a:endParaRPr lang="hr-HR"/>
          </a:p>
          <a:p>
            <a:pPr lvl="1"/>
            <a:r>
              <a:rPr lang="hr-HR" err="1"/>
              <a:t>Exposing</a:t>
            </a:r>
            <a:r>
              <a:rPr lang="hr-HR"/>
              <a:t> API</a:t>
            </a:r>
          </a:p>
          <a:p>
            <a:pPr lvl="1"/>
            <a:r>
              <a:rPr lang="hr-HR" err="1"/>
              <a:t>Plugin</a:t>
            </a:r>
            <a:r>
              <a:rPr lang="hr-HR"/>
              <a:t> for OJS</a:t>
            </a:r>
          </a:p>
          <a:p>
            <a:pPr lvl="1"/>
            <a:endParaRPr lang="hr-HR"/>
          </a:p>
          <a:p>
            <a:pPr marL="0" indent="0">
              <a:buNone/>
            </a:pPr>
            <a:r>
              <a:rPr lang="hr-HR" err="1"/>
              <a:t>Sustainability</a:t>
            </a:r>
            <a:endParaRPr lang="hr-HR"/>
          </a:p>
          <a:p>
            <a:pPr lvl="1"/>
            <a:r>
              <a:rPr lang="hr-HR" err="1"/>
              <a:t>Support</a:t>
            </a:r>
            <a:endParaRPr lang="hr-HR"/>
          </a:p>
          <a:p>
            <a:pPr lvl="1"/>
            <a:r>
              <a:rPr lang="hr-HR"/>
              <a:t>Resources</a:t>
            </a:r>
          </a:p>
          <a:p>
            <a:pPr lvl="1"/>
            <a:r>
              <a:rPr lang="hr-HR"/>
              <a:t>Development</a:t>
            </a:r>
          </a:p>
          <a:p>
            <a:pPr marL="0" indent="0">
              <a:buNone/>
            </a:pPr>
            <a:endParaRPr lang="hr-HR"/>
          </a:p>
          <a:p>
            <a:pPr marL="0" indent="0">
              <a:buNone/>
            </a:pPr>
            <a:endParaRPr lang="hr-H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7" name="Picture 2" descr="hand, thinking, finger, symbol, think, arm, toy, human body, product, help, nose, thinker, strategy, question, organ, icon, problem, tooth, thumb, cartoon, characters, puzzles, pondering, consider, sense, question mark, response, punctuation marks, consideration, perplexity, human positions, search engine, open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97" y="1158683"/>
            <a:ext cx="3178291" cy="317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err="1"/>
              <a:t>Thank</a:t>
            </a:r>
            <a:r>
              <a:rPr lang="hr-HR"/>
              <a:t> </a:t>
            </a:r>
            <a:r>
              <a:rPr lang="hr-HR" err="1"/>
              <a:t>you</a:t>
            </a:r>
            <a:br>
              <a:rPr lang="hr-HR"/>
            </a:br>
            <a:br>
              <a:rPr lang="hr-HR"/>
            </a:br>
            <a:r>
              <a:rPr lang="hr-HR">
                <a:hlinkClick r:id="rId2"/>
              </a:rPr>
              <a:t>hrcak@srce.hr</a:t>
            </a:r>
            <a:r>
              <a:rPr lang="hr-HR"/>
              <a:t> </a:t>
            </a:r>
          </a:p>
        </p:txBody>
      </p:sp>
      <p:sp>
        <p:nvSpPr>
          <p:cNvPr id="3" name="Subtitle 2"/>
          <p:cNvSpPr>
            <a:spLocks noGrp="1"/>
          </p:cNvSpPr>
          <p:nvPr>
            <p:ph type="subTitle" idx="1"/>
          </p:nvPr>
        </p:nvSpPr>
        <p:spPr/>
        <p:txBody>
          <a:bodyPr>
            <a:normAutofit fontScale="40000" lnSpcReduction="20000"/>
          </a:bodyPr>
          <a:lstStyle/>
          <a:p>
            <a:pPr>
              <a:spcAft>
                <a:spcPts val="1200"/>
              </a:spcAft>
            </a:pPr>
            <a:r>
              <a:rPr lang="hr-HR" sz="1600" dirty="0">
                <a:hlinkClick r:id="rId3"/>
              </a:rPr>
              <a:t>https://jats.srce.hr/</a:t>
            </a:r>
            <a:r>
              <a:rPr lang="hr-HR" sz="1600" dirty="0"/>
              <a:t> </a:t>
            </a:r>
          </a:p>
          <a:p>
            <a:pPr>
              <a:spcAft>
                <a:spcPts val="1200"/>
              </a:spcAft>
            </a:pPr>
            <a:r>
              <a:rPr lang="hr-HR" sz="1600" dirty="0" err="1">
                <a:hlinkClick r:id="rId4"/>
              </a:rPr>
              <a:t>Guidelines</a:t>
            </a:r>
            <a:r>
              <a:rPr lang="hr-HR" sz="1600" dirty="0">
                <a:hlinkClick r:id="rId4"/>
              </a:rPr>
              <a:t> for </a:t>
            </a:r>
            <a:r>
              <a:rPr lang="hr-HR" sz="1600" dirty="0" err="1">
                <a:hlinkClick r:id="rId4"/>
              </a:rPr>
              <a:t>preparing</a:t>
            </a:r>
            <a:r>
              <a:rPr lang="hr-HR" sz="1600" dirty="0">
                <a:hlinkClick r:id="rId4"/>
              </a:rPr>
              <a:t> a DOCX </a:t>
            </a:r>
            <a:r>
              <a:rPr lang="hr-HR" sz="1600" dirty="0" err="1">
                <a:hlinkClick r:id="rId4"/>
              </a:rPr>
              <a:t>documents</a:t>
            </a:r>
            <a:r>
              <a:rPr lang="hr-HR" sz="1600" dirty="0">
                <a:hlinkClick r:id="rId4"/>
              </a:rPr>
              <a:t> </a:t>
            </a:r>
            <a:endParaRPr lang="hr-HR" sz="1600" dirty="0"/>
          </a:p>
          <a:p>
            <a:pPr>
              <a:spcAft>
                <a:spcPts val="1200"/>
              </a:spcAft>
            </a:pPr>
            <a:r>
              <a:rPr lang="hr-HR" sz="1600" dirty="0">
                <a:hlinkClick r:id="rId5"/>
              </a:rPr>
              <a:t>https://hrcak.srce.hr/en</a:t>
            </a:r>
            <a:r>
              <a:rPr lang="hr-HR" sz="1600" dirty="0"/>
              <a:t> </a:t>
            </a:r>
          </a:p>
        </p:txBody>
      </p:sp>
      <p:sp>
        <p:nvSpPr>
          <p:cNvPr id="8" name="Footer Placeholder 4">
            <a:extLst>
              <a:ext uri="{FF2B5EF4-FFF2-40B4-BE49-F238E27FC236}">
                <a16:creationId xmlns:a16="http://schemas.microsoft.com/office/drawing/2014/main" id="{F25E2021-05B7-4AD6-9B9C-87B173320324}"/>
              </a:ext>
            </a:extLst>
          </p:cNvPr>
          <p:cNvSpPr txBox="1">
            <a:spLocks/>
          </p:cNvSpPr>
          <p:nvPr/>
        </p:nvSpPr>
        <p:spPr>
          <a:xfrm>
            <a:off x="2182092" y="4780926"/>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OPERAS </a:t>
            </a:r>
            <a:r>
              <a:rPr lang="hr-HR" err="1"/>
              <a:t>Conference</a:t>
            </a:r>
            <a:r>
              <a:rPr lang="hr-HR"/>
              <a:t> 2024</a:t>
            </a:r>
          </a:p>
        </p:txBody>
      </p:sp>
      <p:sp>
        <p:nvSpPr>
          <p:cNvPr id="9" name="Date Placeholder 3">
            <a:extLst>
              <a:ext uri="{FF2B5EF4-FFF2-40B4-BE49-F238E27FC236}">
                <a16:creationId xmlns:a16="http://schemas.microsoft.com/office/drawing/2014/main" id="{3A0AF5AC-17BD-4AB8-A938-7E8A31E16A60}"/>
              </a:ext>
            </a:extLst>
          </p:cNvPr>
          <p:cNvSpPr txBox="1">
            <a:spLocks/>
          </p:cNvSpPr>
          <p:nvPr/>
        </p:nvSpPr>
        <p:spPr>
          <a:xfrm>
            <a:off x="7683719" y="4762007"/>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24</a:t>
            </a:r>
            <a:r>
              <a:rPr lang="hr-HR" baseline="30000"/>
              <a:t>th</a:t>
            </a:r>
            <a:r>
              <a:rPr lang="hr-HR"/>
              <a:t> April 2024</a:t>
            </a:r>
          </a:p>
        </p:txBody>
      </p:sp>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err="1"/>
              <a:t>Content</a:t>
            </a:r>
            <a:endParaRPr lang="hr-HR"/>
          </a:p>
        </p:txBody>
      </p:sp>
      <p:sp>
        <p:nvSpPr>
          <p:cNvPr id="3" name="Rezervirano mjesto sadržaja 2"/>
          <p:cNvSpPr>
            <a:spLocks noGrp="1"/>
          </p:cNvSpPr>
          <p:nvPr>
            <p:ph idx="1"/>
          </p:nvPr>
        </p:nvSpPr>
        <p:spPr/>
        <p:txBody>
          <a:bodyPr/>
          <a:lstStyle/>
          <a:p>
            <a:r>
              <a:rPr lang="hr-HR"/>
              <a:t>SRCE &amp; HRČAK</a:t>
            </a:r>
          </a:p>
          <a:p>
            <a:endParaRPr lang="hr-HR"/>
          </a:p>
          <a:p>
            <a:r>
              <a:rPr lang="hr-HR"/>
              <a:t>JATS XML</a:t>
            </a:r>
          </a:p>
          <a:p>
            <a:pPr lvl="1"/>
            <a:r>
              <a:rPr lang="hr-HR" err="1"/>
              <a:t>Advantages</a:t>
            </a:r>
            <a:endParaRPr lang="hr-HR"/>
          </a:p>
          <a:p>
            <a:pPr lvl="1"/>
            <a:r>
              <a:rPr lang="hr-HR" err="1"/>
              <a:t>Structure</a:t>
            </a:r>
            <a:r>
              <a:rPr lang="hr-HR"/>
              <a:t> </a:t>
            </a:r>
            <a:r>
              <a:rPr lang="hr-HR" err="1"/>
              <a:t>of</a:t>
            </a:r>
            <a:r>
              <a:rPr lang="hr-HR"/>
              <a:t> JATS XML </a:t>
            </a:r>
            <a:r>
              <a:rPr lang="hr-HR" err="1"/>
              <a:t>document</a:t>
            </a:r>
            <a:endParaRPr lang="hr-HR"/>
          </a:p>
          <a:p>
            <a:endParaRPr lang="hr-HR"/>
          </a:p>
          <a:p>
            <a:r>
              <a:rPr lang="hr-HR"/>
              <a:t>Service for </a:t>
            </a:r>
            <a:r>
              <a:rPr lang="hr-HR" err="1"/>
              <a:t>conversion</a:t>
            </a:r>
            <a:r>
              <a:rPr lang="hr-HR"/>
              <a:t> to JATS-XML</a:t>
            </a:r>
          </a:p>
          <a:p>
            <a:pPr lvl="1"/>
            <a:r>
              <a:rPr lang="hr-HR" err="1"/>
              <a:t>Timeline</a:t>
            </a:r>
            <a:endParaRPr lang="hr-HR"/>
          </a:p>
          <a:p>
            <a:pPr lvl="1"/>
            <a:r>
              <a:rPr lang="hr-HR" err="1"/>
              <a:t>Architecture</a:t>
            </a:r>
            <a:endParaRPr lang="hr-HR"/>
          </a:p>
          <a:p>
            <a:pPr lvl="1"/>
            <a:r>
              <a:rPr lang="hr-HR"/>
              <a:t>Demo &amp; </a:t>
            </a:r>
            <a:r>
              <a:rPr lang="hr-HR" err="1"/>
              <a:t>hands</a:t>
            </a:r>
            <a:r>
              <a:rPr lang="hr-HR"/>
              <a:t> on</a:t>
            </a:r>
          </a:p>
          <a:p>
            <a:pPr lvl="1"/>
            <a:r>
              <a:rPr lang="hr-HR" err="1"/>
              <a:t>Sustainability</a:t>
            </a:r>
            <a:endParaRPr lang="hr-HR"/>
          </a:p>
          <a:p>
            <a:endParaRPr lang="hr-HR"/>
          </a:p>
          <a:p>
            <a:r>
              <a:rPr lang="hr-HR"/>
              <a:t>Q&amp;A / </a:t>
            </a:r>
            <a:r>
              <a:rPr lang="hr-HR" err="1"/>
              <a:t>Discussion</a:t>
            </a:r>
            <a:endParaRPr lang="hr-HR"/>
          </a:p>
          <a:p>
            <a:pPr lvl="1"/>
            <a:endParaRPr lang="hr-HR"/>
          </a:p>
          <a:p>
            <a:endParaRPr lang="hr-H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7" name="Slika 6"/>
          <p:cNvPicPr>
            <a:picLocks noChangeAspect="1"/>
          </p:cNvPicPr>
          <p:nvPr/>
        </p:nvPicPr>
        <p:blipFill>
          <a:blip r:embed="rId2"/>
          <a:stretch>
            <a:fillRect/>
          </a:stretch>
        </p:blipFill>
        <p:spPr>
          <a:xfrm>
            <a:off x="4129516" y="1531345"/>
            <a:ext cx="4663893" cy="2427566"/>
          </a:xfrm>
          <a:prstGeom prst="rect">
            <a:avLst/>
          </a:prstGeom>
        </p:spPr>
      </p:pic>
    </p:spTree>
    <p:extLst>
      <p:ext uri="{BB962C8B-B14F-4D97-AF65-F5344CB8AC3E}">
        <p14:creationId xmlns:p14="http://schemas.microsoft.com/office/powerpoint/2010/main" val="5220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77A36D-DD34-4489-955C-4C3CE5017E49}"/>
              </a:ext>
            </a:extLst>
          </p:cNvPr>
          <p:cNvGrpSpPr>
            <a:grpSpLocks noChangeAspect="1"/>
          </p:cNvGrpSpPr>
          <p:nvPr/>
        </p:nvGrpSpPr>
        <p:grpSpPr>
          <a:xfrm>
            <a:off x="972000" y="1018013"/>
            <a:ext cx="7200000" cy="3107473"/>
            <a:chOff x="1018564" y="1210194"/>
            <a:chExt cx="7490038" cy="3232651"/>
          </a:xfrm>
        </p:grpSpPr>
        <p:pic>
          <p:nvPicPr>
            <p:cNvPr id="9" name="Picture 8">
              <a:extLst>
                <a:ext uri="{FF2B5EF4-FFF2-40B4-BE49-F238E27FC236}">
                  <a16:creationId xmlns:a16="http://schemas.microsoft.com/office/drawing/2014/main" id="{8EA33826-6A86-4087-91B4-AFA1F69B2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944" y="2790435"/>
              <a:ext cx="3115620" cy="1652409"/>
            </a:xfrm>
            <a:prstGeom prst="rect">
              <a:avLst/>
            </a:prstGeom>
          </p:spPr>
        </p:pic>
        <p:pic>
          <p:nvPicPr>
            <p:cNvPr id="10" name="Picture 9">
              <a:extLst>
                <a:ext uri="{FF2B5EF4-FFF2-40B4-BE49-F238E27FC236}">
                  <a16:creationId xmlns:a16="http://schemas.microsoft.com/office/drawing/2014/main" id="{0551A32E-6BE0-440E-AA91-6241AA353825}"/>
                </a:ext>
              </a:extLst>
            </p:cNvPr>
            <p:cNvPicPr>
              <a:picLocks noChangeAspect="1"/>
            </p:cNvPicPr>
            <p:nvPr/>
          </p:nvPicPr>
          <p:blipFill>
            <a:blip r:embed="rId3"/>
            <a:stretch>
              <a:fillRect/>
            </a:stretch>
          </p:blipFill>
          <p:spPr>
            <a:xfrm>
              <a:off x="6114666" y="1214497"/>
              <a:ext cx="2393936" cy="1620400"/>
            </a:xfrm>
            <a:prstGeom prst="rect">
              <a:avLst/>
            </a:prstGeom>
            <a:ln>
              <a:noFill/>
            </a:ln>
            <a:effectLst/>
          </p:spPr>
        </p:pic>
        <p:sp>
          <p:nvSpPr>
            <p:cNvPr id="11" name="Rectangle 10">
              <a:extLst>
                <a:ext uri="{FF2B5EF4-FFF2-40B4-BE49-F238E27FC236}">
                  <a16:creationId xmlns:a16="http://schemas.microsoft.com/office/drawing/2014/main" id="{B0F04FB3-1681-4A90-937F-DBE492914F76}"/>
                </a:ext>
              </a:extLst>
            </p:cNvPr>
            <p:cNvSpPr>
              <a:spLocks/>
            </p:cNvSpPr>
            <p:nvPr/>
          </p:nvSpPr>
          <p:spPr>
            <a:xfrm>
              <a:off x="6114041" y="2831453"/>
              <a:ext cx="2393936" cy="16113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endParaRPr lang="hr-HR" sz="1200" b="1">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r>
                <a:rPr lang="hr-HR" sz="1200" b="1">
                  <a:solidFill>
                    <a:schemeClr val="tx1">
                      <a:lumMod val="75000"/>
                      <a:lumOff val="25000"/>
                    </a:schemeClr>
                  </a:solidFill>
                  <a:latin typeface="Arial" panose="020B0604020202020204" pitchFamily="34" charset="0"/>
                  <a:cs typeface="Arial" panose="020B0604020202020204" pitchFamily="34" charset="0"/>
                </a:rPr>
                <a:t>S</a:t>
              </a:r>
              <a:r>
                <a:rPr lang="en-GB" sz="1200" b="1" err="1">
                  <a:solidFill>
                    <a:schemeClr val="tx1">
                      <a:lumMod val="75000"/>
                      <a:lumOff val="25000"/>
                    </a:schemeClr>
                  </a:solidFill>
                  <a:latin typeface="Arial" panose="020B0604020202020204" pitchFamily="34" charset="0"/>
                  <a:cs typeface="Arial" panose="020B0604020202020204" pitchFamily="34" charset="0"/>
                </a:rPr>
                <a:t>uppor</a:t>
              </a:r>
              <a:r>
                <a:rPr lang="hr-HR" sz="1200" b="1" err="1">
                  <a:solidFill>
                    <a:schemeClr val="tx1">
                      <a:lumMod val="75000"/>
                      <a:lumOff val="25000"/>
                    </a:schemeClr>
                  </a:solidFill>
                  <a:latin typeface="Arial" panose="020B0604020202020204" pitchFamily="34" charset="0"/>
                  <a:cs typeface="Arial" panose="020B0604020202020204" pitchFamily="34" charset="0"/>
                </a:rPr>
                <a:t>ts</a:t>
              </a:r>
              <a:r>
                <a:rPr lang="en-GB" sz="1200" b="1">
                  <a:solidFill>
                    <a:schemeClr val="tx1">
                      <a:lumMod val="75000"/>
                      <a:lumOff val="25000"/>
                    </a:schemeClr>
                  </a:solidFill>
                  <a:latin typeface="Arial" panose="020B0604020202020204" pitchFamily="34" charset="0"/>
                  <a:cs typeface="Arial" panose="020B0604020202020204" pitchFamily="34" charset="0"/>
                </a:rPr>
                <a:t> digital transformation of education, research and business </a:t>
              </a:r>
              <a:endParaRPr lang="hr-HR" sz="1200" b="1">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r>
                <a:rPr lang="hr-HR" sz="1200" b="1" err="1">
                  <a:solidFill>
                    <a:schemeClr val="tx1">
                      <a:lumMod val="75000"/>
                      <a:lumOff val="25000"/>
                    </a:schemeClr>
                  </a:solidFill>
                  <a:latin typeface="Arial" panose="020B0604020202020204" pitchFamily="34" charset="0"/>
                  <a:cs typeface="Arial" panose="020B0604020202020204" pitchFamily="34" charset="0"/>
                </a:rPr>
                <a:t>Promotes</a:t>
              </a:r>
              <a:r>
                <a:rPr lang="en-GB" sz="1200" b="1">
                  <a:solidFill>
                    <a:schemeClr val="tx1">
                      <a:lumMod val="75000"/>
                      <a:lumOff val="25000"/>
                    </a:schemeClr>
                  </a:solidFill>
                  <a:latin typeface="Arial" panose="020B0604020202020204" pitchFamily="34" charset="0"/>
                  <a:cs typeface="Arial" panose="020B0604020202020204" pitchFamily="34" charset="0"/>
                </a:rPr>
                <a:t> Open Science and Open Education</a:t>
              </a:r>
              <a:endParaRPr lang="hr-HR" sz="1200" b="1">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A5DEDC8-3F0F-430D-9C9F-F5640048EB2A}"/>
                </a:ext>
              </a:extLst>
            </p:cNvPr>
            <p:cNvGrpSpPr>
              <a:grpSpLocks noChangeAspect="1"/>
            </p:cNvGrpSpPr>
            <p:nvPr/>
          </p:nvGrpSpPr>
          <p:grpSpPr>
            <a:xfrm rot="17519230">
              <a:off x="6176947" y="2882372"/>
              <a:ext cx="351572" cy="358319"/>
              <a:chOff x="3588121" y="1697098"/>
              <a:chExt cx="340659" cy="340659"/>
            </a:xfrm>
            <a:solidFill>
              <a:srgbClr val="45C0AC"/>
            </a:solidFill>
          </p:grpSpPr>
          <p:sp>
            <p:nvSpPr>
              <p:cNvPr id="22" name="Block Arc 21">
                <a:extLst>
                  <a:ext uri="{FF2B5EF4-FFF2-40B4-BE49-F238E27FC236}">
                    <a16:creationId xmlns:a16="http://schemas.microsoft.com/office/drawing/2014/main" id="{1331C0AC-EAFA-4F93-90BF-C8FCDEFEA778}"/>
                  </a:ext>
                </a:extLst>
              </p:cNvPr>
              <p:cNvSpPr/>
              <p:nvPr/>
            </p:nvSpPr>
            <p:spPr>
              <a:xfrm>
                <a:off x="3588121" y="1697098"/>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3" name="Oval 22">
                <a:extLst>
                  <a:ext uri="{FF2B5EF4-FFF2-40B4-BE49-F238E27FC236}">
                    <a16:creationId xmlns:a16="http://schemas.microsoft.com/office/drawing/2014/main" id="{CAE155DC-0872-4A99-82B1-6D35D3AABC8C}"/>
                  </a:ext>
                </a:extLst>
              </p:cNvPr>
              <p:cNvSpPr/>
              <p:nvPr/>
            </p:nvSpPr>
            <p:spPr>
              <a:xfrm>
                <a:off x="3624264" y="1783759"/>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pic>
          <p:nvPicPr>
            <p:cNvPr id="13" name="Picture 12">
              <a:extLst>
                <a:ext uri="{FF2B5EF4-FFF2-40B4-BE49-F238E27FC236}">
                  <a16:creationId xmlns:a16="http://schemas.microsoft.com/office/drawing/2014/main" id="{C04CB0C9-24C7-4D1D-88F7-BE32A3BD2693}"/>
                </a:ext>
              </a:extLst>
            </p:cNvPr>
            <p:cNvPicPr>
              <a:picLocks noChangeAspect="1"/>
            </p:cNvPicPr>
            <p:nvPr/>
          </p:nvPicPr>
          <p:blipFill>
            <a:blip r:embed="rId4"/>
            <a:stretch>
              <a:fillRect/>
            </a:stretch>
          </p:blipFill>
          <p:spPr>
            <a:xfrm>
              <a:off x="1018565" y="1210194"/>
              <a:ext cx="2968683" cy="1630804"/>
            </a:xfrm>
            <a:prstGeom prst="rect">
              <a:avLst/>
            </a:prstGeom>
          </p:spPr>
        </p:pic>
        <p:sp>
          <p:nvSpPr>
            <p:cNvPr id="14" name="Rectangle 13">
              <a:extLst>
                <a:ext uri="{FF2B5EF4-FFF2-40B4-BE49-F238E27FC236}">
                  <a16:creationId xmlns:a16="http://schemas.microsoft.com/office/drawing/2014/main" id="{0153D55F-4076-4E4D-A436-7DE858332396}"/>
                </a:ext>
              </a:extLst>
            </p:cNvPr>
            <p:cNvSpPr>
              <a:spLocks/>
            </p:cNvSpPr>
            <p:nvPr/>
          </p:nvSpPr>
          <p:spPr>
            <a:xfrm>
              <a:off x="3986623" y="1219607"/>
              <a:ext cx="2123696" cy="161184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b="1">
                  <a:solidFill>
                    <a:schemeClr val="tx1">
                      <a:lumMod val="75000"/>
                      <a:lumOff val="25000"/>
                    </a:schemeClr>
                  </a:solidFill>
                  <a:latin typeface="Arial" panose="020B0604020202020204" pitchFamily="34" charset="0"/>
                  <a:cs typeface="Arial" panose="020B0604020202020204" pitchFamily="34" charset="0"/>
                </a:rPr>
                <a:t>Organisation</a:t>
              </a:r>
            </a:p>
            <a:p>
              <a:pPr algn="ctr" defTabSz="685783">
                <a:defRPr/>
              </a:pPr>
              <a:r>
                <a:rPr lang="en-GB" sz="1200">
                  <a:solidFill>
                    <a:schemeClr val="tx1">
                      <a:lumMod val="75000"/>
                      <a:lumOff val="25000"/>
                    </a:schemeClr>
                  </a:solidFill>
                  <a:latin typeface="Arial" panose="020B0604020202020204" pitchFamily="34" charset="0"/>
                  <a:cs typeface="Arial" panose="020B0604020202020204" pitchFamily="34" charset="0"/>
                </a:rPr>
                <a:t>~ 170 employees</a:t>
              </a:r>
            </a:p>
            <a:p>
              <a:pPr algn="ctr" defTabSz="685783">
                <a:defRPr/>
              </a:pPr>
              <a:r>
                <a:rPr lang="en-GB" sz="1200">
                  <a:solidFill>
                    <a:schemeClr val="tx1">
                      <a:lumMod val="75000"/>
                      <a:lumOff val="25000"/>
                    </a:schemeClr>
                  </a:solidFill>
                  <a:latin typeface="Arial" panose="020B0604020202020204" pitchFamily="34" charset="0"/>
                  <a:cs typeface="Arial" panose="020B0604020202020204" pitchFamily="34" charset="0"/>
                </a:rPr>
                <a:t>11 organizational units</a:t>
              </a:r>
            </a:p>
            <a:p>
              <a:pPr algn="ctr" defTabSz="685783">
                <a:defRPr/>
              </a:pPr>
              <a:r>
                <a:rPr lang="en-GB" sz="1200">
                  <a:solidFill>
                    <a:schemeClr val="tx1">
                      <a:lumMod val="75000"/>
                      <a:lumOff val="25000"/>
                    </a:schemeClr>
                  </a:solidFill>
                  <a:latin typeface="Arial" panose="020B0604020202020204" pitchFamily="34" charset="0"/>
                  <a:cs typeface="Arial" panose="020B0604020202020204" pitchFamily="34" charset="0"/>
                </a:rPr>
                <a:t>3 locations</a:t>
              </a:r>
            </a:p>
          </p:txBody>
        </p:sp>
        <p:sp>
          <p:nvSpPr>
            <p:cNvPr id="15" name="Rectangle 14">
              <a:extLst>
                <a:ext uri="{FF2B5EF4-FFF2-40B4-BE49-F238E27FC236}">
                  <a16:creationId xmlns:a16="http://schemas.microsoft.com/office/drawing/2014/main" id="{04602F46-8AC6-44B6-A25B-4B10738C0DBF}"/>
                </a:ext>
              </a:extLst>
            </p:cNvPr>
            <p:cNvSpPr>
              <a:spLocks/>
            </p:cNvSpPr>
            <p:nvPr/>
          </p:nvSpPr>
          <p:spPr>
            <a:xfrm>
              <a:off x="1018564" y="2841422"/>
              <a:ext cx="2968683" cy="16014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b="1">
                  <a:solidFill>
                    <a:srgbClr val="333333"/>
                  </a:solidFill>
                  <a:latin typeface="+mj-lt"/>
                </a:rPr>
                <a:t>    B</a:t>
              </a:r>
              <a:r>
                <a:rPr lang="en-GB" sz="1200" b="1" i="0" err="1">
                  <a:solidFill>
                    <a:srgbClr val="333333"/>
                  </a:solidFill>
                  <a:effectLst/>
                  <a:latin typeface="+mj-lt"/>
                </a:rPr>
                <a:t>uilds</a:t>
              </a:r>
              <a:r>
                <a:rPr lang="en-GB" sz="1200" b="1" i="0">
                  <a:solidFill>
                    <a:srgbClr val="333333"/>
                  </a:solidFill>
                  <a:effectLst/>
                  <a:latin typeface="+mj-lt"/>
                </a:rPr>
                <a:t> and </a:t>
              </a:r>
              <a:r>
                <a:rPr lang="hr-HR" sz="1200" b="1" i="0" err="1">
                  <a:solidFill>
                    <a:srgbClr val="333333"/>
                  </a:solidFill>
                  <a:effectLst/>
                  <a:latin typeface="+mj-lt"/>
                </a:rPr>
                <a:t>operates</a:t>
              </a:r>
              <a:r>
                <a:rPr lang="en-GB" sz="1200" b="1" i="0">
                  <a:solidFill>
                    <a:srgbClr val="333333"/>
                  </a:solidFill>
                  <a:effectLst/>
                  <a:latin typeface="+mj-lt"/>
                </a:rPr>
                <a:t> national </a:t>
              </a:r>
              <a:br>
                <a:rPr lang="hr-HR" sz="1200" b="1" i="0">
                  <a:solidFill>
                    <a:srgbClr val="333333"/>
                  </a:solidFill>
                  <a:effectLst/>
                  <a:latin typeface="+mj-lt"/>
                </a:rPr>
              </a:br>
              <a:r>
                <a:rPr lang="en-GB" sz="1200" b="1" i="0">
                  <a:solidFill>
                    <a:srgbClr val="333333"/>
                  </a:solidFill>
                  <a:effectLst/>
                  <a:latin typeface="+mj-lt"/>
                </a:rPr>
                <a:t>e-infrastructure and digital services</a:t>
              </a:r>
              <a:r>
                <a:rPr lang="en-GB" sz="1200" b="0" i="0">
                  <a:solidFill>
                    <a:srgbClr val="333333"/>
                  </a:solidFill>
                  <a:effectLst/>
                  <a:latin typeface="+mj-lt"/>
                </a:rPr>
                <a:t> </a:t>
              </a:r>
            </a:p>
            <a:p>
              <a:pPr algn="ctr" defTabSz="685783">
                <a:spcAft>
                  <a:spcPts val="600"/>
                </a:spcAft>
                <a:defRPr/>
              </a:pPr>
              <a:r>
                <a:rPr lang="en-GB" sz="1200" b="1" i="0">
                  <a:solidFill>
                    <a:srgbClr val="333333"/>
                  </a:solidFill>
                  <a:effectLst/>
                  <a:latin typeface="+mj-lt"/>
                </a:rPr>
                <a:t>30 public services for the needs of the academic and scientific community in Croatia</a:t>
              </a:r>
              <a:endParaRPr lang="en-GB" sz="1200" b="1">
                <a:solidFill>
                  <a:schemeClr val="tx1">
                    <a:lumMod val="75000"/>
                    <a:lumOff val="25000"/>
                  </a:schemeClr>
                </a:solidFill>
                <a:latin typeface="+mj-lt"/>
                <a:cs typeface="Arial" panose="020B0604020202020204" pitchFamily="34" charset="0"/>
              </a:endParaRPr>
            </a:p>
          </p:txBody>
        </p:sp>
        <p:grpSp>
          <p:nvGrpSpPr>
            <p:cNvPr id="16" name="Group 15">
              <a:extLst>
                <a:ext uri="{FF2B5EF4-FFF2-40B4-BE49-F238E27FC236}">
                  <a16:creationId xmlns:a16="http://schemas.microsoft.com/office/drawing/2014/main" id="{3C3AEB4B-8975-447F-8B2C-70FB5B6027C8}"/>
                </a:ext>
              </a:extLst>
            </p:cNvPr>
            <p:cNvGrpSpPr>
              <a:grpSpLocks noChangeAspect="1"/>
            </p:cNvGrpSpPr>
            <p:nvPr/>
          </p:nvGrpSpPr>
          <p:grpSpPr>
            <a:xfrm rot="17519230">
              <a:off x="1084143" y="2891917"/>
              <a:ext cx="351572" cy="358319"/>
              <a:chOff x="3609787" y="1688350"/>
              <a:chExt cx="340659" cy="340659"/>
            </a:xfrm>
          </p:grpSpPr>
          <p:sp>
            <p:nvSpPr>
              <p:cNvPr id="20" name="Block Arc 19">
                <a:extLst>
                  <a:ext uri="{FF2B5EF4-FFF2-40B4-BE49-F238E27FC236}">
                    <a16:creationId xmlns:a16="http://schemas.microsoft.com/office/drawing/2014/main" id="{12927DEC-780B-4649-823C-5E0B261970BD}"/>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1" name="Oval 20">
                <a:extLst>
                  <a:ext uri="{FF2B5EF4-FFF2-40B4-BE49-F238E27FC236}">
                    <a16:creationId xmlns:a16="http://schemas.microsoft.com/office/drawing/2014/main" id="{11121C60-B58F-4546-A9CA-93995875D7DE}"/>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17" name="Group 16">
              <a:extLst>
                <a:ext uri="{FF2B5EF4-FFF2-40B4-BE49-F238E27FC236}">
                  <a16:creationId xmlns:a16="http://schemas.microsoft.com/office/drawing/2014/main" id="{20BCD9D1-5D79-433C-BC3C-69BA90AAD786}"/>
                </a:ext>
              </a:extLst>
            </p:cNvPr>
            <p:cNvGrpSpPr>
              <a:grpSpLocks noChangeAspect="1"/>
            </p:cNvGrpSpPr>
            <p:nvPr/>
          </p:nvGrpSpPr>
          <p:grpSpPr>
            <a:xfrm rot="17519230">
              <a:off x="4042780" y="1255011"/>
              <a:ext cx="351572" cy="358319"/>
              <a:chOff x="3743602" y="1647042"/>
              <a:chExt cx="340659" cy="340659"/>
            </a:xfrm>
            <a:solidFill>
              <a:srgbClr val="DD3F34"/>
            </a:solidFill>
          </p:grpSpPr>
          <p:sp>
            <p:nvSpPr>
              <p:cNvPr id="18" name="Block Arc 17">
                <a:extLst>
                  <a:ext uri="{FF2B5EF4-FFF2-40B4-BE49-F238E27FC236}">
                    <a16:creationId xmlns:a16="http://schemas.microsoft.com/office/drawing/2014/main" id="{70103C2D-04FE-48B7-BF27-511F737D74BD}"/>
                  </a:ext>
                </a:extLst>
              </p:cNvPr>
              <p:cNvSpPr/>
              <p:nvPr/>
            </p:nvSpPr>
            <p:spPr>
              <a:xfrm>
                <a:off x="3743602" y="1647042"/>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9" name="Oval 18">
                <a:extLst>
                  <a:ext uri="{FF2B5EF4-FFF2-40B4-BE49-F238E27FC236}">
                    <a16:creationId xmlns:a16="http://schemas.microsoft.com/office/drawing/2014/main" id="{6D1FDC50-5990-4F2E-9B3C-6D0AA1E2F0E4}"/>
                  </a:ext>
                </a:extLst>
              </p:cNvPr>
              <p:cNvSpPr/>
              <p:nvPr/>
            </p:nvSpPr>
            <p:spPr>
              <a:xfrm>
                <a:off x="3785097" y="1735673"/>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sp>
        <p:nvSpPr>
          <p:cNvPr id="24" name="Title 5">
            <a:extLst>
              <a:ext uri="{FF2B5EF4-FFF2-40B4-BE49-F238E27FC236}">
                <a16:creationId xmlns:a16="http://schemas.microsoft.com/office/drawing/2014/main" id="{709133C8-9B13-4994-BAAD-A05D2F055BC3}"/>
              </a:ext>
            </a:extLst>
          </p:cNvPr>
          <p:cNvSpPr>
            <a:spLocks noGrp="1"/>
          </p:cNvSpPr>
          <p:nvPr>
            <p:ph type="title"/>
          </p:nvPr>
        </p:nvSpPr>
        <p:spPr>
          <a:xfrm>
            <a:off x="628650" y="132586"/>
            <a:ext cx="7886700" cy="994172"/>
          </a:xfrm>
        </p:spPr>
        <p:txBody>
          <a:bodyPr/>
          <a:lstStyle/>
          <a:p>
            <a:r>
              <a:rPr lang="hr-HR"/>
              <a:t>University </a:t>
            </a:r>
            <a:r>
              <a:rPr lang="hr-HR" err="1"/>
              <a:t>Computing</a:t>
            </a:r>
            <a:r>
              <a:rPr lang="hr-HR"/>
              <a:t> Centre - SRCE</a:t>
            </a:r>
            <a:endParaRPr lang="en-GB"/>
          </a:p>
        </p:txBody>
      </p:sp>
      <p:sp>
        <p:nvSpPr>
          <p:cNvPr id="25" name="Footer Placeholder 4">
            <a:extLst>
              <a:ext uri="{FF2B5EF4-FFF2-40B4-BE49-F238E27FC236}">
                <a16:creationId xmlns:a16="http://schemas.microsoft.com/office/drawing/2014/main" id="{F25E2021-05B7-4AD6-9B9C-87B173320324}"/>
              </a:ext>
            </a:extLst>
          </p:cNvPr>
          <p:cNvSpPr txBox="1">
            <a:spLocks/>
          </p:cNvSpPr>
          <p:nvPr/>
        </p:nvSpPr>
        <p:spPr>
          <a:xfrm>
            <a:off x="2182093" y="4774620"/>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OPERAS </a:t>
            </a:r>
            <a:r>
              <a:rPr lang="hr-HR" err="1"/>
              <a:t>Conference</a:t>
            </a:r>
            <a:r>
              <a:rPr lang="hr-HR"/>
              <a:t> 2024</a:t>
            </a:r>
          </a:p>
        </p:txBody>
      </p:sp>
      <p:sp>
        <p:nvSpPr>
          <p:cNvPr id="26" name="Date Placeholder 3">
            <a:extLst>
              <a:ext uri="{FF2B5EF4-FFF2-40B4-BE49-F238E27FC236}">
                <a16:creationId xmlns:a16="http://schemas.microsoft.com/office/drawing/2014/main" id="{3A0AF5AC-17BD-4AB8-A938-7E8A31E16A60}"/>
              </a:ext>
            </a:extLst>
          </p:cNvPr>
          <p:cNvSpPr txBox="1">
            <a:spLocks/>
          </p:cNvSpPr>
          <p:nvPr/>
        </p:nvSpPr>
        <p:spPr>
          <a:xfrm>
            <a:off x="7683719" y="4762007"/>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24</a:t>
            </a:r>
            <a:r>
              <a:rPr lang="hr-HR" baseline="30000"/>
              <a:t>th</a:t>
            </a:r>
            <a:r>
              <a:rPr lang="hr-HR"/>
              <a:t> April 2024</a:t>
            </a:r>
          </a:p>
        </p:txBody>
      </p:sp>
    </p:spTree>
    <p:extLst>
      <p:ext uri="{BB962C8B-B14F-4D97-AF65-F5344CB8AC3E}">
        <p14:creationId xmlns:p14="http://schemas.microsoft.com/office/powerpoint/2010/main" val="22603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44EF-D191-4B39-861B-EBB24F4725CF}"/>
              </a:ext>
            </a:extLst>
          </p:cNvPr>
          <p:cNvSpPr>
            <a:spLocks noGrp="1"/>
          </p:cNvSpPr>
          <p:nvPr>
            <p:ph type="title"/>
          </p:nvPr>
        </p:nvSpPr>
        <p:spPr>
          <a:xfrm>
            <a:off x="628649" y="138056"/>
            <a:ext cx="7886700" cy="994172"/>
          </a:xfrm>
        </p:spPr>
        <p:txBody>
          <a:bodyPr/>
          <a:lstStyle/>
          <a:p>
            <a:r>
              <a:rPr lang="hr-HR" sz="2400"/>
              <a:t>Service </a:t>
            </a:r>
            <a:r>
              <a:rPr lang="hr-HR" sz="2400" err="1"/>
              <a:t>Catalogue</a:t>
            </a:r>
            <a:endParaRPr lang="en-GB"/>
          </a:p>
        </p:txBody>
      </p:sp>
      <p:pic>
        <p:nvPicPr>
          <p:cNvPr id="8" name="Picture 7">
            <a:extLst>
              <a:ext uri="{FF2B5EF4-FFF2-40B4-BE49-F238E27FC236}">
                <a16:creationId xmlns:a16="http://schemas.microsoft.com/office/drawing/2014/main" id="{AC4F766E-937E-4D37-A036-427EFDE063C9}"/>
              </a:ext>
            </a:extLst>
          </p:cNvPr>
          <p:cNvPicPr>
            <a:picLocks noChangeAspect="1"/>
          </p:cNvPicPr>
          <p:nvPr/>
        </p:nvPicPr>
        <p:blipFill>
          <a:blip r:embed="rId2"/>
          <a:stretch>
            <a:fillRect/>
          </a:stretch>
        </p:blipFill>
        <p:spPr>
          <a:xfrm>
            <a:off x="714601" y="1369219"/>
            <a:ext cx="7714797" cy="2991118"/>
          </a:xfrm>
          <a:prstGeom prst="rect">
            <a:avLst/>
          </a:prstGeom>
        </p:spPr>
      </p:pic>
      <p:grpSp>
        <p:nvGrpSpPr>
          <p:cNvPr id="12" name="Group 11">
            <a:extLst>
              <a:ext uri="{FF2B5EF4-FFF2-40B4-BE49-F238E27FC236}">
                <a16:creationId xmlns:a16="http://schemas.microsoft.com/office/drawing/2014/main" id="{55B376A0-C1F1-4DA9-8A6E-DAE7A72254DD}"/>
              </a:ext>
            </a:extLst>
          </p:cNvPr>
          <p:cNvGrpSpPr/>
          <p:nvPr/>
        </p:nvGrpSpPr>
        <p:grpSpPr>
          <a:xfrm rot="17519230" flipH="1" flipV="1">
            <a:off x="8259069" y="4231887"/>
            <a:ext cx="340659" cy="340659"/>
            <a:chOff x="3609787" y="1688350"/>
            <a:chExt cx="340659" cy="340659"/>
          </a:xfrm>
        </p:grpSpPr>
        <p:sp>
          <p:nvSpPr>
            <p:cNvPr id="13" name="Block Arc 12">
              <a:extLst>
                <a:ext uri="{FF2B5EF4-FFF2-40B4-BE49-F238E27FC236}">
                  <a16:creationId xmlns:a16="http://schemas.microsoft.com/office/drawing/2014/main" id="{D78025E8-C85A-4CC9-A202-F3ECBBE999DF}"/>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a:extLst>
                <a:ext uri="{FF2B5EF4-FFF2-40B4-BE49-F238E27FC236}">
                  <a16:creationId xmlns:a16="http://schemas.microsoft.com/office/drawing/2014/main" id="{920B59B1-BB43-4B66-BCDF-6B2B0ADEC563}"/>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ooter Placeholder 4">
            <a:extLst>
              <a:ext uri="{FF2B5EF4-FFF2-40B4-BE49-F238E27FC236}">
                <a16:creationId xmlns:a16="http://schemas.microsoft.com/office/drawing/2014/main" id="{F25E2021-05B7-4AD6-9B9C-87B173320324}"/>
              </a:ext>
            </a:extLst>
          </p:cNvPr>
          <p:cNvSpPr>
            <a:spLocks noGrp="1"/>
          </p:cNvSpPr>
          <p:nvPr>
            <p:ph type="ftr" sz="quarter" idx="11"/>
          </p:nvPr>
        </p:nvSpPr>
        <p:spPr>
          <a:xfrm>
            <a:off x="2048611" y="4767263"/>
            <a:ext cx="5120051" cy="274637"/>
          </a:xfrm>
        </p:spPr>
        <p:txBody>
          <a:bodyPr/>
          <a:lstStyle/>
          <a:p>
            <a:r>
              <a:rPr lang="hr-HR"/>
              <a:t>OPERAS </a:t>
            </a:r>
            <a:r>
              <a:rPr lang="hr-HR" err="1"/>
              <a:t>Conference</a:t>
            </a:r>
            <a:r>
              <a:rPr lang="hr-HR"/>
              <a:t> 2024</a:t>
            </a:r>
          </a:p>
        </p:txBody>
      </p:sp>
      <p:sp>
        <p:nvSpPr>
          <p:cNvPr id="9" name="Date Placeholder 3">
            <a:extLst>
              <a:ext uri="{FF2B5EF4-FFF2-40B4-BE49-F238E27FC236}">
                <a16:creationId xmlns:a16="http://schemas.microsoft.com/office/drawing/2014/main" id="{3A0AF5AC-17BD-4AB8-A938-7E8A31E16A60}"/>
              </a:ext>
            </a:extLst>
          </p:cNvPr>
          <p:cNvSpPr>
            <a:spLocks noGrp="1"/>
          </p:cNvSpPr>
          <p:nvPr>
            <p:ph type="dt" sz="half" idx="10"/>
          </p:nvPr>
        </p:nvSpPr>
        <p:spPr>
          <a:xfrm>
            <a:off x="7562850" y="4767263"/>
            <a:ext cx="1296770" cy="274637"/>
          </a:xfrm>
        </p:spPr>
        <p:txBody>
          <a:bodyPr/>
          <a:lstStyle/>
          <a:p>
            <a:r>
              <a:rPr lang="hr-HR"/>
              <a:t>24</a:t>
            </a:r>
            <a:r>
              <a:rPr lang="hr-HR" baseline="30000"/>
              <a:t>th</a:t>
            </a:r>
            <a:r>
              <a:rPr lang="hr-HR"/>
              <a:t> April 2024</a:t>
            </a:r>
          </a:p>
        </p:txBody>
      </p:sp>
    </p:spTree>
    <p:extLst>
      <p:ext uri="{BB962C8B-B14F-4D97-AF65-F5344CB8AC3E}">
        <p14:creationId xmlns:p14="http://schemas.microsoft.com/office/powerpoint/2010/main" val="367514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rtial Circle 37">
            <a:extLst>
              <a:ext uri="{FF2B5EF4-FFF2-40B4-BE49-F238E27FC236}">
                <a16:creationId xmlns:a16="http://schemas.microsoft.com/office/drawing/2014/main" id="{8B2E8372-3565-4FD9-9531-15505CDAC07C}"/>
              </a:ext>
            </a:extLst>
          </p:cNvPr>
          <p:cNvSpPr/>
          <p:nvPr/>
        </p:nvSpPr>
        <p:spPr>
          <a:xfrm rot="17740548">
            <a:off x="2969215" y="479595"/>
            <a:ext cx="3872244" cy="3781893"/>
          </a:xfrm>
          <a:prstGeom prst="pie">
            <a:avLst>
              <a:gd name="adj1" fmla="val 5416036"/>
              <a:gd name="adj2" fmla="val 10719704"/>
            </a:avLst>
          </a:prstGeom>
          <a:solidFill>
            <a:srgbClr val="F0C6C9"/>
          </a:solidFill>
          <a:ln w="28575">
            <a:solidFill>
              <a:srgbClr val="DA2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Naslov 1"/>
          <p:cNvSpPr>
            <a:spLocks noGrp="1"/>
          </p:cNvSpPr>
          <p:nvPr>
            <p:ph type="title"/>
          </p:nvPr>
        </p:nvSpPr>
        <p:spPr/>
        <p:txBody>
          <a:bodyPr/>
          <a:lstStyle/>
          <a:p>
            <a:pPr algn="l"/>
            <a:r>
              <a:rPr lang="pl-PL"/>
              <a:t>Support for Open Science</a:t>
            </a:r>
            <a:br>
              <a:rPr lang="en-GB"/>
            </a:br>
            <a:endParaRPr lang="hr-H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sp>
        <p:nvSpPr>
          <p:cNvPr id="6" name="Partial Circle 19">
            <a:extLst>
              <a:ext uri="{FF2B5EF4-FFF2-40B4-BE49-F238E27FC236}">
                <a16:creationId xmlns:a16="http://schemas.microsoft.com/office/drawing/2014/main" id="{2E265C80-18C0-4889-A9E5-54BA52FD98BE}"/>
              </a:ext>
            </a:extLst>
          </p:cNvPr>
          <p:cNvSpPr>
            <a:spLocks noChangeAspect="1"/>
          </p:cNvSpPr>
          <p:nvPr/>
        </p:nvSpPr>
        <p:spPr>
          <a:xfrm rot="7023966">
            <a:off x="3007180" y="503732"/>
            <a:ext cx="3751087" cy="3795041"/>
          </a:xfrm>
          <a:prstGeom prst="pie">
            <a:avLst>
              <a:gd name="adj1" fmla="val 757294"/>
              <a:gd name="adj2" fmla="val 15009343"/>
            </a:avLst>
          </a:prstGeom>
          <a:solidFill>
            <a:srgbClr val="F5D9B2"/>
          </a:solidFill>
          <a:ln w="28575">
            <a:solidFill>
              <a:srgbClr val="F9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23">
            <a:extLst>
              <a:ext uri="{FF2B5EF4-FFF2-40B4-BE49-F238E27FC236}">
                <a16:creationId xmlns:a16="http://schemas.microsoft.com/office/drawing/2014/main" id="{6C17B648-4F91-4919-8A20-700AFD101ACA}"/>
              </a:ext>
            </a:extLst>
          </p:cNvPr>
          <p:cNvSpPr/>
          <p:nvPr/>
        </p:nvSpPr>
        <p:spPr>
          <a:xfrm>
            <a:off x="1522694" y="1824339"/>
            <a:ext cx="1624614" cy="721277"/>
          </a:xfrm>
          <a:prstGeom prst="rect">
            <a:avLst/>
          </a:prstGeom>
          <a:solidFill>
            <a:srgbClr val="F5D9B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spcAft>
                <a:spcPts val="600"/>
              </a:spcAft>
            </a:pPr>
            <a:r>
              <a:rPr lang="hr-HR" sz="800" b="1">
                <a:solidFill>
                  <a:srgbClr val="172B4D"/>
                </a:solidFill>
                <a:latin typeface="Arial"/>
                <a:cs typeface="Arial"/>
              </a:rPr>
              <a:t>DATA, REPOSITORY AND OPEN SCIENCE</a:t>
            </a:r>
            <a:endParaRPr lang="hr-HR" sz="900" b="1">
              <a:solidFill>
                <a:srgbClr val="172B4D"/>
              </a:solidFill>
              <a:latin typeface="Arial"/>
              <a:cs typeface="Arial"/>
            </a:endParaRPr>
          </a:p>
          <a:p>
            <a:pPr marL="128270" indent="-128270" algn="ctr"/>
            <a:r>
              <a:rPr lang="hr-HR" sz="800">
                <a:solidFill>
                  <a:srgbClr val="172B4D"/>
                </a:solidFill>
                <a:latin typeface="Arial"/>
                <a:cs typeface="Arial"/>
              </a:rPr>
              <a:t>Dabar </a:t>
            </a:r>
            <a:r>
              <a:rPr lang="hr-HR" sz="1000">
                <a:solidFill>
                  <a:srgbClr val="172B4D"/>
                </a:solidFill>
                <a:latin typeface="Arial"/>
                <a:cs typeface="Arial"/>
              </a:rPr>
              <a:t>I</a:t>
            </a:r>
            <a:r>
              <a:rPr lang="hr-HR" sz="800">
                <a:solidFill>
                  <a:srgbClr val="172B4D"/>
                </a:solidFill>
                <a:latin typeface="Arial"/>
                <a:cs typeface="Arial"/>
              </a:rPr>
              <a:t> Hrčak </a:t>
            </a:r>
            <a:r>
              <a:rPr lang="hr-HR" sz="1000">
                <a:solidFill>
                  <a:srgbClr val="172B4D"/>
                </a:solidFill>
                <a:latin typeface="Arial"/>
                <a:cs typeface="Arial"/>
              </a:rPr>
              <a:t>I</a:t>
            </a:r>
            <a:r>
              <a:rPr lang="hr-HR" sz="800">
                <a:solidFill>
                  <a:srgbClr val="172B4D"/>
                </a:solidFill>
                <a:latin typeface="Arial"/>
                <a:cs typeface="Arial"/>
              </a:rPr>
              <a:t> Puh</a:t>
            </a:r>
          </a:p>
          <a:p>
            <a:pPr marL="128270" indent="-128270" algn="ctr"/>
            <a:r>
              <a:rPr lang="hr-HR" sz="800" err="1">
                <a:solidFill>
                  <a:srgbClr val="172B4D"/>
                </a:solidFill>
                <a:latin typeface="Arial"/>
                <a:cs typeface="Arial"/>
              </a:rPr>
              <a:t>Support</a:t>
            </a:r>
            <a:r>
              <a:rPr lang="hr-HR" sz="800">
                <a:solidFill>
                  <a:srgbClr val="172B4D"/>
                </a:solidFill>
                <a:latin typeface="Arial"/>
                <a:cs typeface="Arial"/>
              </a:rPr>
              <a:t> to Open Science</a:t>
            </a:r>
            <a:endParaRPr lang="en-US" sz="800">
              <a:solidFill>
                <a:srgbClr val="172B4D"/>
              </a:solidFill>
              <a:latin typeface="Arial"/>
              <a:cs typeface="Arial"/>
            </a:endParaRPr>
          </a:p>
        </p:txBody>
      </p:sp>
      <p:cxnSp>
        <p:nvCxnSpPr>
          <p:cNvPr id="8" name="Straight Connector 26">
            <a:extLst>
              <a:ext uri="{FF2B5EF4-FFF2-40B4-BE49-F238E27FC236}">
                <a16:creationId xmlns:a16="http://schemas.microsoft.com/office/drawing/2014/main" id="{9392AEE0-D2B5-4B7F-AF88-A734CB1A70ED}"/>
              </a:ext>
            </a:extLst>
          </p:cNvPr>
          <p:cNvCxnSpPr>
            <a:cxnSpLocks/>
          </p:cNvCxnSpPr>
          <p:nvPr/>
        </p:nvCxnSpPr>
        <p:spPr>
          <a:xfrm flipH="1">
            <a:off x="1536696" y="1824339"/>
            <a:ext cx="1585147" cy="0"/>
          </a:xfrm>
          <a:prstGeom prst="line">
            <a:avLst/>
          </a:prstGeom>
          <a:ln w="28575">
            <a:solidFill>
              <a:srgbClr val="F9A61A"/>
            </a:solidFill>
          </a:ln>
        </p:spPr>
        <p:style>
          <a:lnRef idx="1">
            <a:schemeClr val="accent1"/>
          </a:lnRef>
          <a:fillRef idx="0">
            <a:schemeClr val="accent1"/>
          </a:fillRef>
          <a:effectRef idx="0">
            <a:schemeClr val="accent1"/>
          </a:effectRef>
          <a:fontRef idx="minor">
            <a:schemeClr val="tx1"/>
          </a:fontRef>
        </p:style>
      </p:cxnSp>
      <p:cxnSp>
        <p:nvCxnSpPr>
          <p:cNvPr id="9" name="Straight Connector 27">
            <a:extLst>
              <a:ext uri="{FF2B5EF4-FFF2-40B4-BE49-F238E27FC236}">
                <a16:creationId xmlns:a16="http://schemas.microsoft.com/office/drawing/2014/main" id="{865680FC-E1E9-4EAB-B41D-F5C2109946F8}"/>
              </a:ext>
            </a:extLst>
          </p:cNvPr>
          <p:cNvCxnSpPr>
            <a:cxnSpLocks noChangeAspect="1"/>
          </p:cNvCxnSpPr>
          <p:nvPr/>
        </p:nvCxnSpPr>
        <p:spPr>
          <a:xfrm flipH="1">
            <a:off x="1573493" y="2540515"/>
            <a:ext cx="1585148" cy="0"/>
          </a:xfrm>
          <a:prstGeom prst="line">
            <a:avLst/>
          </a:prstGeom>
          <a:ln w="28575">
            <a:solidFill>
              <a:srgbClr val="F9A61A"/>
            </a:solidFill>
          </a:ln>
        </p:spPr>
        <p:style>
          <a:lnRef idx="1">
            <a:schemeClr val="accent1"/>
          </a:lnRef>
          <a:fillRef idx="0">
            <a:schemeClr val="accent1"/>
          </a:fillRef>
          <a:effectRef idx="0">
            <a:schemeClr val="accent1"/>
          </a:effectRef>
          <a:fontRef idx="minor">
            <a:schemeClr val="tx1"/>
          </a:fontRef>
        </p:style>
      </p:cxnSp>
      <p:pic>
        <p:nvPicPr>
          <p:cNvPr id="10" name="Picture 35">
            <a:extLst>
              <a:ext uri="{FF2B5EF4-FFF2-40B4-BE49-F238E27FC236}">
                <a16:creationId xmlns:a16="http://schemas.microsoft.com/office/drawing/2014/main" id="{C27BF1A2-5365-4614-A928-CB4953217E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028" y="2631067"/>
            <a:ext cx="833948" cy="463957"/>
          </a:xfrm>
          <a:prstGeom prst="rect">
            <a:avLst/>
          </a:prstGeom>
          <a:ln>
            <a:noFill/>
          </a:ln>
          <a:effectLst>
            <a:outerShdw blurRad="50800" dist="38100" dir="5400000" algn="t" rotWithShape="0">
              <a:prstClr val="black">
                <a:alpha val="40000"/>
              </a:prstClr>
            </a:outerShdw>
          </a:effectLst>
        </p:spPr>
      </p:pic>
      <p:pic>
        <p:nvPicPr>
          <p:cNvPr id="11" name="Picture 29">
            <a:extLst>
              <a:ext uri="{FF2B5EF4-FFF2-40B4-BE49-F238E27FC236}">
                <a16:creationId xmlns:a16="http://schemas.microsoft.com/office/drawing/2014/main" id="{C37148C6-247D-4B00-8875-A1CA7CFF1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750" y="3570288"/>
            <a:ext cx="1086588" cy="1167993"/>
          </a:xfrm>
          <a:prstGeom prst="rect">
            <a:avLst/>
          </a:prstGeom>
          <a:ln>
            <a:noFill/>
          </a:ln>
          <a:effectLst>
            <a:outerShdw blurRad="50800" dist="38100" dir="5400000" algn="t" rotWithShape="0">
              <a:prstClr val="black">
                <a:alpha val="40000"/>
              </a:prstClr>
            </a:outerShdw>
          </a:effectLst>
        </p:spPr>
      </p:pic>
      <p:pic>
        <p:nvPicPr>
          <p:cNvPr id="12" name="Picture 2" descr="hrcak mascot">
            <a:extLst>
              <a:ext uri="{FF2B5EF4-FFF2-40B4-BE49-F238E27FC236}">
                <a16:creationId xmlns:a16="http://schemas.microsoft.com/office/drawing/2014/main" id="{BD594D29-CE87-40A2-9C30-75410ADDCF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122" y="3180521"/>
            <a:ext cx="1133364" cy="36594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38">
            <a:extLst>
              <a:ext uri="{FF2B5EF4-FFF2-40B4-BE49-F238E27FC236}">
                <a16:creationId xmlns:a16="http://schemas.microsoft.com/office/drawing/2014/main" id="{758C364F-C5B8-482C-90E1-6FCB31FD4D27}"/>
              </a:ext>
            </a:extLst>
          </p:cNvPr>
          <p:cNvSpPr/>
          <p:nvPr/>
        </p:nvSpPr>
        <p:spPr>
          <a:xfrm>
            <a:off x="5750167" y="3229200"/>
            <a:ext cx="2394704" cy="844743"/>
          </a:xfrm>
          <a:prstGeom prst="rect">
            <a:avLst/>
          </a:prstGeom>
          <a:solidFill>
            <a:srgbClr val="F0C6C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r>
              <a:rPr lang="hr-HR" sz="800" b="1">
                <a:solidFill>
                  <a:srgbClr val="172B4D"/>
                </a:solidFill>
                <a:latin typeface="Arial"/>
                <a:cs typeface="Arial"/>
              </a:rPr>
              <a:t>ADVACED COMPUTING</a:t>
            </a:r>
            <a:endParaRPr lang="hr-HR" sz="900" b="1">
              <a:solidFill>
                <a:srgbClr val="172B4D"/>
              </a:solidFill>
              <a:latin typeface="Arial"/>
              <a:cs typeface="Arial"/>
            </a:endParaRPr>
          </a:p>
          <a:p>
            <a:pPr marL="128270" indent="-128270" algn="ctr">
              <a:spcAft>
                <a:spcPts val="600"/>
              </a:spcAft>
            </a:pPr>
            <a:r>
              <a:rPr lang="hr-HR" sz="800" err="1">
                <a:solidFill>
                  <a:srgbClr val="172B4D"/>
                </a:solidFill>
                <a:latin typeface="Arial"/>
                <a:cs typeface="Arial"/>
              </a:rPr>
              <a:t>Supercomputer</a:t>
            </a:r>
            <a:r>
              <a:rPr lang="hr-HR" sz="800">
                <a:solidFill>
                  <a:srgbClr val="172B4D"/>
                </a:solidFill>
                <a:latin typeface="Arial"/>
                <a:cs typeface="Arial"/>
              </a:rPr>
              <a:t> Supek </a:t>
            </a:r>
            <a:r>
              <a:rPr lang="hr-HR" sz="1000">
                <a:solidFill>
                  <a:srgbClr val="172B4D"/>
                </a:solidFill>
                <a:latin typeface="Arial"/>
                <a:cs typeface="Arial"/>
              </a:rPr>
              <a:t>I</a:t>
            </a:r>
            <a:r>
              <a:rPr lang="hr-HR" sz="800">
                <a:solidFill>
                  <a:srgbClr val="172B4D"/>
                </a:solidFill>
                <a:latin typeface="Arial"/>
                <a:cs typeface="Arial"/>
              </a:rPr>
              <a:t> </a:t>
            </a:r>
            <a:r>
              <a:rPr lang="hr-HR" sz="800" err="1">
                <a:solidFill>
                  <a:srgbClr val="172B4D"/>
                </a:solidFill>
                <a:latin typeface="Arial"/>
                <a:cs typeface="Arial"/>
              </a:rPr>
              <a:t>resource</a:t>
            </a:r>
            <a:r>
              <a:rPr lang="hr-HR" sz="800">
                <a:solidFill>
                  <a:srgbClr val="172B4D"/>
                </a:solidFill>
                <a:latin typeface="Arial"/>
                <a:cs typeface="Arial"/>
              </a:rPr>
              <a:t> Vrančić</a:t>
            </a:r>
          </a:p>
          <a:p>
            <a:pPr marL="128270" indent="-128270" algn="ctr">
              <a:spcAft>
                <a:spcPts val="600"/>
              </a:spcAft>
            </a:pPr>
            <a:r>
              <a:rPr lang="en-GB" sz="800" b="1">
                <a:solidFill>
                  <a:srgbClr val="172B4D"/>
                </a:solidFill>
                <a:cs typeface="Arial"/>
              </a:rPr>
              <a:t>ACQUIRING HPC COMPETENCE AND CONSULTING</a:t>
            </a:r>
            <a:br>
              <a:rPr lang="hr-HR" sz="800">
                <a:solidFill>
                  <a:srgbClr val="172B4D"/>
                </a:solidFill>
                <a:latin typeface="Arial"/>
                <a:cs typeface="Arial"/>
              </a:rPr>
            </a:br>
            <a:r>
              <a:rPr lang="hr-HR" sz="800">
                <a:solidFill>
                  <a:srgbClr val="172B4D"/>
                </a:solidFill>
                <a:cs typeface="Arial"/>
              </a:rPr>
              <a:t>Croatian </a:t>
            </a:r>
            <a:r>
              <a:rPr lang="hr-HR" sz="800" err="1">
                <a:solidFill>
                  <a:srgbClr val="172B4D"/>
                </a:solidFill>
                <a:cs typeface="Arial"/>
              </a:rPr>
              <a:t>Competence</a:t>
            </a:r>
            <a:r>
              <a:rPr lang="hr-HR" sz="800">
                <a:solidFill>
                  <a:srgbClr val="172B4D"/>
                </a:solidFill>
                <a:cs typeface="Arial"/>
              </a:rPr>
              <a:t> </a:t>
            </a:r>
            <a:r>
              <a:rPr lang="hr-HR" sz="800" err="1">
                <a:solidFill>
                  <a:srgbClr val="172B4D"/>
                </a:solidFill>
                <a:cs typeface="Arial"/>
              </a:rPr>
              <a:t>Center</a:t>
            </a:r>
            <a:r>
              <a:rPr lang="hr-HR" sz="800">
                <a:solidFill>
                  <a:srgbClr val="172B4D"/>
                </a:solidFill>
                <a:cs typeface="Arial"/>
              </a:rPr>
              <a:t> for HPC</a:t>
            </a:r>
            <a:endParaRPr lang="hr-HR" sz="800">
              <a:solidFill>
                <a:srgbClr val="172B4D"/>
              </a:solidFill>
              <a:latin typeface="Arial"/>
              <a:cs typeface="Arial"/>
            </a:endParaRPr>
          </a:p>
        </p:txBody>
      </p:sp>
      <p:cxnSp>
        <p:nvCxnSpPr>
          <p:cNvPr id="14" name="Straight Connector 40">
            <a:extLst>
              <a:ext uri="{FF2B5EF4-FFF2-40B4-BE49-F238E27FC236}">
                <a16:creationId xmlns:a16="http://schemas.microsoft.com/office/drawing/2014/main" id="{F8880A94-1327-465E-A970-353125C30C67}"/>
              </a:ext>
            </a:extLst>
          </p:cNvPr>
          <p:cNvCxnSpPr>
            <a:cxnSpLocks/>
          </p:cNvCxnSpPr>
          <p:nvPr/>
        </p:nvCxnSpPr>
        <p:spPr>
          <a:xfrm>
            <a:off x="6475362" y="3229200"/>
            <a:ext cx="1681112" cy="0"/>
          </a:xfrm>
          <a:prstGeom prst="line">
            <a:avLst/>
          </a:prstGeom>
          <a:ln w="28575">
            <a:solidFill>
              <a:srgbClr val="DA2934"/>
            </a:solidFill>
          </a:ln>
        </p:spPr>
        <p:style>
          <a:lnRef idx="1">
            <a:schemeClr val="accent1"/>
          </a:lnRef>
          <a:fillRef idx="0">
            <a:schemeClr val="accent1"/>
          </a:fillRef>
          <a:effectRef idx="0">
            <a:schemeClr val="accent1"/>
          </a:effectRef>
          <a:fontRef idx="minor">
            <a:schemeClr val="tx1"/>
          </a:fontRef>
        </p:style>
      </p:cxnSp>
      <p:cxnSp>
        <p:nvCxnSpPr>
          <p:cNvPr id="15" name="Straight Connector 41">
            <a:extLst>
              <a:ext uri="{FF2B5EF4-FFF2-40B4-BE49-F238E27FC236}">
                <a16:creationId xmlns:a16="http://schemas.microsoft.com/office/drawing/2014/main" id="{B8B313B3-1924-40A2-90D3-F969E88619FF}"/>
              </a:ext>
            </a:extLst>
          </p:cNvPr>
          <p:cNvCxnSpPr>
            <a:cxnSpLocks/>
          </p:cNvCxnSpPr>
          <p:nvPr/>
        </p:nvCxnSpPr>
        <p:spPr>
          <a:xfrm>
            <a:off x="5603421" y="4059429"/>
            <a:ext cx="2553053" cy="0"/>
          </a:xfrm>
          <a:prstGeom prst="line">
            <a:avLst/>
          </a:prstGeom>
          <a:ln w="28575">
            <a:solidFill>
              <a:srgbClr val="DA2934"/>
            </a:solidFill>
          </a:ln>
        </p:spPr>
        <p:style>
          <a:lnRef idx="1">
            <a:schemeClr val="accent1"/>
          </a:lnRef>
          <a:fillRef idx="0">
            <a:schemeClr val="accent1"/>
          </a:fillRef>
          <a:effectRef idx="0">
            <a:schemeClr val="accent1"/>
          </a:effectRef>
          <a:fontRef idx="minor">
            <a:schemeClr val="tx1"/>
          </a:fontRef>
        </p:style>
      </p:cxnSp>
      <p:grpSp>
        <p:nvGrpSpPr>
          <p:cNvPr id="16" name="Group 24">
            <a:extLst>
              <a:ext uri="{FF2B5EF4-FFF2-40B4-BE49-F238E27FC236}">
                <a16:creationId xmlns:a16="http://schemas.microsoft.com/office/drawing/2014/main" id="{471C9595-8910-44B7-97C9-5F3D8FF32E58}"/>
              </a:ext>
            </a:extLst>
          </p:cNvPr>
          <p:cNvGrpSpPr>
            <a:grpSpLocks noChangeAspect="1"/>
          </p:cNvGrpSpPr>
          <p:nvPr/>
        </p:nvGrpSpPr>
        <p:grpSpPr>
          <a:xfrm>
            <a:off x="3276077" y="758420"/>
            <a:ext cx="3208603" cy="3210905"/>
            <a:chOff x="2433484" y="511029"/>
            <a:chExt cx="4118487" cy="4121441"/>
          </a:xfrm>
        </p:grpSpPr>
        <p:pic>
          <p:nvPicPr>
            <p:cNvPr id="17" name="Picture 5">
              <a:extLst>
                <a:ext uri="{FF2B5EF4-FFF2-40B4-BE49-F238E27FC236}">
                  <a16:creationId xmlns:a16="http://schemas.microsoft.com/office/drawing/2014/main" id="{7F17FD0E-FD9F-4704-B74C-4E1EA9A89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3484" y="511029"/>
              <a:ext cx="4118487" cy="4121441"/>
            </a:xfrm>
            <a:prstGeom prst="rect">
              <a:avLst/>
            </a:prstGeom>
          </p:spPr>
        </p:pic>
        <p:sp>
          <p:nvSpPr>
            <p:cNvPr id="18" name="Oval 37">
              <a:extLst>
                <a:ext uri="{FF2B5EF4-FFF2-40B4-BE49-F238E27FC236}">
                  <a16:creationId xmlns:a16="http://schemas.microsoft.com/office/drawing/2014/main" id="{28C83E3C-C563-4FB8-A77C-5AB13A838A30}"/>
                </a:ext>
              </a:extLst>
            </p:cNvPr>
            <p:cNvSpPr/>
            <p:nvPr/>
          </p:nvSpPr>
          <p:spPr>
            <a:xfrm flipH="1">
              <a:off x="3494677" y="1562334"/>
              <a:ext cx="1996101" cy="206876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Research</a:t>
              </a:r>
            </a:p>
            <a:p>
              <a:pPr algn="ctr"/>
              <a:r>
                <a:rPr lang="hr-H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a:t>
              </a:r>
            </a:p>
            <a:p>
              <a:pPr algn="ctr"/>
              <a:r>
                <a:rPr lang="hr-HR" sz="14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Lifecycle</a:t>
              </a:r>
              <a:endParaRPr lang="hr-H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9" name="Rectangle 39">
            <a:extLst>
              <a:ext uri="{FF2B5EF4-FFF2-40B4-BE49-F238E27FC236}">
                <a16:creationId xmlns:a16="http://schemas.microsoft.com/office/drawing/2014/main" id="{51FA55F1-3355-41AD-B13C-529A37D2F9D5}"/>
              </a:ext>
            </a:extLst>
          </p:cNvPr>
          <p:cNvSpPr/>
          <p:nvPr/>
        </p:nvSpPr>
        <p:spPr>
          <a:xfrm>
            <a:off x="1215838" y="4321818"/>
            <a:ext cx="7117977" cy="345275"/>
          </a:xfrm>
          <a:prstGeom prst="rect">
            <a:avLst/>
          </a:prstGeom>
          <a:solidFill>
            <a:schemeClr val="bg1"/>
          </a:solidFill>
          <a:ln w="28575">
            <a:solidFill>
              <a:srgbClr val="46C1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r>
              <a:rPr lang="en-GB">
                <a:solidFill>
                  <a:srgbClr val="172B4D"/>
                </a:solidFill>
                <a:cs typeface="Arial"/>
              </a:rPr>
              <a:t>Education and provision of specialized support in the use of digital resources and services</a:t>
            </a:r>
            <a:endParaRPr lang="en-US">
              <a:solidFill>
                <a:srgbClr val="172B4D"/>
              </a:solidFill>
              <a:latin typeface="Arial"/>
              <a:cs typeface="Arial"/>
            </a:endParaRPr>
          </a:p>
        </p:txBody>
      </p:sp>
      <p:grpSp>
        <p:nvGrpSpPr>
          <p:cNvPr id="20" name="Group 30">
            <a:extLst>
              <a:ext uri="{FF2B5EF4-FFF2-40B4-BE49-F238E27FC236}">
                <a16:creationId xmlns:a16="http://schemas.microsoft.com/office/drawing/2014/main" id="{AD74A973-789B-472F-9557-56A5319B4C77}"/>
              </a:ext>
            </a:extLst>
          </p:cNvPr>
          <p:cNvGrpSpPr/>
          <p:nvPr/>
        </p:nvGrpSpPr>
        <p:grpSpPr>
          <a:xfrm>
            <a:off x="7335489" y="2413038"/>
            <a:ext cx="807659" cy="807659"/>
            <a:chOff x="6935934" y="2504007"/>
            <a:chExt cx="807659" cy="807659"/>
          </a:xfrm>
        </p:grpSpPr>
        <p:pic>
          <p:nvPicPr>
            <p:cNvPr id="21" name="Picture 1">
              <a:extLst>
                <a:ext uri="{FF2B5EF4-FFF2-40B4-BE49-F238E27FC236}">
                  <a16:creationId xmlns:a16="http://schemas.microsoft.com/office/drawing/2014/main" id="{1CB745D1-FADB-5354-50B6-C00E6A51A82E}"/>
                </a:ext>
              </a:extLst>
            </p:cNvPr>
            <p:cNvPicPr>
              <a:picLocks noChangeAspect="1"/>
            </p:cNvPicPr>
            <p:nvPr/>
          </p:nvPicPr>
          <p:blipFill rotWithShape="1">
            <a:blip r:embed="rId6" cstate="print">
              <a:alphaModFix amt="70000"/>
              <a:extLst>
                <a:ext uri="{28A0092B-C50C-407E-A947-70E740481C1C}">
                  <a14:useLocalDpi xmlns:a14="http://schemas.microsoft.com/office/drawing/2010/main" val="0"/>
                </a:ext>
              </a:extLst>
            </a:blip>
            <a:srcRect l="16604" r="16604"/>
            <a:stretch/>
          </p:blipFill>
          <p:spPr>
            <a:xfrm>
              <a:off x="6935934" y="2504007"/>
              <a:ext cx="807659" cy="807659"/>
            </a:xfrm>
            <a:prstGeom prst="ellipse">
              <a:avLst/>
            </a:prstGeom>
            <a:ln w="28575">
              <a:solidFill>
                <a:srgbClr val="DA2934"/>
              </a:solidFill>
            </a:ln>
          </p:spPr>
        </p:pic>
        <p:sp>
          <p:nvSpPr>
            <p:cNvPr id="22" name="TextBox 25">
              <a:extLst>
                <a:ext uri="{FF2B5EF4-FFF2-40B4-BE49-F238E27FC236}">
                  <a16:creationId xmlns:a16="http://schemas.microsoft.com/office/drawing/2014/main" id="{936F5D91-B5EC-4F5A-A083-43B0076EE558}"/>
                </a:ext>
              </a:extLst>
            </p:cNvPr>
            <p:cNvSpPr txBox="1"/>
            <p:nvPr/>
          </p:nvSpPr>
          <p:spPr>
            <a:xfrm>
              <a:off x="7068596" y="3050494"/>
              <a:ext cx="567784" cy="253916"/>
            </a:xfrm>
            <a:prstGeom prst="rect">
              <a:avLst/>
            </a:prstGeom>
            <a:noFill/>
          </p:spPr>
          <p:txBody>
            <a:bodyPr wrap="none" rtlCol="0">
              <a:spAutoFit/>
            </a:bodyPr>
            <a:lstStyle/>
            <a:p>
              <a:r>
                <a:rPr lang="hr-HR" sz="1050">
                  <a:solidFill>
                    <a:schemeClr val="bg1"/>
                  </a:solidFill>
                </a:rPr>
                <a:t>Supek</a:t>
              </a:r>
              <a:endParaRPr lang="en-GB" sz="1050">
                <a:solidFill>
                  <a:schemeClr val="bg1"/>
                </a:solidFill>
              </a:endParaRPr>
            </a:p>
          </p:txBody>
        </p:sp>
      </p:grpSp>
      <p:grpSp>
        <p:nvGrpSpPr>
          <p:cNvPr id="23" name="Group 13">
            <a:extLst>
              <a:ext uri="{FF2B5EF4-FFF2-40B4-BE49-F238E27FC236}">
                <a16:creationId xmlns:a16="http://schemas.microsoft.com/office/drawing/2014/main" id="{BBD559C5-D1D3-4DDA-8E8A-04C91AF34FB2}"/>
              </a:ext>
            </a:extLst>
          </p:cNvPr>
          <p:cNvGrpSpPr/>
          <p:nvPr/>
        </p:nvGrpSpPr>
        <p:grpSpPr>
          <a:xfrm>
            <a:off x="752476" y="734546"/>
            <a:ext cx="1884340" cy="771128"/>
            <a:chOff x="752476" y="734546"/>
            <a:chExt cx="1884340" cy="771128"/>
          </a:xfrm>
        </p:grpSpPr>
        <p:sp>
          <p:nvSpPr>
            <p:cNvPr id="24" name="Rectangle 45">
              <a:extLst>
                <a:ext uri="{FF2B5EF4-FFF2-40B4-BE49-F238E27FC236}">
                  <a16:creationId xmlns:a16="http://schemas.microsoft.com/office/drawing/2014/main" id="{9FF63139-EB13-4254-A210-72BD4AF8DA65}"/>
                </a:ext>
              </a:extLst>
            </p:cNvPr>
            <p:cNvSpPr/>
            <p:nvPr/>
          </p:nvSpPr>
          <p:spPr>
            <a:xfrm>
              <a:off x="752476" y="734546"/>
              <a:ext cx="1696836" cy="38315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128270" indent="-128270">
                <a:spcAft>
                  <a:spcPts val="600"/>
                </a:spcAft>
              </a:pPr>
              <a:r>
                <a:rPr lang="hr-HR" sz="800" b="1">
                  <a:solidFill>
                    <a:schemeClr val="tx1"/>
                  </a:solidFill>
                  <a:latin typeface="Arial"/>
                  <a:cs typeface="Arial"/>
                </a:rPr>
                <a:t>INFORMATION SUPPORT</a:t>
              </a:r>
              <a:endParaRPr lang="hr-HR" sz="900" b="1">
                <a:solidFill>
                  <a:schemeClr val="tx1"/>
                </a:solidFill>
                <a:latin typeface="Arial"/>
                <a:cs typeface="Arial"/>
              </a:endParaRPr>
            </a:p>
          </p:txBody>
        </p:sp>
        <p:grpSp>
          <p:nvGrpSpPr>
            <p:cNvPr id="25" name="Group 4">
              <a:extLst>
                <a:ext uri="{FF2B5EF4-FFF2-40B4-BE49-F238E27FC236}">
                  <a16:creationId xmlns:a16="http://schemas.microsoft.com/office/drawing/2014/main" id="{A8E95417-1481-4777-A366-3FFF252CCE8C}"/>
                </a:ext>
              </a:extLst>
            </p:cNvPr>
            <p:cNvGrpSpPr/>
            <p:nvPr/>
          </p:nvGrpSpPr>
          <p:grpSpPr>
            <a:xfrm>
              <a:off x="835834" y="1000095"/>
              <a:ext cx="1800982" cy="505579"/>
              <a:chOff x="835834" y="1000095"/>
              <a:chExt cx="1800982" cy="505579"/>
            </a:xfrm>
          </p:grpSpPr>
          <p:pic>
            <p:nvPicPr>
              <p:cNvPr id="26" name="Graphic 44">
                <a:extLst>
                  <a:ext uri="{FF2B5EF4-FFF2-40B4-BE49-F238E27FC236}">
                    <a16:creationId xmlns:a16="http://schemas.microsoft.com/office/drawing/2014/main" id="{73F9C5DE-A610-43BF-BDE3-0440472F4C40}"/>
                  </a:ext>
                </a:extLst>
              </p:cNvPr>
              <p:cNvPicPr>
                <a:picLocks noChangeAspect="1"/>
              </p:cNvPicPr>
              <p:nvPr/>
            </p:nvPicPr>
            <p:blipFill>
              <a:blip r:embed="rId7"/>
              <a:stretch>
                <a:fillRect/>
              </a:stretch>
            </p:blipFill>
            <p:spPr>
              <a:xfrm>
                <a:off x="847503" y="1000095"/>
                <a:ext cx="1388093" cy="416427"/>
              </a:xfrm>
              <a:prstGeom prst="rect">
                <a:avLst/>
              </a:prstGeom>
              <a:effectLst/>
            </p:spPr>
          </p:pic>
          <p:sp>
            <p:nvSpPr>
              <p:cNvPr id="27" name="TextBox 33">
                <a:extLst>
                  <a:ext uri="{FF2B5EF4-FFF2-40B4-BE49-F238E27FC236}">
                    <a16:creationId xmlns:a16="http://schemas.microsoft.com/office/drawing/2014/main" id="{13E621F3-F839-4FBD-84C8-183B493F8E92}"/>
                  </a:ext>
                </a:extLst>
              </p:cNvPr>
              <p:cNvSpPr txBox="1"/>
              <p:nvPr/>
            </p:nvSpPr>
            <p:spPr>
              <a:xfrm>
                <a:off x="1496333" y="1085076"/>
                <a:ext cx="1140483" cy="415498"/>
              </a:xfrm>
              <a:prstGeom prst="rect">
                <a:avLst/>
              </a:prstGeom>
              <a:solidFill>
                <a:srgbClr val="F3F3F4"/>
              </a:solidFill>
              <a:effectLst/>
            </p:spPr>
            <p:txBody>
              <a:bodyPr wrap="square">
                <a:spAutoFit/>
              </a:bodyPr>
              <a:lstStyle/>
              <a:p>
                <a:r>
                  <a:rPr lang="en-GB" sz="700"/>
                  <a:t>Croatian Research </a:t>
                </a:r>
                <a:endParaRPr lang="hr-HR" sz="700"/>
              </a:p>
              <a:p>
                <a:r>
                  <a:rPr lang="en-GB" sz="700"/>
                  <a:t>Information System</a:t>
                </a:r>
                <a:endParaRPr lang="hr-HR" sz="700"/>
              </a:p>
              <a:p>
                <a:endParaRPr lang="hr-HR" sz="700"/>
              </a:p>
            </p:txBody>
          </p:sp>
          <p:cxnSp>
            <p:nvCxnSpPr>
              <p:cNvPr id="28" name="Straight Connector 46">
                <a:extLst>
                  <a:ext uri="{FF2B5EF4-FFF2-40B4-BE49-F238E27FC236}">
                    <a16:creationId xmlns:a16="http://schemas.microsoft.com/office/drawing/2014/main" id="{07970B02-A1B8-41FE-AC75-6FFAD0E36AD5}"/>
                  </a:ext>
                </a:extLst>
              </p:cNvPr>
              <p:cNvCxnSpPr>
                <a:cxnSpLocks/>
              </p:cNvCxnSpPr>
              <p:nvPr/>
            </p:nvCxnSpPr>
            <p:spPr>
              <a:xfrm flipH="1">
                <a:off x="835834" y="1500574"/>
                <a:ext cx="1503775" cy="5100"/>
              </a:xfrm>
              <a:prstGeom prst="line">
                <a:avLst/>
              </a:prstGeom>
              <a:ln w="28575">
                <a:solidFill>
                  <a:srgbClr val="4CC0A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051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6CA77B4-D36E-4A45-8281-F599680CAC59}"/>
              </a:ext>
            </a:extLst>
          </p:cNvPr>
          <p:cNvSpPr>
            <a:spLocks noGrp="1"/>
          </p:cNvSpPr>
          <p:nvPr>
            <p:ph type="dt" sz="half" idx="10"/>
          </p:nvPr>
        </p:nvSpPr>
        <p:spPr>
          <a:xfrm>
            <a:off x="7562850" y="4767263"/>
            <a:ext cx="1296770" cy="274637"/>
          </a:xfrm>
        </p:spPr>
        <p:txBody>
          <a:bodyPr/>
          <a:lstStyle/>
          <a:p>
            <a:r>
              <a:rPr lang="hr-HR"/>
              <a:t>24</a:t>
            </a:r>
            <a:r>
              <a:rPr lang="hr-HR" baseline="30000"/>
              <a:t>th</a:t>
            </a:r>
            <a:r>
              <a:rPr lang="hr-HR"/>
              <a:t> April 2024</a:t>
            </a:r>
          </a:p>
        </p:txBody>
      </p:sp>
      <p:sp>
        <p:nvSpPr>
          <p:cNvPr id="3" name="Naslov 2"/>
          <p:cNvSpPr>
            <a:spLocks noGrp="1"/>
          </p:cNvSpPr>
          <p:nvPr>
            <p:ph type="title"/>
          </p:nvPr>
        </p:nvSpPr>
        <p:spPr/>
        <p:txBody>
          <a:bodyPr/>
          <a:lstStyle/>
          <a:p>
            <a:r>
              <a:rPr lang="en-US"/>
              <a:t>Portal of Croatian scientific and professional journals</a:t>
            </a:r>
            <a:r>
              <a:rPr lang="hr-HR"/>
              <a:t> – HRČAK</a:t>
            </a:r>
          </a:p>
        </p:txBody>
      </p:sp>
      <p:sp>
        <p:nvSpPr>
          <p:cNvPr id="18" name="Rezervirano mjesto sadržaja 2"/>
          <p:cNvSpPr>
            <a:spLocks noGrp="1"/>
          </p:cNvSpPr>
          <p:nvPr>
            <p:ph idx="1"/>
          </p:nvPr>
        </p:nvSpPr>
        <p:spPr>
          <a:xfrm>
            <a:off x="628651" y="1369219"/>
            <a:ext cx="7886700" cy="3263504"/>
          </a:xfrm>
        </p:spPr>
        <p:txBody>
          <a:bodyPr>
            <a:normAutofit lnSpcReduction="10000"/>
          </a:bodyPr>
          <a:lstStyle/>
          <a:p>
            <a:pPr marL="0" indent="0">
              <a:buNone/>
            </a:pPr>
            <a:endParaRPr lang="hr-HR"/>
          </a:p>
          <a:p>
            <a:pPr marL="0" indent="0">
              <a:buNone/>
            </a:pPr>
            <a:endParaRPr lang="hr-HR"/>
          </a:p>
          <a:p>
            <a:endParaRPr lang="hr-HR"/>
          </a:p>
          <a:p>
            <a:endParaRPr lang="hr-HR"/>
          </a:p>
          <a:p>
            <a:endParaRPr lang="hr-HR"/>
          </a:p>
          <a:p>
            <a:r>
              <a:rPr lang="hr-HR"/>
              <a:t>In </a:t>
            </a:r>
            <a:r>
              <a:rPr lang="hr-HR" err="1"/>
              <a:t>production</a:t>
            </a:r>
            <a:r>
              <a:rPr lang="hr-HR"/>
              <a:t> </a:t>
            </a:r>
            <a:r>
              <a:rPr lang="hr-HR" err="1"/>
              <a:t>since</a:t>
            </a:r>
            <a:r>
              <a:rPr lang="hr-HR"/>
              <a:t> 2006 </a:t>
            </a:r>
          </a:p>
          <a:p>
            <a:r>
              <a:rPr lang="hr-HR"/>
              <a:t>2 </a:t>
            </a:r>
            <a:r>
              <a:rPr lang="hr-HR" err="1"/>
              <a:t>main</a:t>
            </a:r>
            <a:r>
              <a:rPr lang="hr-HR"/>
              <a:t> </a:t>
            </a:r>
            <a:r>
              <a:rPr lang="hr-HR" err="1"/>
              <a:t>goals</a:t>
            </a:r>
            <a:r>
              <a:rPr lang="hr-HR"/>
              <a:t>: </a:t>
            </a:r>
            <a:r>
              <a:rPr lang="hr-HR" err="1"/>
              <a:t>promotion</a:t>
            </a:r>
            <a:r>
              <a:rPr lang="hr-HR"/>
              <a:t> </a:t>
            </a:r>
            <a:r>
              <a:rPr lang="hr-HR" err="1"/>
              <a:t>of</a:t>
            </a:r>
            <a:r>
              <a:rPr lang="hr-HR"/>
              <a:t> OA &amp; </a:t>
            </a:r>
            <a:r>
              <a:rPr lang="hr-HR" err="1"/>
              <a:t>technical</a:t>
            </a:r>
            <a:r>
              <a:rPr lang="hr-HR"/>
              <a:t> </a:t>
            </a:r>
            <a:r>
              <a:rPr lang="hr-HR" err="1"/>
              <a:t>support</a:t>
            </a:r>
            <a:r>
              <a:rPr lang="hr-HR"/>
              <a:t> for OA</a:t>
            </a:r>
          </a:p>
          <a:p>
            <a:endParaRPr lang="hr-HR"/>
          </a:p>
          <a:p>
            <a:r>
              <a:rPr lang="hr-HR"/>
              <a:t>Open Journal Systems (OJS) for ~ 50 </a:t>
            </a:r>
            <a:r>
              <a:rPr lang="hr-HR" err="1"/>
              <a:t>journals</a:t>
            </a:r>
            <a:endParaRPr lang="hr-HR"/>
          </a:p>
          <a:p>
            <a:r>
              <a:rPr lang="hr-HR"/>
              <a:t>Open </a:t>
            </a:r>
            <a:r>
              <a:rPr lang="hr-HR" err="1"/>
              <a:t>Monograph</a:t>
            </a:r>
            <a:r>
              <a:rPr lang="hr-HR"/>
              <a:t> Press (OMP) </a:t>
            </a:r>
            <a:r>
              <a:rPr lang="hr-HR" err="1"/>
              <a:t>since</a:t>
            </a:r>
            <a:r>
              <a:rPr lang="hr-HR"/>
              <a:t> </a:t>
            </a:r>
            <a:r>
              <a:rPr lang="hr-HR" err="1"/>
              <a:t>November</a:t>
            </a:r>
            <a:r>
              <a:rPr lang="hr-HR"/>
              <a:t> 2022.</a:t>
            </a:r>
          </a:p>
          <a:p>
            <a:endParaRPr lang="hr-HR"/>
          </a:p>
          <a:p>
            <a:r>
              <a:rPr lang="hr-HR" err="1"/>
              <a:t>Visibility</a:t>
            </a:r>
            <a:r>
              <a:rPr lang="hr-HR"/>
              <a:t> (70k+ </a:t>
            </a:r>
            <a:r>
              <a:rPr lang="hr-HR" err="1"/>
              <a:t>daily</a:t>
            </a:r>
            <a:r>
              <a:rPr lang="hr-HR"/>
              <a:t> </a:t>
            </a:r>
            <a:r>
              <a:rPr lang="hr-HR" err="1"/>
              <a:t>visits</a:t>
            </a:r>
            <a:r>
              <a:rPr lang="hr-HR"/>
              <a:t>), </a:t>
            </a:r>
            <a:r>
              <a:rPr lang="hr-HR" err="1"/>
              <a:t>promotion</a:t>
            </a:r>
            <a:r>
              <a:rPr lang="hr-HR"/>
              <a:t> </a:t>
            </a:r>
            <a:r>
              <a:rPr lang="hr-HR" err="1"/>
              <a:t>of</a:t>
            </a:r>
            <a:r>
              <a:rPr lang="hr-HR"/>
              <a:t> </a:t>
            </a:r>
            <a:r>
              <a:rPr lang="hr-HR" err="1"/>
              <a:t>good</a:t>
            </a:r>
            <a:r>
              <a:rPr lang="hr-HR"/>
              <a:t> </a:t>
            </a:r>
            <a:r>
              <a:rPr lang="hr-HR" err="1"/>
              <a:t>practices</a:t>
            </a:r>
            <a:r>
              <a:rPr lang="hr-HR"/>
              <a:t>, </a:t>
            </a:r>
            <a:r>
              <a:rPr lang="hr-HR" err="1"/>
              <a:t>trainings</a:t>
            </a:r>
            <a:r>
              <a:rPr lang="hr-HR"/>
              <a:t> </a:t>
            </a:r>
          </a:p>
          <a:p>
            <a:pPr lvl="1"/>
            <a:r>
              <a:rPr lang="hr-HR" err="1"/>
              <a:t>machine</a:t>
            </a:r>
            <a:r>
              <a:rPr lang="hr-HR"/>
              <a:t> </a:t>
            </a:r>
            <a:r>
              <a:rPr lang="hr-HR" err="1"/>
              <a:t>readable</a:t>
            </a:r>
            <a:r>
              <a:rPr lang="hr-HR"/>
              <a:t>, </a:t>
            </a:r>
            <a:r>
              <a:rPr lang="hr-HR" err="1"/>
              <a:t>interoperable</a:t>
            </a:r>
            <a:r>
              <a:rPr lang="hr-HR"/>
              <a:t>, </a:t>
            </a:r>
            <a:r>
              <a:rPr lang="hr-HR" err="1"/>
              <a:t>rich</a:t>
            </a:r>
            <a:r>
              <a:rPr lang="hr-HR"/>
              <a:t> </a:t>
            </a:r>
            <a:r>
              <a:rPr lang="hr-HR" err="1"/>
              <a:t>metadata</a:t>
            </a:r>
            <a:r>
              <a:rPr lang="hr-HR"/>
              <a:t>, CC </a:t>
            </a:r>
            <a:r>
              <a:rPr lang="hr-HR" err="1"/>
              <a:t>licences</a:t>
            </a:r>
            <a:r>
              <a:rPr lang="hr-HR"/>
              <a:t>….</a:t>
            </a:r>
          </a:p>
          <a:p>
            <a:pPr lvl="1"/>
            <a:r>
              <a:rPr lang="hr-HR" err="1"/>
              <a:t>inclusion</a:t>
            </a:r>
            <a:r>
              <a:rPr lang="hr-HR"/>
              <a:t> </a:t>
            </a:r>
            <a:r>
              <a:rPr lang="hr-HR" err="1"/>
              <a:t>criteria</a:t>
            </a:r>
            <a:endParaRPr lang="hr-HR"/>
          </a:p>
        </p:txBody>
      </p:sp>
      <p:pic>
        <p:nvPicPr>
          <p:cNvPr id="19" name="Picture 2" descr="hrcak mascot"/>
          <p:cNvPicPr>
            <a:picLocks noChangeAspect="1" noChangeArrowheads="1"/>
          </p:cNvPicPr>
          <p:nvPr/>
        </p:nvPicPr>
        <p:blipFill>
          <a:blip r:embed="rId2" cstate="print"/>
          <a:srcRect/>
          <a:stretch>
            <a:fillRect/>
          </a:stretch>
        </p:blipFill>
        <p:spPr bwMode="auto">
          <a:xfrm>
            <a:off x="6783150" y="3000971"/>
            <a:ext cx="2175626" cy="702476"/>
          </a:xfrm>
          <a:prstGeom prst="rect">
            <a:avLst/>
          </a:prstGeom>
          <a:noFill/>
        </p:spPr>
      </p:pic>
      <p:pic>
        <p:nvPicPr>
          <p:cNvPr id="2" name="Slika 1"/>
          <p:cNvPicPr>
            <a:picLocks noChangeAspect="1"/>
          </p:cNvPicPr>
          <p:nvPr/>
        </p:nvPicPr>
        <p:blipFill>
          <a:blip r:embed="rId3"/>
          <a:stretch>
            <a:fillRect/>
          </a:stretch>
        </p:blipFill>
        <p:spPr>
          <a:xfrm>
            <a:off x="210843" y="1201079"/>
            <a:ext cx="8845334" cy="984016"/>
          </a:xfrm>
          <a:prstGeom prst="rect">
            <a:avLst/>
          </a:prstGeom>
        </p:spPr>
      </p:pic>
      <p:sp>
        <p:nvSpPr>
          <p:cNvPr id="13" name="Rezervirano mjesto podnožja 4"/>
          <p:cNvSpPr>
            <a:spLocks noGrp="1"/>
          </p:cNvSpPr>
          <p:nvPr>
            <p:ph type="ftr" sz="quarter" idx="11"/>
          </p:nvPr>
        </p:nvSpPr>
        <p:spPr>
          <a:xfrm>
            <a:off x="2048611" y="4767263"/>
            <a:ext cx="5120051" cy="274637"/>
          </a:xfrm>
        </p:spPr>
        <p:txBody>
          <a:bodyPr/>
          <a:lstStyle/>
          <a:p>
            <a:r>
              <a:rPr lang="hr-HR"/>
              <a:t>OPERAS </a:t>
            </a:r>
            <a:r>
              <a:rPr lang="hr-HR" err="1"/>
              <a:t>Conference</a:t>
            </a:r>
            <a:r>
              <a:rPr lang="hr-HR"/>
              <a:t> 2024</a:t>
            </a:r>
          </a:p>
        </p:txBody>
      </p:sp>
    </p:spTree>
    <p:extLst>
      <p:ext uri="{BB962C8B-B14F-4D97-AF65-F5344CB8AC3E}">
        <p14:creationId xmlns:p14="http://schemas.microsoft.com/office/powerpoint/2010/main" val="346931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type="body" idx="1"/>
          </p:nvPr>
        </p:nvSpPr>
        <p:spPr/>
        <p:txBody>
          <a:bodyPr vert="horz" lIns="91440" tIns="45720" rIns="91440" bIns="45720" rtlCol="0" anchor="t">
            <a:normAutofit/>
          </a:bodyPr>
          <a:lstStyle/>
          <a:p>
            <a:pPr marL="128270" indent="-128270"/>
            <a:endParaRPr lang="hr-HR">
              <a:latin typeface="Arial"/>
              <a:cs typeface="Arial"/>
            </a:endParaRP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7" name="Picture 6" descr="A black letters on a white background&#10;&#10;Description automatically generated">
            <a:extLst>
              <a:ext uri="{FF2B5EF4-FFF2-40B4-BE49-F238E27FC236}">
                <a16:creationId xmlns:a16="http://schemas.microsoft.com/office/drawing/2014/main" id="{AE22771C-DD8E-9296-F6B6-4DE836AE2F9C}"/>
              </a:ext>
            </a:extLst>
          </p:cNvPr>
          <p:cNvPicPr>
            <a:picLocks noChangeAspect="1"/>
          </p:cNvPicPr>
          <p:nvPr/>
        </p:nvPicPr>
        <p:blipFill>
          <a:blip r:embed="rId2"/>
          <a:stretch>
            <a:fillRect/>
          </a:stretch>
        </p:blipFill>
        <p:spPr>
          <a:xfrm>
            <a:off x="3229429" y="1472292"/>
            <a:ext cx="2685143" cy="801915"/>
          </a:xfrm>
          <a:prstGeom prst="rect">
            <a:avLst/>
          </a:prstGeom>
        </p:spPr>
      </p:pic>
    </p:spTree>
    <p:extLst>
      <p:ext uri="{BB962C8B-B14F-4D97-AF65-F5344CB8AC3E}">
        <p14:creationId xmlns:p14="http://schemas.microsoft.com/office/powerpoint/2010/main" val="328665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2000" err="1">
                <a:latin typeface="Arial"/>
                <a:cs typeface="Arial"/>
              </a:rPr>
              <a:t>Advantages</a:t>
            </a:r>
            <a:r>
              <a:rPr lang="hr-HR" sz="2000">
                <a:latin typeface="Arial"/>
                <a:cs typeface="Arial"/>
              </a:rPr>
              <a:t> </a:t>
            </a:r>
            <a:r>
              <a:rPr lang="hr-HR" sz="2000" err="1">
                <a:latin typeface="Arial"/>
                <a:cs typeface="Arial"/>
              </a:rPr>
              <a:t>of</a:t>
            </a:r>
            <a:r>
              <a:rPr lang="hr-HR" sz="2000">
                <a:latin typeface="Arial"/>
                <a:cs typeface="Arial"/>
              </a:rPr>
              <a:t> JATS XML</a:t>
            </a:r>
          </a:p>
        </p:txBody>
      </p:sp>
      <p:sp>
        <p:nvSpPr>
          <p:cNvPr id="3" name="Rezervirano mjesto sadržaja 2"/>
          <p:cNvSpPr>
            <a:spLocks noGrp="1"/>
          </p:cNvSpPr>
          <p:nvPr>
            <p:ph idx="1"/>
          </p:nvPr>
        </p:nvSpPr>
        <p:spPr/>
        <p:txBody>
          <a:bodyPr vert="horz" lIns="91440" tIns="45720" rIns="91440" bIns="45720" rtlCol="0" anchor="t">
            <a:normAutofit/>
          </a:bodyPr>
          <a:lstStyle/>
          <a:p>
            <a:pPr marL="128270" indent="-128270"/>
            <a:r>
              <a:rPr lang="hr-HR" i="1">
                <a:solidFill>
                  <a:srgbClr val="0C0C0C"/>
                </a:solidFill>
                <a:latin typeface="Arial"/>
                <a:ea typeface="Calibri"/>
                <a:cs typeface="Arial"/>
              </a:rPr>
              <a:t>Journal </a:t>
            </a:r>
            <a:r>
              <a:rPr lang="hr-HR" i="1" err="1">
                <a:solidFill>
                  <a:srgbClr val="0C0C0C"/>
                </a:solidFill>
                <a:latin typeface="Arial"/>
                <a:ea typeface="Calibri"/>
                <a:cs typeface="Arial"/>
              </a:rPr>
              <a:t>Article</a:t>
            </a:r>
            <a:r>
              <a:rPr lang="hr-HR" i="1">
                <a:solidFill>
                  <a:srgbClr val="0C0C0C"/>
                </a:solidFill>
                <a:latin typeface="Arial"/>
                <a:ea typeface="Calibri"/>
                <a:cs typeface="Arial"/>
              </a:rPr>
              <a:t> Tag Suite (</a:t>
            </a:r>
            <a:r>
              <a:rPr lang="hr-HR" i="1" err="1">
                <a:solidFill>
                  <a:srgbClr val="0C0C0C"/>
                </a:solidFill>
                <a:latin typeface="Arial"/>
                <a:ea typeface="Calibri"/>
                <a:cs typeface="Arial"/>
              </a:rPr>
              <a:t>Publishing</a:t>
            </a:r>
            <a:r>
              <a:rPr lang="hr-HR" i="1">
                <a:solidFill>
                  <a:srgbClr val="0C0C0C"/>
                </a:solidFill>
                <a:latin typeface="Arial"/>
                <a:ea typeface="Calibri"/>
                <a:cs typeface="Arial"/>
              </a:rPr>
              <a:t>, </a:t>
            </a:r>
            <a:r>
              <a:rPr lang="hr-HR" i="1" err="1">
                <a:solidFill>
                  <a:srgbClr val="0C0C0C"/>
                </a:solidFill>
                <a:latin typeface="Arial"/>
                <a:ea typeface="Calibri"/>
                <a:cs typeface="Arial"/>
              </a:rPr>
              <a:t>version</a:t>
            </a:r>
            <a:r>
              <a:rPr lang="hr-HR" i="1">
                <a:solidFill>
                  <a:srgbClr val="0C0C0C"/>
                </a:solidFill>
                <a:latin typeface="Arial"/>
                <a:ea typeface="Calibri"/>
                <a:cs typeface="Arial"/>
              </a:rPr>
              <a:t> 1.1)</a:t>
            </a:r>
            <a:endParaRPr lang="hr-HR" i="1">
              <a:solidFill>
                <a:srgbClr val="0C0C0C"/>
              </a:solidFill>
              <a:ea typeface="Calibri"/>
            </a:endParaRPr>
          </a:p>
          <a:p>
            <a:pPr marL="128270" indent="-128270"/>
            <a:r>
              <a:rPr lang="hr-HR">
                <a:solidFill>
                  <a:srgbClr val="0C0C0C"/>
                </a:solidFill>
                <a:latin typeface="Arial"/>
                <a:ea typeface="Calibri"/>
                <a:cs typeface="Arial"/>
              </a:rPr>
              <a:t>Set </a:t>
            </a:r>
            <a:r>
              <a:rPr lang="hr-HR" err="1">
                <a:solidFill>
                  <a:srgbClr val="0C0C0C"/>
                </a:solidFill>
                <a:latin typeface="Arial"/>
                <a:ea typeface="Calibri"/>
                <a:cs typeface="Arial"/>
              </a:rPr>
              <a:t>of</a:t>
            </a:r>
            <a:r>
              <a:rPr lang="hr-HR">
                <a:solidFill>
                  <a:srgbClr val="0C0C0C"/>
                </a:solidFill>
                <a:latin typeface="Arial"/>
                <a:ea typeface="Calibri"/>
                <a:cs typeface="Arial"/>
              </a:rPr>
              <a:t> </a:t>
            </a:r>
            <a:r>
              <a:rPr lang="hr-HR" err="1">
                <a:solidFill>
                  <a:srgbClr val="0C0C0C"/>
                </a:solidFill>
                <a:latin typeface="Arial"/>
                <a:ea typeface="Calibri"/>
                <a:cs typeface="Arial"/>
              </a:rPr>
              <a:t>elements</a:t>
            </a:r>
            <a:r>
              <a:rPr lang="hr-HR">
                <a:solidFill>
                  <a:srgbClr val="0C0C0C"/>
                </a:solidFill>
                <a:latin typeface="Arial"/>
                <a:ea typeface="Calibri"/>
                <a:cs typeface="Arial"/>
              </a:rPr>
              <a:t> </a:t>
            </a:r>
            <a:r>
              <a:rPr lang="hr-HR" err="1">
                <a:solidFill>
                  <a:srgbClr val="0C0C0C"/>
                </a:solidFill>
                <a:latin typeface="Arial"/>
                <a:ea typeface="Calibri"/>
                <a:cs typeface="Arial"/>
              </a:rPr>
              <a:t>and</a:t>
            </a:r>
            <a:r>
              <a:rPr lang="hr-HR">
                <a:solidFill>
                  <a:srgbClr val="0C0C0C"/>
                </a:solidFill>
                <a:latin typeface="Arial"/>
                <a:ea typeface="Calibri"/>
                <a:cs typeface="Arial"/>
              </a:rPr>
              <a:t> </a:t>
            </a:r>
            <a:r>
              <a:rPr lang="hr-HR" err="1">
                <a:solidFill>
                  <a:srgbClr val="0C0C0C"/>
                </a:solidFill>
                <a:latin typeface="Arial"/>
                <a:ea typeface="Calibri"/>
                <a:cs typeface="Arial"/>
              </a:rPr>
              <a:t>attributes</a:t>
            </a:r>
            <a:r>
              <a:rPr lang="hr-HR">
                <a:solidFill>
                  <a:srgbClr val="0C0C0C"/>
                </a:solidFill>
                <a:latin typeface="Arial"/>
                <a:ea typeface="Calibri"/>
                <a:cs typeface="Arial"/>
              </a:rPr>
              <a:t> for </a:t>
            </a:r>
            <a:r>
              <a:rPr lang="hr-HR" err="1">
                <a:solidFill>
                  <a:srgbClr val="0C0C0C"/>
                </a:solidFill>
                <a:latin typeface="Arial"/>
                <a:ea typeface="Calibri"/>
                <a:cs typeface="Arial"/>
              </a:rPr>
              <a:t>tagging</a:t>
            </a:r>
            <a:r>
              <a:rPr lang="hr-HR">
                <a:solidFill>
                  <a:srgbClr val="0C0C0C"/>
                </a:solidFill>
                <a:latin typeface="Arial"/>
                <a:ea typeface="Calibri"/>
                <a:cs typeface="Arial"/>
              </a:rPr>
              <a:t> </a:t>
            </a:r>
            <a:r>
              <a:rPr lang="hr-HR" err="1">
                <a:solidFill>
                  <a:srgbClr val="0C0C0C"/>
                </a:solidFill>
                <a:latin typeface="Arial"/>
                <a:ea typeface="Calibri"/>
                <a:cs typeface="Arial"/>
              </a:rPr>
              <a:t>journal</a:t>
            </a:r>
            <a:r>
              <a:rPr lang="hr-HR">
                <a:solidFill>
                  <a:srgbClr val="0C0C0C"/>
                </a:solidFill>
                <a:latin typeface="Arial"/>
                <a:ea typeface="Calibri"/>
                <a:cs typeface="Arial"/>
              </a:rPr>
              <a:t> </a:t>
            </a:r>
            <a:r>
              <a:rPr lang="hr-HR" err="1">
                <a:solidFill>
                  <a:srgbClr val="0C0C0C"/>
                </a:solidFill>
                <a:latin typeface="Arial"/>
                <a:ea typeface="Calibri"/>
                <a:cs typeface="Arial"/>
              </a:rPr>
              <a:t>articles</a:t>
            </a:r>
            <a:endParaRPr lang="hr-HR" err="1"/>
          </a:p>
          <a:p>
            <a:pPr marL="128270" indent="-128270"/>
            <a:r>
              <a:rPr lang="hr-HR" err="1">
                <a:solidFill>
                  <a:srgbClr val="0C0C0C"/>
                </a:solidFill>
                <a:latin typeface="Arial"/>
                <a:ea typeface="Calibri"/>
                <a:cs typeface="Arial"/>
              </a:rPr>
              <a:t>Semantic</a:t>
            </a:r>
            <a:r>
              <a:rPr lang="hr-HR">
                <a:solidFill>
                  <a:srgbClr val="0C0C0C"/>
                </a:solidFill>
                <a:latin typeface="Arial"/>
                <a:ea typeface="Calibri"/>
                <a:cs typeface="Arial"/>
              </a:rPr>
              <a:t> </a:t>
            </a:r>
            <a:r>
              <a:rPr lang="hr-HR" err="1">
                <a:solidFill>
                  <a:srgbClr val="0C0C0C"/>
                </a:solidFill>
                <a:latin typeface="Arial"/>
                <a:ea typeface="Calibri"/>
                <a:cs typeface="Arial"/>
              </a:rPr>
              <a:t>description</a:t>
            </a:r>
            <a:r>
              <a:rPr lang="hr-HR">
                <a:solidFill>
                  <a:srgbClr val="0C0C0C"/>
                </a:solidFill>
                <a:latin typeface="Arial"/>
                <a:ea typeface="Calibri"/>
                <a:cs typeface="Arial"/>
              </a:rPr>
              <a:t> </a:t>
            </a:r>
            <a:r>
              <a:rPr lang="hr-HR" err="1">
                <a:solidFill>
                  <a:srgbClr val="0C0C0C"/>
                </a:solidFill>
                <a:latin typeface="Arial"/>
                <a:ea typeface="Calibri"/>
                <a:cs typeface="Arial"/>
              </a:rPr>
              <a:t>of</a:t>
            </a:r>
            <a:r>
              <a:rPr lang="hr-HR">
                <a:solidFill>
                  <a:srgbClr val="0C0C0C"/>
                </a:solidFill>
                <a:latin typeface="Arial"/>
                <a:ea typeface="Calibri"/>
                <a:cs typeface="Arial"/>
              </a:rPr>
              <a:t> </a:t>
            </a:r>
            <a:r>
              <a:rPr lang="hr-HR" err="1">
                <a:solidFill>
                  <a:srgbClr val="0C0C0C"/>
                </a:solidFill>
                <a:latin typeface="Arial"/>
                <a:ea typeface="Calibri"/>
                <a:cs typeface="Arial"/>
              </a:rPr>
              <a:t>the</a:t>
            </a:r>
            <a:r>
              <a:rPr lang="hr-HR">
                <a:solidFill>
                  <a:srgbClr val="0C0C0C"/>
                </a:solidFill>
                <a:latin typeface="Arial"/>
                <a:ea typeface="Calibri"/>
                <a:cs typeface="Arial"/>
              </a:rPr>
              <a:t> </a:t>
            </a:r>
            <a:r>
              <a:rPr lang="hr-HR" err="1">
                <a:solidFill>
                  <a:srgbClr val="0C0C0C"/>
                </a:solidFill>
                <a:latin typeface="Arial"/>
                <a:ea typeface="Calibri"/>
                <a:cs typeface="Arial"/>
              </a:rPr>
              <a:t>structure</a:t>
            </a:r>
            <a:r>
              <a:rPr lang="hr-HR">
                <a:solidFill>
                  <a:srgbClr val="0C0C0C"/>
                </a:solidFill>
                <a:latin typeface="Arial"/>
                <a:ea typeface="Calibri"/>
                <a:cs typeface="Arial"/>
              </a:rPr>
              <a:t>, </a:t>
            </a:r>
            <a:r>
              <a:rPr lang="hr-HR" err="1">
                <a:solidFill>
                  <a:srgbClr val="0C0C0C"/>
                </a:solidFill>
                <a:latin typeface="Arial"/>
                <a:ea typeface="Calibri"/>
                <a:cs typeface="Arial"/>
              </a:rPr>
              <a:t>metadata</a:t>
            </a:r>
            <a:r>
              <a:rPr lang="hr-HR">
                <a:solidFill>
                  <a:srgbClr val="0C0C0C"/>
                </a:solidFill>
                <a:latin typeface="Arial"/>
                <a:ea typeface="Calibri"/>
                <a:cs typeface="Arial"/>
              </a:rPr>
              <a:t> </a:t>
            </a:r>
            <a:r>
              <a:rPr lang="hr-HR" err="1">
                <a:solidFill>
                  <a:srgbClr val="0C0C0C"/>
                </a:solidFill>
                <a:latin typeface="Arial"/>
                <a:ea typeface="Calibri"/>
                <a:cs typeface="Arial"/>
              </a:rPr>
              <a:t>and</a:t>
            </a:r>
            <a:r>
              <a:rPr lang="hr-HR">
                <a:solidFill>
                  <a:srgbClr val="0C0C0C"/>
                </a:solidFill>
                <a:latin typeface="Arial"/>
                <a:ea typeface="Calibri"/>
                <a:cs typeface="Arial"/>
              </a:rPr>
              <a:t> </a:t>
            </a:r>
            <a:r>
              <a:rPr lang="hr-HR" err="1">
                <a:solidFill>
                  <a:srgbClr val="0C0C0C"/>
                </a:solidFill>
                <a:latin typeface="Arial"/>
                <a:ea typeface="Calibri"/>
                <a:cs typeface="Arial"/>
              </a:rPr>
              <a:t>body</a:t>
            </a:r>
            <a:r>
              <a:rPr lang="hr-HR">
                <a:solidFill>
                  <a:srgbClr val="0C0C0C"/>
                </a:solidFill>
                <a:latin typeface="Arial"/>
                <a:ea typeface="Calibri"/>
                <a:cs typeface="Arial"/>
              </a:rPr>
              <a:t> </a:t>
            </a:r>
            <a:r>
              <a:rPr lang="hr-HR" err="1">
                <a:solidFill>
                  <a:srgbClr val="0C0C0C"/>
                </a:solidFill>
                <a:latin typeface="Arial"/>
                <a:ea typeface="Calibri"/>
                <a:cs typeface="Arial"/>
              </a:rPr>
              <a:t>of</a:t>
            </a:r>
            <a:r>
              <a:rPr lang="hr-HR">
                <a:solidFill>
                  <a:srgbClr val="0C0C0C"/>
                </a:solidFill>
                <a:latin typeface="Arial"/>
                <a:ea typeface="Calibri"/>
                <a:cs typeface="Arial"/>
              </a:rPr>
              <a:t> </a:t>
            </a:r>
            <a:r>
              <a:rPr lang="hr-HR" err="1">
                <a:solidFill>
                  <a:srgbClr val="0C0C0C"/>
                </a:solidFill>
                <a:latin typeface="Arial"/>
                <a:ea typeface="Calibri"/>
                <a:cs typeface="Arial"/>
              </a:rPr>
              <a:t>the</a:t>
            </a:r>
            <a:r>
              <a:rPr lang="hr-HR">
                <a:solidFill>
                  <a:srgbClr val="0C0C0C"/>
                </a:solidFill>
                <a:latin typeface="Arial"/>
                <a:ea typeface="Calibri"/>
                <a:cs typeface="Arial"/>
              </a:rPr>
              <a:t> </a:t>
            </a:r>
            <a:r>
              <a:rPr lang="hr-HR" err="1">
                <a:solidFill>
                  <a:srgbClr val="0C0C0C"/>
                </a:solidFill>
                <a:latin typeface="Arial"/>
                <a:ea typeface="Calibri"/>
                <a:cs typeface="Arial"/>
              </a:rPr>
              <a:t>article</a:t>
            </a:r>
            <a:endParaRPr lang="hr-HR" err="1"/>
          </a:p>
          <a:p>
            <a:pPr marL="128270" indent="-128270"/>
            <a:r>
              <a:rPr lang="hr-HR">
                <a:solidFill>
                  <a:srgbClr val="0C0C0C"/>
                </a:solidFill>
                <a:latin typeface="Arial"/>
                <a:cs typeface="Arial"/>
              </a:rPr>
              <a:t>Open standard</a:t>
            </a:r>
          </a:p>
          <a:p>
            <a:pPr marL="128270" indent="-128270"/>
            <a:r>
              <a:rPr lang="hr-HR" err="1">
                <a:solidFill>
                  <a:srgbClr val="0C0C0C"/>
                </a:solidFill>
                <a:latin typeface="Arial"/>
                <a:cs typeface="Arial"/>
              </a:rPr>
              <a:t>Machine-readability</a:t>
            </a:r>
            <a:endParaRPr lang="hr-HR">
              <a:solidFill>
                <a:srgbClr val="0C0C0C"/>
              </a:solidFill>
              <a:latin typeface="Arial"/>
              <a:cs typeface="Arial"/>
            </a:endParaRPr>
          </a:p>
          <a:p>
            <a:pPr marL="128270" indent="-128270"/>
            <a:r>
              <a:rPr lang="hr-HR" err="1">
                <a:solidFill>
                  <a:srgbClr val="0C0C0C"/>
                </a:solidFill>
                <a:latin typeface="Arial"/>
                <a:cs typeface="Arial"/>
              </a:rPr>
              <a:t>Content</a:t>
            </a:r>
            <a:r>
              <a:rPr lang="hr-HR">
                <a:solidFill>
                  <a:srgbClr val="0C0C0C"/>
                </a:solidFill>
                <a:latin typeface="Arial"/>
                <a:cs typeface="Arial"/>
              </a:rPr>
              <a:t> &amp; reference </a:t>
            </a:r>
            <a:r>
              <a:rPr lang="hr-HR" err="1">
                <a:solidFill>
                  <a:srgbClr val="0C0C0C"/>
                </a:solidFill>
                <a:latin typeface="Arial"/>
                <a:cs typeface="Arial"/>
              </a:rPr>
              <a:t>mining</a:t>
            </a:r>
            <a:endParaRPr lang="hr-HR">
              <a:solidFill>
                <a:srgbClr val="0C0C0C"/>
              </a:solidFill>
              <a:latin typeface="Arial"/>
              <a:cs typeface="Arial"/>
            </a:endParaRPr>
          </a:p>
          <a:p>
            <a:pPr marL="128270" indent="-128270"/>
            <a:r>
              <a:rPr lang="hr-HR" err="1">
                <a:solidFill>
                  <a:srgbClr val="0C0C0C"/>
                </a:solidFill>
                <a:latin typeface="Arial"/>
                <a:cs typeface="Arial"/>
              </a:rPr>
              <a:t>Increases</a:t>
            </a:r>
            <a:r>
              <a:rPr lang="hr-HR">
                <a:solidFill>
                  <a:srgbClr val="0C0C0C"/>
                </a:solidFill>
                <a:latin typeface="Arial"/>
                <a:cs typeface="Arial"/>
              </a:rPr>
              <a:t> </a:t>
            </a:r>
            <a:r>
              <a:rPr lang="hr-HR" err="1">
                <a:solidFill>
                  <a:srgbClr val="0C0C0C"/>
                </a:solidFill>
                <a:latin typeface="Arial"/>
                <a:cs typeface="Arial"/>
              </a:rPr>
              <a:t>findability</a:t>
            </a:r>
            <a:r>
              <a:rPr lang="hr-HR">
                <a:solidFill>
                  <a:srgbClr val="0C0C0C"/>
                </a:solidFill>
                <a:latin typeface="Arial"/>
                <a:cs typeface="Arial"/>
              </a:rPr>
              <a:t> </a:t>
            </a:r>
            <a:r>
              <a:rPr lang="hr-HR" err="1">
                <a:solidFill>
                  <a:srgbClr val="0C0C0C"/>
                </a:solidFill>
                <a:latin typeface="Arial"/>
                <a:cs typeface="Arial"/>
              </a:rPr>
              <a:t>and</a:t>
            </a:r>
            <a:r>
              <a:rPr lang="hr-HR">
                <a:solidFill>
                  <a:srgbClr val="0C0C0C"/>
                </a:solidFill>
                <a:latin typeface="Arial"/>
                <a:cs typeface="Arial"/>
              </a:rPr>
              <a:t> </a:t>
            </a:r>
            <a:r>
              <a:rPr lang="hr-HR" err="1">
                <a:solidFill>
                  <a:srgbClr val="0C0C0C"/>
                </a:solidFill>
                <a:latin typeface="Arial"/>
                <a:cs typeface="Arial"/>
              </a:rPr>
              <a:t>visibility</a:t>
            </a:r>
            <a:r>
              <a:rPr lang="hr-HR">
                <a:solidFill>
                  <a:srgbClr val="0C0C0C"/>
                </a:solidFill>
                <a:latin typeface="Arial"/>
                <a:cs typeface="Arial"/>
              </a:rPr>
              <a:t> </a:t>
            </a:r>
            <a:r>
              <a:rPr lang="hr-HR" err="1">
                <a:solidFill>
                  <a:srgbClr val="0C0C0C"/>
                </a:solidFill>
                <a:latin typeface="Arial"/>
                <a:cs typeface="Arial"/>
              </a:rPr>
              <a:t>of</a:t>
            </a:r>
            <a:r>
              <a:rPr lang="hr-HR">
                <a:solidFill>
                  <a:srgbClr val="0C0C0C"/>
                </a:solidFill>
                <a:latin typeface="Arial"/>
                <a:cs typeface="Arial"/>
              </a:rPr>
              <a:t> </a:t>
            </a:r>
            <a:r>
              <a:rPr lang="hr-HR" err="1">
                <a:solidFill>
                  <a:srgbClr val="0C0C0C"/>
                </a:solidFill>
                <a:latin typeface="Arial"/>
                <a:cs typeface="Arial"/>
              </a:rPr>
              <a:t>the</a:t>
            </a:r>
            <a:r>
              <a:rPr lang="hr-HR">
                <a:solidFill>
                  <a:srgbClr val="0C0C0C"/>
                </a:solidFill>
                <a:latin typeface="Arial"/>
                <a:cs typeface="Arial"/>
              </a:rPr>
              <a:t> </a:t>
            </a:r>
            <a:r>
              <a:rPr lang="hr-HR" err="1">
                <a:solidFill>
                  <a:srgbClr val="0C0C0C"/>
                </a:solidFill>
                <a:latin typeface="Arial"/>
                <a:cs typeface="Arial"/>
              </a:rPr>
              <a:t>article</a:t>
            </a:r>
            <a:endParaRPr lang="hr-HR">
              <a:solidFill>
                <a:srgbClr val="0C0C0C"/>
              </a:solidFill>
              <a:latin typeface="Arial"/>
              <a:cs typeface="Arial"/>
            </a:endParaRPr>
          </a:p>
          <a:p>
            <a:pPr marL="128270" indent="-128270"/>
            <a:r>
              <a:rPr lang="hr-HR" err="1">
                <a:solidFill>
                  <a:srgbClr val="0C0C0C"/>
                </a:solidFill>
                <a:latin typeface="Arial"/>
                <a:cs typeface="Arial"/>
              </a:rPr>
              <a:t>Facilitates</a:t>
            </a:r>
            <a:r>
              <a:rPr lang="hr-HR">
                <a:solidFill>
                  <a:srgbClr val="0C0C0C"/>
                </a:solidFill>
                <a:latin typeface="Arial"/>
                <a:cs typeface="Arial"/>
              </a:rPr>
              <a:t> </a:t>
            </a:r>
            <a:r>
              <a:rPr lang="hr-HR" err="1">
                <a:solidFill>
                  <a:srgbClr val="0C0C0C"/>
                </a:solidFill>
                <a:latin typeface="Arial"/>
                <a:cs typeface="Arial"/>
              </a:rPr>
              <a:t>distribution</a:t>
            </a:r>
            <a:r>
              <a:rPr lang="hr-HR">
                <a:solidFill>
                  <a:srgbClr val="0C0C0C"/>
                </a:solidFill>
                <a:latin typeface="Arial"/>
                <a:cs typeface="Arial"/>
              </a:rPr>
              <a:t> </a:t>
            </a:r>
            <a:r>
              <a:rPr lang="hr-HR" err="1">
                <a:solidFill>
                  <a:srgbClr val="0C0C0C"/>
                </a:solidFill>
                <a:latin typeface="Arial"/>
                <a:cs typeface="Arial"/>
              </a:rPr>
              <a:t>of</a:t>
            </a:r>
            <a:r>
              <a:rPr lang="hr-HR">
                <a:solidFill>
                  <a:srgbClr val="0C0C0C"/>
                </a:solidFill>
                <a:latin typeface="Arial"/>
                <a:cs typeface="Arial"/>
              </a:rPr>
              <a:t> </a:t>
            </a:r>
            <a:r>
              <a:rPr lang="hr-HR" err="1">
                <a:solidFill>
                  <a:srgbClr val="0C0C0C"/>
                </a:solidFill>
                <a:latin typeface="Arial"/>
                <a:cs typeface="Arial"/>
              </a:rPr>
              <a:t>the</a:t>
            </a:r>
            <a:r>
              <a:rPr lang="hr-HR">
                <a:solidFill>
                  <a:srgbClr val="0C0C0C"/>
                </a:solidFill>
                <a:latin typeface="Arial"/>
                <a:cs typeface="Arial"/>
              </a:rPr>
              <a:t> </a:t>
            </a:r>
            <a:r>
              <a:rPr lang="hr-HR" err="1">
                <a:solidFill>
                  <a:srgbClr val="0C0C0C"/>
                </a:solidFill>
                <a:latin typeface="Arial"/>
                <a:cs typeface="Arial"/>
              </a:rPr>
              <a:t>article</a:t>
            </a:r>
            <a:endParaRPr lang="hr-HR">
              <a:solidFill>
                <a:srgbClr val="0C0C0C"/>
              </a:solidFill>
              <a:latin typeface="Arial"/>
              <a:cs typeface="Arial"/>
            </a:endParaRPr>
          </a:p>
          <a:p>
            <a:pPr marL="128270" indent="-128270"/>
            <a:r>
              <a:rPr lang="hr-HR">
                <a:solidFill>
                  <a:srgbClr val="0C0C0C"/>
                </a:solidFill>
                <a:latin typeface="Arial"/>
                <a:cs typeface="Arial"/>
              </a:rPr>
              <a:t>Independent </a:t>
            </a:r>
            <a:r>
              <a:rPr lang="hr-HR" err="1">
                <a:solidFill>
                  <a:srgbClr val="0C0C0C"/>
                </a:solidFill>
                <a:latin typeface="Arial"/>
                <a:cs typeface="Arial"/>
              </a:rPr>
              <a:t>of</a:t>
            </a:r>
            <a:r>
              <a:rPr lang="hr-HR">
                <a:solidFill>
                  <a:srgbClr val="0C0C0C"/>
                </a:solidFill>
                <a:latin typeface="Arial"/>
                <a:cs typeface="Arial"/>
              </a:rPr>
              <a:t> </a:t>
            </a:r>
            <a:r>
              <a:rPr lang="hr-HR" err="1">
                <a:solidFill>
                  <a:srgbClr val="0C0C0C"/>
                </a:solidFill>
                <a:latin typeface="Arial"/>
                <a:cs typeface="Arial"/>
              </a:rPr>
              <a:t>text</a:t>
            </a:r>
            <a:r>
              <a:rPr lang="hr-HR">
                <a:solidFill>
                  <a:srgbClr val="0C0C0C"/>
                </a:solidFill>
                <a:latin typeface="Arial"/>
                <a:cs typeface="Arial"/>
              </a:rPr>
              <a:t> </a:t>
            </a:r>
            <a:r>
              <a:rPr lang="hr-HR" err="1">
                <a:solidFill>
                  <a:srgbClr val="0C0C0C"/>
                </a:solidFill>
                <a:latin typeface="Arial"/>
                <a:cs typeface="Arial"/>
              </a:rPr>
              <a:t>processor</a:t>
            </a:r>
            <a:endParaRPr lang="hr-HR">
              <a:solidFill>
                <a:srgbClr val="0C0C0C"/>
              </a:solidFill>
              <a:latin typeface="Arial"/>
              <a:cs typeface="Arial"/>
            </a:endParaRPr>
          </a:p>
          <a:p>
            <a:pPr marL="128270" indent="-128270"/>
            <a:endParaRPr lang="hr-HR"/>
          </a:p>
          <a:p>
            <a:pPr marL="128270" indent="-128270"/>
            <a:endParaRPr lang="hr-H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6" name="Picture 5" descr="A close-up of a white sign&#10;&#10;Description automatically generated">
            <a:extLst>
              <a:ext uri="{FF2B5EF4-FFF2-40B4-BE49-F238E27FC236}">
                <a16:creationId xmlns:a16="http://schemas.microsoft.com/office/drawing/2014/main" id="{4FCEB83E-1743-E71A-6DC6-FA8E8ED71C3A}"/>
              </a:ext>
            </a:extLst>
          </p:cNvPr>
          <p:cNvPicPr>
            <a:picLocks noChangeAspect="1"/>
          </p:cNvPicPr>
          <p:nvPr/>
        </p:nvPicPr>
        <p:blipFill>
          <a:blip r:embed="rId2"/>
          <a:stretch>
            <a:fillRect/>
          </a:stretch>
        </p:blipFill>
        <p:spPr>
          <a:xfrm>
            <a:off x="5880888" y="3267449"/>
            <a:ext cx="2944586" cy="1230244"/>
          </a:xfrm>
          <a:prstGeom prst="rect">
            <a:avLst/>
          </a:prstGeom>
        </p:spPr>
      </p:pic>
    </p:spTree>
    <p:extLst>
      <p:ext uri="{BB962C8B-B14F-4D97-AF65-F5344CB8AC3E}">
        <p14:creationId xmlns:p14="http://schemas.microsoft.com/office/powerpoint/2010/main" val="184479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sz="2000">
                <a:latin typeface="Arial"/>
                <a:cs typeface="Arial"/>
              </a:rPr>
              <a:t>Structure of JATS XML document</a:t>
            </a:r>
            <a:endParaRPr lang="hr-HR" sz="2000" b="0">
              <a:solidFill>
                <a:srgbClr val="000000"/>
              </a:solidFill>
              <a:latin typeface="Arial"/>
              <a:cs typeface="Arial"/>
            </a:endParaRPr>
          </a:p>
        </p:txBody>
      </p:sp>
      <p:sp>
        <p:nvSpPr>
          <p:cNvPr id="3" name="Rezervirano mjesto sadržaja 2"/>
          <p:cNvSpPr>
            <a:spLocks noGrp="1"/>
          </p:cNvSpPr>
          <p:nvPr>
            <p:ph idx="1"/>
          </p:nvPr>
        </p:nvSpPr>
        <p:spPr/>
        <p:txBody>
          <a:bodyPr vert="horz" lIns="91440" tIns="45720" rIns="91440" bIns="45720" rtlCol="0" anchor="t">
            <a:normAutofit/>
          </a:bodyPr>
          <a:lstStyle/>
          <a:p>
            <a:pPr marL="128270" indent="-128270"/>
            <a:endParaRPr lang="hr-HR">
              <a:latin typeface="Arial"/>
              <a:cs typeface="Arial"/>
            </a:endParaRPr>
          </a:p>
        </p:txBody>
      </p:sp>
      <p:sp>
        <p:nvSpPr>
          <p:cNvPr id="4" name="Rezervirano mjesto datuma 3"/>
          <p:cNvSpPr>
            <a:spLocks noGrp="1"/>
          </p:cNvSpPr>
          <p:nvPr>
            <p:ph type="dt" sz="half" idx="10"/>
          </p:nvPr>
        </p:nvSpPr>
        <p:spPr/>
        <p:txBody>
          <a:bodyPr/>
          <a:lstStyle/>
          <a:p>
            <a:r>
              <a:rPr lang="hr-HR"/>
              <a:t>24</a:t>
            </a:r>
            <a:r>
              <a:rPr lang="hr-HR" baseline="30000"/>
              <a:t>th</a:t>
            </a:r>
            <a:r>
              <a:rPr lang="hr-HR"/>
              <a:t> April 2024</a:t>
            </a:r>
          </a:p>
        </p:txBody>
      </p:sp>
      <p:sp>
        <p:nvSpPr>
          <p:cNvPr id="5" name="Rezervirano mjesto podnožja 4"/>
          <p:cNvSpPr>
            <a:spLocks noGrp="1"/>
          </p:cNvSpPr>
          <p:nvPr>
            <p:ph type="ftr" sz="quarter" idx="11"/>
          </p:nvPr>
        </p:nvSpPr>
        <p:spPr/>
        <p:txBody>
          <a:bodyPr/>
          <a:lstStyle/>
          <a:p>
            <a:r>
              <a:rPr lang="hr-HR"/>
              <a:t>OPERAS </a:t>
            </a:r>
            <a:r>
              <a:rPr lang="hr-HR" err="1"/>
              <a:t>Conference</a:t>
            </a:r>
            <a:r>
              <a:rPr lang="hr-HR"/>
              <a:t> 2024</a:t>
            </a:r>
          </a:p>
        </p:txBody>
      </p:sp>
      <p:pic>
        <p:nvPicPr>
          <p:cNvPr id="9" name="Content Placeholder 5" descr="A screenshot of a computer&#10;&#10;Description automatically generated">
            <a:extLst>
              <a:ext uri="{FF2B5EF4-FFF2-40B4-BE49-F238E27FC236}">
                <a16:creationId xmlns:a16="http://schemas.microsoft.com/office/drawing/2014/main" id="{543AA6C1-9323-618B-81BA-A1B77F754C66}"/>
              </a:ext>
            </a:extLst>
          </p:cNvPr>
          <p:cNvPicPr>
            <a:picLocks noChangeAspect="1"/>
          </p:cNvPicPr>
          <p:nvPr/>
        </p:nvPicPr>
        <p:blipFill>
          <a:blip r:embed="rId2"/>
          <a:stretch>
            <a:fillRect/>
          </a:stretch>
        </p:blipFill>
        <p:spPr>
          <a:xfrm>
            <a:off x="831970" y="921779"/>
            <a:ext cx="4271933" cy="2091280"/>
          </a:xfrm>
          <a:prstGeom prst="rect">
            <a:avLst/>
          </a:prstGeom>
        </p:spPr>
      </p:pic>
      <p:pic>
        <p:nvPicPr>
          <p:cNvPr id="11" name="Picture 10" descr="A diagram of a website&#10;&#10;Description automatically generated">
            <a:extLst>
              <a:ext uri="{FF2B5EF4-FFF2-40B4-BE49-F238E27FC236}">
                <a16:creationId xmlns:a16="http://schemas.microsoft.com/office/drawing/2014/main" id="{7F14F727-533C-426D-FC64-0244246C7157}"/>
              </a:ext>
            </a:extLst>
          </p:cNvPr>
          <p:cNvPicPr>
            <a:picLocks noChangeAspect="1"/>
          </p:cNvPicPr>
          <p:nvPr/>
        </p:nvPicPr>
        <p:blipFill>
          <a:blip r:embed="rId3"/>
          <a:stretch>
            <a:fillRect/>
          </a:stretch>
        </p:blipFill>
        <p:spPr>
          <a:xfrm>
            <a:off x="5104513" y="921551"/>
            <a:ext cx="3518018" cy="2226424"/>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3DC6B752-0ADD-CCEE-8405-D0CBA0626EA6}"/>
              </a:ext>
            </a:extLst>
          </p:cNvPr>
          <p:cNvPicPr>
            <a:picLocks noChangeAspect="1"/>
          </p:cNvPicPr>
          <p:nvPr/>
        </p:nvPicPr>
        <p:blipFill>
          <a:blip r:embed="rId4"/>
          <a:stretch>
            <a:fillRect/>
          </a:stretch>
        </p:blipFill>
        <p:spPr>
          <a:xfrm>
            <a:off x="995885" y="2895753"/>
            <a:ext cx="7228351" cy="1865569"/>
          </a:xfrm>
          <a:prstGeom prst="rect">
            <a:avLst/>
          </a:prstGeom>
        </p:spPr>
      </p:pic>
    </p:spTree>
    <p:extLst>
      <p:ext uri="{BB962C8B-B14F-4D97-AF65-F5344CB8AC3E}">
        <p14:creationId xmlns:p14="http://schemas.microsoft.com/office/powerpoint/2010/main" val="2930198494"/>
      </p:ext>
    </p:extLst>
  </p:cSld>
  <p:clrMapOvr>
    <a:masterClrMapping/>
  </p:clrMapOvr>
</p:sld>
</file>

<file path=ppt/theme/theme1.xml><?xml version="1.0" encoding="utf-8"?>
<a:theme xmlns:a="http://schemas.openxmlformats.org/drawingml/2006/main" name="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Custom Design">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558</Words>
  <Application>Microsoft Office PowerPoint</Application>
  <PresentationFormat>On-screen Show (16:9)</PresentationFormat>
  <Paragraphs>155</Paragraphs>
  <Slides>14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Srce - 4x3</vt:lpstr>
      <vt:lpstr>Custom Design</vt:lpstr>
      <vt:lpstr>Making Scientific Publications More Machine-Readable  A Workshop on Automated Conversion to JATS XML</vt:lpstr>
      <vt:lpstr>Content</vt:lpstr>
      <vt:lpstr>University Computing Centre - SRCE</vt:lpstr>
      <vt:lpstr>Service Catalogue</vt:lpstr>
      <vt:lpstr>Support for Open Science </vt:lpstr>
      <vt:lpstr>Portal of Croatian scientific and professional journals – HRČAK</vt:lpstr>
      <vt:lpstr>PowerPoint Presentation</vt:lpstr>
      <vt:lpstr>Advantages of JATS XML</vt:lpstr>
      <vt:lpstr>Structure of JATS XML document</vt:lpstr>
      <vt:lpstr>Service for conversion to JATS XML on HRČAK timeline</vt:lpstr>
      <vt:lpstr>PowerPoint Presentation</vt:lpstr>
      <vt:lpstr>Demo</vt:lpstr>
      <vt:lpstr>Future plans, sustainability, Q&amp;A</vt:lpstr>
      <vt:lpstr>Thank you  hrcak@srce.hr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SRCE for Open Science _ DARIAH_2023</dc:title>
  <dc:creator>Sandra Razbornik</dc:creator>
  <cp:lastModifiedBy>Ljiljana Jertec Musap</cp:lastModifiedBy>
  <cp:revision>5</cp:revision>
  <cp:lastPrinted>2014-06-24T07:01:20Z</cp:lastPrinted>
  <dcterms:created xsi:type="dcterms:W3CDTF">2014-09-19T07:16:42Z</dcterms:created>
  <dcterms:modified xsi:type="dcterms:W3CDTF">2024-05-02T09:38:25Z</dcterms:modified>
  <cp:category>SRCE presentation</cp:category>
</cp:coreProperties>
</file>